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139784-E72F-4F74-8764-FC69C3809BD5}">
  <a:tblStyle styleId="{C5139784-E72F-4F74-8764-FC69C3809BD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3b4d973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93b4d973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57bd96ee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57bd96ee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5adffad0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95adffad0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3b4d973d5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93b4d973d5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957bd96ee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957bd96ee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957bd96ee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957bd96ee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957bd96ee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957bd96ee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957bd96ee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957bd96ee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957bd96ee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957bd96ee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957bd96ee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957bd96ee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957bd96eee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957bd96eee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956487af8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956487af8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956487af8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956487af8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95adffad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95adffad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56487af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56487af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1ed4d6a3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1ed4d6a3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57bd96ee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57bd96ee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57bd96ee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57bd96ee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inlabs.in.gov.b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inlabs.in.gov.b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67300" y="-991525"/>
            <a:ext cx="8520600" cy="188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4100"/>
              <a:t>O Projeto</a:t>
            </a:r>
            <a:endParaRPr sz="4100"/>
          </a:p>
        </p:txBody>
      </p:sp>
      <p:sp>
        <p:nvSpPr>
          <p:cNvPr id="55" name="Google Shape;55;p13"/>
          <p:cNvSpPr txBox="1"/>
          <p:nvPr>
            <p:ph idx="1" type="subTitle"/>
          </p:nvPr>
        </p:nvSpPr>
        <p:spPr>
          <a:xfrm>
            <a:off x="245100" y="10922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a:t>Realizar a Classificação de Textos dos Atos do Diário Oficial.</a:t>
            </a:r>
            <a:endParaRPr b="1"/>
          </a:p>
        </p:txBody>
      </p:sp>
      <p:sp>
        <p:nvSpPr>
          <p:cNvPr id="56" name="Google Shape;56;p13"/>
          <p:cNvSpPr txBox="1"/>
          <p:nvPr>
            <p:ph idx="1" type="subTitle"/>
          </p:nvPr>
        </p:nvSpPr>
        <p:spPr>
          <a:xfrm>
            <a:off x="245100" y="2451350"/>
            <a:ext cx="8520600" cy="247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2600"/>
              <a:t>O cliente deseja classificar diariamente, de forma automática, os atos registrados no Diário Oficial da União. Os atos devem ser classificados como de interesse de acordo com a experiência prévia da equipe de analistas da empresa.</a:t>
            </a:r>
            <a:endParaRPr sz="2300"/>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idx="4294967295" type="ctrTitle"/>
          </p:nvPr>
        </p:nvSpPr>
        <p:spPr>
          <a:xfrm>
            <a:off x="311700" y="0"/>
            <a:ext cx="8520600" cy="70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4100"/>
              <a:t>Descrição dos Dados</a:t>
            </a:r>
            <a:endParaRPr sz="4100"/>
          </a:p>
        </p:txBody>
      </p:sp>
      <p:sp>
        <p:nvSpPr>
          <p:cNvPr id="154" name="Google Shape;154;p22"/>
          <p:cNvSpPr txBox="1"/>
          <p:nvPr>
            <p:ph type="title"/>
          </p:nvPr>
        </p:nvSpPr>
        <p:spPr>
          <a:xfrm>
            <a:off x="0" y="923975"/>
            <a:ext cx="1714500" cy="4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1400"/>
              <a:t>Estrutura do DOU</a:t>
            </a:r>
            <a:endParaRPr b="1" sz="1400"/>
          </a:p>
        </p:txBody>
      </p:sp>
      <p:sp>
        <p:nvSpPr>
          <p:cNvPr id="155" name="Google Shape;155;p22"/>
          <p:cNvSpPr/>
          <p:nvPr/>
        </p:nvSpPr>
        <p:spPr>
          <a:xfrm>
            <a:off x="362225" y="1716450"/>
            <a:ext cx="676200" cy="61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DOU</a:t>
            </a:r>
            <a:endParaRPr/>
          </a:p>
        </p:txBody>
      </p:sp>
      <p:sp>
        <p:nvSpPr>
          <p:cNvPr id="156" name="Google Shape;156;p22"/>
          <p:cNvSpPr/>
          <p:nvPr/>
        </p:nvSpPr>
        <p:spPr>
          <a:xfrm>
            <a:off x="1842750" y="1716450"/>
            <a:ext cx="781200" cy="61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DOU1</a:t>
            </a:r>
            <a:endParaRPr/>
          </a:p>
        </p:txBody>
      </p:sp>
      <p:sp>
        <p:nvSpPr>
          <p:cNvPr id="157" name="Google Shape;157;p22"/>
          <p:cNvSpPr/>
          <p:nvPr/>
        </p:nvSpPr>
        <p:spPr>
          <a:xfrm>
            <a:off x="1842750" y="2753725"/>
            <a:ext cx="781200" cy="61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DOU2</a:t>
            </a:r>
            <a:endParaRPr/>
          </a:p>
        </p:txBody>
      </p:sp>
      <p:sp>
        <p:nvSpPr>
          <p:cNvPr id="158" name="Google Shape;158;p22"/>
          <p:cNvSpPr/>
          <p:nvPr/>
        </p:nvSpPr>
        <p:spPr>
          <a:xfrm>
            <a:off x="1842750" y="3743275"/>
            <a:ext cx="781200" cy="61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DOU3</a:t>
            </a:r>
            <a:endParaRPr/>
          </a:p>
        </p:txBody>
      </p:sp>
      <p:sp>
        <p:nvSpPr>
          <p:cNvPr id="159" name="Google Shape;159;p22"/>
          <p:cNvSpPr/>
          <p:nvPr/>
        </p:nvSpPr>
        <p:spPr>
          <a:xfrm>
            <a:off x="3910875" y="1716450"/>
            <a:ext cx="1168200" cy="61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Categoria 1</a:t>
            </a:r>
            <a:endParaRPr/>
          </a:p>
        </p:txBody>
      </p:sp>
      <p:sp>
        <p:nvSpPr>
          <p:cNvPr id="160" name="Google Shape;160;p22"/>
          <p:cNvSpPr/>
          <p:nvPr/>
        </p:nvSpPr>
        <p:spPr>
          <a:xfrm>
            <a:off x="3910875" y="3414325"/>
            <a:ext cx="1361400" cy="61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Categoria N</a:t>
            </a:r>
            <a:endParaRPr/>
          </a:p>
        </p:txBody>
      </p:sp>
      <p:cxnSp>
        <p:nvCxnSpPr>
          <p:cNvPr id="161" name="Google Shape;161;p22"/>
          <p:cNvCxnSpPr>
            <a:stCxn id="155" idx="3"/>
            <a:endCxn id="156" idx="1"/>
          </p:cNvCxnSpPr>
          <p:nvPr/>
        </p:nvCxnSpPr>
        <p:spPr>
          <a:xfrm>
            <a:off x="1038425" y="2024400"/>
            <a:ext cx="804300" cy="0"/>
          </a:xfrm>
          <a:prstGeom prst="straightConnector1">
            <a:avLst/>
          </a:prstGeom>
          <a:noFill/>
          <a:ln cap="flat" cmpd="sng" w="9525">
            <a:solidFill>
              <a:schemeClr val="dk2"/>
            </a:solidFill>
            <a:prstDash val="solid"/>
            <a:round/>
            <a:headEnd len="med" w="med" type="none"/>
            <a:tailEnd len="med" w="med" type="triangle"/>
          </a:ln>
        </p:spPr>
      </p:cxnSp>
      <p:cxnSp>
        <p:nvCxnSpPr>
          <p:cNvPr id="162" name="Google Shape;162;p22"/>
          <p:cNvCxnSpPr>
            <a:stCxn id="156" idx="3"/>
            <a:endCxn id="159" idx="1"/>
          </p:cNvCxnSpPr>
          <p:nvPr/>
        </p:nvCxnSpPr>
        <p:spPr>
          <a:xfrm>
            <a:off x="2623950" y="2024400"/>
            <a:ext cx="1287000" cy="0"/>
          </a:xfrm>
          <a:prstGeom prst="straightConnector1">
            <a:avLst/>
          </a:prstGeom>
          <a:noFill/>
          <a:ln cap="flat" cmpd="sng" w="9525">
            <a:solidFill>
              <a:schemeClr val="dk2"/>
            </a:solidFill>
            <a:prstDash val="solid"/>
            <a:round/>
            <a:headEnd len="med" w="med" type="none"/>
            <a:tailEnd len="med" w="med" type="triangle"/>
          </a:ln>
        </p:spPr>
      </p:cxnSp>
      <p:cxnSp>
        <p:nvCxnSpPr>
          <p:cNvPr id="163" name="Google Shape;163;p22"/>
          <p:cNvCxnSpPr>
            <a:stCxn id="156" idx="3"/>
            <a:endCxn id="160" idx="1"/>
          </p:cNvCxnSpPr>
          <p:nvPr/>
        </p:nvCxnSpPr>
        <p:spPr>
          <a:xfrm>
            <a:off x="2623950" y="2024400"/>
            <a:ext cx="1287000" cy="1698000"/>
          </a:xfrm>
          <a:prstGeom prst="straightConnector1">
            <a:avLst/>
          </a:prstGeom>
          <a:noFill/>
          <a:ln cap="flat" cmpd="sng" w="9525">
            <a:solidFill>
              <a:schemeClr val="dk2"/>
            </a:solidFill>
            <a:prstDash val="solid"/>
            <a:round/>
            <a:headEnd len="med" w="med" type="none"/>
            <a:tailEnd len="med" w="med" type="triangle"/>
          </a:ln>
        </p:spPr>
      </p:cxnSp>
      <p:sp>
        <p:nvSpPr>
          <p:cNvPr id="164" name="Google Shape;164;p22"/>
          <p:cNvSpPr/>
          <p:nvPr/>
        </p:nvSpPr>
        <p:spPr>
          <a:xfrm>
            <a:off x="6840300" y="1716450"/>
            <a:ext cx="1168200" cy="61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Ato 1..N</a:t>
            </a:r>
            <a:endParaRPr/>
          </a:p>
        </p:txBody>
      </p:sp>
      <p:sp>
        <p:nvSpPr>
          <p:cNvPr id="165" name="Google Shape;165;p22"/>
          <p:cNvSpPr/>
          <p:nvPr/>
        </p:nvSpPr>
        <p:spPr>
          <a:xfrm>
            <a:off x="6888050" y="3342900"/>
            <a:ext cx="1287000" cy="61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Portaria</a:t>
            </a:r>
            <a:r>
              <a:rPr lang="pt-BR"/>
              <a:t> 1..N</a:t>
            </a:r>
            <a:endParaRPr/>
          </a:p>
        </p:txBody>
      </p:sp>
      <p:cxnSp>
        <p:nvCxnSpPr>
          <p:cNvPr id="166" name="Google Shape;166;p22"/>
          <p:cNvCxnSpPr>
            <a:stCxn id="159" idx="3"/>
            <a:endCxn id="164" idx="1"/>
          </p:cNvCxnSpPr>
          <p:nvPr/>
        </p:nvCxnSpPr>
        <p:spPr>
          <a:xfrm>
            <a:off x="5079075" y="2024400"/>
            <a:ext cx="1761300" cy="0"/>
          </a:xfrm>
          <a:prstGeom prst="straightConnector1">
            <a:avLst/>
          </a:prstGeom>
          <a:noFill/>
          <a:ln cap="flat" cmpd="sng" w="9525">
            <a:solidFill>
              <a:schemeClr val="dk2"/>
            </a:solidFill>
            <a:prstDash val="solid"/>
            <a:round/>
            <a:headEnd len="med" w="med" type="none"/>
            <a:tailEnd len="med" w="med" type="triangle"/>
          </a:ln>
        </p:spPr>
      </p:cxnSp>
      <p:cxnSp>
        <p:nvCxnSpPr>
          <p:cNvPr id="167" name="Google Shape;167;p22"/>
          <p:cNvCxnSpPr>
            <a:stCxn id="159" idx="3"/>
            <a:endCxn id="165" idx="1"/>
          </p:cNvCxnSpPr>
          <p:nvPr/>
        </p:nvCxnSpPr>
        <p:spPr>
          <a:xfrm>
            <a:off x="5079075" y="2024400"/>
            <a:ext cx="1809000" cy="1626600"/>
          </a:xfrm>
          <a:prstGeom prst="straightConnector1">
            <a:avLst/>
          </a:prstGeom>
          <a:noFill/>
          <a:ln cap="flat" cmpd="sng" w="9525">
            <a:solidFill>
              <a:schemeClr val="dk2"/>
            </a:solidFill>
            <a:prstDash val="solid"/>
            <a:round/>
            <a:headEnd len="med" w="med" type="none"/>
            <a:tailEnd len="med" w="med" type="triangle"/>
          </a:ln>
        </p:spPr>
      </p:cxnSp>
      <p:cxnSp>
        <p:nvCxnSpPr>
          <p:cNvPr id="168" name="Google Shape;168;p22"/>
          <p:cNvCxnSpPr>
            <a:stCxn id="155" idx="3"/>
            <a:endCxn id="157" idx="1"/>
          </p:cNvCxnSpPr>
          <p:nvPr/>
        </p:nvCxnSpPr>
        <p:spPr>
          <a:xfrm>
            <a:off x="1038425" y="2024400"/>
            <a:ext cx="804300" cy="1037400"/>
          </a:xfrm>
          <a:prstGeom prst="straightConnector1">
            <a:avLst/>
          </a:prstGeom>
          <a:noFill/>
          <a:ln cap="flat" cmpd="sng" w="9525">
            <a:solidFill>
              <a:schemeClr val="dk2"/>
            </a:solidFill>
            <a:prstDash val="solid"/>
            <a:round/>
            <a:headEnd len="med" w="med" type="none"/>
            <a:tailEnd len="med" w="med" type="triangle"/>
          </a:ln>
        </p:spPr>
      </p:cxnSp>
      <p:cxnSp>
        <p:nvCxnSpPr>
          <p:cNvPr id="169" name="Google Shape;169;p22"/>
          <p:cNvCxnSpPr>
            <a:stCxn id="155" idx="3"/>
            <a:endCxn id="158" idx="1"/>
          </p:cNvCxnSpPr>
          <p:nvPr/>
        </p:nvCxnSpPr>
        <p:spPr>
          <a:xfrm>
            <a:off x="1038425" y="2024400"/>
            <a:ext cx="804300" cy="2026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idx="4294967295" type="ctrTitle"/>
          </p:nvPr>
        </p:nvSpPr>
        <p:spPr>
          <a:xfrm>
            <a:off x="311700" y="0"/>
            <a:ext cx="8520600" cy="70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4100"/>
              <a:t>Descrição dos Dados</a:t>
            </a:r>
            <a:endParaRPr sz="4100"/>
          </a:p>
        </p:txBody>
      </p:sp>
      <p:sp>
        <p:nvSpPr>
          <p:cNvPr id="175" name="Google Shape;175;p23"/>
          <p:cNvSpPr txBox="1"/>
          <p:nvPr>
            <p:ph type="title"/>
          </p:nvPr>
        </p:nvSpPr>
        <p:spPr>
          <a:xfrm>
            <a:off x="0" y="923975"/>
            <a:ext cx="2020500" cy="4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400"/>
              <a:t>Portaria formato PDF</a:t>
            </a:r>
            <a:endParaRPr sz="1400"/>
          </a:p>
        </p:txBody>
      </p:sp>
      <p:pic>
        <p:nvPicPr>
          <p:cNvPr id="176" name="Google Shape;176;p23"/>
          <p:cNvPicPr preferRelativeResize="0"/>
          <p:nvPr/>
        </p:nvPicPr>
        <p:blipFill>
          <a:blip r:embed="rId3">
            <a:alphaModFix/>
          </a:blip>
          <a:stretch>
            <a:fillRect/>
          </a:stretch>
        </p:blipFill>
        <p:spPr>
          <a:xfrm>
            <a:off x="64438" y="1208875"/>
            <a:ext cx="3964724" cy="1634050"/>
          </a:xfrm>
          <a:prstGeom prst="rect">
            <a:avLst/>
          </a:prstGeom>
          <a:noFill/>
          <a:ln>
            <a:noFill/>
          </a:ln>
          <a:effectLst>
            <a:outerShdw blurRad="57150" rotWithShape="0" algn="bl" dir="5400000" dist="19050">
              <a:srgbClr val="000000">
                <a:alpha val="50000"/>
              </a:srgbClr>
            </a:outerShdw>
          </a:effectLst>
        </p:spPr>
      </p:pic>
      <p:pic>
        <p:nvPicPr>
          <p:cNvPr id="177" name="Google Shape;177;p23"/>
          <p:cNvPicPr preferRelativeResize="0"/>
          <p:nvPr/>
        </p:nvPicPr>
        <p:blipFill>
          <a:blip r:embed="rId4">
            <a:alphaModFix/>
          </a:blip>
          <a:stretch>
            <a:fillRect/>
          </a:stretch>
        </p:blipFill>
        <p:spPr>
          <a:xfrm>
            <a:off x="4262037" y="1208875"/>
            <a:ext cx="4818088" cy="2840005"/>
          </a:xfrm>
          <a:prstGeom prst="rect">
            <a:avLst/>
          </a:prstGeom>
          <a:noFill/>
          <a:ln>
            <a:noFill/>
          </a:ln>
          <a:effectLst>
            <a:outerShdw blurRad="57150" rotWithShape="0" algn="bl" dir="5400000" dist="19050">
              <a:srgbClr val="000000">
                <a:alpha val="50000"/>
              </a:srgbClr>
            </a:outerShdw>
          </a:effectLst>
        </p:spPr>
      </p:pic>
      <p:sp>
        <p:nvSpPr>
          <p:cNvPr id="178" name="Google Shape;178;p23"/>
          <p:cNvSpPr txBox="1"/>
          <p:nvPr>
            <p:ph type="title"/>
          </p:nvPr>
        </p:nvSpPr>
        <p:spPr>
          <a:xfrm>
            <a:off x="4153425" y="923975"/>
            <a:ext cx="3565800" cy="4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400"/>
              <a:t>Portaria formato xml</a:t>
            </a:r>
            <a:endParaRPr sz="1400"/>
          </a:p>
        </p:txBody>
      </p:sp>
      <p:sp>
        <p:nvSpPr>
          <p:cNvPr id="179" name="Google Shape;179;p23"/>
          <p:cNvSpPr txBox="1"/>
          <p:nvPr/>
        </p:nvSpPr>
        <p:spPr>
          <a:xfrm>
            <a:off x="0" y="3016925"/>
            <a:ext cx="3920100" cy="2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100"/>
              <a:t>Alguns d</a:t>
            </a:r>
            <a:r>
              <a:rPr b="1" lang="pt-BR" sz="1100"/>
              <a:t>ados de interesse retirados do XML:</a:t>
            </a:r>
            <a:endParaRPr b="1" sz="1100"/>
          </a:p>
        </p:txBody>
      </p:sp>
      <p:graphicFrame>
        <p:nvGraphicFramePr>
          <p:cNvPr id="180" name="Google Shape;180;p23"/>
          <p:cNvGraphicFramePr/>
          <p:nvPr/>
        </p:nvGraphicFramePr>
        <p:xfrm>
          <a:off x="64450" y="3345900"/>
          <a:ext cx="3000000" cy="3000000"/>
        </p:xfrm>
        <a:graphic>
          <a:graphicData uri="http://schemas.openxmlformats.org/drawingml/2006/table">
            <a:tbl>
              <a:tblPr>
                <a:noFill/>
                <a:tableStyleId>{C5139784-E72F-4F74-8764-FC69C3809BD5}</a:tableStyleId>
              </a:tblPr>
              <a:tblGrid>
                <a:gridCol w="1219825"/>
                <a:gridCol w="2744875"/>
              </a:tblGrid>
              <a:tr h="256150">
                <a:tc>
                  <a:txBody>
                    <a:bodyPr/>
                    <a:lstStyle/>
                    <a:p>
                      <a:pPr indent="0" lvl="0" marL="0" rtl="0" algn="l">
                        <a:spcBef>
                          <a:spcPts val="0"/>
                        </a:spcBef>
                        <a:spcAft>
                          <a:spcPts val="0"/>
                        </a:spcAft>
                        <a:buNone/>
                      </a:pPr>
                      <a:r>
                        <a:rPr lang="pt-BR" sz="1100"/>
                        <a:t>id</a:t>
                      </a:r>
                      <a:endParaRPr sz="1100"/>
                    </a:p>
                  </a:txBody>
                  <a:tcPr marT="91425" marB="91425" marR="91425" marL="91425"/>
                </a:tc>
                <a:tc>
                  <a:txBody>
                    <a:bodyPr/>
                    <a:lstStyle/>
                    <a:p>
                      <a:pPr indent="0" lvl="0" marL="0" rtl="0" algn="l">
                        <a:spcBef>
                          <a:spcPts val="0"/>
                        </a:spcBef>
                        <a:spcAft>
                          <a:spcPts val="0"/>
                        </a:spcAft>
                        <a:buNone/>
                      </a:pPr>
                      <a:r>
                        <a:rPr lang="pt-BR" sz="1100"/>
                        <a:t>Identificador do artigo.</a:t>
                      </a:r>
                      <a:endParaRPr sz="1100"/>
                    </a:p>
                  </a:txBody>
                  <a:tcPr marT="91425" marB="91425" marR="91425" marL="91425"/>
                </a:tc>
              </a:tr>
              <a:tr h="324525">
                <a:tc>
                  <a:txBody>
                    <a:bodyPr/>
                    <a:lstStyle/>
                    <a:p>
                      <a:pPr indent="0" lvl="0" marL="0" rtl="0" algn="l">
                        <a:spcBef>
                          <a:spcPts val="0"/>
                        </a:spcBef>
                        <a:spcAft>
                          <a:spcPts val="0"/>
                        </a:spcAft>
                        <a:buNone/>
                      </a:pPr>
                      <a:r>
                        <a:rPr lang="pt-BR" sz="1100"/>
                        <a:t>artCategory</a:t>
                      </a:r>
                      <a:endParaRPr sz="1100"/>
                    </a:p>
                  </a:txBody>
                  <a:tcPr marT="91425" marB="91425" marR="91425" marL="91425"/>
                </a:tc>
                <a:tc>
                  <a:txBody>
                    <a:bodyPr/>
                    <a:lstStyle/>
                    <a:p>
                      <a:pPr indent="0" lvl="0" marL="0" rtl="0" algn="l">
                        <a:spcBef>
                          <a:spcPts val="0"/>
                        </a:spcBef>
                        <a:spcAft>
                          <a:spcPts val="0"/>
                        </a:spcAft>
                        <a:buNone/>
                      </a:pPr>
                      <a:r>
                        <a:rPr lang="pt-BR" sz="1100"/>
                        <a:t>Categoria a qual o ato pertence. Nem todas as categorias são de interesse.</a:t>
                      </a:r>
                      <a:endParaRPr sz="1100"/>
                    </a:p>
                  </a:txBody>
                  <a:tcPr marT="91425" marB="91425" marR="91425" marL="91425"/>
                </a:tc>
              </a:tr>
              <a:tr h="233625">
                <a:tc>
                  <a:txBody>
                    <a:bodyPr/>
                    <a:lstStyle/>
                    <a:p>
                      <a:pPr indent="0" lvl="0" marL="0" rtl="0" algn="l">
                        <a:spcBef>
                          <a:spcPts val="0"/>
                        </a:spcBef>
                        <a:spcAft>
                          <a:spcPts val="0"/>
                        </a:spcAft>
                        <a:buNone/>
                      </a:pPr>
                      <a:r>
                        <a:rPr lang="pt-BR" sz="1100"/>
                        <a:t>pubDate</a:t>
                      </a:r>
                      <a:endParaRPr sz="1100"/>
                    </a:p>
                  </a:txBody>
                  <a:tcPr marT="91425" marB="91425" marR="91425" marL="91425"/>
                </a:tc>
                <a:tc>
                  <a:txBody>
                    <a:bodyPr/>
                    <a:lstStyle/>
                    <a:p>
                      <a:pPr indent="0" lvl="0" marL="0" rtl="0" algn="l">
                        <a:spcBef>
                          <a:spcPts val="0"/>
                        </a:spcBef>
                        <a:spcAft>
                          <a:spcPts val="0"/>
                        </a:spcAft>
                        <a:buNone/>
                      </a:pPr>
                      <a:r>
                        <a:rPr lang="pt-BR" sz="1100"/>
                        <a:t>Data da publicação do ato.</a:t>
                      </a:r>
                      <a:endParaRPr sz="1100"/>
                    </a:p>
                  </a:txBody>
                  <a:tcPr marT="91425" marB="91425" marR="91425" marL="91425"/>
                </a:tc>
              </a:tr>
              <a:tr h="233625">
                <a:tc>
                  <a:txBody>
                    <a:bodyPr/>
                    <a:lstStyle/>
                    <a:p>
                      <a:pPr indent="0" lvl="0" marL="0" rtl="0" algn="l">
                        <a:spcBef>
                          <a:spcPts val="0"/>
                        </a:spcBef>
                        <a:spcAft>
                          <a:spcPts val="0"/>
                        </a:spcAft>
                        <a:buNone/>
                      </a:pPr>
                      <a:r>
                        <a:rPr lang="pt-BR" sz="1100"/>
                        <a:t>Texto</a:t>
                      </a:r>
                      <a:endParaRPr sz="1100"/>
                    </a:p>
                  </a:txBody>
                  <a:tcPr marT="91425" marB="91425" marR="91425" marL="91425"/>
                </a:tc>
                <a:tc>
                  <a:txBody>
                    <a:bodyPr/>
                    <a:lstStyle/>
                    <a:p>
                      <a:pPr indent="0" lvl="0" marL="0" rtl="0" algn="l">
                        <a:spcBef>
                          <a:spcPts val="0"/>
                        </a:spcBef>
                        <a:spcAft>
                          <a:spcPts val="0"/>
                        </a:spcAft>
                        <a:buNone/>
                      </a:pPr>
                      <a:r>
                        <a:rPr lang="pt-BR" sz="1100"/>
                        <a:t>Texto do Ato.</a:t>
                      </a:r>
                      <a:endParaRPr sz="1100"/>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4"/>
          <p:cNvSpPr txBox="1"/>
          <p:nvPr>
            <p:ph type="title"/>
          </p:nvPr>
        </p:nvSpPr>
        <p:spPr>
          <a:xfrm>
            <a:off x="311700" y="2235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Análises e Modelagem</a:t>
            </a:r>
            <a:endParaRPr/>
          </a:p>
        </p:txBody>
      </p:sp>
      <p:sp>
        <p:nvSpPr>
          <p:cNvPr id="186" name="Google Shape;186;p24"/>
          <p:cNvSpPr txBox="1"/>
          <p:nvPr/>
        </p:nvSpPr>
        <p:spPr>
          <a:xfrm>
            <a:off x="118525" y="933075"/>
            <a:ext cx="6795900" cy="5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Após a limpeza e conformação dos dados foram realizadas as seguintes análises:</a:t>
            </a:r>
            <a:endParaRPr/>
          </a:p>
        </p:txBody>
      </p:sp>
      <p:sp>
        <p:nvSpPr>
          <p:cNvPr id="187" name="Google Shape;187;p24"/>
          <p:cNvSpPr txBox="1"/>
          <p:nvPr/>
        </p:nvSpPr>
        <p:spPr>
          <a:xfrm>
            <a:off x="62200" y="1345725"/>
            <a:ext cx="2229000" cy="3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800"/>
              <a:t>A distribuição da quantidade de palavras pela classe de interesse estavam razoavelmente distribuídas </a:t>
            </a:r>
            <a:endParaRPr sz="800"/>
          </a:p>
        </p:txBody>
      </p:sp>
      <p:pic>
        <p:nvPicPr>
          <p:cNvPr id="188" name="Google Shape;188;p24"/>
          <p:cNvPicPr preferRelativeResize="0"/>
          <p:nvPr/>
        </p:nvPicPr>
        <p:blipFill>
          <a:blip r:embed="rId3">
            <a:alphaModFix/>
          </a:blip>
          <a:stretch>
            <a:fillRect/>
          </a:stretch>
        </p:blipFill>
        <p:spPr>
          <a:xfrm>
            <a:off x="158788" y="1817175"/>
            <a:ext cx="2164625" cy="1434200"/>
          </a:xfrm>
          <a:prstGeom prst="rect">
            <a:avLst/>
          </a:prstGeom>
          <a:noFill/>
          <a:ln>
            <a:noFill/>
          </a:ln>
        </p:spPr>
      </p:pic>
      <p:pic>
        <p:nvPicPr>
          <p:cNvPr id="189" name="Google Shape;189;p24"/>
          <p:cNvPicPr preferRelativeResize="0"/>
          <p:nvPr/>
        </p:nvPicPr>
        <p:blipFill>
          <a:blip r:embed="rId4">
            <a:alphaModFix/>
          </a:blip>
          <a:stretch>
            <a:fillRect/>
          </a:stretch>
        </p:blipFill>
        <p:spPr>
          <a:xfrm>
            <a:off x="2488000" y="2129575"/>
            <a:ext cx="3090150" cy="2956000"/>
          </a:xfrm>
          <a:prstGeom prst="rect">
            <a:avLst/>
          </a:prstGeom>
          <a:noFill/>
          <a:ln>
            <a:noFill/>
          </a:ln>
        </p:spPr>
      </p:pic>
      <p:sp>
        <p:nvSpPr>
          <p:cNvPr id="190" name="Google Shape;190;p24"/>
          <p:cNvSpPr txBox="1"/>
          <p:nvPr/>
        </p:nvSpPr>
        <p:spPr>
          <a:xfrm>
            <a:off x="2528250" y="1558613"/>
            <a:ext cx="2861100" cy="3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800"/>
              <a:t>Foram feitas análises em relação a quantidade de stop words contidos na base. Foram várias rodadas para chegar a uma quantidade considerada normal. Ex. abaixo da primeira execução.</a:t>
            </a:r>
            <a:endParaRPr sz="800"/>
          </a:p>
        </p:txBody>
      </p:sp>
      <p:pic>
        <p:nvPicPr>
          <p:cNvPr id="191" name="Google Shape;191;p24"/>
          <p:cNvPicPr preferRelativeResize="0"/>
          <p:nvPr/>
        </p:nvPicPr>
        <p:blipFill>
          <a:blip r:embed="rId5">
            <a:alphaModFix/>
          </a:blip>
          <a:stretch>
            <a:fillRect/>
          </a:stretch>
        </p:blipFill>
        <p:spPr>
          <a:xfrm>
            <a:off x="5654200" y="1927275"/>
            <a:ext cx="3401251" cy="3158306"/>
          </a:xfrm>
          <a:prstGeom prst="rect">
            <a:avLst/>
          </a:prstGeom>
          <a:noFill/>
          <a:ln>
            <a:noFill/>
          </a:ln>
        </p:spPr>
      </p:pic>
      <p:sp>
        <p:nvSpPr>
          <p:cNvPr id="192" name="Google Shape;192;p24"/>
          <p:cNvSpPr txBox="1"/>
          <p:nvPr/>
        </p:nvSpPr>
        <p:spPr>
          <a:xfrm>
            <a:off x="5594200" y="1473975"/>
            <a:ext cx="3401400" cy="3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800"/>
              <a:t>TOP 30 palavras que não são stopword mostraram que o contexto estava correto, mas alguns ajustes ainda podiam ser feitos. Caso da letra i que indica “um” em romanos, muito utilizados nos atos.</a:t>
            </a:r>
            <a:endParaRPr sz="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311700" y="2235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Análises e Modelagem</a:t>
            </a:r>
            <a:endParaRPr/>
          </a:p>
        </p:txBody>
      </p:sp>
      <p:sp>
        <p:nvSpPr>
          <p:cNvPr id="198" name="Google Shape;198;p25"/>
          <p:cNvSpPr txBox="1"/>
          <p:nvPr/>
        </p:nvSpPr>
        <p:spPr>
          <a:xfrm>
            <a:off x="118525" y="884775"/>
            <a:ext cx="8937000" cy="5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Após várias rodadas de análises chegamos a um resultado considerado totalmente dentro do contexto do diário oficial o que pode ser visto na seguinte nuvem de palavras.</a:t>
            </a:r>
            <a:endParaRPr/>
          </a:p>
        </p:txBody>
      </p:sp>
      <p:pic>
        <p:nvPicPr>
          <p:cNvPr id="199" name="Google Shape;199;p25"/>
          <p:cNvPicPr preferRelativeResize="0"/>
          <p:nvPr/>
        </p:nvPicPr>
        <p:blipFill>
          <a:blip r:embed="rId3">
            <a:alphaModFix/>
          </a:blip>
          <a:stretch>
            <a:fillRect/>
          </a:stretch>
        </p:blipFill>
        <p:spPr>
          <a:xfrm>
            <a:off x="1081238" y="1425675"/>
            <a:ext cx="7011574" cy="36775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6"/>
          <p:cNvSpPr txBox="1"/>
          <p:nvPr>
            <p:ph type="title"/>
          </p:nvPr>
        </p:nvSpPr>
        <p:spPr>
          <a:xfrm>
            <a:off x="311700" y="2235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Análises e Modelagem</a:t>
            </a:r>
            <a:endParaRPr/>
          </a:p>
        </p:txBody>
      </p:sp>
      <p:sp>
        <p:nvSpPr>
          <p:cNvPr id="205" name="Google Shape;205;p26"/>
          <p:cNvSpPr txBox="1"/>
          <p:nvPr/>
        </p:nvSpPr>
        <p:spPr>
          <a:xfrm>
            <a:off x="103500" y="900875"/>
            <a:ext cx="8937000" cy="5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600"/>
              <a:t>Na modelagem foi realizado:</a:t>
            </a:r>
            <a:endParaRPr sz="1600"/>
          </a:p>
          <a:p>
            <a:pPr indent="0" lvl="0" marL="0" rtl="0" algn="l">
              <a:spcBef>
                <a:spcPts val="0"/>
              </a:spcBef>
              <a:spcAft>
                <a:spcPts val="0"/>
              </a:spcAft>
              <a:buNone/>
            </a:pPr>
            <a:r>
              <a:t/>
            </a:r>
            <a:endParaRPr sz="1700"/>
          </a:p>
          <a:p>
            <a:pPr indent="-330200" lvl="0" marL="457200" rtl="0" algn="just">
              <a:spcBef>
                <a:spcPts val="0"/>
              </a:spcBef>
              <a:spcAft>
                <a:spcPts val="0"/>
              </a:spcAft>
              <a:buSzPts val="1600"/>
              <a:buAutoNum type="arabicPeriod"/>
            </a:pPr>
            <a:r>
              <a:rPr lang="pt-BR" sz="1600"/>
              <a:t>Separação da base classificada em treino (70%) e teste (30%).</a:t>
            </a:r>
            <a:endParaRPr sz="1600"/>
          </a:p>
          <a:p>
            <a:pPr indent="-330200" lvl="0" marL="457200" rtl="0" algn="just">
              <a:spcBef>
                <a:spcPts val="0"/>
              </a:spcBef>
              <a:spcAft>
                <a:spcPts val="0"/>
              </a:spcAft>
              <a:buSzPts val="1600"/>
              <a:buAutoNum type="arabicPeriod"/>
            </a:pPr>
            <a:r>
              <a:rPr lang="pt-BR" sz="1600"/>
              <a:t>Utilização de técnica de tf-idf (</a:t>
            </a:r>
            <a:r>
              <a:rPr lang="pt-BR" sz="1600"/>
              <a:t>frequência</a:t>
            </a:r>
            <a:r>
              <a:rPr lang="pt-BR" sz="1600"/>
              <a:t> de termos em cada documento, frequencia inversa de termos em todos os documentos) para realizar a vetorização das palavras.</a:t>
            </a:r>
            <a:endParaRPr sz="1600"/>
          </a:p>
          <a:p>
            <a:pPr indent="-330200" lvl="0" marL="457200" rtl="0" algn="just">
              <a:spcBef>
                <a:spcPts val="0"/>
              </a:spcBef>
              <a:spcAft>
                <a:spcPts val="0"/>
              </a:spcAft>
              <a:buSzPts val="1600"/>
              <a:buAutoNum type="arabicPeriod"/>
            </a:pPr>
            <a:r>
              <a:rPr lang="pt-BR" sz="1600"/>
              <a:t>Uso de validação cruzada, dividida em 5 partes (Folds) com estratificação.</a:t>
            </a:r>
            <a:endParaRPr sz="1600"/>
          </a:p>
          <a:p>
            <a:pPr indent="-330200" lvl="0" marL="457200" rtl="0" algn="just">
              <a:spcBef>
                <a:spcPts val="0"/>
              </a:spcBef>
              <a:spcAft>
                <a:spcPts val="0"/>
              </a:spcAft>
              <a:buSzPts val="1600"/>
              <a:buAutoNum type="arabicPeriod"/>
            </a:pPr>
            <a:r>
              <a:rPr lang="pt-BR" sz="1600"/>
              <a:t>Utilização dos classificadores: AdaBoostClassifier, RandomForest, NaiveBayes, LogisticRegression e DecisionTree.</a:t>
            </a:r>
            <a:endParaRPr sz="1600"/>
          </a:p>
          <a:p>
            <a:pPr indent="-330200" lvl="0" marL="457200" rtl="0" algn="just">
              <a:spcBef>
                <a:spcPts val="0"/>
              </a:spcBef>
              <a:spcAft>
                <a:spcPts val="0"/>
              </a:spcAft>
              <a:buSzPts val="1600"/>
              <a:buAutoNum type="arabicPeriod"/>
            </a:pPr>
            <a:r>
              <a:rPr lang="pt-BR" sz="1600"/>
              <a:t>Utilizado GridSearchCV, busca exaustiva, para realizar fit e score dos modelos. </a:t>
            </a:r>
            <a:endParaRPr sz="1600"/>
          </a:p>
          <a:p>
            <a:pPr indent="-330200" lvl="0" marL="457200" rtl="0" algn="just">
              <a:spcBef>
                <a:spcPts val="0"/>
              </a:spcBef>
              <a:spcAft>
                <a:spcPts val="0"/>
              </a:spcAft>
              <a:buSzPts val="1600"/>
              <a:buAutoNum type="arabicPeriod"/>
            </a:pPr>
            <a:r>
              <a:rPr lang="pt-BR" sz="1600"/>
              <a:t>Métrica utilizada: f1-score. Medida de acurácia sendo a média harmônica entre a precisão e a sensibilidade.</a:t>
            </a:r>
            <a:endParaRPr sz="16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311700" y="2235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Análises e Modelagem</a:t>
            </a:r>
            <a:endParaRPr/>
          </a:p>
        </p:txBody>
      </p:sp>
      <p:sp>
        <p:nvSpPr>
          <p:cNvPr id="211" name="Google Shape;211;p27"/>
          <p:cNvSpPr txBox="1"/>
          <p:nvPr/>
        </p:nvSpPr>
        <p:spPr>
          <a:xfrm>
            <a:off x="135700" y="747925"/>
            <a:ext cx="8937000" cy="5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Alguns Resultados: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12" name="Google Shape;212;p27"/>
          <p:cNvPicPr preferRelativeResize="0"/>
          <p:nvPr/>
        </p:nvPicPr>
        <p:blipFill>
          <a:blip r:embed="rId3">
            <a:alphaModFix/>
          </a:blip>
          <a:stretch>
            <a:fillRect/>
          </a:stretch>
        </p:blipFill>
        <p:spPr>
          <a:xfrm>
            <a:off x="258100" y="1517050"/>
            <a:ext cx="2842550" cy="2085525"/>
          </a:xfrm>
          <a:prstGeom prst="rect">
            <a:avLst/>
          </a:prstGeom>
          <a:noFill/>
          <a:ln>
            <a:noFill/>
          </a:ln>
        </p:spPr>
      </p:pic>
      <p:pic>
        <p:nvPicPr>
          <p:cNvPr id="213" name="Google Shape;213;p27"/>
          <p:cNvPicPr preferRelativeResize="0"/>
          <p:nvPr/>
        </p:nvPicPr>
        <p:blipFill>
          <a:blip r:embed="rId4">
            <a:alphaModFix/>
          </a:blip>
          <a:stretch>
            <a:fillRect/>
          </a:stretch>
        </p:blipFill>
        <p:spPr>
          <a:xfrm>
            <a:off x="3244125" y="996906"/>
            <a:ext cx="2842550" cy="2713820"/>
          </a:xfrm>
          <a:prstGeom prst="rect">
            <a:avLst/>
          </a:prstGeom>
          <a:noFill/>
          <a:ln>
            <a:noFill/>
          </a:ln>
        </p:spPr>
      </p:pic>
      <p:pic>
        <p:nvPicPr>
          <p:cNvPr id="214" name="Google Shape;214;p27"/>
          <p:cNvPicPr preferRelativeResize="0"/>
          <p:nvPr/>
        </p:nvPicPr>
        <p:blipFill>
          <a:blip r:embed="rId5">
            <a:alphaModFix/>
          </a:blip>
          <a:stretch>
            <a:fillRect/>
          </a:stretch>
        </p:blipFill>
        <p:spPr>
          <a:xfrm>
            <a:off x="6230150" y="1646763"/>
            <a:ext cx="2842550" cy="2063968"/>
          </a:xfrm>
          <a:prstGeom prst="rect">
            <a:avLst/>
          </a:prstGeom>
          <a:noFill/>
          <a:ln>
            <a:noFill/>
          </a:ln>
        </p:spPr>
      </p:pic>
      <p:pic>
        <p:nvPicPr>
          <p:cNvPr id="215" name="Google Shape;215;p27"/>
          <p:cNvPicPr preferRelativeResize="0"/>
          <p:nvPr/>
        </p:nvPicPr>
        <p:blipFill>
          <a:blip r:embed="rId6">
            <a:alphaModFix/>
          </a:blip>
          <a:stretch>
            <a:fillRect/>
          </a:stretch>
        </p:blipFill>
        <p:spPr>
          <a:xfrm>
            <a:off x="2510825" y="3830801"/>
            <a:ext cx="3910312" cy="1127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311700" y="2235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Serviços de Coleta de Dados Novos e Scoring </a:t>
            </a:r>
            <a:endParaRPr/>
          </a:p>
        </p:txBody>
      </p:sp>
      <p:pic>
        <p:nvPicPr>
          <p:cNvPr id="221" name="Google Shape;221;p28"/>
          <p:cNvPicPr preferRelativeResize="0"/>
          <p:nvPr/>
        </p:nvPicPr>
        <p:blipFill>
          <a:blip r:embed="rId3">
            <a:alphaModFix/>
          </a:blip>
          <a:stretch>
            <a:fillRect/>
          </a:stretch>
        </p:blipFill>
        <p:spPr>
          <a:xfrm>
            <a:off x="974950" y="796225"/>
            <a:ext cx="7259474" cy="42803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311700" y="2235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Serviços de Coleta de Dados Novos e Scoring </a:t>
            </a:r>
            <a:endParaRPr/>
          </a:p>
        </p:txBody>
      </p:sp>
      <p:pic>
        <p:nvPicPr>
          <p:cNvPr id="227" name="Google Shape;227;p29"/>
          <p:cNvPicPr preferRelativeResize="0"/>
          <p:nvPr/>
        </p:nvPicPr>
        <p:blipFill>
          <a:blip r:embed="rId3">
            <a:alphaModFix/>
          </a:blip>
          <a:stretch>
            <a:fillRect/>
          </a:stretch>
        </p:blipFill>
        <p:spPr>
          <a:xfrm>
            <a:off x="973450" y="796225"/>
            <a:ext cx="7067799" cy="42893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0"/>
          <p:cNvSpPr txBox="1"/>
          <p:nvPr>
            <p:ph type="title"/>
          </p:nvPr>
        </p:nvSpPr>
        <p:spPr>
          <a:xfrm>
            <a:off x="311700" y="2235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Monitoração</a:t>
            </a:r>
            <a:endParaRPr/>
          </a:p>
        </p:txBody>
      </p:sp>
      <p:pic>
        <p:nvPicPr>
          <p:cNvPr id="233" name="Google Shape;233;p30"/>
          <p:cNvPicPr preferRelativeResize="0"/>
          <p:nvPr/>
        </p:nvPicPr>
        <p:blipFill>
          <a:blip r:embed="rId3">
            <a:alphaModFix/>
          </a:blip>
          <a:stretch>
            <a:fillRect/>
          </a:stretch>
        </p:blipFill>
        <p:spPr>
          <a:xfrm>
            <a:off x="152400" y="948625"/>
            <a:ext cx="8839199" cy="402628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type="title"/>
          </p:nvPr>
        </p:nvSpPr>
        <p:spPr>
          <a:xfrm>
            <a:off x="311700" y="2235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Documentação e Próximos Passos</a:t>
            </a:r>
            <a:endParaRPr/>
          </a:p>
        </p:txBody>
      </p:sp>
      <p:sp>
        <p:nvSpPr>
          <p:cNvPr id="239" name="Google Shape;239;p31"/>
          <p:cNvSpPr txBox="1"/>
          <p:nvPr/>
        </p:nvSpPr>
        <p:spPr>
          <a:xfrm>
            <a:off x="311700" y="796225"/>
            <a:ext cx="8520600" cy="540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pt-BR"/>
              <a:t>A documentação do projeto está presente nos arquivos de markdown referentes a cada etapa do processo. Ex.: Documentação completa da análise no diretório da análise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0" name="Google Shape;240;p31"/>
          <p:cNvSpPr txBox="1"/>
          <p:nvPr/>
        </p:nvSpPr>
        <p:spPr>
          <a:xfrm>
            <a:off x="311700" y="1386075"/>
            <a:ext cx="8520600" cy="5409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pt-BR"/>
              <a:t>Foram identificadas melhorias em algumas etapas do processo, por exemplo:</a:t>
            </a:r>
            <a:endParaRPr/>
          </a:p>
          <a:p>
            <a:pPr indent="-317500" lvl="1" marL="914400" rtl="0" algn="just">
              <a:spcBef>
                <a:spcPts val="0"/>
              </a:spcBef>
              <a:spcAft>
                <a:spcPts val="0"/>
              </a:spcAft>
              <a:buSzPts val="1400"/>
              <a:buChar char="○"/>
            </a:pPr>
            <a:r>
              <a:rPr lang="pt-BR"/>
              <a:t>Substituição do selenium web driver por requests python e beautiful soup. O selenium substitui bem a navegação funcional do usuário, mas não consegue tratar bem algumas ações como download de arquivos.</a:t>
            </a:r>
            <a:endParaRPr/>
          </a:p>
          <a:p>
            <a:pPr indent="-317500" lvl="1" marL="914400" rtl="0" algn="just">
              <a:spcBef>
                <a:spcPts val="0"/>
              </a:spcBef>
              <a:spcAft>
                <a:spcPts val="0"/>
              </a:spcAft>
              <a:buSzPts val="1400"/>
              <a:buChar char="○"/>
            </a:pPr>
            <a:r>
              <a:rPr lang="pt-BR"/>
              <a:t>A etapa de análise exploratória dos dados pode ser revista realizando análises mais detalhadas em relação a cada texto. Por exemplo, quais palavras apresentam maiores frequências pelas categorias de interesse? Existe algum tipo de correlação entre as categorias pelos grupos de palavras mais frequentes que estes apresentam? Existe alguma sazonalidade em relação aos atos e portarias?</a:t>
            </a:r>
            <a:endParaRPr/>
          </a:p>
          <a:p>
            <a:pPr indent="-317500" lvl="1" marL="914400" rtl="0" algn="just">
              <a:spcBef>
                <a:spcPts val="0"/>
              </a:spcBef>
              <a:spcAft>
                <a:spcPts val="0"/>
              </a:spcAft>
              <a:buSzPts val="1400"/>
              <a:buChar char="○"/>
            </a:pPr>
            <a:r>
              <a:rPr lang="pt-BR"/>
              <a:t>Na modelagem tivemos resultados muito altos de acurácia(99.9…). Deve ser verificada a possibilidade de overfitting, mesmo tendo sido tomado o cuidado de ter utilizado técnicas de validação cruzada.</a:t>
            </a:r>
            <a:endParaRPr/>
          </a:p>
          <a:p>
            <a:pPr indent="-317500" lvl="1" marL="914400" rtl="0" algn="just">
              <a:spcBef>
                <a:spcPts val="0"/>
              </a:spcBef>
              <a:spcAft>
                <a:spcPts val="0"/>
              </a:spcAft>
              <a:buSzPts val="1400"/>
              <a:buChar char="○"/>
            </a:pPr>
            <a:r>
              <a:rPr lang="pt-BR"/>
              <a:t>O monitoramento é a parte que mais pode ser melhorada. Um melhor entendimento da utilização do dash é fundamental para que esta melhora seja alcançada. Vale lembrar que podem ser utilizadas outras ferramentas ‘low-code’ como o Tableau ou PowerBI que facilitam bastante a criação de indicadores. Esta funcionalidade pode ser evoluída para que os analistas confirmem a classificação do modelo provendo feedback para o retreino.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267300" y="-991525"/>
            <a:ext cx="8520600" cy="188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4100"/>
              <a:t>Premissas e Restrições</a:t>
            </a:r>
            <a:endParaRPr sz="4100"/>
          </a:p>
        </p:txBody>
      </p:sp>
      <p:sp>
        <p:nvSpPr>
          <p:cNvPr id="62" name="Google Shape;62;p14"/>
          <p:cNvSpPr txBox="1"/>
          <p:nvPr>
            <p:ph idx="1" type="subTitle"/>
          </p:nvPr>
        </p:nvSpPr>
        <p:spPr>
          <a:xfrm>
            <a:off x="156925" y="1071775"/>
            <a:ext cx="8520600" cy="24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000"/>
              <a:t>Gerenciamento do projeto será feito utilizando metodologia ágil</a:t>
            </a:r>
            <a:endParaRPr sz="2000"/>
          </a:p>
          <a:p>
            <a:pPr indent="-355600" lvl="1" marL="914400" rtl="0" algn="l">
              <a:spcBef>
                <a:spcPts val="0"/>
              </a:spcBef>
              <a:spcAft>
                <a:spcPts val="0"/>
              </a:spcAft>
              <a:buSzPts val="2000"/>
              <a:buAutoNum type="alphaLcPeriod"/>
            </a:pPr>
            <a:r>
              <a:rPr lang="pt-BR" sz="2000"/>
              <a:t>Criação de User Stories - Gerenciamento de Backlog</a:t>
            </a:r>
            <a:endParaRPr sz="2000"/>
          </a:p>
          <a:p>
            <a:pPr indent="-355600" lvl="1" marL="914400" rtl="0" algn="l">
              <a:spcBef>
                <a:spcPts val="0"/>
              </a:spcBef>
              <a:spcAft>
                <a:spcPts val="0"/>
              </a:spcAft>
              <a:buSzPts val="2000"/>
              <a:buAutoNum type="alphaLcPeriod"/>
            </a:pPr>
            <a:r>
              <a:rPr lang="pt-BR" sz="2000"/>
              <a:t>Ciclo de desenvolvimento por sprints</a:t>
            </a:r>
            <a:endParaRPr sz="2000"/>
          </a:p>
          <a:p>
            <a:pPr indent="-355600" lvl="1" marL="914400" rtl="0" algn="l">
              <a:spcBef>
                <a:spcPts val="0"/>
              </a:spcBef>
              <a:spcAft>
                <a:spcPts val="0"/>
              </a:spcAft>
              <a:buSzPts val="2000"/>
              <a:buAutoNum type="alphaLcPeriod"/>
            </a:pPr>
            <a:r>
              <a:rPr lang="pt-BR" sz="2000"/>
              <a:t>Reuniões de review e introspecção ao final de cada sprint</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pt-BR" sz="2000"/>
              <a:t>Não faz parte do escopo do projeto</a:t>
            </a:r>
            <a:endParaRPr sz="2000"/>
          </a:p>
          <a:p>
            <a:pPr indent="-355600" lvl="1" marL="914400" rtl="0" algn="l">
              <a:spcBef>
                <a:spcPts val="0"/>
              </a:spcBef>
              <a:spcAft>
                <a:spcPts val="0"/>
              </a:spcAft>
              <a:buSzPts val="2000"/>
              <a:buAutoNum type="alphaLcPeriod"/>
            </a:pPr>
            <a:r>
              <a:rPr lang="pt-BR" sz="2000"/>
              <a:t>Disponibilização de infraestrutura para a execução dos pipelines de treino e operacional</a:t>
            </a:r>
            <a:endParaRPr sz="2000"/>
          </a:p>
          <a:p>
            <a:pPr indent="-355600" lvl="1" marL="914400" rtl="0" algn="l">
              <a:spcBef>
                <a:spcPts val="0"/>
              </a:spcBef>
              <a:spcAft>
                <a:spcPts val="0"/>
              </a:spcAft>
              <a:buSzPts val="2000"/>
              <a:buAutoNum type="alphaLcPeriod"/>
            </a:pPr>
            <a:r>
              <a:rPr lang="pt-BR" sz="2000"/>
              <a:t>Treinamentos em técnicas de Machine Learning para os analistas do cliente</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ctrTitle"/>
          </p:nvPr>
        </p:nvSpPr>
        <p:spPr>
          <a:xfrm>
            <a:off x="267300" y="-991525"/>
            <a:ext cx="8520600" cy="188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4100"/>
              <a:t>Entendimento do Problema</a:t>
            </a:r>
            <a:endParaRPr sz="4100"/>
          </a:p>
        </p:txBody>
      </p:sp>
      <p:sp>
        <p:nvSpPr>
          <p:cNvPr id="68" name="Google Shape;68;p15"/>
          <p:cNvSpPr txBox="1"/>
          <p:nvPr>
            <p:ph idx="1" type="subTitle"/>
          </p:nvPr>
        </p:nvSpPr>
        <p:spPr>
          <a:xfrm>
            <a:off x="156925" y="1071775"/>
            <a:ext cx="8520600" cy="15000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AutoNum type="arabicPeriod"/>
            </a:pPr>
            <a:r>
              <a:rPr lang="pt-BR" sz="1800"/>
              <a:t>Os analistas do cliente informaram que têm classificados os atos de interesse desde o ano de 2017 e estas informações estão disponíveis em base de dados SQL Server. Desta forma um trabalho inicial captação de dados deve ser realizado para complementar a classificação com as informações que não são de interesse. Após a entrada em operação da solução, os próprios analistas realização a confirmação da classificação das informações via sistema de informática.</a:t>
            </a:r>
            <a:endParaRPr sz="1800"/>
          </a:p>
          <a:p>
            <a:pPr indent="-342900" lvl="0" marL="457200" rtl="0" algn="just">
              <a:spcBef>
                <a:spcPts val="0"/>
              </a:spcBef>
              <a:spcAft>
                <a:spcPts val="0"/>
              </a:spcAft>
              <a:buSzPts val="1800"/>
              <a:buAutoNum type="arabicPeriod"/>
            </a:pPr>
            <a:r>
              <a:rPr lang="pt-BR" sz="1800"/>
              <a:t>Não há API pública para as informações do DOU. O governo federal disponibiliza no site </a:t>
            </a:r>
            <a:r>
              <a:rPr lang="pt-BR" sz="1800" u="sng">
                <a:solidFill>
                  <a:schemeClr val="hlink"/>
                </a:solidFill>
                <a:hlinkClick r:id="rId3"/>
              </a:rPr>
              <a:t>https://inlabs.in.gov.br</a:t>
            </a:r>
            <a:r>
              <a:rPr lang="pt-BR" sz="1800"/>
              <a:t> diariamente os dados do DOU de foma estruturada em arquivos XML</a:t>
            </a:r>
            <a:endParaRPr sz="1800"/>
          </a:p>
          <a:p>
            <a:pPr indent="0" lvl="0" marL="0" rtl="0" algn="l">
              <a:spcBef>
                <a:spcPts val="0"/>
              </a:spcBef>
              <a:spcAft>
                <a:spcPts val="0"/>
              </a:spcAft>
              <a:buNone/>
            </a:pPr>
            <a:r>
              <a:t/>
            </a:r>
            <a:endParaRPr sz="1800"/>
          </a:p>
          <a:p>
            <a:pPr indent="0" lvl="0" marL="0" rtl="0" algn="just">
              <a:spcBef>
                <a:spcPts val="0"/>
              </a:spcBef>
              <a:spcAft>
                <a:spcPts val="0"/>
              </a:spcAft>
              <a:buNone/>
            </a:pPr>
            <a:r>
              <a:rPr lang="pt-BR" sz="1800"/>
              <a:t>Pelas informações e contexto apresentado chegou se à conclusão de que o problema pode ser solucionado com </a:t>
            </a:r>
            <a:r>
              <a:rPr b="1" lang="pt-BR" sz="1800"/>
              <a:t>aprendizado de máquina</a:t>
            </a:r>
            <a:r>
              <a:rPr lang="pt-BR" sz="1800"/>
              <a:t> utilizando a técnica de </a:t>
            </a:r>
            <a:r>
              <a:rPr b="1" lang="pt-BR" sz="1800"/>
              <a:t>classificação supervisionada</a:t>
            </a:r>
            <a:r>
              <a:rPr lang="pt-BR" sz="1800"/>
              <a:t>.</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ctrTitle"/>
          </p:nvPr>
        </p:nvSpPr>
        <p:spPr>
          <a:xfrm>
            <a:off x="267300" y="-991525"/>
            <a:ext cx="8520600" cy="188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4100"/>
              <a:t>Ganhos Esperados</a:t>
            </a:r>
            <a:endParaRPr sz="4100"/>
          </a:p>
        </p:txBody>
      </p:sp>
      <p:sp>
        <p:nvSpPr>
          <p:cNvPr id="74" name="Google Shape;74;p16"/>
          <p:cNvSpPr txBox="1"/>
          <p:nvPr>
            <p:ph idx="1" type="subTitle"/>
          </p:nvPr>
        </p:nvSpPr>
        <p:spPr>
          <a:xfrm>
            <a:off x="156925" y="1071775"/>
            <a:ext cx="8520600" cy="15000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pt-BR" sz="1800"/>
              <a:t>Redução de tempo em tarefas repetitivas liberando os analistas para tarefas mais nobres</a:t>
            </a:r>
            <a:endParaRPr sz="1800"/>
          </a:p>
          <a:p>
            <a:pPr indent="-342900" lvl="0" marL="457200" rtl="0" algn="just">
              <a:spcBef>
                <a:spcPts val="0"/>
              </a:spcBef>
              <a:spcAft>
                <a:spcPts val="0"/>
              </a:spcAft>
              <a:buSzPts val="1800"/>
              <a:buChar char="●"/>
            </a:pPr>
            <a:r>
              <a:rPr lang="pt-BR" sz="1800"/>
              <a:t>Redução de seleção de textos incorretos por erro humano</a:t>
            </a:r>
            <a:endParaRPr sz="1800"/>
          </a:p>
          <a:p>
            <a:pPr indent="-342900" lvl="0" marL="457200" rtl="0" algn="just">
              <a:spcBef>
                <a:spcPts val="0"/>
              </a:spcBef>
              <a:spcAft>
                <a:spcPts val="0"/>
              </a:spcAft>
              <a:buSzPts val="1800"/>
              <a:buChar char="●"/>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ctrTitle"/>
          </p:nvPr>
        </p:nvSpPr>
        <p:spPr>
          <a:xfrm>
            <a:off x="311700" y="153675"/>
            <a:ext cx="8520600" cy="70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4100"/>
              <a:t>Arquitetura</a:t>
            </a:r>
            <a:endParaRPr sz="4100"/>
          </a:p>
        </p:txBody>
      </p:sp>
      <p:sp>
        <p:nvSpPr>
          <p:cNvPr id="80" name="Google Shape;80;p17"/>
          <p:cNvSpPr txBox="1"/>
          <p:nvPr/>
        </p:nvSpPr>
        <p:spPr>
          <a:xfrm>
            <a:off x="244600" y="859575"/>
            <a:ext cx="8797800" cy="5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t>Dividida em duas partes:  </a:t>
            </a:r>
            <a:r>
              <a:rPr b="1" lang="pt-BR"/>
              <a:t>Pipeline de Treino do Modelo Inicial</a:t>
            </a:r>
            <a:endParaRPr b="1"/>
          </a:p>
          <a:p>
            <a:pPr indent="0" lvl="0" marL="0" rtl="0" algn="l">
              <a:spcBef>
                <a:spcPts val="0"/>
              </a:spcBef>
              <a:spcAft>
                <a:spcPts val="0"/>
              </a:spcAft>
              <a:buNone/>
            </a:pPr>
            <a:r>
              <a:rPr b="1" lang="pt-BR"/>
              <a:t>				        Pipeline Operacional</a:t>
            </a:r>
            <a:endParaRPr b="1"/>
          </a:p>
        </p:txBody>
      </p:sp>
      <p:sp>
        <p:nvSpPr>
          <p:cNvPr id="81" name="Google Shape;81;p17"/>
          <p:cNvSpPr/>
          <p:nvPr/>
        </p:nvSpPr>
        <p:spPr>
          <a:xfrm>
            <a:off x="244600" y="2662725"/>
            <a:ext cx="1380900" cy="100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pt-BR"/>
              <a:t>Aquisição de Base de Dados Histórica do Cliente</a:t>
            </a:r>
            <a:endParaRPr b="1"/>
          </a:p>
        </p:txBody>
      </p:sp>
      <p:sp>
        <p:nvSpPr>
          <p:cNvPr id="82" name="Google Shape;82;p17"/>
          <p:cNvSpPr/>
          <p:nvPr/>
        </p:nvSpPr>
        <p:spPr>
          <a:xfrm>
            <a:off x="7696025" y="3536825"/>
            <a:ext cx="1329900" cy="50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pt-BR"/>
              <a:t>Modelos Registrados</a:t>
            </a:r>
            <a:endParaRPr b="1"/>
          </a:p>
        </p:txBody>
      </p:sp>
      <p:sp>
        <p:nvSpPr>
          <p:cNvPr id="83" name="Google Shape;83;p17"/>
          <p:cNvSpPr/>
          <p:nvPr/>
        </p:nvSpPr>
        <p:spPr>
          <a:xfrm>
            <a:off x="6021525" y="3500825"/>
            <a:ext cx="1380900" cy="5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pt-BR"/>
              <a:t>Treinamento dos Modelos</a:t>
            </a:r>
            <a:endParaRPr b="1"/>
          </a:p>
        </p:txBody>
      </p:sp>
      <p:sp>
        <p:nvSpPr>
          <p:cNvPr id="84" name="Google Shape;84;p17"/>
          <p:cNvSpPr/>
          <p:nvPr/>
        </p:nvSpPr>
        <p:spPr>
          <a:xfrm>
            <a:off x="244600" y="4031500"/>
            <a:ext cx="1380900" cy="100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pt-BR"/>
              <a:t>Aquisição de dados Históricos do DOU</a:t>
            </a:r>
            <a:endParaRPr b="1"/>
          </a:p>
        </p:txBody>
      </p:sp>
      <p:sp>
        <p:nvSpPr>
          <p:cNvPr id="85" name="Google Shape;85;p17"/>
          <p:cNvSpPr/>
          <p:nvPr/>
        </p:nvSpPr>
        <p:spPr>
          <a:xfrm>
            <a:off x="2272975" y="3347375"/>
            <a:ext cx="1661700" cy="88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pt-BR"/>
              <a:t>Junção, Limpeza e Conformidade de Dados</a:t>
            </a:r>
            <a:endParaRPr b="1"/>
          </a:p>
        </p:txBody>
      </p:sp>
      <p:cxnSp>
        <p:nvCxnSpPr>
          <p:cNvPr id="86" name="Google Shape;86;p17"/>
          <p:cNvCxnSpPr>
            <a:stCxn id="81" idx="3"/>
            <a:endCxn id="85" idx="1"/>
          </p:cNvCxnSpPr>
          <p:nvPr/>
        </p:nvCxnSpPr>
        <p:spPr>
          <a:xfrm>
            <a:off x="1625500" y="3163425"/>
            <a:ext cx="647400" cy="626100"/>
          </a:xfrm>
          <a:prstGeom prst="straightConnector1">
            <a:avLst/>
          </a:prstGeom>
          <a:noFill/>
          <a:ln cap="flat" cmpd="sng" w="9525">
            <a:solidFill>
              <a:schemeClr val="dk2"/>
            </a:solidFill>
            <a:prstDash val="solid"/>
            <a:round/>
            <a:headEnd len="med" w="med" type="none"/>
            <a:tailEnd len="med" w="med" type="triangle"/>
          </a:ln>
        </p:spPr>
      </p:cxnSp>
      <p:cxnSp>
        <p:nvCxnSpPr>
          <p:cNvPr id="87" name="Google Shape;87;p17"/>
          <p:cNvCxnSpPr>
            <a:stCxn id="84" idx="3"/>
            <a:endCxn id="85" idx="1"/>
          </p:cNvCxnSpPr>
          <p:nvPr/>
        </p:nvCxnSpPr>
        <p:spPr>
          <a:xfrm flipH="1" rot="10800000">
            <a:off x="1625500" y="3789400"/>
            <a:ext cx="647400" cy="742800"/>
          </a:xfrm>
          <a:prstGeom prst="straightConnector1">
            <a:avLst/>
          </a:prstGeom>
          <a:noFill/>
          <a:ln cap="flat" cmpd="sng" w="9525">
            <a:solidFill>
              <a:schemeClr val="dk2"/>
            </a:solidFill>
            <a:prstDash val="solid"/>
            <a:round/>
            <a:headEnd len="med" w="med" type="none"/>
            <a:tailEnd len="med" w="med" type="triangle"/>
          </a:ln>
        </p:spPr>
      </p:cxnSp>
      <p:cxnSp>
        <p:nvCxnSpPr>
          <p:cNvPr id="88" name="Google Shape;88;p17"/>
          <p:cNvCxnSpPr>
            <a:stCxn id="83" idx="3"/>
            <a:endCxn id="82" idx="1"/>
          </p:cNvCxnSpPr>
          <p:nvPr/>
        </p:nvCxnSpPr>
        <p:spPr>
          <a:xfrm>
            <a:off x="7402425" y="3789425"/>
            <a:ext cx="293700" cy="0"/>
          </a:xfrm>
          <a:prstGeom prst="straightConnector1">
            <a:avLst/>
          </a:prstGeom>
          <a:noFill/>
          <a:ln cap="flat" cmpd="sng" w="9525">
            <a:solidFill>
              <a:schemeClr val="dk2"/>
            </a:solidFill>
            <a:prstDash val="solid"/>
            <a:round/>
            <a:headEnd len="med" w="med" type="none"/>
            <a:tailEnd len="med" w="med" type="triangle"/>
          </a:ln>
        </p:spPr>
      </p:cxnSp>
      <p:sp>
        <p:nvSpPr>
          <p:cNvPr id="89" name="Google Shape;89;p17"/>
          <p:cNvSpPr txBox="1"/>
          <p:nvPr/>
        </p:nvSpPr>
        <p:spPr>
          <a:xfrm>
            <a:off x="2398675" y="1833025"/>
            <a:ext cx="4056900" cy="5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t-BR" sz="1800">
                <a:solidFill>
                  <a:schemeClr val="dk1"/>
                </a:solidFill>
              </a:rPr>
              <a:t>Pipeline de Treino do Modelo Inicial</a:t>
            </a:r>
            <a:endParaRPr/>
          </a:p>
        </p:txBody>
      </p:sp>
      <p:sp>
        <p:nvSpPr>
          <p:cNvPr id="90" name="Google Shape;90;p17"/>
          <p:cNvSpPr/>
          <p:nvPr/>
        </p:nvSpPr>
        <p:spPr>
          <a:xfrm>
            <a:off x="4287638" y="3500825"/>
            <a:ext cx="1380900" cy="5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pt-BR"/>
              <a:t>Análise Exploratória</a:t>
            </a:r>
            <a:endParaRPr b="1"/>
          </a:p>
        </p:txBody>
      </p:sp>
      <p:cxnSp>
        <p:nvCxnSpPr>
          <p:cNvPr id="91" name="Google Shape;91;p17"/>
          <p:cNvCxnSpPr>
            <a:stCxn id="90" idx="3"/>
            <a:endCxn id="83" idx="1"/>
          </p:cNvCxnSpPr>
          <p:nvPr/>
        </p:nvCxnSpPr>
        <p:spPr>
          <a:xfrm>
            <a:off x="5668538" y="3789425"/>
            <a:ext cx="353100" cy="0"/>
          </a:xfrm>
          <a:prstGeom prst="straightConnector1">
            <a:avLst/>
          </a:prstGeom>
          <a:noFill/>
          <a:ln cap="flat" cmpd="sng" w="9525">
            <a:solidFill>
              <a:schemeClr val="dk2"/>
            </a:solidFill>
            <a:prstDash val="solid"/>
            <a:round/>
            <a:headEnd len="med" w="med" type="none"/>
            <a:tailEnd len="med" w="med" type="triangle"/>
          </a:ln>
        </p:spPr>
      </p:cxnSp>
      <p:cxnSp>
        <p:nvCxnSpPr>
          <p:cNvPr id="92" name="Google Shape;92;p17"/>
          <p:cNvCxnSpPr>
            <a:stCxn id="85" idx="3"/>
            <a:endCxn id="90" idx="1"/>
          </p:cNvCxnSpPr>
          <p:nvPr/>
        </p:nvCxnSpPr>
        <p:spPr>
          <a:xfrm>
            <a:off x="3934675" y="3789425"/>
            <a:ext cx="3531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ctrTitle"/>
          </p:nvPr>
        </p:nvSpPr>
        <p:spPr>
          <a:xfrm>
            <a:off x="-58700" y="93400"/>
            <a:ext cx="9144000" cy="70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4100"/>
              <a:t>Arquitetura </a:t>
            </a:r>
            <a:endParaRPr sz="4100"/>
          </a:p>
        </p:txBody>
      </p:sp>
      <p:sp>
        <p:nvSpPr>
          <p:cNvPr id="98" name="Google Shape;98;p18"/>
          <p:cNvSpPr/>
          <p:nvPr/>
        </p:nvSpPr>
        <p:spPr>
          <a:xfrm>
            <a:off x="765400" y="2093850"/>
            <a:ext cx="1061100" cy="98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pt-BR"/>
              <a:t>Mock WEB API Pública</a:t>
            </a:r>
            <a:endParaRPr b="1"/>
          </a:p>
        </p:txBody>
      </p:sp>
      <p:sp>
        <p:nvSpPr>
          <p:cNvPr id="99" name="Google Shape;99;p18"/>
          <p:cNvSpPr/>
          <p:nvPr/>
        </p:nvSpPr>
        <p:spPr>
          <a:xfrm>
            <a:off x="2998700" y="2375050"/>
            <a:ext cx="1979100" cy="58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pt-BR"/>
              <a:t>Web API Scoring (Model as a Service)</a:t>
            </a:r>
            <a:endParaRPr b="1"/>
          </a:p>
        </p:txBody>
      </p:sp>
      <p:sp>
        <p:nvSpPr>
          <p:cNvPr id="100" name="Google Shape;100;p18"/>
          <p:cNvSpPr/>
          <p:nvPr/>
        </p:nvSpPr>
        <p:spPr>
          <a:xfrm>
            <a:off x="3209300" y="3318075"/>
            <a:ext cx="1557900" cy="68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pt-BR"/>
              <a:t>Base Operacional Avaliada</a:t>
            </a:r>
            <a:endParaRPr b="1"/>
          </a:p>
        </p:txBody>
      </p:sp>
      <p:sp>
        <p:nvSpPr>
          <p:cNvPr id="101" name="Google Shape;101;p18"/>
          <p:cNvSpPr/>
          <p:nvPr/>
        </p:nvSpPr>
        <p:spPr>
          <a:xfrm>
            <a:off x="603850" y="1197750"/>
            <a:ext cx="1384200" cy="58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b="1" lang="pt-BR"/>
              <a:t>Aquisição de dados via Site </a:t>
            </a:r>
            <a:endParaRPr b="1"/>
          </a:p>
        </p:txBody>
      </p:sp>
      <p:sp>
        <p:nvSpPr>
          <p:cNvPr id="102" name="Google Shape;102;p18"/>
          <p:cNvSpPr txBox="1"/>
          <p:nvPr/>
        </p:nvSpPr>
        <p:spPr>
          <a:xfrm>
            <a:off x="6407275" y="2387100"/>
            <a:ext cx="29943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t-BR" sz="1600">
                <a:solidFill>
                  <a:schemeClr val="dk1"/>
                </a:solidFill>
              </a:rPr>
              <a:t>Pipeline de Retreino Operacional</a:t>
            </a:r>
            <a:endParaRPr b="1" sz="1600">
              <a:solidFill>
                <a:schemeClr val="dk1"/>
              </a:solidFill>
            </a:endParaRPr>
          </a:p>
          <a:p>
            <a:pPr indent="0" lvl="0" marL="0" rtl="0" algn="l">
              <a:spcBef>
                <a:spcPts val="0"/>
              </a:spcBef>
              <a:spcAft>
                <a:spcPts val="0"/>
              </a:spcAft>
              <a:buNone/>
            </a:pPr>
            <a:r>
              <a:t/>
            </a:r>
            <a:endParaRPr/>
          </a:p>
        </p:txBody>
      </p:sp>
      <p:sp>
        <p:nvSpPr>
          <p:cNvPr id="103" name="Google Shape;103;p18"/>
          <p:cNvSpPr txBox="1"/>
          <p:nvPr/>
        </p:nvSpPr>
        <p:spPr>
          <a:xfrm>
            <a:off x="540425" y="718813"/>
            <a:ext cx="2905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600">
                <a:solidFill>
                  <a:schemeClr val="dk1"/>
                </a:solidFill>
              </a:rPr>
              <a:t>Pipeline Operacional</a:t>
            </a:r>
            <a:endParaRPr b="1" sz="1600">
              <a:solidFill>
                <a:schemeClr val="dk1"/>
              </a:solidFill>
            </a:endParaRPr>
          </a:p>
          <a:p>
            <a:pPr indent="0" lvl="0" marL="0" rtl="0" algn="l">
              <a:spcBef>
                <a:spcPts val="0"/>
              </a:spcBef>
              <a:spcAft>
                <a:spcPts val="0"/>
              </a:spcAft>
              <a:buNone/>
            </a:pPr>
            <a:r>
              <a:t/>
            </a:r>
            <a:endParaRPr/>
          </a:p>
        </p:txBody>
      </p:sp>
      <p:sp>
        <p:nvSpPr>
          <p:cNvPr id="104" name="Google Shape;104;p18"/>
          <p:cNvSpPr/>
          <p:nvPr/>
        </p:nvSpPr>
        <p:spPr>
          <a:xfrm>
            <a:off x="6774100" y="3304325"/>
            <a:ext cx="1609200" cy="5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pt-BR"/>
              <a:t>Ret</a:t>
            </a:r>
            <a:r>
              <a:rPr b="1" lang="pt-BR"/>
              <a:t>reinamento do Modelo</a:t>
            </a:r>
            <a:endParaRPr b="1"/>
          </a:p>
        </p:txBody>
      </p:sp>
      <p:sp>
        <p:nvSpPr>
          <p:cNvPr id="105" name="Google Shape;105;p18"/>
          <p:cNvSpPr/>
          <p:nvPr/>
        </p:nvSpPr>
        <p:spPr>
          <a:xfrm>
            <a:off x="3209300" y="1295528"/>
            <a:ext cx="1557900" cy="72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pt-BR"/>
              <a:t>Limpeza, Conformidade e Persistência</a:t>
            </a:r>
            <a:endParaRPr b="1"/>
          </a:p>
        </p:txBody>
      </p:sp>
      <p:cxnSp>
        <p:nvCxnSpPr>
          <p:cNvPr id="106" name="Google Shape;106;p18"/>
          <p:cNvCxnSpPr>
            <a:stCxn id="98" idx="3"/>
            <a:endCxn id="105" idx="1"/>
          </p:cNvCxnSpPr>
          <p:nvPr/>
        </p:nvCxnSpPr>
        <p:spPr>
          <a:xfrm flipH="1" rot="10800000">
            <a:off x="1826500" y="1656900"/>
            <a:ext cx="1382700" cy="927000"/>
          </a:xfrm>
          <a:prstGeom prst="straightConnector1">
            <a:avLst/>
          </a:prstGeom>
          <a:noFill/>
          <a:ln cap="flat" cmpd="sng" w="9525">
            <a:solidFill>
              <a:schemeClr val="dk2"/>
            </a:solidFill>
            <a:prstDash val="solid"/>
            <a:round/>
            <a:headEnd len="med" w="med" type="none"/>
            <a:tailEnd len="med" w="med" type="triangle"/>
          </a:ln>
        </p:spPr>
      </p:cxnSp>
      <p:cxnSp>
        <p:nvCxnSpPr>
          <p:cNvPr id="107" name="Google Shape;107;p18"/>
          <p:cNvCxnSpPr>
            <a:stCxn id="105" idx="2"/>
            <a:endCxn id="99" idx="0"/>
          </p:cNvCxnSpPr>
          <p:nvPr/>
        </p:nvCxnSpPr>
        <p:spPr>
          <a:xfrm>
            <a:off x="3988250" y="2018228"/>
            <a:ext cx="0" cy="356700"/>
          </a:xfrm>
          <a:prstGeom prst="straightConnector1">
            <a:avLst/>
          </a:prstGeom>
          <a:noFill/>
          <a:ln cap="flat" cmpd="sng" w="9525">
            <a:solidFill>
              <a:schemeClr val="dk2"/>
            </a:solidFill>
            <a:prstDash val="solid"/>
            <a:round/>
            <a:headEnd len="med" w="med" type="none"/>
            <a:tailEnd len="med" w="med" type="triangle"/>
          </a:ln>
        </p:spPr>
      </p:cxnSp>
      <p:cxnSp>
        <p:nvCxnSpPr>
          <p:cNvPr id="108" name="Google Shape;108;p18"/>
          <p:cNvCxnSpPr>
            <a:stCxn id="101" idx="2"/>
            <a:endCxn id="98" idx="0"/>
          </p:cNvCxnSpPr>
          <p:nvPr/>
        </p:nvCxnSpPr>
        <p:spPr>
          <a:xfrm>
            <a:off x="1295950" y="1783950"/>
            <a:ext cx="0" cy="309900"/>
          </a:xfrm>
          <a:prstGeom prst="straightConnector1">
            <a:avLst/>
          </a:prstGeom>
          <a:noFill/>
          <a:ln cap="flat" cmpd="sng" w="9525">
            <a:solidFill>
              <a:schemeClr val="dk2"/>
            </a:solidFill>
            <a:prstDash val="solid"/>
            <a:round/>
            <a:headEnd len="med" w="med" type="none"/>
            <a:tailEnd len="med" w="med" type="triangle"/>
          </a:ln>
        </p:spPr>
      </p:cxnSp>
      <p:sp>
        <p:nvSpPr>
          <p:cNvPr id="109" name="Google Shape;109;p18"/>
          <p:cNvSpPr txBox="1"/>
          <p:nvPr/>
        </p:nvSpPr>
        <p:spPr>
          <a:xfrm rot="-2088533">
            <a:off x="1987385" y="2137117"/>
            <a:ext cx="1061066" cy="30949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900"/>
              <a:t>(Dados diários)</a:t>
            </a:r>
            <a:endParaRPr sz="900"/>
          </a:p>
        </p:txBody>
      </p:sp>
      <p:sp>
        <p:nvSpPr>
          <p:cNvPr id="110" name="Google Shape;110;p18"/>
          <p:cNvSpPr txBox="1"/>
          <p:nvPr/>
        </p:nvSpPr>
        <p:spPr>
          <a:xfrm rot="1653632">
            <a:off x="5018782" y="3159721"/>
            <a:ext cx="1714339" cy="30996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900"/>
              <a:t>(Dados período determinado)</a:t>
            </a:r>
            <a:endParaRPr sz="900"/>
          </a:p>
        </p:txBody>
      </p:sp>
      <p:cxnSp>
        <p:nvCxnSpPr>
          <p:cNvPr id="111" name="Google Shape;111;p18"/>
          <p:cNvCxnSpPr/>
          <p:nvPr/>
        </p:nvCxnSpPr>
        <p:spPr>
          <a:xfrm>
            <a:off x="3545550" y="2965025"/>
            <a:ext cx="0" cy="356700"/>
          </a:xfrm>
          <a:prstGeom prst="straightConnector1">
            <a:avLst/>
          </a:prstGeom>
          <a:noFill/>
          <a:ln cap="flat" cmpd="sng" w="9525">
            <a:solidFill>
              <a:schemeClr val="dk2"/>
            </a:solidFill>
            <a:prstDash val="solid"/>
            <a:round/>
            <a:headEnd len="med" w="med" type="none"/>
            <a:tailEnd len="med" w="med" type="triangle"/>
          </a:ln>
        </p:spPr>
      </p:cxnSp>
      <p:sp>
        <p:nvSpPr>
          <p:cNvPr id="112" name="Google Shape;112;p18"/>
          <p:cNvSpPr/>
          <p:nvPr/>
        </p:nvSpPr>
        <p:spPr>
          <a:xfrm>
            <a:off x="3209300" y="4362500"/>
            <a:ext cx="1557900" cy="68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pt-BR"/>
              <a:t>Monitoramento</a:t>
            </a:r>
            <a:endParaRPr b="1"/>
          </a:p>
        </p:txBody>
      </p:sp>
      <p:cxnSp>
        <p:nvCxnSpPr>
          <p:cNvPr id="113" name="Google Shape;113;p18"/>
          <p:cNvCxnSpPr>
            <a:stCxn id="100" idx="2"/>
            <a:endCxn id="112" idx="0"/>
          </p:cNvCxnSpPr>
          <p:nvPr/>
        </p:nvCxnSpPr>
        <p:spPr>
          <a:xfrm>
            <a:off x="3988250" y="4005675"/>
            <a:ext cx="0" cy="356700"/>
          </a:xfrm>
          <a:prstGeom prst="straightConnector1">
            <a:avLst/>
          </a:prstGeom>
          <a:noFill/>
          <a:ln cap="flat" cmpd="sng" w="9525">
            <a:solidFill>
              <a:schemeClr val="dk2"/>
            </a:solidFill>
            <a:prstDash val="solid"/>
            <a:round/>
            <a:headEnd len="med" w="med" type="none"/>
            <a:tailEnd len="med" w="med" type="triangle"/>
          </a:ln>
        </p:spPr>
      </p:cxnSp>
      <p:cxnSp>
        <p:nvCxnSpPr>
          <p:cNvPr id="114" name="Google Shape;114;p18"/>
          <p:cNvCxnSpPr>
            <a:stCxn id="99" idx="3"/>
            <a:endCxn id="104" idx="1"/>
          </p:cNvCxnSpPr>
          <p:nvPr/>
        </p:nvCxnSpPr>
        <p:spPr>
          <a:xfrm>
            <a:off x="4977800" y="2668150"/>
            <a:ext cx="1796400" cy="9249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18"/>
          <p:cNvCxnSpPr/>
          <p:nvPr/>
        </p:nvCxnSpPr>
        <p:spPr>
          <a:xfrm rot="10800000">
            <a:off x="4349900" y="2982425"/>
            <a:ext cx="8100" cy="321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199025" y="1017725"/>
            <a:ext cx="426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1800"/>
              <a:t>Pipeline de Treino do Modelo Inicial</a:t>
            </a:r>
            <a:r>
              <a:rPr lang="pt-BR"/>
              <a:t>					</a:t>
            </a:r>
            <a:endParaRPr/>
          </a:p>
        </p:txBody>
      </p:sp>
      <p:sp>
        <p:nvSpPr>
          <p:cNvPr id="121" name="Google Shape;121;p19"/>
          <p:cNvSpPr txBox="1"/>
          <p:nvPr>
            <p:ph idx="1" type="body"/>
          </p:nvPr>
        </p:nvSpPr>
        <p:spPr>
          <a:xfrm>
            <a:off x="311700" y="1450375"/>
            <a:ext cx="8520600" cy="32424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SzPts val="1500"/>
              <a:buAutoNum type="arabicPeriod"/>
            </a:pPr>
            <a:r>
              <a:rPr lang="pt-BR" sz="1500"/>
              <a:t>Criar solução de RPA (Robotic Process Automation) ou WebCrawling para navegar no site da imprensa nacional e buscar todos os atos do DOU disponíveis no período determinado pela equipe de analistas do cliente.</a:t>
            </a:r>
            <a:endParaRPr sz="1500"/>
          </a:p>
          <a:p>
            <a:pPr indent="-323850" lvl="0" marL="457200" rtl="0" algn="just">
              <a:spcBef>
                <a:spcPts val="0"/>
              </a:spcBef>
              <a:spcAft>
                <a:spcPts val="0"/>
              </a:spcAft>
              <a:buSzPts val="1500"/>
              <a:buAutoNum type="arabicPeriod"/>
            </a:pPr>
            <a:r>
              <a:rPr lang="pt-BR" sz="1500"/>
              <a:t>Utilizar solução em python para identificar dentre todos os textos quais deverão ser classificados como não sendo de interesse. Realizar a junção destes com os já classificados como de interesse pela equipe de analistas levando em consideração a sua temporalidade.</a:t>
            </a:r>
            <a:endParaRPr sz="1500"/>
          </a:p>
          <a:p>
            <a:pPr indent="-323850" lvl="0" marL="457200" rtl="0" algn="just">
              <a:spcBef>
                <a:spcPts val="0"/>
              </a:spcBef>
              <a:spcAft>
                <a:spcPts val="0"/>
              </a:spcAft>
              <a:buSzPts val="1500"/>
              <a:buAutoNum type="arabicPeriod"/>
            </a:pPr>
            <a:r>
              <a:rPr lang="pt-BR" sz="1500"/>
              <a:t>Utilizar solução em python para r</a:t>
            </a:r>
            <a:r>
              <a:rPr lang="pt-BR" sz="1500"/>
              <a:t>ealizar limpeza e conformação destes dados.</a:t>
            </a:r>
            <a:endParaRPr sz="1500"/>
          </a:p>
          <a:p>
            <a:pPr indent="-323850" lvl="0" marL="457200" rtl="0" algn="just">
              <a:spcBef>
                <a:spcPts val="0"/>
              </a:spcBef>
              <a:spcAft>
                <a:spcPts val="0"/>
              </a:spcAft>
              <a:buSzPts val="1500"/>
              <a:buAutoNum type="arabicPeriod"/>
            </a:pPr>
            <a:r>
              <a:rPr lang="pt-BR" sz="1500"/>
              <a:t>Utilizar solução em python, utilizar ferramentas exploratórias como shap, lime, para r</a:t>
            </a:r>
            <a:r>
              <a:rPr lang="pt-BR" sz="1500"/>
              <a:t>ealizar análise exploratória de dados para obter insights e melhoria da qualidade de dados.</a:t>
            </a:r>
            <a:endParaRPr sz="1500"/>
          </a:p>
          <a:p>
            <a:pPr indent="-323850" lvl="0" marL="457200" rtl="0" algn="just">
              <a:spcBef>
                <a:spcPts val="0"/>
              </a:spcBef>
              <a:spcAft>
                <a:spcPts val="0"/>
              </a:spcAft>
              <a:buSzPts val="1500"/>
              <a:buAutoNum type="arabicPeriod"/>
            </a:pPr>
            <a:r>
              <a:rPr lang="pt-BR" sz="1500"/>
              <a:t>Modelar base inicial de desenvolvimento e operacional para uso posterior.</a:t>
            </a:r>
            <a:endParaRPr sz="1500"/>
          </a:p>
          <a:p>
            <a:pPr indent="-323850" lvl="0" marL="457200" rtl="0" algn="just">
              <a:spcBef>
                <a:spcPts val="0"/>
              </a:spcBef>
              <a:spcAft>
                <a:spcPts val="0"/>
              </a:spcAft>
              <a:buSzPts val="1500"/>
              <a:buAutoNum type="arabicPeriod"/>
            </a:pPr>
            <a:r>
              <a:rPr lang="pt-BR" sz="1500"/>
              <a:t>Utilizar componentes como scikit-learn para treinar os modelos de classificação para ter a versão inicial do modelo de operação.</a:t>
            </a:r>
            <a:endParaRPr sz="1500"/>
          </a:p>
        </p:txBody>
      </p:sp>
      <p:sp>
        <p:nvSpPr>
          <p:cNvPr id="122" name="Google Shape;122;p19"/>
          <p:cNvSpPr txBox="1"/>
          <p:nvPr>
            <p:ph idx="4294967295" type="ctrTitle"/>
          </p:nvPr>
        </p:nvSpPr>
        <p:spPr>
          <a:xfrm>
            <a:off x="311700" y="153675"/>
            <a:ext cx="8520600" cy="70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4100"/>
              <a:t>Solução</a:t>
            </a:r>
            <a:endParaRPr sz="4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idx="1" type="body"/>
          </p:nvPr>
        </p:nvSpPr>
        <p:spPr>
          <a:xfrm>
            <a:off x="1046450" y="1417116"/>
            <a:ext cx="7737600" cy="6435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SzPts val="1500"/>
              <a:buAutoNum type="arabicPeriod"/>
            </a:pPr>
            <a:r>
              <a:rPr lang="pt-BR" sz="1500"/>
              <a:t>Utilização de Selenium Web Driver </a:t>
            </a:r>
            <a:r>
              <a:rPr lang="pt-BR" sz="1500"/>
              <a:t>para simular o acesso ao site (</a:t>
            </a:r>
            <a:r>
              <a:rPr b="1" lang="pt-BR" sz="1500" u="sng">
                <a:solidFill>
                  <a:schemeClr val="accent5"/>
                </a:solidFill>
                <a:hlinkClick r:id="rId3">
                  <a:extLst>
                    <a:ext uri="{A12FA001-AC4F-418D-AE19-62706E023703}">
                      <ahyp:hlinkClr val="tx"/>
                    </a:ext>
                  </a:extLst>
                </a:hlinkClick>
              </a:rPr>
              <a:t>https://inlabs.in.gov.br/</a:t>
            </a:r>
            <a:r>
              <a:rPr lang="pt-BR" sz="1500"/>
              <a:t>) baixando arquivos .zip do dia do Diário Oficial da União. Execução via agendador de sistema operacional (Cron)</a:t>
            </a:r>
            <a:endParaRPr sz="1500"/>
          </a:p>
          <a:p>
            <a:pPr indent="-323850" lvl="0" marL="457200" rtl="0" algn="l">
              <a:spcBef>
                <a:spcPts val="0"/>
              </a:spcBef>
              <a:spcAft>
                <a:spcPts val="0"/>
              </a:spcAft>
              <a:buSzPts val="1500"/>
              <a:buAutoNum type="arabicPeriod"/>
            </a:pPr>
            <a:r>
              <a:rPr lang="pt-BR" sz="1500"/>
              <a:t>Utilização de processo de extração de arquivos compactados, leitura de arquivos XML com Beautiful Soup e gravação de atos na base de dados operacional.</a:t>
            </a:r>
            <a:endParaRPr sz="1500"/>
          </a:p>
        </p:txBody>
      </p:sp>
      <p:sp>
        <p:nvSpPr>
          <p:cNvPr id="128" name="Google Shape;128;p20"/>
          <p:cNvSpPr/>
          <p:nvPr/>
        </p:nvSpPr>
        <p:spPr>
          <a:xfrm>
            <a:off x="40300" y="3875750"/>
            <a:ext cx="1061100" cy="6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pt-BR" sz="900"/>
              <a:t>Limpeza, Conformidade e Persistência</a:t>
            </a:r>
            <a:endParaRPr b="1" sz="900"/>
          </a:p>
        </p:txBody>
      </p:sp>
      <p:sp>
        <p:nvSpPr>
          <p:cNvPr id="129" name="Google Shape;129;p20"/>
          <p:cNvSpPr txBox="1"/>
          <p:nvPr>
            <p:ph idx="1" type="body"/>
          </p:nvPr>
        </p:nvSpPr>
        <p:spPr>
          <a:xfrm>
            <a:off x="1054400" y="2877625"/>
            <a:ext cx="8049300" cy="940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lang="pt-BR" sz="1500"/>
              <a:t>Criação de Web API REST com framework Django Rest Framework.</a:t>
            </a:r>
            <a:endParaRPr sz="1500"/>
          </a:p>
          <a:p>
            <a:pPr indent="-323850" lvl="0" marL="457200" rtl="0" algn="l">
              <a:spcBef>
                <a:spcPts val="0"/>
              </a:spcBef>
              <a:spcAft>
                <a:spcPts val="0"/>
              </a:spcAft>
              <a:buSzPts val="1500"/>
              <a:buAutoNum type="arabicPeriod"/>
            </a:pPr>
            <a:r>
              <a:rPr lang="pt-BR" sz="1500"/>
              <a:t>Disponibilização de método de consulta de atos com filtros por período de data ou texto livre.</a:t>
            </a:r>
            <a:endParaRPr sz="1500"/>
          </a:p>
        </p:txBody>
      </p:sp>
      <p:sp>
        <p:nvSpPr>
          <p:cNvPr id="130" name="Google Shape;130;p20"/>
          <p:cNvSpPr txBox="1"/>
          <p:nvPr>
            <p:ph idx="4294967295" type="ctrTitle"/>
          </p:nvPr>
        </p:nvSpPr>
        <p:spPr>
          <a:xfrm>
            <a:off x="311700" y="153675"/>
            <a:ext cx="8520600" cy="70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4100"/>
              <a:t>Solução</a:t>
            </a:r>
            <a:endParaRPr sz="4100"/>
          </a:p>
        </p:txBody>
      </p:sp>
      <p:sp>
        <p:nvSpPr>
          <p:cNvPr id="131" name="Google Shape;131;p20"/>
          <p:cNvSpPr txBox="1"/>
          <p:nvPr>
            <p:ph type="title"/>
          </p:nvPr>
        </p:nvSpPr>
        <p:spPr>
          <a:xfrm>
            <a:off x="0" y="747875"/>
            <a:ext cx="426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1800"/>
              <a:t>Pipeline de Operação</a:t>
            </a:r>
            <a:r>
              <a:rPr lang="pt-BR"/>
              <a:t>					</a:t>
            </a:r>
            <a:endParaRPr/>
          </a:p>
        </p:txBody>
      </p:sp>
      <p:sp>
        <p:nvSpPr>
          <p:cNvPr id="132" name="Google Shape;132;p20"/>
          <p:cNvSpPr/>
          <p:nvPr/>
        </p:nvSpPr>
        <p:spPr>
          <a:xfrm>
            <a:off x="32350" y="1450375"/>
            <a:ext cx="981900" cy="39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b="1" lang="pt-BR" sz="900"/>
              <a:t>Aquisição de dados via Site</a:t>
            </a:r>
            <a:r>
              <a:rPr b="1" lang="pt-BR"/>
              <a:t> </a:t>
            </a:r>
            <a:endParaRPr b="1"/>
          </a:p>
        </p:txBody>
      </p:sp>
      <p:sp>
        <p:nvSpPr>
          <p:cNvPr id="133" name="Google Shape;133;p20"/>
          <p:cNvSpPr/>
          <p:nvPr/>
        </p:nvSpPr>
        <p:spPr>
          <a:xfrm>
            <a:off x="40300" y="2952838"/>
            <a:ext cx="1061100" cy="39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pt-BR" sz="900"/>
              <a:t>Mock WEB API Pública</a:t>
            </a:r>
            <a:endParaRPr b="1" sz="900"/>
          </a:p>
        </p:txBody>
      </p:sp>
      <p:sp>
        <p:nvSpPr>
          <p:cNvPr id="134" name="Google Shape;134;p20"/>
          <p:cNvSpPr txBox="1"/>
          <p:nvPr>
            <p:ph idx="1" type="body"/>
          </p:nvPr>
        </p:nvSpPr>
        <p:spPr>
          <a:xfrm>
            <a:off x="1054400" y="3817825"/>
            <a:ext cx="8049300" cy="940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lang="pt-BR" sz="1500"/>
              <a:t>Utilização de técnicas de limpeza de tags html, pontuações, palavras comuns do português, duplicações e outros.</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idx="1" type="body"/>
          </p:nvPr>
        </p:nvSpPr>
        <p:spPr>
          <a:xfrm>
            <a:off x="1195850" y="2260766"/>
            <a:ext cx="7737600" cy="6435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lang="pt-BR" sz="1500"/>
              <a:t>Criação de base de dados SQLlite para ser utilizada como base de operação provendo e persistindo os dados dos Atos e seus scores.</a:t>
            </a:r>
            <a:endParaRPr sz="1500"/>
          </a:p>
        </p:txBody>
      </p:sp>
      <p:sp>
        <p:nvSpPr>
          <p:cNvPr id="140" name="Google Shape;140;p21"/>
          <p:cNvSpPr txBox="1"/>
          <p:nvPr>
            <p:ph idx="1" type="body"/>
          </p:nvPr>
        </p:nvSpPr>
        <p:spPr>
          <a:xfrm>
            <a:off x="1195850" y="3113725"/>
            <a:ext cx="8049300" cy="940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lang="pt-BR" sz="1500"/>
              <a:t>Criação de pipeline de retreinamento de modelo utilizando jupyter notebook. Pode ser acionado pela Web API de scoring.</a:t>
            </a:r>
            <a:endParaRPr sz="1500"/>
          </a:p>
        </p:txBody>
      </p:sp>
      <p:sp>
        <p:nvSpPr>
          <p:cNvPr id="141" name="Google Shape;141;p21"/>
          <p:cNvSpPr txBox="1"/>
          <p:nvPr>
            <p:ph idx="4294967295" type="ctrTitle"/>
          </p:nvPr>
        </p:nvSpPr>
        <p:spPr>
          <a:xfrm>
            <a:off x="311700" y="153675"/>
            <a:ext cx="8520600" cy="70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4100"/>
              <a:t>Solução</a:t>
            </a:r>
            <a:endParaRPr sz="4100"/>
          </a:p>
        </p:txBody>
      </p:sp>
      <p:sp>
        <p:nvSpPr>
          <p:cNvPr id="142" name="Google Shape;142;p21"/>
          <p:cNvSpPr txBox="1"/>
          <p:nvPr>
            <p:ph type="title"/>
          </p:nvPr>
        </p:nvSpPr>
        <p:spPr>
          <a:xfrm>
            <a:off x="0" y="747875"/>
            <a:ext cx="426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1800"/>
              <a:t>Pipeline de Operação</a:t>
            </a:r>
            <a:r>
              <a:rPr lang="pt-BR"/>
              <a:t>					</a:t>
            </a:r>
            <a:endParaRPr/>
          </a:p>
        </p:txBody>
      </p:sp>
      <p:sp>
        <p:nvSpPr>
          <p:cNvPr id="143" name="Google Shape;143;p21"/>
          <p:cNvSpPr/>
          <p:nvPr/>
        </p:nvSpPr>
        <p:spPr>
          <a:xfrm>
            <a:off x="78400" y="2295438"/>
            <a:ext cx="936000" cy="58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pt-BR" sz="900"/>
              <a:t>Base Operacional Avaliada</a:t>
            </a:r>
            <a:endParaRPr b="1" sz="900"/>
          </a:p>
        </p:txBody>
      </p:sp>
      <p:sp>
        <p:nvSpPr>
          <p:cNvPr id="144" name="Google Shape;144;p21"/>
          <p:cNvSpPr/>
          <p:nvPr/>
        </p:nvSpPr>
        <p:spPr>
          <a:xfrm>
            <a:off x="64750" y="3152475"/>
            <a:ext cx="1061100" cy="5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pt-BR" sz="900"/>
              <a:t>Retreinamento do Modelo</a:t>
            </a:r>
            <a:endParaRPr b="1" sz="900"/>
          </a:p>
        </p:txBody>
      </p:sp>
      <p:sp>
        <p:nvSpPr>
          <p:cNvPr id="145" name="Google Shape;145;p21"/>
          <p:cNvSpPr/>
          <p:nvPr/>
        </p:nvSpPr>
        <p:spPr>
          <a:xfrm>
            <a:off x="78400" y="1409963"/>
            <a:ext cx="1158900" cy="58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pt-BR" sz="900"/>
              <a:t>Web API Scoring (Model as a Service)</a:t>
            </a:r>
            <a:endParaRPr b="1" sz="900"/>
          </a:p>
        </p:txBody>
      </p:sp>
      <p:sp>
        <p:nvSpPr>
          <p:cNvPr id="146" name="Google Shape;146;p21"/>
          <p:cNvSpPr txBox="1"/>
          <p:nvPr>
            <p:ph idx="1" type="body"/>
          </p:nvPr>
        </p:nvSpPr>
        <p:spPr>
          <a:xfrm>
            <a:off x="1195850" y="1320563"/>
            <a:ext cx="8049300" cy="940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lang="pt-BR" sz="1500"/>
              <a:t>Criação de Web API REST com framework Django Rest Framework.</a:t>
            </a:r>
            <a:endParaRPr sz="1500"/>
          </a:p>
          <a:p>
            <a:pPr indent="-323850" lvl="0" marL="457200" rtl="0" algn="l">
              <a:spcBef>
                <a:spcPts val="0"/>
              </a:spcBef>
              <a:spcAft>
                <a:spcPts val="0"/>
              </a:spcAft>
              <a:buSzPts val="1500"/>
              <a:buAutoNum type="arabicPeriod"/>
            </a:pPr>
            <a:r>
              <a:rPr lang="pt-BR" sz="1500"/>
              <a:t>Disponibilização de método de scoring de Atos do DOU via atualização do registro.</a:t>
            </a:r>
            <a:endParaRPr sz="1500"/>
          </a:p>
        </p:txBody>
      </p:sp>
      <p:sp>
        <p:nvSpPr>
          <p:cNvPr id="147" name="Google Shape;147;p21"/>
          <p:cNvSpPr/>
          <p:nvPr/>
        </p:nvSpPr>
        <p:spPr>
          <a:xfrm>
            <a:off x="64750" y="4000500"/>
            <a:ext cx="1061100" cy="6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pt-BR" sz="900"/>
              <a:t>Monitoramento</a:t>
            </a:r>
            <a:endParaRPr b="1" sz="900"/>
          </a:p>
        </p:txBody>
      </p:sp>
      <p:sp>
        <p:nvSpPr>
          <p:cNvPr id="148" name="Google Shape;148;p21"/>
          <p:cNvSpPr txBox="1"/>
          <p:nvPr>
            <p:ph idx="1" type="body"/>
          </p:nvPr>
        </p:nvSpPr>
        <p:spPr>
          <a:xfrm>
            <a:off x="1237300" y="3958350"/>
            <a:ext cx="8049300" cy="940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lang="pt-BR" sz="1500"/>
              <a:t>Criação de Dashboard utilizando Django-Dash apresentando informações das execuções diárias e seus registros.</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