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9" r:id="rId4"/>
    <p:sldId id="272" r:id="rId5"/>
    <p:sldId id="273" r:id="rId6"/>
    <p:sldId id="264" r:id="rId7"/>
    <p:sldId id="275" r:id="rId8"/>
    <p:sldId id="276" r:id="rId9"/>
    <p:sldId id="277" r:id="rId10"/>
    <p:sldId id="278" r:id="rId11"/>
    <p:sldId id="279" r:id="rId12"/>
    <p:sldId id="281" r:id="rId13"/>
    <p:sldId id="283" r:id="rId14"/>
    <p:sldId id="282" r:id="rId15"/>
    <p:sldId id="280" r:id="rId16"/>
    <p:sldId id="274" r:id="rId17"/>
    <p:sldId id="270" r:id="rId18"/>
    <p:sldId id="267" r:id="rId19"/>
    <p:sldId id="284" r:id="rId20"/>
    <p:sldId id="268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D0DE65-015C-44C1-9C39-1D30426E22AA}" type="datetime1">
              <a:rPr lang="pt-BR" smtClean="0"/>
              <a:t>06/07/2021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409744-0ECF-47F8-AE21-BB5A005FD6EE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539446-6953-447E-A4E3-E7CFBF8700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999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4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08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70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100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21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63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66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6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48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53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23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37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01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72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19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5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água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céu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6" name="água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água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A70F3-A61A-484E-9B72-238685DFC48F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4C0F-ABCF-4DF8-80A2-E3981B5B9B28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5F3B5-F8E1-4942-BC51-6C98E23A0D65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71C46E-FAFB-4798-8A10-1F279674B471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B1254-66E7-481E-83E4-ED0DD03FB145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F3D8F-FBFB-4803-9D14-D229F2346EDE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2C78A-A4A7-4F4D-B67D-3713A5B65054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C6945-3D41-42AC-888B-2F02AA1D9272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DE148-C808-42ED-AF6B-E47C91738188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C598F-9518-4A86-A43A-F21133821213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água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9" name="água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água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DE88E045-2A47-4F5A-9CEE-A9155EDC614B}" type="datetime1">
              <a:rPr lang="pt-BR" noProof="0" smtClean="0"/>
              <a:t>06/07/2021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0924" y="1272876"/>
            <a:ext cx="10654739" cy="2156124"/>
          </a:xfrm>
        </p:spPr>
        <p:txBody>
          <a:bodyPr rtlCol="0"/>
          <a:lstStyle/>
          <a:p>
            <a:pPr rtl="0"/>
            <a:r>
              <a:rPr lang="pt-BR" sz="4800" dirty="0"/>
              <a:t>Influência das variáveis meteorológicas na </a:t>
            </a:r>
            <a:br>
              <a:rPr lang="pt-BR" sz="4800" dirty="0"/>
            </a:br>
            <a:r>
              <a:rPr lang="pt-BR" sz="4800" dirty="0"/>
              <a:t>Previsão da Velocidade do Vento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8684" y="5867400"/>
            <a:ext cx="9601200" cy="990600"/>
          </a:xfrm>
        </p:spPr>
        <p:txBody>
          <a:bodyPr rtlCol="0"/>
          <a:lstStyle/>
          <a:p>
            <a:pPr rtl="0"/>
            <a:r>
              <a:rPr lang="pt-BR" dirty="0"/>
              <a:t>Por</a:t>
            </a:r>
          </a:p>
          <a:p>
            <a:pPr rtl="0"/>
            <a:r>
              <a:rPr lang="pt-BR" dirty="0"/>
              <a:t>Janine Monteiro, Marcelo Lopes e Sergio Pereira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0F2D-4CB0-49DB-84E5-AB84EE1597A7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Análise dos Dados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44F773-8FC4-4A0C-890E-94FA68C8A57E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523551-D084-4051-822B-3206096FC790}"/>
              </a:ext>
            </a:extLst>
          </p:cNvPr>
          <p:cNvSpPr txBox="1"/>
          <p:nvPr/>
        </p:nvSpPr>
        <p:spPr>
          <a:xfrm>
            <a:off x="178366" y="880199"/>
            <a:ext cx="11643888" cy="384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20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Coeficiente de Correlação num Mapa </a:t>
            </a:r>
            <a:r>
              <a:rPr lang="pt-BR" dirty="0" err="1"/>
              <a:t>deCalor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D2CF78-8156-4F21-8D16-9BCA86C0F7B0}"/>
              </a:ext>
            </a:extLst>
          </p:cNvPr>
          <p:cNvSpPr txBox="1"/>
          <p:nvPr/>
        </p:nvSpPr>
        <p:spPr>
          <a:xfrm>
            <a:off x="548112" y="1252122"/>
            <a:ext cx="1164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1600"/>
            </a:lvl1pPr>
          </a:lstStyle>
          <a:p>
            <a:r>
              <a:rPr lang="pt-BR" dirty="0"/>
              <a:t>Aplicamos a correlação de Pearson com o objetivo de indicar como as duas variáveis associadas estão entre si.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A3F41B-CFE6-4639-AB8C-2413B5851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22" y="1590676"/>
            <a:ext cx="6054870" cy="5179467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9E88DBE-0C50-44A3-9007-230EEB2CF0C1}"/>
              </a:ext>
            </a:extLst>
          </p:cNvPr>
          <p:cNvGrpSpPr/>
          <p:nvPr/>
        </p:nvGrpSpPr>
        <p:grpSpPr>
          <a:xfrm>
            <a:off x="2706624" y="1430634"/>
            <a:ext cx="2414016" cy="5427365"/>
            <a:chOff x="2706624" y="1430634"/>
            <a:chExt cx="2414016" cy="542736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6D078A7-E6C6-439A-A166-CA211B1D51FF}"/>
                </a:ext>
              </a:extLst>
            </p:cNvPr>
            <p:cNvSpPr/>
            <p:nvPr/>
          </p:nvSpPr>
          <p:spPr>
            <a:xfrm>
              <a:off x="2706624" y="1590676"/>
              <a:ext cx="2414016" cy="942212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AE34F38-D883-4558-8E11-F22A5C70ACA2}"/>
                </a:ext>
              </a:extLst>
            </p:cNvPr>
            <p:cNvSpPr/>
            <p:nvPr/>
          </p:nvSpPr>
          <p:spPr>
            <a:xfrm rot="16200000">
              <a:off x="1834313" y="3673211"/>
              <a:ext cx="5427365" cy="942212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595C3A1-A29F-4F4A-A4B4-FD127F8AE4EE}"/>
              </a:ext>
            </a:extLst>
          </p:cNvPr>
          <p:cNvGrpSpPr/>
          <p:nvPr/>
        </p:nvGrpSpPr>
        <p:grpSpPr>
          <a:xfrm>
            <a:off x="3502152" y="3090671"/>
            <a:ext cx="2459162" cy="3767328"/>
            <a:chOff x="3502152" y="3090671"/>
            <a:chExt cx="2459162" cy="376732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A628307-821F-4FD8-94BB-57CF2F69A04C}"/>
                </a:ext>
              </a:extLst>
            </p:cNvPr>
            <p:cNvSpPr/>
            <p:nvPr/>
          </p:nvSpPr>
          <p:spPr>
            <a:xfrm>
              <a:off x="3502152" y="3188102"/>
              <a:ext cx="2414016" cy="942212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01E68FC-567E-404D-B847-170B95083A6C}"/>
                </a:ext>
              </a:extLst>
            </p:cNvPr>
            <p:cNvSpPr/>
            <p:nvPr/>
          </p:nvSpPr>
          <p:spPr>
            <a:xfrm rot="16200000">
              <a:off x="3606544" y="4503229"/>
              <a:ext cx="3767328" cy="942212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195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0F2D-4CB0-49DB-84E5-AB84EE1597A7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Análise dos Dados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44F773-8FC4-4A0C-890E-94FA68C8A57E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523551-D084-4051-822B-3206096FC790}"/>
              </a:ext>
            </a:extLst>
          </p:cNvPr>
          <p:cNvSpPr txBox="1"/>
          <p:nvPr/>
        </p:nvSpPr>
        <p:spPr>
          <a:xfrm>
            <a:off x="178366" y="880199"/>
            <a:ext cx="5526243" cy="384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20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Gráfico de </a:t>
            </a:r>
            <a:r>
              <a:rPr lang="pt-BR" dirty="0" err="1"/>
              <a:t>ScatterPlot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2AEEF4-0D1A-4B11-9F87-0C7BE7B6233A}"/>
              </a:ext>
            </a:extLst>
          </p:cNvPr>
          <p:cNvSpPr txBox="1"/>
          <p:nvPr/>
        </p:nvSpPr>
        <p:spPr>
          <a:xfrm>
            <a:off x="501362" y="1231340"/>
            <a:ext cx="468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1600"/>
            </a:lvl1pPr>
          </a:lstStyle>
          <a:p>
            <a:r>
              <a:rPr lang="pt-BR" dirty="0"/>
              <a:t>Com o objetivo de mostra as relações entre todas as variáveis do conjunto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D14DDB-E40C-4924-897A-8A9118F5B0FF}"/>
              </a:ext>
            </a:extLst>
          </p:cNvPr>
          <p:cNvSpPr txBox="1"/>
          <p:nvPr/>
        </p:nvSpPr>
        <p:spPr>
          <a:xfrm>
            <a:off x="6198828" y="867765"/>
            <a:ext cx="5526243" cy="384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20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Gráfico de </a:t>
            </a:r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0B1E25-58E6-4158-90EA-BE9F5A5924D5}"/>
              </a:ext>
            </a:extLst>
          </p:cNvPr>
          <p:cNvSpPr txBox="1"/>
          <p:nvPr/>
        </p:nvSpPr>
        <p:spPr>
          <a:xfrm>
            <a:off x="6487394" y="1231340"/>
            <a:ext cx="552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1600"/>
            </a:lvl1pPr>
          </a:lstStyle>
          <a:p>
            <a:r>
              <a:rPr lang="pt-BR" dirty="0"/>
              <a:t>Distribuição dos dados em torno da mediana e visualização de possíveis outlier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DCEBAF-2938-4216-84FC-BDF74191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54" y="1816114"/>
            <a:ext cx="3508097" cy="49860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CE0DD3A-80B9-45BD-B1F3-DEF2E616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60" y="1816114"/>
            <a:ext cx="4954390" cy="503090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90D142B-15B0-4E06-A120-F9FF8E728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760" y="1615697"/>
            <a:ext cx="1999874" cy="15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0F2D-4CB0-49DB-84E5-AB84EE1597A7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Análise dos Dados – </a:t>
            </a:r>
            <a:r>
              <a:rPr lang="pt-BR" sz="3200" b="1" dirty="0">
                <a:solidFill>
                  <a:srgbClr val="FF0000"/>
                </a:solidFill>
              </a:rPr>
              <a:t>Série Temporal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44F773-8FC4-4A0C-890E-94FA68C8A57E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4FF450A9-6FAA-4228-8183-6870C785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737906"/>
            <a:ext cx="9123617" cy="32318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926EF9-8470-476C-B6D8-AF87B8EB8E9C}"/>
              </a:ext>
            </a:extLst>
          </p:cNvPr>
          <p:cNvSpPr txBox="1"/>
          <p:nvPr/>
        </p:nvSpPr>
        <p:spPr>
          <a:xfrm>
            <a:off x="2206221" y="702626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Vento Previsto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EDC6C89-4F1A-4CD8-90C6-07FCDF5D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3614143"/>
            <a:ext cx="9123617" cy="314488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7BEF76-AB5D-4D3F-84FF-89F189B9DF4F}"/>
              </a:ext>
            </a:extLst>
          </p:cNvPr>
          <p:cNvSpPr txBox="1"/>
          <p:nvPr/>
        </p:nvSpPr>
        <p:spPr>
          <a:xfrm>
            <a:off x="2206221" y="3670955"/>
            <a:ext cx="1898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Vento Verificado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5EB6AF9-C265-4EE6-972D-C8BE23494059}"/>
              </a:ext>
            </a:extLst>
          </p:cNvPr>
          <p:cNvSpPr/>
          <p:nvPr/>
        </p:nvSpPr>
        <p:spPr>
          <a:xfrm>
            <a:off x="7595616" y="737905"/>
            <a:ext cx="277368" cy="6120095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19A0309-7A05-4ECF-BF00-7F468ED48745}"/>
              </a:ext>
            </a:extLst>
          </p:cNvPr>
          <p:cNvSpPr/>
          <p:nvPr/>
        </p:nvSpPr>
        <p:spPr>
          <a:xfrm>
            <a:off x="1848612" y="610907"/>
            <a:ext cx="277368" cy="6120095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27B8C9-E05B-45EA-ADD4-76B0FA05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6" y="475488"/>
            <a:ext cx="11911428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0F2D-4CB0-49DB-84E5-AB84EE1597A7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Análise dos Dados – </a:t>
            </a:r>
            <a:r>
              <a:rPr lang="pt-BR" sz="3200" b="1" dirty="0">
                <a:solidFill>
                  <a:srgbClr val="FF0000"/>
                </a:solidFill>
              </a:rPr>
              <a:t>Série Temporal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44F773-8FC4-4A0C-890E-94FA68C8A57E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613BE58-2310-4611-AA00-3D88546C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722818"/>
            <a:ext cx="5122610" cy="59372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12C4DE3-5E08-452B-B109-F1377826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83" y="765695"/>
            <a:ext cx="4667161" cy="29342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926EF9-8470-476C-B6D8-AF87B8EB8E9C}"/>
              </a:ext>
            </a:extLst>
          </p:cNvPr>
          <p:cNvSpPr txBox="1"/>
          <p:nvPr/>
        </p:nvSpPr>
        <p:spPr>
          <a:xfrm>
            <a:off x="2767409" y="812232"/>
            <a:ext cx="15231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Temperatura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7BEF76-AB5D-4D3F-84FF-89F189B9DF4F}"/>
              </a:ext>
            </a:extLst>
          </p:cNvPr>
          <p:cNvSpPr txBox="1"/>
          <p:nvPr/>
        </p:nvSpPr>
        <p:spPr>
          <a:xfrm>
            <a:off x="1231392" y="3699963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Pressão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CBE8672-192C-442A-AC86-91A37F2E24FA}"/>
              </a:ext>
            </a:extLst>
          </p:cNvPr>
          <p:cNvSpPr txBox="1"/>
          <p:nvPr/>
        </p:nvSpPr>
        <p:spPr>
          <a:xfrm>
            <a:off x="8592312" y="812232"/>
            <a:ext cx="8322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Chuva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176FBEE-7163-4840-B74A-B039B717B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757" y="3754697"/>
            <a:ext cx="2123555" cy="29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40C10FC-639D-416D-A7A7-A8009D572E3B}"/>
              </a:ext>
            </a:extLst>
          </p:cNvPr>
          <p:cNvSpPr txBox="1">
            <a:spLocks/>
          </p:cNvSpPr>
          <p:nvPr/>
        </p:nvSpPr>
        <p:spPr>
          <a:xfrm>
            <a:off x="337517" y="224070"/>
            <a:ext cx="4626473" cy="5426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Metodologia </a:t>
            </a:r>
            <a:r>
              <a:rPr lang="pt-BR" sz="2800" b="1" dirty="0" err="1"/>
              <a:t>CRISP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8D891-4780-4E8A-8D6F-DE9389C75765}"/>
              </a:ext>
            </a:extLst>
          </p:cNvPr>
          <p:cNvSpPr txBox="1"/>
          <p:nvPr/>
        </p:nvSpPr>
        <p:spPr>
          <a:xfrm>
            <a:off x="298837" y="5385816"/>
            <a:ext cx="4703831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</a:rPr>
              <a:t>CRISP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-DM é uma metodologia de mineração de dados em formato cíclico, composto por 6 fases, que direcionam a descoberta do conhecimento para tomada de decisão sobre dados em grande volume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214C8C-6B00-4D3D-86E2-4B176882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7" y="766762"/>
            <a:ext cx="4626473" cy="451343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323D64-52AF-44B2-A62C-7AA5EB0F957B}"/>
              </a:ext>
            </a:extLst>
          </p:cNvPr>
          <p:cNvGrpSpPr/>
          <p:nvPr/>
        </p:nvGrpSpPr>
        <p:grpSpPr>
          <a:xfrm>
            <a:off x="5320589" y="621225"/>
            <a:ext cx="5220680" cy="637794"/>
            <a:chOff x="5320589" y="621225"/>
            <a:chExt cx="5220680" cy="6377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840B8F9-48F2-4CE9-9347-8278F1A2D94B}"/>
                </a:ext>
              </a:extLst>
            </p:cNvPr>
            <p:cNvSpPr txBox="1"/>
            <p:nvPr/>
          </p:nvSpPr>
          <p:spPr>
            <a:xfrm>
              <a:off x="5937123" y="746764"/>
              <a:ext cx="4604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1. Apresentação e entendimento do negócio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55B8DAA-6133-49B3-B26F-185356E3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9927F80-357F-446E-967B-65555CE855F3}"/>
              </a:ext>
            </a:extLst>
          </p:cNvPr>
          <p:cNvGrpSpPr/>
          <p:nvPr/>
        </p:nvGrpSpPr>
        <p:grpSpPr>
          <a:xfrm>
            <a:off x="5399837" y="1474470"/>
            <a:ext cx="3598441" cy="637794"/>
            <a:chOff x="5320589" y="621225"/>
            <a:chExt cx="3598441" cy="63779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5A035C6-9F34-4977-82D6-F46601C05D38}"/>
                </a:ext>
              </a:extLst>
            </p:cNvPr>
            <p:cNvSpPr txBox="1"/>
            <p:nvPr/>
          </p:nvSpPr>
          <p:spPr>
            <a:xfrm>
              <a:off x="5937123" y="746764"/>
              <a:ext cx="298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2. Entendimento dos dados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81AC0C8-8B1E-4CD2-BCF4-F3E811E8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D5E76F-B339-4AFB-BA87-CBB3FC668276}"/>
              </a:ext>
            </a:extLst>
          </p:cNvPr>
          <p:cNvGrpSpPr/>
          <p:nvPr/>
        </p:nvGrpSpPr>
        <p:grpSpPr>
          <a:xfrm>
            <a:off x="5399837" y="2385685"/>
            <a:ext cx="4295746" cy="637794"/>
            <a:chOff x="5320589" y="621225"/>
            <a:chExt cx="4295746" cy="637794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62F97B3-E558-4519-9230-F114F5F4AA5C}"/>
                </a:ext>
              </a:extLst>
            </p:cNvPr>
            <p:cNvSpPr txBox="1"/>
            <p:nvPr/>
          </p:nvSpPr>
          <p:spPr>
            <a:xfrm>
              <a:off x="5937123" y="746764"/>
              <a:ext cx="3679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3. Preparação e Análise dos Dados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ED191CC-0FB7-4496-905A-129B871A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0362115-AEC9-4406-9EFE-4BC1FE3D33EB}"/>
              </a:ext>
            </a:extLst>
          </p:cNvPr>
          <p:cNvGrpSpPr/>
          <p:nvPr/>
        </p:nvGrpSpPr>
        <p:grpSpPr>
          <a:xfrm>
            <a:off x="5399837" y="3339651"/>
            <a:ext cx="5812187" cy="771870"/>
            <a:chOff x="5320589" y="621225"/>
            <a:chExt cx="5812187" cy="771870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130DE6B-4819-4CA0-B853-DB4566FADDDD}"/>
                </a:ext>
              </a:extLst>
            </p:cNvPr>
            <p:cNvSpPr txBox="1"/>
            <p:nvPr/>
          </p:nvSpPr>
          <p:spPr>
            <a:xfrm>
              <a:off x="5937123" y="746764"/>
              <a:ext cx="519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4. Definição das Regressões Lineares Múltiplas e </a:t>
              </a:r>
            </a:p>
            <a:p>
              <a:r>
                <a:rPr lang="pt-BR" dirty="0"/>
                <a:t>Modelo de Rede Neural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76649D0-D3F0-4A25-AE67-34881205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A2706E6-BC5A-48EE-BA9D-BE217C982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93" y="621225"/>
            <a:ext cx="619125" cy="6096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BFBB821-B977-4D99-9E29-607B9B72D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246" y="1459913"/>
            <a:ext cx="619125" cy="6096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FA9854C-E622-4AFD-A091-07D28869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246" y="2429729"/>
            <a:ext cx="619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E2AF85-C79C-4013-9F3C-594EA948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8" y="310680"/>
            <a:ext cx="8896350" cy="526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B71315-680E-45DA-B315-03871558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88" y="215905"/>
            <a:ext cx="2611945" cy="2382323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411FDB2-76F8-437F-94F5-FE719BBF309D}"/>
              </a:ext>
            </a:extLst>
          </p:cNvPr>
          <p:cNvCxnSpPr/>
          <p:nvPr/>
        </p:nvCxnSpPr>
        <p:spPr>
          <a:xfrm flipV="1">
            <a:off x="8174736" y="768096"/>
            <a:ext cx="2633472" cy="1152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908722-8DF1-48BD-B271-1DAFB1895EBF}"/>
              </a:ext>
            </a:extLst>
          </p:cNvPr>
          <p:cNvSpPr txBox="1"/>
          <p:nvPr/>
        </p:nvSpPr>
        <p:spPr>
          <a:xfrm>
            <a:off x="9595695" y="195035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baseline="30000" dirty="0"/>
              <a:t>2 </a:t>
            </a:r>
            <a:r>
              <a:rPr lang="pt-BR" dirty="0"/>
              <a:t>= 46,3%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A7535F-4834-43BE-8202-8268E5A5AE36}"/>
              </a:ext>
            </a:extLst>
          </p:cNvPr>
          <p:cNvSpPr txBox="1"/>
          <p:nvPr/>
        </p:nvSpPr>
        <p:spPr>
          <a:xfrm>
            <a:off x="1581912" y="5578005"/>
            <a:ext cx="8658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Fórmula:</a:t>
            </a:r>
          </a:p>
          <a:p>
            <a:r>
              <a:rPr lang="pt-BR" dirty="0"/>
              <a:t>Previsão do Vento = </a:t>
            </a:r>
            <a:r>
              <a:rPr lang="pt-BR" dirty="0" err="1"/>
              <a:t>b0</a:t>
            </a:r>
            <a:r>
              <a:rPr lang="pt-BR" dirty="0"/>
              <a:t> + (</a:t>
            </a:r>
            <a:r>
              <a:rPr lang="pt-BR" dirty="0" err="1"/>
              <a:t>b1</a:t>
            </a:r>
            <a:r>
              <a:rPr lang="pt-BR" dirty="0"/>
              <a:t> x </a:t>
            </a:r>
            <a:r>
              <a:rPr lang="pt-BR" dirty="0" err="1"/>
              <a:t>VentoObservado</a:t>
            </a:r>
            <a:r>
              <a:rPr lang="pt-BR" dirty="0"/>
              <a:t>) + (</a:t>
            </a:r>
            <a:r>
              <a:rPr lang="pt-BR" dirty="0" err="1"/>
              <a:t>b2</a:t>
            </a:r>
            <a:r>
              <a:rPr lang="pt-BR" dirty="0"/>
              <a:t> x </a:t>
            </a:r>
            <a:r>
              <a:rPr lang="pt-BR" dirty="0" err="1"/>
              <a:t>PressaoAtmosferica</a:t>
            </a:r>
            <a:r>
              <a:rPr lang="pt-BR" dirty="0"/>
              <a:t>) + </a:t>
            </a:r>
          </a:p>
          <a:p>
            <a:r>
              <a:rPr lang="pt-BR" dirty="0"/>
              <a:t>                              (</a:t>
            </a:r>
            <a:r>
              <a:rPr lang="pt-BR" dirty="0" err="1"/>
              <a:t>b3</a:t>
            </a:r>
            <a:r>
              <a:rPr lang="pt-BR" dirty="0"/>
              <a:t> x Temperatura) + (</a:t>
            </a:r>
            <a:r>
              <a:rPr lang="pt-BR" dirty="0" err="1"/>
              <a:t>b4</a:t>
            </a:r>
            <a:r>
              <a:rPr lang="pt-BR" dirty="0"/>
              <a:t> x Chuva) + (</a:t>
            </a:r>
            <a:r>
              <a:rPr lang="pt-BR" dirty="0" err="1"/>
              <a:t>b5</a:t>
            </a:r>
            <a:r>
              <a:rPr lang="pt-BR" dirty="0"/>
              <a:t> x </a:t>
            </a:r>
            <a:r>
              <a:rPr lang="pt-BR" dirty="0" err="1"/>
              <a:t>DirecaoGraus</a:t>
            </a:r>
            <a:r>
              <a:rPr lang="pt-BR" dirty="0"/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017E17-1D45-4410-9B9C-687D62BD91D7}"/>
              </a:ext>
            </a:extLst>
          </p:cNvPr>
          <p:cNvSpPr txBox="1"/>
          <p:nvPr/>
        </p:nvSpPr>
        <p:spPr>
          <a:xfrm>
            <a:off x="1581912" y="6488668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 </a:t>
            </a:r>
            <a:r>
              <a:rPr lang="pt-BR" dirty="0" err="1"/>
              <a:t>B’s</a:t>
            </a:r>
            <a:r>
              <a:rPr lang="pt-BR" dirty="0"/>
              <a:t> são os coeficiente</a:t>
            </a:r>
          </a:p>
        </p:txBody>
      </p:sp>
    </p:spTree>
    <p:extLst>
      <p:ext uri="{BB962C8B-B14F-4D97-AF65-F5344CB8AC3E}">
        <p14:creationId xmlns:p14="http://schemas.microsoft.com/office/powerpoint/2010/main" val="351044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75D3611-F099-489E-AE83-F6091CCEF1A8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Regressão Linear Múltipla- Resultados</a:t>
            </a:r>
            <a:endParaRPr lang="pt-BR" sz="3200" b="1" dirty="0">
              <a:solidFill>
                <a:srgbClr val="FF0000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2A1721E-8D2A-4838-B20C-DF904E343CF1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75EFD8B6-3F25-4425-A85F-F4C3CBEDD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1272"/>
              </p:ext>
            </p:extLst>
          </p:nvPr>
        </p:nvGraphicFramePr>
        <p:xfrm>
          <a:off x="1294467" y="1188720"/>
          <a:ext cx="9023095" cy="4480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03849">
                  <a:extLst>
                    <a:ext uri="{9D8B030D-6E8A-4147-A177-3AD203B41FA5}">
                      <a16:colId xmlns:a16="http://schemas.microsoft.com/office/drawing/2014/main" val="2703989245"/>
                    </a:ext>
                  </a:extLst>
                </a:gridCol>
                <a:gridCol w="290618">
                  <a:extLst>
                    <a:ext uri="{9D8B030D-6E8A-4147-A177-3AD203B41FA5}">
                      <a16:colId xmlns:a16="http://schemas.microsoft.com/office/drawing/2014/main" val="3310450385"/>
                    </a:ext>
                  </a:extLst>
                </a:gridCol>
                <a:gridCol w="1019853">
                  <a:extLst>
                    <a:ext uri="{9D8B030D-6E8A-4147-A177-3AD203B41FA5}">
                      <a16:colId xmlns:a16="http://schemas.microsoft.com/office/drawing/2014/main" val="259654686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5918974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9965737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1284153962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239646083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28545680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81219580"/>
                    </a:ext>
                  </a:extLst>
                </a:gridCol>
                <a:gridCol w="2167127">
                  <a:extLst>
                    <a:ext uri="{9D8B030D-6E8A-4147-A177-3AD203B41FA5}">
                      <a16:colId xmlns:a16="http://schemas.microsoft.com/office/drawing/2014/main" val="930778984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pt-BR" dirty="0"/>
                        <a:t>Variáveis  Independente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Coeficiente de Correlação - R</a:t>
                      </a:r>
                      <a:r>
                        <a:rPr lang="pt-BR" baseline="30000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Vento Previsto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46,3 %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1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Vento Previsto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46,3 %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1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Vento Previsto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Pressão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Vento Previsto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Temperatura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47,2 %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Vento Previsto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48,7 %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Vento Previsto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Chuva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48,7 %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071379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FC3F56F7-3FAE-418E-B83F-72A8320EA32F}"/>
              </a:ext>
            </a:extLst>
          </p:cNvPr>
          <p:cNvSpPr/>
          <p:nvPr/>
        </p:nvSpPr>
        <p:spPr>
          <a:xfrm rot="16200000">
            <a:off x="5415036" y="-274174"/>
            <a:ext cx="653941" cy="9889089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357CDF0-1A03-4B9F-8DA5-3F3E5703C9D1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RNA – Rede Neural Artificial com </a:t>
            </a:r>
            <a:r>
              <a:rPr lang="pt-BR" sz="3200" b="1" dirty="0" err="1">
                <a:solidFill>
                  <a:srgbClr val="0066FF"/>
                </a:solidFill>
              </a:rPr>
              <a:t>LSTM</a:t>
            </a:r>
            <a:endParaRPr lang="pt-BR" sz="3200" b="1" dirty="0">
              <a:solidFill>
                <a:srgbClr val="FF0000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6C6150D-AC8F-46F8-BEE5-5CE207BAA449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112E2C-7093-4A5E-B356-C861AA3BC219}"/>
              </a:ext>
            </a:extLst>
          </p:cNvPr>
          <p:cNvSpPr txBox="1"/>
          <p:nvPr/>
        </p:nvSpPr>
        <p:spPr>
          <a:xfrm>
            <a:off x="299381" y="928956"/>
            <a:ext cx="11587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 o uso da biblioteca “</a:t>
            </a:r>
            <a:r>
              <a:rPr lang="en-US" dirty="0" err="1"/>
              <a:t>sklearn.neural_network</a:t>
            </a:r>
            <a:r>
              <a:rPr lang="en-US" dirty="0"/>
              <a:t>” </a:t>
            </a:r>
            <a:r>
              <a:rPr lang="en-US" dirty="0" err="1"/>
              <a:t>função</a:t>
            </a:r>
            <a:r>
              <a:rPr lang="en-US" dirty="0"/>
              <a:t> “</a:t>
            </a:r>
            <a:r>
              <a:rPr lang="en-US" dirty="0" err="1"/>
              <a:t>MLPRegressor</a:t>
            </a:r>
            <a:r>
              <a:rPr lang="en-US" dirty="0"/>
              <a:t>” </a:t>
            </a:r>
            <a:r>
              <a:rPr lang="en-US" dirty="0" err="1"/>
              <a:t>aplicamos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</a:t>
            </a:r>
            <a:r>
              <a:rPr lang="en-US" dirty="0" err="1"/>
              <a:t>mencionadas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no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de </a:t>
            </a:r>
            <a:r>
              <a:rPr lang="en-US" dirty="0" err="1"/>
              <a:t>coeficiente</a:t>
            </a:r>
            <a:r>
              <a:rPr lang="en-US" dirty="0"/>
              <a:t> de </a:t>
            </a:r>
            <a:r>
              <a:rPr lang="en-US" dirty="0" err="1"/>
              <a:t>correlação</a:t>
            </a:r>
            <a:r>
              <a:rPr lang="en-US" dirty="0"/>
              <a:t>  </a:t>
            </a:r>
          </a:p>
          <a:p>
            <a:pPr algn="just"/>
            <a:r>
              <a:rPr lang="en-US" dirty="0"/>
              <a:t>(</a:t>
            </a:r>
            <a:r>
              <a:rPr lang="pt-BR" dirty="0"/>
              <a:t>R</a:t>
            </a:r>
            <a:r>
              <a:rPr lang="pt-BR" baseline="30000" dirty="0"/>
              <a:t>2 </a:t>
            </a:r>
            <a:r>
              <a:rPr lang="pt-BR" dirty="0"/>
              <a:t>= 4,87%)</a:t>
            </a:r>
            <a:r>
              <a:rPr lang="en-US" dirty="0"/>
              <a:t>, e </a:t>
            </a:r>
            <a:r>
              <a:rPr lang="en-US" dirty="0" err="1"/>
              <a:t>obtivemos</a:t>
            </a:r>
            <a:r>
              <a:rPr lang="en-US" dirty="0"/>
              <a:t> um o valor </a:t>
            </a:r>
            <a:r>
              <a:rPr lang="pt-BR" dirty="0"/>
              <a:t>R</a:t>
            </a:r>
            <a:r>
              <a:rPr lang="pt-BR" baseline="30000" dirty="0"/>
              <a:t>2 </a:t>
            </a:r>
            <a:r>
              <a:rPr lang="pt-BR" dirty="0"/>
              <a:t>= 4,81% </a:t>
            </a:r>
            <a:r>
              <a:rPr lang="pt-BR"/>
              <a:t>neste modelo.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6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40C10FC-639D-416D-A7A7-A8009D572E3B}"/>
              </a:ext>
            </a:extLst>
          </p:cNvPr>
          <p:cNvSpPr txBox="1">
            <a:spLocks/>
          </p:cNvSpPr>
          <p:nvPr/>
        </p:nvSpPr>
        <p:spPr>
          <a:xfrm>
            <a:off x="337517" y="224070"/>
            <a:ext cx="4626473" cy="5426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Metodologia </a:t>
            </a:r>
            <a:r>
              <a:rPr lang="pt-BR" sz="2800" b="1" dirty="0" err="1"/>
              <a:t>CRISP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8D891-4780-4E8A-8D6F-DE9389C75765}"/>
              </a:ext>
            </a:extLst>
          </p:cNvPr>
          <p:cNvSpPr txBox="1"/>
          <p:nvPr/>
        </p:nvSpPr>
        <p:spPr>
          <a:xfrm>
            <a:off x="298837" y="5385816"/>
            <a:ext cx="4703831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</a:rPr>
              <a:t>CRISP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-DM é uma metodologia de mineração de dados em formato cíclico, composto por 6 fases, que direcionam a descoberta do conhecimento para tomada de decisão sobre dados em grande volume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214C8C-6B00-4D3D-86E2-4B176882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7" y="766762"/>
            <a:ext cx="4626473" cy="451343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323D64-52AF-44B2-A62C-7AA5EB0F957B}"/>
              </a:ext>
            </a:extLst>
          </p:cNvPr>
          <p:cNvGrpSpPr/>
          <p:nvPr/>
        </p:nvGrpSpPr>
        <p:grpSpPr>
          <a:xfrm>
            <a:off x="5320589" y="621225"/>
            <a:ext cx="5220680" cy="637794"/>
            <a:chOff x="5320589" y="621225"/>
            <a:chExt cx="5220680" cy="6377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840B8F9-48F2-4CE9-9347-8278F1A2D94B}"/>
                </a:ext>
              </a:extLst>
            </p:cNvPr>
            <p:cNvSpPr txBox="1"/>
            <p:nvPr/>
          </p:nvSpPr>
          <p:spPr>
            <a:xfrm>
              <a:off x="5937123" y="746764"/>
              <a:ext cx="4604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1. Apresentação e entendimento do negócio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55B8DAA-6133-49B3-B26F-185356E3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9927F80-357F-446E-967B-65555CE855F3}"/>
              </a:ext>
            </a:extLst>
          </p:cNvPr>
          <p:cNvGrpSpPr/>
          <p:nvPr/>
        </p:nvGrpSpPr>
        <p:grpSpPr>
          <a:xfrm>
            <a:off x="5399837" y="1474470"/>
            <a:ext cx="3598441" cy="637794"/>
            <a:chOff x="5320589" y="621225"/>
            <a:chExt cx="3598441" cy="63779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5A035C6-9F34-4977-82D6-F46601C05D38}"/>
                </a:ext>
              </a:extLst>
            </p:cNvPr>
            <p:cNvSpPr txBox="1"/>
            <p:nvPr/>
          </p:nvSpPr>
          <p:spPr>
            <a:xfrm>
              <a:off x="5937123" y="746764"/>
              <a:ext cx="298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2. Entendimento dos dados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81AC0C8-8B1E-4CD2-BCF4-F3E811E8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D5E76F-B339-4AFB-BA87-CBB3FC668276}"/>
              </a:ext>
            </a:extLst>
          </p:cNvPr>
          <p:cNvGrpSpPr/>
          <p:nvPr/>
        </p:nvGrpSpPr>
        <p:grpSpPr>
          <a:xfrm>
            <a:off x="5399837" y="2385685"/>
            <a:ext cx="4295746" cy="637794"/>
            <a:chOff x="5320589" y="621225"/>
            <a:chExt cx="4295746" cy="637794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62F97B3-E558-4519-9230-F114F5F4AA5C}"/>
                </a:ext>
              </a:extLst>
            </p:cNvPr>
            <p:cNvSpPr txBox="1"/>
            <p:nvPr/>
          </p:nvSpPr>
          <p:spPr>
            <a:xfrm>
              <a:off x="5937123" y="746764"/>
              <a:ext cx="3679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3. Preparação e Análise dos Dados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ED191CC-0FB7-4496-905A-129B871A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0362115-AEC9-4406-9EFE-4BC1FE3D33EB}"/>
              </a:ext>
            </a:extLst>
          </p:cNvPr>
          <p:cNvGrpSpPr/>
          <p:nvPr/>
        </p:nvGrpSpPr>
        <p:grpSpPr>
          <a:xfrm>
            <a:off x="5399837" y="3339651"/>
            <a:ext cx="5812187" cy="771870"/>
            <a:chOff x="5320589" y="621225"/>
            <a:chExt cx="5812187" cy="771870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130DE6B-4819-4CA0-B853-DB4566FADDDD}"/>
                </a:ext>
              </a:extLst>
            </p:cNvPr>
            <p:cNvSpPr txBox="1"/>
            <p:nvPr/>
          </p:nvSpPr>
          <p:spPr>
            <a:xfrm>
              <a:off x="5937123" y="746764"/>
              <a:ext cx="519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4. Definição das Regressões Lineares Múltiplas e </a:t>
              </a:r>
            </a:p>
            <a:p>
              <a:r>
                <a:rPr lang="pt-BR" dirty="0"/>
                <a:t>Modelo de Rede Neural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76649D0-D3F0-4A25-AE67-34881205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A2706E6-BC5A-48EE-BA9D-BE217C982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93" y="621225"/>
            <a:ext cx="619125" cy="6096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BFBB821-B977-4D99-9E29-607B9B72D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246" y="1459913"/>
            <a:ext cx="619125" cy="6096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FA9854C-E622-4AFD-A091-07D28869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246" y="2429729"/>
            <a:ext cx="619125" cy="6096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EBD3A0B-025C-405E-A9A8-61A9D0A9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246" y="3348991"/>
            <a:ext cx="619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BFB6B0C-1DB7-446F-8D5D-D5792A18732D}"/>
              </a:ext>
            </a:extLst>
          </p:cNvPr>
          <p:cNvSpPr txBox="1"/>
          <p:nvPr/>
        </p:nvSpPr>
        <p:spPr>
          <a:xfrm>
            <a:off x="568709" y="1454552"/>
            <a:ext cx="927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</a:lstStyle>
          <a:p>
            <a:r>
              <a:rPr lang="pt-BR" sz="1800" b="1" dirty="0">
                <a:solidFill>
                  <a:srgbClr val="0066FF"/>
                </a:solidFill>
              </a:rPr>
              <a:t>Duas ações podem ser destacadas:</a:t>
            </a:r>
            <a:endParaRPr lang="pt-BR" b="1" dirty="0">
              <a:solidFill>
                <a:srgbClr val="00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Aperfeiçoar os estudos elétricos para fazer face à geração de alta variabilidade;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Prever a geração de fonte eólica para a programação diária e operação em tempo real.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96C5511-AE61-4E72-91DA-5A332C31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30" y="2620134"/>
            <a:ext cx="7724775" cy="35632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94D729-5103-4768-8E58-B3650DACB631}"/>
              </a:ext>
            </a:extLst>
          </p:cNvPr>
          <p:cNvSpPr txBox="1"/>
          <p:nvPr/>
        </p:nvSpPr>
        <p:spPr>
          <a:xfrm>
            <a:off x="4146745" y="6271869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Parque Eólico na região Nordeste - NE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293D1B-D774-462E-8C72-74BB01B81913}"/>
              </a:ext>
            </a:extLst>
          </p:cNvPr>
          <p:cNvSpPr txBox="1"/>
          <p:nvPr/>
        </p:nvSpPr>
        <p:spPr>
          <a:xfrm>
            <a:off x="557373" y="139439"/>
            <a:ext cx="1157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 Operador Nacional do Sistema Elétrico – ONS, empresa responsável pela coordenação e geração elétrica no país, se encontra num novo desafio de elaborar um modelo de previsão de geração eólica com a maior precisão possível.  Isto foi devido a crescente expansão da capacidade instalada de Usinas Eólicas, especificamente nas regiões Nordeste e Sul.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7DB04A-EF0C-415A-BF59-30844006E195}"/>
              </a:ext>
            </a:extLst>
          </p:cNvPr>
          <p:cNvSpPr txBox="1"/>
          <p:nvPr/>
        </p:nvSpPr>
        <p:spPr>
          <a:xfrm>
            <a:off x="4598634" y="2844225"/>
            <a:ext cx="438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Por enquanto é só...</a:t>
            </a:r>
          </a:p>
        </p:txBody>
      </p:sp>
    </p:spTree>
    <p:extLst>
      <p:ext uri="{BB962C8B-B14F-4D97-AF65-F5344CB8AC3E}">
        <p14:creationId xmlns:p14="http://schemas.microsoft.com/office/powerpoint/2010/main" val="412558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0E3FEC5-B5CF-4879-B3CB-C78A7401C00C}"/>
              </a:ext>
            </a:extLst>
          </p:cNvPr>
          <p:cNvSpPr/>
          <p:nvPr/>
        </p:nvSpPr>
        <p:spPr>
          <a:xfrm>
            <a:off x="5776156" y="827312"/>
            <a:ext cx="5742038" cy="4983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14C120-0CD1-4D9D-A418-CF67E2B7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4" y="1055357"/>
            <a:ext cx="4708353" cy="24745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8EC4AF-6E8E-4F9A-95BD-CB0391E50932}"/>
              </a:ext>
            </a:extLst>
          </p:cNvPr>
          <p:cNvSpPr txBox="1"/>
          <p:nvPr/>
        </p:nvSpPr>
        <p:spPr>
          <a:xfrm>
            <a:off x="247694" y="262410"/>
            <a:ext cx="477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66FF"/>
                </a:solidFill>
              </a:rPr>
              <a:t>Desenvolvimento Metodológico para previsão de geração de fonte eólica  no ONS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1C22BB-CFC8-4830-BE7D-91DD94BDD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42725"/>
            <a:ext cx="5164906" cy="4711532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857B440F-19C8-43D2-B076-B73F81560659}"/>
              </a:ext>
            </a:extLst>
          </p:cNvPr>
          <p:cNvSpPr/>
          <p:nvPr/>
        </p:nvSpPr>
        <p:spPr>
          <a:xfrm>
            <a:off x="1197864" y="1353312"/>
            <a:ext cx="1645920" cy="1646614"/>
          </a:xfrm>
          <a:prstGeom prst="ellipse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6B8E6913-F5EB-4E4B-85A4-D8E30D0AEFE5}"/>
              </a:ext>
            </a:extLst>
          </p:cNvPr>
          <p:cNvCxnSpPr>
            <a:cxnSpLocks/>
            <a:stCxn id="16" idx="4"/>
          </p:cNvCxnSpPr>
          <p:nvPr/>
        </p:nvCxnSpPr>
        <p:spPr>
          <a:xfrm rot="16200000" flipH="1">
            <a:off x="2938079" y="2082670"/>
            <a:ext cx="1798216" cy="3632727"/>
          </a:xfrm>
          <a:prstGeom prst="curvedConnector2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32594D-F34F-4455-8126-44AB1EF524A6}"/>
              </a:ext>
            </a:extLst>
          </p:cNvPr>
          <p:cNvSpPr txBox="1"/>
          <p:nvPr/>
        </p:nvSpPr>
        <p:spPr>
          <a:xfrm>
            <a:off x="5961081" y="262410"/>
            <a:ext cx="531590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Dados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CCDEE00-C8E1-4F64-B0F3-E52A9F07FED4}"/>
              </a:ext>
            </a:extLst>
          </p:cNvPr>
          <p:cNvSpPr/>
          <p:nvPr/>
        </p:nvSpPr>
        <p:spPr>
          <a:xfrm>
            <a:off x="7502318" y="5769670"/>
            <a:ext cx="2644877" cy="1052719"/>
          </a:xfrm>
          <a:prstGeom prst="round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de Dados </a:t>
            </a:r>
          </a:p>
          <a:p>
            <a:pPr algn="ctr"/>
            <a:r>
              <a:rPr lang="pt-BR" dirty="0"/>
              <a:t>“Tratados” 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5CAF7BE-FC4A-44D8-85BF-FE79E1600C1A}"/>
              </a:ext>
            </a:extLst>
          </p:cNvPr>
          <p:cNvGrpSpPr/>
          <p:nvPr/>
        </p:nvGrpSpPr>
        <p:grpSpPr>
          <a:xfrm>
            <a:off x="6096000" y="3022752"/>
            <a:ext cx="4894379" cy="2903528"/>
            <a:chOff x="6096000" y="3022752"/>
            <a:chExt cx="4894379" cy="2903528"/>
          </a:xfrm>
        </p:grpSpPr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615EAE8E-0A4B-46F4-9518-501702F92EBF}"/>
                </a:ext>
              </a:extLst>
            </p:cNvPr>
            <p:cNvSpPr/>
            <p:nvPr/>
          </p:nvSpPr>
          <p:spPr>
            <a:xfrm rot="5400000">
              <a:off x="7018324" y="4736502"/>
              <a:ext cx="1773824" cy="374904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F0FBE96-4CA0-4D83-88F3-780859C5FE09}"/>
                </a:ext>
              </a:extLst>
            </p:cNvPr>
            <p:cNvSpPr/>
            <p:nvPr/>
          </p:nvSpPr>
          <p:spPr>
            <a:xfrm>
              <a:off x="6096000" y="3022752"/>
              <a:ext cx="2426208" cy="10142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47000"/>
              </a:schemeClr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2ABF00C-8C6E-4B60-8328-0F1AEC807FB9}"/>
                </a:ext>
              </a:extLst>
            </p:cNvPr>
            <p:cNvSpPr/>
            <p:nvPr/>
          </p:nvSpPr>
          <p:spPr>
            <a:xfrm>
              <a:off x="8564171" y="4236183"/>
              <a:ext cx="2426208" cy="10142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47000"/>
              </a:schemeClr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D96EDE7D-197A-411B-BE37-0BF91A7DFA90}"/>
                </a:ext>
              </a:extLst>
            </p:cNvPr>
            <p:cNvSpPr/>
            <p:nvPr/>
          </p:nvSpPr>
          <p:spPr>
            <a:xfrm rot="5400000">
              <a:off x="9457249" y="5400926"/>
              <a:ext cx="675805" cy="374904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79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7339C-2B9A-4EF1-AED4-DD3017CC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2" y="445008"/>
            <a:ext cx="1911097" cy="472440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6D0BD1-EACA-4324-B792-E3F91DA8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53512" y="1703832"/>
            <a:ext cx="9015984" cy="952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Desenvolver um modelo de previsão baseada nas técnicas de rede neural artificial (RNA) e Regressão Linear Múltipla, que tratarão as variáveis que afetam o processo de previsão da velocidade do vento.</a:t>
            </a:r>
          </a:p>
          <a:p>
            <a:pPr algn="just"/>
            <a:endParaRPr lang="pt-BR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537A642-404F-46BF-A383-6EBE0D6DF21F}"/>
              </a:ext>
            </a:extLst>
          </p:cNvPr>
          <p:cNvSpPr txBox="1">
            <a:spLocks/>
          </p:cNvSpPr>
          <p:nvPr/>
        </p:nvSpPr>
        <p:spPr>
          <a:xfrm>
            <a:off x="192023" y="2963946"/>
            <a:ext cx="1911097" cy="472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Insumos: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3D654-9918-4F84-B851-2FC0EA7662A8}"/>
              </a:ext>
            </a:extLst>
          </p:cNvPr>
          <p:cNvSpPr txBox="1"/>
          <p:nvPr/>
        </p:nvSpPr>
        <p:spPr>
          <a:xfrm>
            <a:off x="3017520" y="2963946"/>
            <a:ext cx="8951976" cy="81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0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None/>
              <a:defRPr sz="1200">
                <a:solidFill>
                  <a:schemeClr val="accent2">
                    <a:lumMod val="50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9pPr>
          </a:lstStyle>
          <a:p>
            <a:r>
              <a:rPr lang="pt-BR" dirty="0"/>
              <a:t>Séries temporais de: vento previsto e verificado, pressão atmosférica, temperatura, precipitação</a:t>
            </a:r>
          </a:p>
          <a:p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701A7A4-EB20-46B1-8300-A60A1FB685D8}"/>
              </a:ext>
            </a:extLst>
          </p:cNvPr>
          <p:cNvSpPr txBox="1">
            <a:spLocks/>
          </p:cNvSpPr>
          <p:nvPr/>
        </p:nvSpPr>
        <p:spPr>
          <a:xfrm>
            <a:off x="110945" y="4224060"/>
            <a:ext cx="2769415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dirty="0"/>
              <a:t>Planejamento: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B42DB0-DA8E-4AF7-BE60-619E841B5CF6}"/>
              </a:ext>
            </a:extLst>
          </p:cNvPr>
          <p:cNvSpPr txBox="1"/>
          <p:nvPr/>
        </p:nvSpPr>
        <p:spPr>
          <a:xfrm>
            <a:off x="2953512" y="4205304"/>
            <a:ext cx="9015984" cy="1298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just">
              <a:lnSpc>
                <a:spcPct val="10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None/>
              <a:defRPr sz="1200">
                <a:solidFill>
                  <a:schemeClr val="accent2">
                    <a:lumMod val="50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9pPr>
          </a:lstStyle>
          <a:p>
            <a:r>
              <a:rPr lang="pt-BR" dirty="0"/>
              <a:t>Uso da metodologia de mineração de dados em formato cíclico - </a:t>
            </a:r>
            <a:r>
              <a:rPr lang="pt-BR" dirty="0" err="1"/>
              <a:t>CRISP</a:t>
            </a:r>
            <a:r>
              <a:rPr lang="pt-BR" dirty="0"/>
              <a:t>-DM com o intuito de direcionar as tarefas a serem executadas nas fases de “Compreensão do Negócio”, “Entendimento dos Dados”, “Preparação dos Dados”, “Modelagem”, “Avaliação” e “Implantação”</a:t>
            </a:r>
            <a:endParaRPr lang="pt-BR" sz="20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A36ECE-44DF-41E3-BCE9-E3C841194506}"/>
              </a:ext>
            </a:extLst>
          </p:cNvPr>
          <p:cNvSpPr txBox="1"/>
          <p:nvPr/>
        </p:nvSpPr>
        <p:spPr>
          <a:xfrm>
            <a:off x="2953512" y="275988"/>
            <a:ext cx="8886554" cy="1222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0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None/>
              <a:defRPr sz="1200">
                <a:solidFill>
                  <a:schemeClr val="accent2">
                    <a:lumMod val="50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9pPr>
          </a:lstStyle>
          <a:p>
            <a:r>
              <a:rPr lang="pt-BR" dirty="0"/>
              <a:t>Realizar uma predições com séries temporais, que é antever o comportamento futuro de uma série, baseando-se em informações passadas e atuais sobre o estado desse "sistema“.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A360D07-8252-4A1D-B12B-4D17BB71D9A9}"/>
              </a:ext>
            </a:extLst>
          </p:cNvPr>
          <p:cNvSpPr txBox="1">
            <a:spLocks/>
          </p:cNvSpPr>
          <p:nvPr/>
        </p:nvSpPr>
        <p:spPr>
          <a:xfrm>
            <a:off x="222504" y="1703832"/>
            <a:ext cx="1911097" cy="472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Proposta:</a:t>
            </a:r>
          </a:p>
        </p:txBody>
      </p:sp>
    </p:spTree>
    <p:extLst>
      <p:ext uri="{BB962C8B-B14F-4D97-AF65-F5344CB8AC3E}">
        <p14:creationId xmlns:p14="http://schemas.microsoft.com/office/powerpoint/2010/main" val="19902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40C10FC-639D-416D-A7A7-A8009D572E3B}"/>
              </a:ext>
            </a:extLst>
          </p:cNvPr>
          <p:cNvSpPr txBox="1">
            <a:spLocks/>
          </p:cNvSpPr>
          <p:nvPr/>
        </p:nvSpPr>
        <p:spPr>
          <a:xfrm>
            <a:off x="337517" y="224070"/>
            <a:ext cx="4626473" cy="5426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Metodologia </a:t>
            </a:r>
            <a:r>
              <a:rPr lang="pt-BR" sz="2800" b="1" dirty="0" err="1"/>
              <a:t>CRISP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8D891-4780-4E8A-8D6F-DE9389C75765}"/>
              </a:ext>
            </a:extLst>
          </p:cNvPr>
          <p:cNvSpPr txBox="1"/>
          <p:nvPr/>
        </p:nvSpPr>
        <p:spPr>
          <a:xfrm>
            <a:off x="298837" y="5385816"/>
            <a:ext cx="4703831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</a:rPr>
              <a:t>CRISP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-DM é uma metodologia de mineração de dados em formato cíclico, composto por 6 fases, que direcionam a descoberta do conhecimento para tomada de decisão sobre dados em grande volume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214C8C-6B00-4D3D-86E2-4B176882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7" y="766762"/>
            <a:ext cx="4626473" cy="451343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323D64-52AF-44B2-A62C-7AA5EB0F957B}"/>
              </a:ext>
            </a:extLst>
          </p:cNvPr>
          <p:cNvGrpSpPr/>
          <p:nvPr/>
        </p:nvGrpSpPr>
        <p:grpSpPr>
          <a:xfrm>
            <a:off x="5320589" y="621225"/>
            <a:ext cx="5220680" cy="637794"/>
            <a:chOff x="5320589" y="621225"/>
            <a:chExt cx="5220680" cy="6377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840B8F9-48F2-4CE9-9347-8278F1A2D94B}"/>
                </a:ext>
              </a:extLst>
            </p:cNvPr>
            <p:cNvSpPr txBox="1"/>
            <p:nvPr/>
          </p:nvSpPr>
          <p:spPr>
            <a:xfrm>
              <a:off x="5937123" y="746764"/>
              <a:ext cx="4604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1. Apresentação e entendimento do negócio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55B8DAA-6133-49B3-B26F-185356E3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9927F80-357F-446E-967B-65555CE855F3}"/>
              </a:ext>
            </a:extLst>
          </p:cNvPr>
          <p:cNvGrpSpPr/>
          <p:nvPr/>
        </p:nvGrpSpPr>
        <p:grpSpPr>
          <a:xfrm>
            <a:off x="5399837" y="1474470"/>
            <a:ext cx="3598441" cy="637794"/>
            <a:chOff x="5320589" y="621225"/>
            <a:chExt cx="3598441" cy="63779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5A035C6-9F34-4977-82D6-F46601C05D38}"/>
                </a:ext>
              </a:extLst>
            </p:cNvPr>
            <p:cNvSpPr txBox="1"/>
            <p:nvPr/>
          </p:nvSpPr>
          <p:spPr>
            <a:xfrm>
              <a:off x="5937123" y="746764"/>
              <a:ext cx="298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2. Entendimento dos dados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81AC0C8-8B1E-4CD2-BCF4-F3E811E8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D5E76F-B339-4AFB-BA87-CBB3FC668276}"/>
              </a:ext>
            </a:extLst>
          </p:cNvPr>
          <p:cNvGrpSpPr/>
          <p:nvPr/>
        </p:nvGrpSpPr>
        <p:grpSpPr>
          <a:xfrm>
            <a:off x="5399837" y="2385685"/>
            <a:ext cx="4295746" cy="637794"/>
            <a:chOff x="5320589" y="621225"/>
            <a:chExt cx="4295746" cy="637794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62F97B3-E558-4519-9230-F114F5F4AA5C}"/>
                </a:ext>
              </a:extLst>
            </p:cNvPr>
            <p:cNvSpPr txBox="1"/>
            <p:nvPr/>
          </p:nvSpPr>
          <p:spPr>
            <a:xfrm>
              <a:off x="5937123" y="746764"/>
              <a:ext cx="3679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3. Preparação e Análise dos Dados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ED191CC-0FB7-4496-905A-129B871A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0362115-AEC9-4406-9EFE-4BC1FE3D33EB}"/>
              </a:ext>
            </a:extLst>
          </p:cNvPr>
          <p:cNvGrpSpPr/>
          <p:nvPr/>
        </p:nvGrpSpPr>
        <p:grpSpPr>
          <a:xfrm>
            <a:off x="5399837" y="3339651"/>
            <a:ext cx="5812187" cy="771870"/>
            <a:chOff x="5320589" y="621225"/>
            <a:chExt cx="5812187" cy="771870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130DE6B-4819-4CA0-B853-DB4566FADDDD}"/>
                </a:ext>
              </a:extLst>
            </p:cNvPr>
            <p:cNvSpPr txBox="1"/>
            <p:nvPr/>
          </p:nvSpPr>
          <p:spPr>
            <a:xfrm>
              <a:off x="5937123" y="746764"/>
              <a:ext cx="519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4. Definição das Regressões Lineares Múltiplas e </a:t>
              </a:r>
            </a:p>
            <a:p>
              <a:r>
                <a:rPr lang="pt-BR" dirty="0"/>
                <a:t>Modelo de Rede Neural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76649D0-D3F0-4A25-AE67-34881205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A2706E6-BC5A-48EE-BA9D-BE217C982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93" y="621225"/>
            <a:ext cx="619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3FA71C-4397-4481-AA60-2432705801D4}"/>
              </a:ext>
            </a:extLst>
          </p:cNvPr>
          <p:cNvSpPr txBox="1">
            <a:spLocks/>
          </p:cNvSpPr>
          <p:nvPr/>
        </p:nvSpPr>
        <p:spPr>
          <a:xfrm>
            <a:off x="690121" y="1365468"/>
            <a:ext cx="4605567" cy="701689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1800" b="1" dirty="0">
                <a:solidFill>
                  <a:srgbClr val="0066FF"/>
                </a:solidFill>
                <a:latin typeface="+mn-lt"/>
                <a:ea typeface="+mn-ea"/>
                <a:cs typeface="+mn-cs"/>
              </a:rPr>
              <a:t>Previsão da Magnitude da Velocidade do Vento (m/s)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BBD660-656F-4D6E-ACF3-EA3B61DBC30D}"/>
              </a:ext>
            </a:extLst>
          </p:cNvPr>
          <p:cNvSpPr txBox="1">
            <a:spLocks/>
          </p:cNvSpPr>
          <p:nvPr/>
        </p:nvSpPr>
        <p:spPr>
          <a:xfrm>
            <a:off x="6332241" y="740044"/>
            <a:ext cx="5293367" cy="54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Variável Independentes (Preditoras):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6DC9A2-1C46-452F-936E-69D729D39AF1}"/>
              </a:ext>
            </a:extLst>
          </p:cNvPr>
          <p:cNvSpPr txBox="1"/>
          <p:nvPr/>
        </p:nvSpPr>
        <p:spPr>
          <a:xfrm>
            <a:off x="6402764" y="1365468"/>
            <a:ext cx="460556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33CC"/>
                </a:solidFill>
              </a:rPr>
              <a:t> Chuva (mm/h)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33CC"/>
                </a:solidFill>
              </a:rPr>
              <a:t>Pressão Atmosférica (</a:t>
            </a:r>
            <a:r>
              <a:rPr lang="pt-BR" dirty="0" err="1">
                <a:solidFill>
                  <a:srgbClr val="0033CC"/>
                </a:solidFill>
              </a:rPr>
              <a:t>hecto</a:t>
            </a:r>
            <a:r>
              <a:rPr lang="pt-BR" dirty="0">
                <a:solidFill>
                  <a:srgbClr val="0033CC"/>
                </a:solidFill>
              </a:rPr>
              <a:t>/PA)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33CC"/>
                </a:solidFill>
              </a:rPr>
              <a:t>Temperatura (ºC)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33CC"/>
                </a:solidFill>
              </a:rPr>
              <a:t>Velocidade prevista do vento (m/s)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33CC"/>
                </a:solidFill>
              </a:rPr>
              <a:t>Direção prevista do vento (º - Graus)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33CC"/>
                </a:solidFill>
              </a:rPr>
              <a:t>Instante horário do evento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0C10FC-639D-416D-A7A7-A8009D572E3B}"/>
              </a:ext>
            </a:extLst>
          </p:cNvPr>
          <p:cNvSpPr txBox="1">
            <a:spLocks/>
          </p:cNvSpPr>
          <p:nvPr/>
        </p:nvSpPr>
        <p:spPr>
          <a:xfrm>
            <a:off x="690121" y="740044"/>
            <a:ext cx="4417253" cy="54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8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/>
              <a:t>Variável Dependentes  (Alvo):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0F2D-4CB0-49DB-84E5-AB84EE1597A7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SOBRE OS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BD461B-387B-4461-9DB0-6638B302DA5A}"/>
              </a:ext>
            </a:extLst>
          </p:cNvPr>
          <p:cNvSpPr txBox="1"/>
          <p:nvPr/>
        </p:nvSpPr>
        <p:spPr>
          <a:xfrm>
            <a:off x="690121" y="2217444"/>
            <a:ext cx="385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Recebemos arquivos de 5 pátios eólicos com </a:t>
            </a:r>
            <a:r>
              <a:rPr lang="pt-BR" dirty="0"/>
              <a:t>as medidas de meia em meia hora da magnitude da velocidade o vento dos anos de 2012 a 2020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2. Formato dos dados: Cada linha do arquivo representava 1 dia do  ano e as respectivas medidas</a:t>
            </a:r>
          </a:p>
          <a:p>
            <a:pPr algn="just"/>
            <a:endParaRPr lang="pt-BR" dirty="0"/>
          </a:p>
          <a:p>
            <a:pPr algn="just"/>
            <a:r>
              <a:rPr lang="pt-BR" sz="1800" dirty="0"/>
              <a:t>3. Exemplo:</a:t>
            </a:r>
          </a:p>
          <a:p>
            <a:pPr algn="just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44F773-8FC4-4A0C-890E-94FA68C8A57E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A8EC846-5E9E-4EA7-97A9-16A9A5B4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34" y="5348925"/>
            <a:ext cx="2722561" cy="11049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623456C-2DFB-4C16-BAB8-CBD144030DBE}"/>
              </a:ext>
            </a:extLst>
          </p:cNvPr>
          <p:cNvSpPr txBox="1"/>
          <p:nvPr/>
        </p:nvSpPr>
        <p:spPr>
          <a:xfrm>
            <a:off x="6402764" y="4356689"/>
            <a:ext cx="5639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Recebemos arquivos com dados do ano de 2017 dos tipos indicados nas “variáveis independentes” por quadrícula(longitude e latitude)</a:t>
            </a:r>
            <a:endParaRPr lang="pt-BR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2. Formato dos dados: Cada linha do arquivo representava 1 mês de dados horários das respectivas quadricula.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40C10FC-639D-416D-A7A7-A8009D572E3B}"/>
              </a:ext>
            </a:extLst>
          </p:cNvPr>
          <p:cNvSpPr txBox="1">
            <a:spLocks/>
          </p:cNvSpPr>
          <p:nvPr/>
        </p:nvSpPr>
        <p:spPr>
          <a:xfrm>
            <a:off x="337517" y="224070"/>
            <a:ext cx="4626473" cy="5426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Metodologia </a:t>
            </a:r>
            <a:r>
              <a:rPr lang="pt-BR" sz="2800" b="1" dirty="0" err="1"/>
              <a:t>CRISP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8D891-4780-4E8A-8D6F-DE9389C75765}"/>
              </a:ext>
            </a:extLst>
          </p:cNvPr>
          <p:cNvSpPr txBox="1"/>
          <p:nvPr/>
        </p:nvSpPr>
        <p:spPr>
          <a:xfrm>
            <a:off x="298837" y="5385816"/>
            <a:ext cx="4703831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</a:rPr>
              <a:t>CRISP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-DM é uma metodologia de mineração de dados em formato cíclico, composto por 6 fases, que direcionam a descoberta do conhecimento para tomada de decisão sobre dados em grande volume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214C8C-6B00-4D3D-86E2-4B176882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7" y="766762"/>
            <a:ext cx="4626473" cy="451343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323D64-52AF-44B2-A62C-7AA5EB0F957B}"/>
              </a:ext>
            </a:extLst>
          </p:cNvPr>
          <p:cNvGrpSpPr/>
          <p:nvPr/>
        </p:nvGrpSpPr>
        <p:grpSpPr>
          <a:xfrm>
            <a:off x="5320589" y="621225"/>
            <a:ext cx="5220680" cy="637794"/>
            <a:chOff x="5320589" y="621225"/>
            <a:chExt cx="5220680" cy="6377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840B8F9-48F2-4CE9-9347-8278F1A2D94B}"/>
                </a:ext>
              </a:extLst>
            </p:cNvPr>
            <p:cNvSpPr txBox="1"/>
            <p:nvPr/>
          </p:nvSpPr>
          <p:spPr>
            <a:xfrm>
              <a:off x="5937123" y="746764"/>
              <a:ext cx="4604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1. Apresentação e entendimento do negócio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55B8DAA-6133-49B3-B26F-185356E3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9927F80-357F-446E-967B-65555CE855F3}"/>
              </a:ext>
            </a:extLst>
          </p:cNvPr>
          <p:cNvGrpSpPr/>
          <p:nvPr/>
        </p:nvGrpSpPr>
        <p:grpSpPr>
          <a:xfrm>
            <a:off x="5399837" y="1474470"/>
            <a:ext cx="3598441" cy="637794"/>
            <a:chOff x="5320589" y="621225"/>
            <a:chExt cx="3598441" cy="63779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5A035C6-9F34-4977-82D6-F46601C05D38}"/>
                </a:ext>
              </a:extLst>
            </p:cNvPr>
            <p:cNvSpPr txBox="1"/>
            <p:nvPr/>
          </p:nvSpPr>
          <p:spPr>
            <a:xfrm>
              <a:off x="5937123" y="746764"/>
              <a:ext cx="298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2. Entendimento dos dados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81AC0C8-8B1E-4CD2-BCF4-F3E811E8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D5E76F-B339-4AFB-BA87-CBB3FC668276}"/>
              </a:ext>
            </a:extLst>
          </p:cNvPr>
          <p:cNvGrpSpPr/>
          <p:nvPr/>
        </p:nvGrpSpPr>
        <p:grpSpPr>
          <a:xfrm>
            <a:off x="5399837" y="2385685"/>
            <a:ext cx="4295746" cy="637794"/>
            <a:chOff x="5320589" y="621225"/>
            <a:chExt cx="4295746" cy="637794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62F97B3-E558-4519-9230-F114F5F4AA5C}"/>
                </a:ext>
              </a:extLst>
            </p:cNvPr>
            <p:cNvSpPr txBox="1"/>
            <p:nvPr/>
          </p:nvSpPr>
          <p:spPr>
            <a:xfrm>
              <a:off x="5937123" y="746764"/>
              <a:ext cx="3679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3. Preparação e Análise dos Dados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ED191CC-0FB7-4496-905A-129B871A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0362115-AEC9-4406-9EFE-4BC1FE3D33EB}"/>
              </a:ext>
            </a:extLst>
          </p:cNvPr>
          <p:cNvGrpSpPr/>
          <p:nvPr/>
        </p:nvGrpSpPr>
        <p:grpSpPr>
          <a:xfrm>
            <a:off x="5399837" y="3339651"/>
            <a:ext cx="5812187" cy="771870"/>
            <a:chOff x="5320589" y="621225"/>
            <a:chExt cx="5812187" cy="771870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130DE6B-4819-4CA0-B853-DB4566FADDDD}"/>
                </a:ext>
              </a:extLst>
            </p:cNvPr>
            <p:cNvSpPr txBox="1"/>
            <p:nvPr/>
          </p:nvSpPr>
          <p:spPr>
            <a:xfrm>
              <a:off x="5937123" y="746764"/>
              <a:ext cx="519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4. Definição das Regressões Lineares Múltiplas e </a:t>
              </a:r>
            </a:p>
            <a:p>
              <a:r>
                <a:rPr lang="pt-BR" dirty="0"/>
                <a:t>Modelo de Rede Neural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76649D0-D3F0-4A25-AE67-34881205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589" y="621225"/>
              <a:ext cx="616534" cy="637794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A2706E6-BC5A-48EE-BA9D-BE217C982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93" y="621225"/>
            <a:ext cx="619125" cy="6096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BFBB821-B977-4D99-9E29-607B9B72D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246" y="1459913"/>
            <a:ext cx="619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40C10FC-639D-416D-A7A7-A8009D572E3B}"/>
              </a:ext>
            </a:extLst>
          </p:cNvPr>
          <p:cNvSpPr txBox="1">
            <a:spLocks/>
          </p:cNvSpPr>
          <p:nvPr/>
        </p:nvSpPr>
        <p:spPr>
          <a:xfrm>
            <a:off x="205813" y="3719233"/>
            <a:ext cx="9368279" cy="54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8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b="1" dirty="0"/>
              <a:t>Adequação dos dados para um formato único e merge dos dados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0F2D-4CB0-49DB-84E5-AB84EE1597A7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Preparação dos Dados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44F773-8FC4-4A0C-890E-94FA68C8A57E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6">
            <a:extLst>
              <a:ext uri="{FF2B5EF4-FFF2-40B4-BE49-F238E27FC236}">
                <a16:creationId xmlns:a16="http://schemas.microsoft.com/office/drawing/2014/main" id="{D3507E7C-CC85-4D5E-BBFF-65B1AD7D0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19060"/>
              </p:ext>
            </p:extLst>
          </p:nvPr>
        </p:nvGraphicFramePr>
        <p:xfrm>
          <a:off x="712351" y="4495606"/>
          <a:ext cx="11039767" cy="518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60114">
                  <a:extLst>
                    <a:ext uri="{9D8B030D-6E8A-4147-A177-3AD203B41FA5}">
                      <a16:colId xmlns:a16="http://schemas.microsoft.com/office/drawing/2014/main" val="1330909885"/>
                    </a:ext>
                  </a:extLst>
                </a:gridCol>
                <a:gridCol w="1276524">
                  <a:extLst>
                    <a:ext uri="{9D8B030D-6E8A-4147-A177-3AD203B41FA5}">
                      <a16:colId xmlns:a16="http://schemas.microsoft.com/office/drawing/2014/main" val="1489229100"/>
                    </a:ext>
                  </a:extLst>
                </a:gridCol>
                <a:gridCol w="1287074">
                  <a:extLst>
                    <a:ext uri="{9D8B030D-6E8A-4147-A177-3AD203B41FA5}">
                      <a16:colId xmlns:a16="http://schemas.microsoft.com/office/drawing/2014/main" val="3450294132"/>
                    </a:ext>
                  </a:extLst>
                </a:gridCol>
                <a:gridCol w="1360922">
                  <a:extLst>
                    <a:ext uri="{9D8B030D-6E8A-4147-A177-3AD203B41FA5}">
                      <a16:colId xmlns:a16="http://schemas.microsoft.com/office/drawing/2014/main" val="2089381298"/>
                    </a:ext>
                  </a:extLst>
                </a:gridCol>
                <a:gridCol w="1223775">
                  <a:extLst>
                    <a:ext uri="{9D8B030D-6E8A-4147-A177-3AD203B41FA5}">
                      <a16:colId xmlns:a16="http://schemas.microsoft.com/office/drawing/2014/main" val="1914930555"/>
                    </a:ext>
                  </a:extLst>
                </a:gridCol>
                <a:gridCol w="1244874">
                  <a:extLst>
                    <a:ext uri="{9D8B030D-6E8A-4147-A177-3AD203B41FA5}">
                      <a16:colId xmlns:a16="http://schemas.microsoft.com/office/drawing/2014/main" val="801212514"/>
                    </a:ext>
                  </a:extLst>
                </a:gridCol>
                <a:gridCol w="1424221">
                  <a:extLst>
                    <a:ext uri="{9D8B030D-6E8A-4147-A177-3AD203B41FA5}">
                      <a16:colId xmlns:a16="http://schemas.microsoft.com/office/drawing/2014/main" val="588183998"/>
                    </a:ext>
                  </a:extLst>
                </a:gridCol>
                <a:gridCol w="928381">
                  <a:extLst>
                    <a:ext uri="{9D8B030D-6E8A-4147-A177-3AD203B41FA5}">
                      <a16:colId xmlns:a16="http://schemas.microsoft.com/office/drawing/2014/main" val="2898696045"/>
                    </a:ext>
                  </a:extLst>
                </a:gridCol>
                <a:gridCol w="1033882">
                  <a:extLst>
                    <a:ext uri="{9D8B030D-6E8A-4147-A177-3AD203B41FA5}">
                      <a16:colId xmlns:a16="http://schemas.microsoft.com/office/drawing/2014/main" val="2734141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Vento</a:t>
                      </a:r>
                    </a:p>
                    <a:p>
                      <a:r>
                        <a:rPr lang="pt-BR" sz="1400" dirty="0"/>
                        <a:t>Previsto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Vento</a:t>
                      </a:r>
                    </a:p>
                    <a:p>
                      <a:r>
                        <a:rPr lang="pt-BR" sz="1400" dirty="0"/>
                        <a:t>Verificado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Chuva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8056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E09E4A6-BC2E-4D6B-8F3B-61B0320627BC}"/>
              </a:ext>
            </a:extLst>
          </p:cNvPr>
          <p:cNvSpPr txBox="1"/>
          <p:nvPr/>
        </p:nvSpPr>
        <p:spPr>
          <a:xfrm>
            <a:off x="205813" y="867765"/>
            <a:ext cx="11643888" cy="800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20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Verificação de existência de dados faltantes em cada grupo de dados das variáveis independentes e dependente, e se houverem, a tratar dados inconsistentes;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B253B9A-ED0C-4FAA-A73B-AA5A258E40E3}"/>
              </a:ext>
            </a:extLst>
          </p:cNvPr>
          <p:cNvSpPr txBox="1">
            <a:spLocks/>
          </p:cNvSpPr>
          <p:nvPr/>
        </p:nvSpPr>
        <p:spPr>
          <a:xfrm>
            <a:off x="205813" y="1706017"/>
            <a:ext cx="11546305" cy="976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8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Transformação os dados de vento verificado da periodicidade de eventos em meia hora para evento em 1 hora (por da média) e extração apenas dos dados do ano de 2017;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41126612-DF1F-4671-984D-69F134CAE00E}"/>
              </a:ext>
            </a:extLst>
          </p:cNvPr>
          <p:cNvSpPr txBox="1">
            <a:spLocks/>
          </p:cNvSpPr>
          <p:nvPr/>
        </p:nvSpPr>
        <p:spPr>
          <a:xfrm>
            <a:off x="168314" y="2991541"/>
            <a:ext cx="11583804" cy="577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8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Inclusão das datas de medição nos dados de vento previsto, temperatura, pressão e precipitação;</a:t>
            </a:r>
          </a:p>
        </p:txBody>
      </p:sp>
    </p:spTree>
    <p:extLst>
      <p:ext uri="{BB962C8B-B14F-4D97-AF65-F5344CB8AC3E}">
        <p14:creationId xmlns:p14="http://schemas.microsoft.com/office/powerpoint/2010/main" val="72380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0F2D-4CB0-49DB-84E5-AB84EE1597A7}"/>
              </a:ext>
            </a:extLst>
          </p:cNvPr>
          <p:cNvSpPr txBox="1"/>
          <p:nvPr/>
        </p:nvSpPr>
        <p:spPr>
          <a:xfrm>
            <a:off x="168314" y="82572"/>
            <a:ext cx="1114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66FF"/>
                </a:solidFill>
              </a:rPr>
              <a:t>Análise dos Dados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44F773-8FC4-4A0C-890E-94FA68C8A57E}"/>
              </a:ext>
            </a:extLst>
          </p:cNvPr>
          <p:cNvCxnSpPr/>
          <p:nvPr/>
        </p:nvCxnSpPr>
        <p:spPr>
          <a:xfrm>
            <a:off x="168314" y="667347"/>
            <a:ext cx="117188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09E4A6-BC2E-4D6B-8F3B-61B0320627BC}"/>
              </a:ext>
            </a:extLst>
          </p:cNvPr>
          <p:cNvSpPr txBox="1"/>
          <p:nvPr/>
        </p:nvSpPr>
        <p:spPr>
          <a:xfrm>
            <a:off x="205813" y="867765"/>
            <a:ext cx="11643888" cy="384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20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Gráfico de Histograma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32EF18-76F7-4964-A88B-A58418B668C6}"/>
              </a:ext>
            </a:extLst>
          </p:cNvPr>
          <p:cNvSpPr txBox="1"/>
          <p:nvPr/>
        </p:nvSpPr>
        <p:spPr>
          <a:xfrm>
            <a:off x="540326" y="1252122"/>
            <a:ext cx="1130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Objetivo: analisar a distribuição de acontecimentos registrados em todo o espectro, com observações sobre Amplitude, Mediana, </a:t>
            </a:r>
            <a:r>
              <a:rPr lang="pt-BR" sz="1600" dirty="0" err="1"/>
              <a:t>Dispensão</a:t>
            </a:r>
            <a:endParaRPr lang="pt-BR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4860840-EF4E-435C-9912-01E0832E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4" y="1857679"/>
            <a:ext cx="8648700" cy="28860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CB98E0-FE06-411A-A01D-606632609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206" y="1895779"/>
            <a:ext cx="2809875" cy="28479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A5F58F-79A0-4E08-9164-6E0186781364}"/>
              </a:ext>
            </a:extLst>
          </p:cNvPr>
          <p:cNvSpPr txBox="1"/>
          <p:nvPr/>
        </p:nvSpPr>
        <p:spPr>
          <a:xfrm>
            <a:off x="311724" y="5157132"/>
            <a:ext cx="11643888" cy="384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20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Variação Dinâmica das Variáveis Contínuas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01B5FF5-53C0-4A6E-B06D-1159592C1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27" y="5655504"/>
            <a:ext cx="8523494" cy="76280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9BC5891-A0BE-47C1-85CD-FA0AE59E2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156" y="1665500"/>
            <a:ext cx="1719266" cy="2352208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D39A4B2-E00C-41D3-ACF7-827E34F02032}"/>
              </a:ext>
            </a:extLst>
          </p:cNvPr>
          <p:cNvGrpSpPr/>
          <p:nvPr/>
        </p:nvGrpSpPr>
        <p:grpSpPr>
          <a:xfrm>
            <a:off x="2944368" y="1605739"/>
            <a:ext cx="4206240" cy="2985840"/>
            <a:chOff x="2944368" y="1605739"/>
            <a:chExt cx="4206240" cy="298584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7308A18-7122-4F7D-953E-F9B9764611DB}"/>
                </a:ext>
              </a:extLst>
            </p:cNvPr>
            <p:cNvSpPr/>
            <p:nvPr/>
          </p:nvSpPr>
          <p:spPr>
            <a:xfrm>
              <a:off x="2944368" y="1605739"/>
              <a:ext cx="310896" cy="2981681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321302A-9746-4BF6-9839-1B4301C32086}"/>
                </a:ext>
              </a:extLst>
            </p:cNvPr>
            <p:cNvSpPr/>
            <p:nvPr/>
          </p:nvSpPr>
          <p:spPr>
            <a:xfrm>
              <a:off x="6775704" y="1609898"/>
              <a:ext cx="374904" cy="2981681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330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o 16: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3_TF02895256.potx" id="{096B1F40-C92D-4AE2-9D23-59B151D36604}" vid="{02A3FCE0-B1E4-4569-A40D-5B8CD0C9BE31}"/>
    </a:ext>
  </a:extLst>
</a:theme>
</file>

<file path=ppt/theme/theme2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pintura do oceano (widescreen)</Template>
  <TotalTime>680</TotalTime>
  <Words>1092</Words>
  <Application>Microsoft Office PowerPoint</Application>
  <PresentationFormat>Widescreen</PresentationFormat>
  <Paragraphs>172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Georgia</vt:lpstr>
      <vt:lpstr>Wingdings</vt:lpstr>
      <vt:lpstr>Oceano 16:9</vt:lpstr>
      <vt:lpstr>Influência das variáveis meteorológicas na  Previsão da Velocidade do Vento</vt:lpstr>
      <vt:lpstr>Apresentação do PowerPoint</vt:lpstr>
      <vt:lpstr>Apresentação do PowerPoint</vt:lpstr>
      <vt:lpstr>Objetivo: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Influência das variáveis meteorológicas na  Previsão da Velocidade do Vento</dc:title>
  <dc:creator>Janine Guimaraes Monteiro</dc:creator>
  <cp:lastModifiedBy>Janine Guimarães Monteiro</cp:lastModifiedBy>
  <cp:revision>115</cp:revision>
  <dcterms:created xsi:type="dcterms:W3CDTF">2021-05-18T15:27:47Z</dcterms:created>
  <dcterms:modified xsi:type="dcterms:W3CDTF">2021-07-07T02:35:34Z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