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95" r:id="rId5"/>
    <p:sldId id="296" r:id="rId6"/>
    <p:sldId id="259" r:id="rId7"/>
    <p:sldId id="275" r:id="rId8"/>
    <p:sldId id="274" r:id="rId9"/>
    <p:sldId id="276" r:id="rId10"/>
    <p:sldId id="294" r:id="rId11"/>
    <p:sldId id="267" r:id="rId12"/>
    <p:sldId id="262" r:id="rId13"/>
    <p:sldId id="263" r:id="rId14"/>
    <p:sldId id="264" r:id="rId15"/>
    <p:sldId id="265" r:id="rId16"/>
    <p:sldId id="280" r:id="rId17"/>
    <p:sldId id="281" r:id="rId18"/>
    <p:sldId id="297" r:id="rId19"/>
    <p:sldId id="300" r:id="rId20"/>
    <p:sldId id="299" r:id="rId21"/>
    <p:sldId id="298" r:id="rId22"/>
    <p:sldId id="268" r:id="rId23"/>
    <p:sldId id="282" r:id="rId24"/>
    <p:sldId id="269" r:id="rId25"/>
    <p:sldId id="270" r:id="rId26"/>
    <p:sldId id="283" r:id="rId27"/>
    <p:sldId id="284" r:id="rId28"/>
    <p:sldId id="271" r:id="rId29"/>
    <p:sldId id="285" r:id="rId30"/>
    <p:sldId id="286" r:id="rId31"/>
    <p:sldId id="273" r:id="rId32"/>
    <p:sldId id="287" r:id="rId33"/>
    <p:sldId id="277" r:id="rId34"/>
    <p:sldId id="288" r:id="rId35"/>
    <p:sldId id="289" r:id="rId36"/>
    <p:sldId id="290" r:id="rId37"/>
    <p:sldId id="278" r:id="rId38"/>
    <p:sldId id="291" r:id="rId39"/>
    <p:sldId id="279" r:id="rId40"/>
    <p:sldId id="292" r:id="rId41"/>
    <p:sldId id="293" r:id="rId42"/>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479"/>
    <p:restoredTop sz="94719"/>
  </p:normalViewPr>
  <p:slideViewPr>
    <p:cSldViewPr snapToGrid="0">
      <p:cViewPr>
        <p:scale>
          <a:sx n="133" d="100"/>
          <a:sy n="133" d="100"/>
        </p:scale>
        <p:origin x="8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9T19:54:19.963"/>
    </inkml:context>
    <inkml:brush xml:id="br0">
      <inkml:brushProperty name="width" value="0.1" units="cm"/>
      <inkml:brushProperty name="height" value="0.6" units="cm"/>
      <inkml:brushProperty name="color" value="#849398"/>
      <inkml:brushProperty name="inkEffects" value="pencil"/>
    </inkml:brush>
  </inkml:definitions>
  <inkml:trace contextRef="#ctx0" brushRef="#br0">0 1 16383,'0'0'0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9T19:54:19.963"/>
    </inkml:context>
    <inkml:brush xml:id="br0">
      <inkml:brushProperty name="width" value="0.1" units="cm"/>
      <inkml:brushProperty name="height" value="0.6" units="cm"/>
      <inkml:brushProperty name="color" value="#849398"/>
      <inkml:brushProperty name="inkEffects" value="pencil"/>
    </inkml:brush>
  </inkml:definitions>
  <inkml:trace contextRef="#ctx0" brushRef="#br0">0 1 16383,'0'0'0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1T00:30:48.17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64,'48'0,"-12"0,-17 0,-3 0,0 0,13 0,-11 0,11 0,-9 0,1 0,3 0,-3 0,4 0,0 0,0 0,-4 0,3 0,-4 0,5 0,0 0,5 0,2 0,-1 0,4 0,-3 0,4 0,1 0,-1 0,1 0,-1 0,1-4,-1 3,0-3,7 4,0 0,6 0,1 0,-1 0,0 0,-5 0,4 0,-5 0,7 0,-1 0,0 0,-5 0,4 0,-5 0,13 0,-5 0,11 0,-11 0,11 0,-11 4,4-3,-5 8,-7-4,-1 1,-5 2,-1-7,-4 3,-2-4,-5 3,-4-2,-2 3,-4-4,4 0,-4 0,3 0,-5 0,9 0,10 0,4 0,12 0,17-4,-10-2,23-4,-27 4,11-3,-5 3,0-4,5 4,-11-3,5 8,-7-8,0 8,1-3,-1-1,-5 4,3-3,-9 0,4 3,-5-4,-6 5,-1 0,-5 0,-4 0,3 0,-8 0,4 0,0 0,-4 0,4 0,-1 0,2 0,11 0,-5 0,4 0,-6 0,6 0,-5 0,4 0,0 0,-3 0,8 0,-9 0,9 0,-8 0,8 0,-9 0,4 0,-9 0,3 0,-3 0,4 0,-5 0,4 0,-3 0,4 0,0 4,-4-3,3 3,-3-4,4 0,0 0,16 4,-12-3,12 3,-16-4,6 0,-5 0,4 0,-5 0,-4 0,3 0,-4 0,1 0,-1 0,-1 0,2 0,0 0,3 0,-4 0,11 0,0 0,5 0,1 0,5 0,2 0,5 0,-6 0,0 0,-7 4,-5-3,0 7,-6-7,-5 6,0-6,-5 2,0-3,1 3,-1-2,0 3,0-4,5 0,-7 3,5-3,1 7,-2-3,5 0,-3 0,-2-1,12-2,-7 2,8 1,0-3,-4 6,4-6,-5 7,0-7,-4 6,3-6,-8 5,0-5,5 6,-11-6,11 2,-6 0,1-2,1 2,-2-3,-1 0,3 0,-2 0,8 0,-11 0,8 0,-6 0,2 0,5 0,-5 0,2 0,-2 0,-1 0,0 0,0 0,1 0,2 0,-3 0,3 0,-5 0,5 3,-4-2,4 5,-4-2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4FA0-B53B-885C-7A9A-534F6D163E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R"/>
          </a:p>
        </p:txBody>
      </p:sp>
      <p:sp>
        <p:nvSpPr>
          <p:cNvPr id="3" name="Subtitle 2">
            <a:extLst>
              <a:ext uri="{FF2B5EF4-FFF2-40B4-BE49-F238E27FC236}">
                <a16:creationId xmlns:a16="http://schemas.microsoft.com/office/drawing/2014/main" id="{A099A813-5AC3-8D60-F048-5A675BF326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R"/>
          </a:p>
        </p:txBody>
      </p:sp>
      <p:sp>
        <p:nvSpPr>
          <p:cNvPr id="4" name="Date Placeholder 3">
            <a:extLst>
              <a:ext uri="{FF2B5EF4-FFF2-40B4-BE49-F238E27FC236}">
                <a16:creationId xmlns:a16="http://schemas.microsoft.com/office/drawing/2014/main" id="{AAA1F142-C36B-00EE-D1CB-8B93B994C795}"/>
              </a:ext>
            </a:extLst>
          </p:cNvPr>
          <p:cNvSpPr>
            <a:spLocks noGrp="1"/>
          </p:cNvSpPr>
          <p:nvPr>
            <p:ph type="dt" sz="half" idx="10"/>
          </p:nvPr>
        </p:nvSpPr>
        <p:spPr/>
        <p:txBody>
          <a:bodyPr/>
          <a:lstStyle/>
          <a:p>
            <a:fld id="{30A9D7E2-EE40-7542-B7E6-1B8D5C50A777}" type="datetimeFigureOut">
              <a:rPr lang="en-BR" smtClean="0"/>
              <a:t>08/11/24</a:t>
            </a:fld>
            <a:endParaRPr lang="en-BR"/>
          </a:p>
        </p:txBody>
      </p:sp>
      <p:sp>
        <p:nvSpPr>
          <p:cNvPr id="5" name="Footer Placeholder 4">
            <a:extLst>
              <a:ext uri="{FF2B5EF4-FFF2-40B4-BE49-F238E27FC236}">
                <a16:creationId xmlns:a16="http://schemas.microsoft.com/office/drawing/2014/main" id="{B732C8DF-1F2C-51A9-27C5-FE7BF555F15C}"/>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43C5EDFF-758B-E54B-AF23-7F7D0100406E}"/>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3092565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39CA-43E4-75B2-70E3-56F0A024D85A}"/>
              </a:ext>
            </a:extLst>
          </p:cNvPr>
          <p:cNvSpPr>
            <a:spLocks noGrp="1"/>
          </p:cNvSpPr>
          <p:nvPr>
            <p:ph type="title"/>
          </p:nvPr>
        </p:nvSpPr>
        <p:spPr/>
        <p:txBody>
          <a:bodyPr/>
          <a:lstStyle/>
          <a:p>
            <a:r>
              <a:rPr lang="en-US"/>
              <a:t>Click to edit Master title style</a:t>
            </a:r>
            <a:endParaRPr lang="en-BR"/>
          </a:p>
        </p:txBody>
      </p:sp>
      <p:sp>
        <p:nvSpPr>
          <p:cNvPr id="3" name="Vertical Text Placeholder 2">
            <a:extLst>
              <a:ext uri="{FF2B5EF4-FFF2-40B4-BE49-F238E27FC236}">
                <a16:creationId xmlns:a16="http://schemas.microsoft.com/office/drawing/2014/main" id="{426B853B-16F9-AF07-7FDD-9C604D9ABC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677ED3F2-B011-5C8F-23DA-93D95A7222B4}"/>
              </a:ext>
            </a:extLst>
          </p:cNvPr>
          <p:cNvSpPr>
            <a:spLocks noGrp="1"/>
          </p:cNvSpPr>
          <p:nvPr>
            <p:ph type="dt" sz="half" idx="10"/>
          </p:nvPr>
        </p:nvSpPr>
        <p:spPr/>
        <p:txBody>
          <a:bodyPr/>
          <a:lstStyle/>
          <a:p>
            <a:fld id="{30A9D7E2-EE40-7542-B7E6-1B8D5C50A777}" type="datetimeFigureOut">
              <a:rPr lang="en-BR" smtClean="0"/>
              <a:t>08/11/24</a:t>
            </a:fld>
            <a:endParaRPr lang="en-BR"/>
          </a:p>
        </p:txBody>
      </p:sp>
      <p:sp>
        <p:nvSpPr>
          <p:cNvPr id="5" name="Footer Placeholder 4">
            <a:extLst>
              <a:ext uri="{FF2B5EF4-FFF2-40B4-BE49-F238E27FC236}">
                <a16:creationId xmlns:a16="http://schemas.microsoft.com/office/drawing/2014/main" id="{48609D54-BD02-1580-7B0E-36C193544662}"/>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E394A536-9EB8-664C-D646-0AF94242685C}"/>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152168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2C2491-FEA8-2E75-6D5C-F071C89CE1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R"/>
          </a:p>
        </p:txBody>
      </p:sp>
      <p:sp>
        <p:nvSpPr>
          <p:cNvPr id="3" name="Vertical Text Placeholder 2">
            <a:extLst>
              <a:ext uri="{FF2B5EF4-FFF2-40B4-BE49-F238E27FC236}">
                <a16:creationId xmlns:a16="http://schemas.microsoft.com/office/drawing/2014/main" id="{4C52A722-21B3-8D91-4C79-35210343E9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AA76C428-04F7-DA19-0E3D-ACEB97F163EE}"/>
              </a:ext>
            </a:extLst>
          </p:cNvPr>
          <p:cNvSpPr>
            <a:spLocks noGrp="1"/>
          </p:cNvSpPr>
          <p:nvPr>
            <p:ph type="dt" sz="half" idx="10"/>
          </p:nvPr>
        </p:nvSpPr>
        <p:spPr/>
        <p:txBody>
          <a:bodyPr/>
          <a:lstStyle/>
          <a:p>
            <a:fld id="{30A9D7E2-EE40-7542-B7E6-1B8D5C50A777}" type="datetimeFigureOut">
              <a:rPr lang="en-BR" smtClean="0"/>
              <a:t>08/11/24</a:t>
            </a:fld>
            <a:endParaRPr lang="en-BR"/>
          </a:p>
        </p:txBody>
      </p:sp>
      <p:sp>
        <p:nvSpPr>
          <p:cNvPr id="5" name="Footer Placeholder 4">
            <a:extLst>
              <a:ext uri="{FF2B5EF4-FFF2-40B4-BE49-F238E27FC236}">
                <a16:creationId xmlns:a16="http://schemas.microsoft.com/office/drawing/2014/main" id="{C62F8B59-8AAE-A2FF-A9FF-6AA3AEA49A6E}"/>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A356E5F4-2269-4F08-48EE-B0FDF0798316}"/>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401316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66C4-D104-18E5-9F81-4A4F69C59001}"/>
              </a:ext>
            </a:extLst>
          </p:cNvPr>
          <p:cNvSpPr>
            <a:spLocks noGrp="1"/>
          </p:cNvSpPr>
          <p:nvPr>
            <p:ph type="title"/>
          </p:nvPr>
        </p:nvSpPr>
        <p:spPr/>
        <p:txBody>
          <a:bodyPr/>
          <a:lstStyle/>
          <a:p>
            <a:r>
              <a:rPr lang="en-US"/>
              <a:t>Click to edit Master title style</a:t>
            </a:r>
            <a:endParaRPr lang="en-BR"/>
          </a:p>
        </p:txBody>
      </p:sp>
      <p:sp>
        <p:nvSpPr>
          <p:cNvPr id="3" name="Content Placeholder 2">
            <a:extLst>
              <a:ext uri="{FF2B5EF4-FFF2-40B4-BE49-F238E27FC236}">
                <a16:creationId xmlns:a16="http://schemas.microsoft.com/office/drawing/2014/main" id="{7484F968-3031-2ABB-552F-93331A20F0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C0304571-7571-4648-6DE8-08F321FC13D1}"/>
              </a:ext>
            </a:extLst>
          </p:cNvPr>
          <p:cNvSpPr>
            <a:spLocks noGrp="1"/>
          </p:cNvSpPr>
          <p:nvPr>
            <p:ph type="dt" sz="half" idx="10"/>
          </p:nvPr>
        </p:nvSpPr>
        <p:spPr/>
        <p:txBody>
          <a:bodyPr/>
          <a:lstStyle/>
          <a:p>
            <a:fld id="{30A9D7E2-EE40-7542-B7E6-1B8D5C50A777}" type="datetimeFigureOut">
              <a:rPr lang="en-BR" smtClean="0"/>
              <a:t>08/11/24</a:t>
            </a:fld>
            <a:endParaRPr lang="en-BR"/>
          </a:p>
        </p:txBody>
      </p:sp>
      <p:sp>
        <p:nvSpPr>
          <p:cNvPr id="5" name="Footer Placeholder 4">
            <a:extLst>
              <a:ext uri="{FF2B5EF4-FFF2-40B4-BE49-F238E27FC236}">
                <a16:creationId xmlns:a16="http://schemas.microsoft.com/office/drawing/2014/main" id="{8B54FEBE-50DF-3B58-640E-CA8E3520963F}"/>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E13964E8-441B-44B6-1CAD-E2887F72BFAC}"/>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156004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3C4DA-92DF-A231-4428-F369BB8518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R"/>
          </a:p>
        </p:txBody>
      </p:sp>
      <p:sp>
        <p:nvSpPr>
          <p:cNvPr id="3" name="Text Placeholder 2">
            <a:extLst>
              <a:ext uri="{FF2B5EF4-FFF2-40B4-BE49-F238E27FC236}">
                <a16:creationId xmlns:a16="http://schemas.microsoft.com/office/drawing/2014/main" id="{FE4ACE84-B951-8132-C485-7B9A4DD005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1CE4F2-8C6A-6CCF-CCA0-E5AA8215BA19}"/>
              </a:ext>
            </a:extLst>
          </p:cNvPr>
          <p:cNvSpPr>
            <a:spLocks noGrp="1"/>
          </p:cNvSpPr>
          <p:nvPr>
            <p:ph type="dt" sz="half" idx="10"/>
          </p:nvPr>
        </p:nvSpPr>
        <p:spPr/>
        <p:txBody>
          <a:bodyPr/>
          <a:lstStyle/>
          <a:p>
            <a:fld id="{30A9D7E2-EE40-7542-B7E6-1B8D5C50A777}" type="datetimeFigureOut">
              <a:rPr lang="en-BR" smtClean="0"/>
              <a:t>08/11/24</a:t>
            </a:fld>
            <a:endParaRPr lang="en-BR"/>
          </a:p>
        </p:txBody>
      </p:sp>
      <p:sp>
        <p:nvSpPr>
          <p:cNvPr id="5" name="Footer Placeholder 4">
            <a:extLst>
              <a:ext uri="{FF2B5EF4-FFF2-40B4-BE49-F238E27FC236}">
                <a16:creationId xmlns:a16="http://schemas.microsoft.com/office/drawing/2014/main" id="{394D46FC-93C0-8372-569D-B8BC3B5DA315}"/>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5FD05BBA-14C6-1A6F-8AF1-6FD9B1929AE0}"/>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2427935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AEAC-EA19-BB14-36F0-F4482F1D9E4E}"/>
              </a:ext>
            </a:extLst>
          </p:cNvPr>
          <p:cNvSpPr>
            <a:spLocks noGrp="1"/>
          </p:cNvSpPr>
          <p:nvPr>
            <p:ph type="title"/>
          </p:nvPr>
        </p:nvSpPr>
        <p:spPr/>
        <p:txBody>
          <a:bodyPr/>
          <a:lstStyle/>
          <a:p>
            <a:r>
              <a:rPr lang="en-US"/>
              <a:t>Click to edit Master title style</a:t>
            </a:r>
            <a:endParaRPr lang="en-BR"/>
          </a:p>
        </p:txBody>
      </p:sp>
      <p:sp>
        <p:nvSpPr>
          <p:cNvPr id="3" name="Content Placeholder 2">
            <a:extLst>
              <a:ext uri="{FF2B5EF4-FFF2-40B4-BE49-F238E27FC236}">
                <a16:creationId xmlns:a16="http://schemas.microsoft.com/office/drawing/2014/main" id="{8FE5C246-BF44-B02E-E95D-B655E44649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Content Placeholder 3">
            <a:extLst>
              <a:ext uri="{FF2B5EF4-FFF2-40B4-BE49-F238E27FC236}">
                <a16:creationId xmlns:a16="http://schemas.microsoft.com/office/drawing/2014/main" id="{F3939804-1987-CAC2-33ED-AA4A3F4CA8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5" name="Date Placeholder 4">
            <a:extLst>
              <a:ext uri="{FF2B5EF4-FFF2-40B4-BE49-F238E27FC236}">
                <a16:creationId xmlns:a16="http://schemas.microsoft.com/office/drawing/2014/main" id="{9D97FCB8-2A6B-094D-F7D8-9090FB4C28E6}"/>
              </a:ext>
            </a:extLst>
          </p:cNvPr>
          <p:cNvSpPr>
            <a:spLocks noGrp="1"/>
          </p:cNvSpPr>
          <p:nvPr>
            <p:ph type="dt" sz="half" idx="10"/>
          </p:nvPr>
        </p:nvSpPr>
        <p:spPr/>
        <p:txBody>
          <a:bodyPr/>
          <a:lstStyle/>
          <a:p>
            <a:fld id="{30A9D7E2-EE40-7542-B7E6-1B8D5C50A777}" type="datetimeFigureOut">
              <a:rPr lang="en-BR" smtClean="0"/>
              <a:t>08/11/24</a:t>
            </a:fld>
            <a:endParaRPr lang="en-BR"/>
          </a:p>
        </p:txBody>
      </p:sp>
      <p:sp>
        <p:nvSpPr>
          <p:cNvPr id="6" name="Footer Placeholder 5">
            <a:extLst>
              <a:ext uri="{FF2B5EF4-FFF2-40B4-BE49-F238E27FC236}">
                <a16:creationId xmlns:a16="http://schemas.microsoft.com/office/drawing/2014/main" id="{61516112-15E2-34E0-4FDF-58C7C2A6FA94}"/>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229338CE-0D05-A543-D7FB-073C8C0B8840}"/>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2375216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C944-AAD9-BD3E-24D2-19249F853E08}"/>
              </a:ext>
            </a:extLst>
          </p:cNvPr>
          <p:cNvSpPr>
            <a:spLocks noGrp="1"/>
          </p:cNvSpPr>
          <p:nvPr>
            <p:ph type="title"/>
          </p:nvPr>
        </p:nvSpPr>
        <p:spPr>
          <a:xfrm>
            <a:off x="839788" y="365125"/>
            <a:ext cx="10515600" cy="1325563"/>
          </a:xfrm>
        </p:spPr>
        <p:txBody>
          <a:bodyPr/>
          <a:lstStyle/>
          <a:p>
            <a:r>
              <a:rPr lang="en-US"/>
              <a:t>Click to edit Master title style</a:t>
            </a:r>
            <a:endParaRPr lang="en-BR"/>
          </a:p>
        </p:txBody>
      </p:sp>
      <p:sp>
        <p:nvSpPr>
          <p:cNvPr id="3" name="Text Placeholder 2">
            <a:extLst>
              <a:ext uri="{FF2B5EF4-FFF2-40B4-BE49-F238E27FC236}">
                <a16:creationId xmlns:a16="http://schemas.microsoft.com/office/drawing/2014/main" id="{4972AF8F-4FC0-2FE5-FA6F-FDA093E8FE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FF840D-9E85-BF72-7114-FDA23E5067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5" name="Text Placeholder 4">
            <a:extLst>
              <a:ext uri="{FF2B5EF4-FFF2-40B4-BE49-F238E27FC236}">
                <a16:creationId xmlns:a16="http://schemas.microsoft.com/office/drawing/2014/main" id="{F824F542-51E0-63CD-5A7A-34B770CD48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634CAB-8C7E-7DC6-841F-9D9B23FDFD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7" name="Date Placeholder 6">
            <a:extLst>
              <a:ext uri="{FF2B5EF4-FFF2-40B4-BE49-F238E27FC236}">
                <a16:creationId xmlns:a16="http://schemas.microsoft.com/office/drawing/2014/main" id="{FD4611B0-5BE4-C599-A557-4E629AA7BA2E}"/>
              </a:ext>
            </a:extLst>
          </p:cNvPr>
          <p:cNvSpPr>
            <a:spLocks noGrp="1"/>
          </p:cNvSpPr>
          <p:nvPr>
            <p:ph type="dt" sz="half" idx="10"/>
          </p:nvPr>
        </p:nvSpPr>
        <p:spPr/>
        <p:txBody>
          <a:bodyPr/>
          <a:lstStyle/>
          <a:p>
            <a:fld id="{30A9D7E2-EE40-7542-B7E6-1B8D5C50A777}" type="datetimeFigureOut">
              <a:rPr lang="en-BR" smtClean="0"/>
              <a:t>08/11/24</a:t>
            </a:fld>
            <a:endParaRPr lang="en-BR"/>
          </a:p>
        </p:txBody>
      </p:sp>
      <p:sp>
        <p:nvSpPr>
          <p:cNvPr id="8" name="Footer Placeholder 7">
            <a:extLst>
              <a:ext uri="{FF2B5EF4-FFF2-40B4-BE49-F238E27FC236}">
                <a16:creationId xmlns:a16="http://schemas.microsoft.com/office/drawing/2014/main" id="{C3524572-2219-025E-381C-031E66AFBA0F}"/>
              </a:ext>
            </a:extLst>
          </p:cNvPr>
          <p:cNvSpPr>
            <a:spLocks noGrp="1"/>
          </p:cNvSpPr>
          <p:nvPr>
            <p:ph type="ftr" sz="quarter" idx="11"/>
          </p:nvPr>
        </p:nvSpPr>
        <p:spPr/>
        <p:txBody>
          <a:bodyPr/>
          <a:lstStyle/>
          <a:p>
            <a:endParaRPr lang="en-BR"/>
          </a:p>
        </p:txBody>
      </p:sp>
      <p:sp>
        <p:nvSpPr>
          <p:cNvPr id="9" name="Slide Number Placeholder 8">
            <a:extLst>
              <a:ext uri="{FF2B5EF4-FFF2-40B4-BE49-F238E27FC236}">
                <a16:creationId xmlns:a16="http://schemas.microsoft.com/office/drawing/2014/main" id="{6F47C83E-870F-6DD5-7CE3-3AD3B3D6EB50}"/>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174527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0B1B-2A72-E876-F29B-C1AF96F1AD8F}"/>
              </a:ext>
            </a:extLst>
          </p:cNvPr>
          <p:cNvSpPr>
            <a:spLocks noGrp="1"/>
          </p:cNvSpPr>
          <p:nvPr>
            <p:ph type="title"/>
          </p:nvPr>
        </p:nvSpPr>
        <p:spPr/>
        <p:txBody>
          <a:bodyPr/>
          <a:lstStyle/>
          <a:p>
            <a:r>
              <a:rPr lang="en-US"/>
              <a:t>Click to edit Master title style</a:t>
            </a:r>
            <a:endParaRPr lang="en-BR"/>
          </a:p>
        </p:txBody>
      </p:sp>
      <p:sp>
        <p:nvSpPr>
          <p:cNvPr id="3" name="Date Placeholder 2">
            <a:extLst>
              <a:ext uri="{FF2B5EF4-FFF2-40B4-BE49-F238E27FC236}">
                <a16:creationId xmlns:a16="http://schemas.microsoft.com/office/drawing/2014/main" id="{3DE4F0B2-1ACC-090B-AFE8-F71D68E93184}"/>
              </a:ext>
            </a:extLst>
          </p:cNvPr>
          <p:cNvSpPr>
            <a:spLocks noGrp="1"/>
          </p:cNvSpPr>
          <p:nvPr>
            <p:ph type="dt" sz="half" idx="10"/>
          </p:nvPr>
        </p:nvSpPr>
        <p:spPr/>
        <p:txBody>
          <a:bodyPr/>
          <a:lstStyle/>
          <a:p>
            <a:fld id="{30A9D7E2-EE40-7542-B7E6-1B8D5C50A777}" type="datetimeFigureOut">
              <a:rPr lang="en-BR" smtClean="0"/>
              <a:t>08/11/24</a:t>
            </a:fld>
            <a:endParaRPr lang="en-BR"/>
          </a:p>
        </p:txBody>
      </p:sp>
      <p:sp>
        <p:nvSpPr>
          <p:cNvPr id="4" name="Footer Placeholder 3">
            <a:extLst>
              <a:ext uri="{FF2B5EF4-FFF2-40B4-BE49-F238E27FC236}">
                <a16:creationId xmlns:a16="http://schemas.microsoft.com/office/drawing/2014/main" id="{2E2B30DC-68BD-03DB-CA49-9943B2C79096}"/>
              </a:ext>
            </a:extLst>
          </p:cNvPr>
          <p:cNvSpPr>
            <a:spLocks noGrp="1"/>
          </p:cNvSpPr>
          <p:nvPr>
            <p:ph type="ftr" sz="quarter" idx="11"/>
          </p:nvPr>
        </p:nvSpPr>
        <p:spPr/>
        <p:txBody>
          <a:bodyPr/>
          <a:lstStyle/>
          <a:p>
            <a:endParaRPr lang="en-BR"/>
          </a:p>
        </p:txBody>
      </p:sp>
      <p:sp>
        <p:nvSpPr>
          <p:cNvPr id="5" name="Slide Number Placeholder 4">
            <a:extLst>
              <a:ext uri="{FF2B5EF4-FFF2-40B4-BE49-F238E27FC236}">
                <a16:creationId xmlns:a16="http://schemas.microsoft.com/office/drawing/2014/main" id="{B30C58D3-A964-1120-7389-BAB366874D69}"/>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2393551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9036CE-B033-7E07-2659-D6F442102050}"/>
              </a:ext>
            </a:extLst>
          </p:cNvPr>
          <p:cNvSpPr>
            <a:spLocks noGrp="1"/>
          </p:cNvSpPr>
          <p:nvPr>
            <p:ph type="dt" sz="half" idx="10"/>
          </p:nvPr>
        </p:nvSpPr>
        <p:spPr/>
        <p:txBody>
          <a:bodyPr/>
          <a:lstStyle/>
          <a:p>
            <a:fld id="{30A9D7E2-EE40-7542-B7E6-1B8D5C50A777}" type="datetimeFigureOut">
              <a:rPr lang="en-BR" smtClean="0"/>
              <a:t>08/11/24</a:t>
            </a:fld>
            <a:endParaRPr lang="en-BR"/>
          </a:p>
        </p:txBody>
      </p:sp>
      <p:sp>
        <p:nvSpPr>
          <p:cNvPr id="3" name="Footer Placeholder 2">
            <a:extLst>
              <a:ext uri="{FF2B5EF4-FFF2-40B4-BE49-F238E27FC236}">
                <a16:creationId xmlns:a16="http://schemas.microsoft.com/office/drawing/2014/main" id="{98C2CF09-9C03-5FD7-589D-9D4D07C8D87D}"/>
              </a:ext>
            </a:extLst>
          </p:cNvPr>
          <p:cNvSpPr>
            <a:spLocks noGrp="1"/>
          </p:cNvSpPr>
          <p:nvPr>
            <p:ph type="ftr" sz="quarter" idx="11"/>
          </p:nvPr>
        </p:nvSpPr>
        <p:spPr/>
        <p:txBody>
          <a:bodyPr/>
          <a:lstStyle/>
          <a:p>
            <a:endParaRPr lang="en-BR"/>
          </a:p>
        </p:txBody>
      </p:sp>
      <p:sp>
        <p:nvSpPr>
          <p:cNvPr id="4" name="Slide Number Placeholder 3">
            <a:extLst>
              <a:ext uri="{FF2B5EF4-FFF2-40B4-BE49-F238E27FC236}">
                <a16:creationId xmlns:a16="http://schemas.microsoft.com/office/drawing/2014/main" id="{C25E2D6B-BC4B-4ED6-9D3C-CA2834EF2FA1}"/>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191376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7F71-268E-9BC1-2366-3E78AD9470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R"/>
          </a:p>
        </p:txBody>
      </p:sp>
      <p:sp>
        <p:nvSpPr>
          <p:cNvPr id="3" name="Content Placeholder 2">
            <a:extLst>
              <a:ext uri="{FF2B5EF4-FFF2-40B4-BE49-F238E27FC236}">
                <a16:creationId xmlns:a16="http://schemas.microsoft.com/office/drawing/2014/main" id="{66B7C0B6-A4B1-8A46-FCF8-FF74A01AD0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Text Placeholder 3">
            <a:extLst>
              <a:ext uri="{FF2B5EF4-FFF2-40B4-BE49-F238E27FC236}">
                <a16:creationId xmlns:a16="http://schemas.microsoft.com/office/drawing/2014/main" id="{3483DFAF-8DBD-D581-5695-9F997F85B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5C363C-BA54-341E-37E0-EFDB2650B50F}"/>
              </a:ext>
            </a:extLst>
          </p:cNvPr>
          <p:cNvSpPr>
            <a:spLocks noGrp="1"/>
          </p:cNvSpPr>
          <p:nvPr>
            <p:ph type="dt" sz="half" idx="10"/>
          </p:nvPr>
        </p:nvSpPr>
        <p:spPr/>
        <p:txBody>
          <a:bodyPr/>
          <a:lstStyle/>
          <a:p>
            <a:fld id="{30A9D7E2-EE40-7542-B7E6-1B8D5C50A777}" type="datetimeFigureOut">
              <a:rPr lang="en-BR" smtClean="0"/>
              <a:t>08/11/24</a:t>
            </a:fld>
            <a:endParaRPr lang="en-BR"/>
          </a:p>
        </p:txBody>
      </p:sp>
      <p:sp>
        <p:nvSpPr>
          <p:cNvPr id="6" name="Footer Placeholder 5">
            <a:extLst>
              <a:ext uri="{FF2B5EF4-FFF2-40B4-BE49-F238E27FC236}">
                <a16:creationId xmlns:a16="http://schemas.microsoft.com/office/drawing/2014/main" id="{60FD33FE-4C1F-D05C-A1FC-19EE0CFCE629}"/>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0928C082-E70D-6432-45A5-A52915419EBE}"/>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3803404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388A-3D1C-6F82-9480-F1FB404AA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R"/>
          </a:p>
        </p:txBody>
      </p:sp>
      <p:sp>
        <p:nvSpPr>
          <p:cNvPr id="3" name="Picture Placeholder 2">
            <a:extLst>
              <a:ext uri="{FF2B5EF4-FFF2-40B4-BE49-F238E27FC236}">
                <a16:creationId xmlns:a16="http://schemas.microsoft.com/office/drawing/2014/main" id="{1DA8DE05-5E08-7341-1B1F-BF9947F593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R"/>
          </a:p>
        </p:txBody>
      </p:sp>
      <p:sp>
        <p:nvSpPr>
          <p:cNvPr id="4" name="Text Placeholder 3">
            <a:extLst>
              <a:ext uri="{FF2B5EF4-FFF2-40B4-BE49-F238E27FC236}">
                <a16:creationId xmlns:a16="http://schemas.microsoft.com/office/drawing/2014/main" id="{B628992A-6919-A327-C7DA-2C756F8E6C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1D590F-8B52-5432-387B-B30291143E59}"/>
              </a:ext>
            </a:extLst>
          </p:cNvPr>
          <p:cNvSpPr>
            <a:spLocks noGrp="1"/>
          </p:cNvSpPr>
          <p:nvPr>
            <p:ph type="dt" sz="half" idx="10"/>
          </p:nvPr>
        </p:nvSpPr>
        <p:spPr/>
        <p:txBody>
          <a:bodyPr/>
          <a:lstStyle/>
          <a:p>
            <a:fld id="{30A9D7E2-EE40-7542-B7E6-1B8D5C50A777}" type="datetimeFigureOut">
              <a:rPr lang="en-BR" smtClean="0"/>
              <a:t>08/11/24</a:t>
            </a:fld>
            <a:endParaRPr lang="en-BR"/>
          </a:p>
        </p:txBody>
      </p:sp>
      <p:sp>
        <p:nvSpPr>
          <p:cNvPr id="6" name="Footer Placeholder 5">
            <a:extLst>
              <a:ext uri="{FF2B5EF4-FFF2-40B4-BE49-F238E27FC236}">
                <a16:creationId xmlns:a16="http://schemas.microsoft.com/office/drawing/2014/main" id="{4DC904CD-D76A-552B-EDBC-4FE5C2A23558}"/>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8CE18696-7F77-E224-637B-9979677EEF61}"/>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925642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E4B31E-F1E5-A44C-4A52-A12D4A896E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R"/>
          </a:p>
        </p:txBody>
      </p:sp>
      <p:sp>
        <p:nvSpPr>
          <p:cNvPr id="3" name="Text Placeholder 2">
            <a:extLst>
              <a:ext uri="{FF2B5EF4-FFF2-40B4-BE49-F238E27FC236}">
                <a16:creationId xmlns:a16="http://schemas.microsoft.com/office/drawing/2014/main" id="{73E5AB22-1A9F-17F0-3E73-837A0CE8B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C8FD1932-F2CE-F835-96B9-9A7D8A44D7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A9D7E2-EE40-7542-B7E6-1B8D5C50A777}" type="datetimeFigureOut">
              <a:rPr lang="en-BR" smtClean="0"/>
              <a:t>08/11/24</a:t>
            </a:fld>
            <a:endParaRPr lang="en-BR"/>
          </a:p>
        </p:txBody>
      </p:sp>
      <p:sp>
        <p:nvSpPr>
          <p:cNvPr id="5" name="Footer Placeholder 4">
            <a:extLst>
              <a:ext uri="{FF2B5EF4-FFF2-40B4-BE49-F238E27FC236}">
                <a16:creationId xmlns:a16="http://schemas.microsoft.com/office/drawing/2014/main" id="{73A8BA65-F7AE-E971-D758-1E7B8F86B9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R"/>
          </a:p>
        </p:txBody>
      </p:sp>
      <p:sp>
        <p:nvSpPr>
          <p:cNvPr id="6" name="Slide Number Placeholder 5">
            <a:extLst>
              <a:ext uri="{FF2B5EF4-FFF2-40B4-BE49-F238E27FC236}">
                <a16:creationId xmlns:a16="http://schemas.microsoft.com/office/drawing/2014/main" id="{8518B79F-9205-BE21-DA3E-95E775BB2D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69DD70-6031-CC40-804A-A8CF22A42A0A}" type="slidenum">
              <a:rPr lang="en-BR" smtClean="0"/>
              <a:t>‹#›</a:t>
            </a:fld>
            <a:endParaRPr lang="en-BR"/>
          </a:p>
        </p:txBody>
      </p:sp>
    </p:spTree>
    <p:extLst>
      <p:ext uri="{BB962C8B-B14F-4D97-AF65-F5344CB8AC3E}">
        <p14:creationId xmlns:p14="http://schemas.microsoft.com/office/powerpoint/2010/main" val="8796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docs.aws.amazon.com/AmazonS3/latest/userguide/security-best-practices.html" TargetMode="External"/><Relationship Id="rId2" Type="http://schemas.openxmlformats.org/officeDocument/2006/relationships/hyperlink" Target="https://docs.aws.amazon.com/macie/latest/user/what-is-macie.html" TargetMode="External"/><Relationship Id="rId1" Type="http://schemas.openxmlformats.org/officeDocument/2006/relationships/slideLayout" Target="../slideLayouts/slideLayout1.xml"/><Relationship Id="rId4" Type="http://schemas.openxmlformats.org/officeDocument/2006/relationships/hyperlink" Target="https://docs.aws.amazon.com/sns/latest/dg/welcome.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docs.aws.amazon.com/AmazonRDS/latest/UserGuide/CHAP_BestPractices.html" TargetMode="External"/><Relationship Id="rId2" Type="http://schemas.openxmlformats.org/officeDocument/2006/relationships/hyperlink" Target="https://docs.aws.amazon.com/AmazonRDS/latest/UserGuide/Concepts.MultiAZ.html"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docs.aws.amazon.com/vpc/latest/userguide/vpc-network-acls.html" TargetMode="External"/><Relationship Id="rId2" Type="http://schemas.openxmlformats.org/officeDocument/2006/relationships/hyperlink" Target="https://docs.aws.amazon.com/vpc/latest/userguide/VPC_SecurityGroups.html"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docs.aws.amazon.com/vpc/latest/userguide/VPC_Subnets.html" TargetMode="External"/><Relationship Id="rId2" Type="http://schemas.openxmlformats.org/officeDocument/2006/relationships/hyperlink" Target="https://docs.aws.amazon.com/vpc/latest/userguide/vpc-nat-gateway.html"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docs.aws.amazon.com/AmazonRDS/latest/UserGuide/USER_ReadRepl.html" TargetMode="External"/><Relationship Id="rId2" Type="http://schemas.openxmlformats.org/officeDocument/2006/relationships/hyperlink" Target="https://docs.aws.amazon.com/AmazonRDS/latest/UserGuide/Concepts.MultiAZ.html"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docs.aws.amazon.com/Route53/latest/DeveloperGuide/routing-policy.html#routing-policy-latency" TargetMode="External"/><Relationship Id="rId2" Type="http://schemas.openxmlformats.org/officeDocument/2006/relationships/hyperlink" Target="https://docs.aws.amazon.com/Route53/latest/DeveloperGuide/routing-policy.html"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docs.aws.amazon.com/Route53/latest/DeveloperGuide/routing-policy.html" TargetMode="External"/><Relationship Id="rId2" Type="http://schemas.openxmlformats.org/officeDocument/2006/relationships/hyperlink" Target="https://docs.aws.amazon.com/Route53/latest/DeveloperGuide/routing-policy.html#routing-policy-geo"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docs.aws.amazon.com/secretsmanager/latest/userguide/integrating_rds.html" TargetMode="External"/><Relationship Id="rId2" Type="http://schemas.openxmlformats.org/officeDocument/2006/relationships/hyperlink" Target="https://docs.aws.amazon.com/secretsmanager/latest/userguide/intro.html" TargetMode="External"/><Relationship Id="rId1" Type="http://schemas.openxmlformats.org/officeDocument/2006/relationships/slideLayout" Target="../slideLayouts/slideLayout1.xml"/><Relationship Id="rId5" Type="http://schemas.openxmlformats.org/officeDocument/2006/relationships/hyperlink" Target="https://docs.aws.amazon.com/systems-manager/latest/userguide/systems-manager-parameter-store.html" TargetMode="External"/><Relationship Id="rId4" Type="http://schemas.openxmlformats.org/officeDocument/2006/relationships/hyperlink" Target="https://docs.aws.amazon.com/kms/latest/developerguide/overview.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docs.aws.amazon.com/guardduty/latest/ug/what-is-guardduty.html" TargetMode="External"/><Relationship Id="rId2" Type="http://schemas.openxmlformats.org/officeDocument/2006/relationships/hyperlink" Target="https://docs.aws.amazon.com/waf/latest/developerguide/waf-chapter.html" TargetMode="External"/><Relationship Id="rId1" Type="http://schemas.openxmlformats.org/officeDocument/2006/relationships/slideLayout" Target="../slideLayouts/slideLayout1.xml"/><Relationship Id="rId5" Type="http://schemas.openxmlformats.org/officeDocument/2006/relationships/hyperlink" Target="https://docs.aws.amazon.com/waf/latest/developerguide/fms-chapter.html" TargetMode="External"/><Relationship Id="rId4" Type="http://schemas.openxmlformats.org/officeDocument/2006/relationships/hyperlink" Target="https://docs.aws.amazon.com/vpc/latest/userguide/vpc-network-acls.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EBC7-D7D2-E9E7-8193-3458C928048A}"/>
              </a:ext>
            </a:extLst>
          </p:cNvPr>
          <p:cNvSpPr>
            <a:spLocks noGrp="1"/>
          </p:cNvSpPr>
          <p:nvPr>
            <p:ph type="ctrTitle"/>
          </p:nvPr>
        </p:nvSpPr>
        <p:spPr>
          <a:xfrm>
            <a:off x="4508500" y="4251326"/>
            <a:ext cx="2438002" cy="552450"/>
          </a:xfrm>
        </p:spPr>
        <p:txBody>
          <a:bodyPr>
            <a:normAutofit/>
          </a:bodyPr>
          <a:lstStyle/>
          <a:p>
            <a:r>
              <a:rPr lang="en-BR" sz="3000" dirty="0"/>
              <a:t>Semana 5</a:t>
            </a:r>
          </a:p>
        </p:txBody>
      </p:sp>
      <p:pic>
        <p:nvPicPr>
          <p:cNvPr id="1026" name="Picture 2" descr="AWS Certified Solutions Architect - Associate badge">
            <a:extLst>
              <a:ext uri="{FF2B5EF4-FFF2-40B4-BE49-F238E27FC236}">
                <a16:creationId xmlns:a16="http://schemas.microsoft.com/office/drawing/2014/main" id="{F49C51D6-7815-D5EB-ABDB-16A03C9EB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001" y="212725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812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DDEE3-9C0C-4C0F-0EE9-F7EC6EB99510}"/>
              </a:ext>
            </a:extLst>
          </p:cNvPr>
          <p:cNvSpPr txBox="1"/>
          <p:nvPr/>
        </p:nvSpPr>
        <p:spPr>
          <a:xfrm>
            <a:off x="324693" y="259462"/>
            <a:ext cx="1313373" cy="446276"/>
          </a:xfrm>
          <a:prstGeom prst="rect">
            <a:avLst/>
          </a:prstGeom>
          <a:noFill/>
        </p:spPr>
        <p:txBody>
          <a:bodyPr wrap="none" rtlCol="0">
            <a:spAutoFit/>
          </a:bodyPr>
          <a:lstStyle/>
          <a:p>
            <a:r>
              <a:rPr lang="en-BR" sz="2300" dirty="0"/>
              <a:t>Route 53</a:t>
            </a:r>
          </a:p>
        </p:txBody>
      </p:sp>
      <p:sp>
        <p:nvSpPr>
          <p:cNvPr id="3" name="TextBox 2">
            <a:extLst>
              <a:ext uri="{FF2B5EF4-FFF2-40B4-BE49-F238E27FC236}">
                <a16:creationId xmlns:a16="http://schemas.microsoft.com/office/drawing/2014/main" id="{1CF6B2A2-2EAE-5F5D-D451-63752B2810FF}"/>
              </a:ext>
            </a:extLst>
          </p:cNvPr>
          <p:cNvSpPr txBox="1"/>
          <p:nvPr/>
        </p:nvSpPr>
        <p:spPr>
          <a:xfrm>
            <a:off x="459776" y="1268000"/>
            <a:ext cx="3355597" cy="369332"/>
          </a:xfrm>
          <a:prstGeom prst="rect">
            <a:avLst/>
          </a:prstGeom>
          <a:noFill/>
        </p:spPr>
        <p:txBody>
          <a:bodyPr wrap="square" rtlCol="0">
            <a:spAutoFit/>
          </a:bodyPr>
          <a:lstStyle/>
          <a:p>
            <a:r>
              <a:rPr lang="en-BR" b="1" dirty="0"/>
              <a:t>1 - Latency routing policy</a:t>
            </a:r>
          </a:p>
        </p:txBody>
      </p:sp>
      <p:sp>
        <p:nvSpPr>
          <p:cNvPr id="5" name="TextBox 4">
            <a:extLst>
              <a:ext uri="{FF2B5EF4-FFF2-40B4-BE49-F238E27FC236}">
                <a16:creationId xmlns:a16="http://schemas.microsoft.com/office/drawing/2014/main" id="{7B751795-16FB-6B92-070B-7ABCF81489FC}"/>
              </a:ext>
            </a:extLst>
          </p:cNvPr>
          <p:cNvSpPr txBox="1"/>
          <p:nvPr/>
        </p:nvSpPr>
        <p:spPr>
          <a:xfrm>
            <a:off x="4446887" y="1253444"/>
            <a:ext cx="2816990" cy="646331"/>
          </a:xfrm>
          <a:prstGeom prst="rect">
            <a:avLst/>
          </a:prstGeom>
          <a:noFill/>
        </p:spPr>
        <p:txBody>
          <a:bodyPr wrap="none" rtlCol="0">
            <a:spAutoFit/>
          </a:bodyPr>
          <a:lstStyle/>
          <a:p>
            <a:r>
              <a:rPr lang="en-BR" b="1" dirty="0"/>
              <a:t>2 – Failover routing policy</a:t>
            </a:r>
          </a:p>
          <a:p>
            <a:endParaRPr lang="en-BR" dirty="0"/>
          </a:p>
        </p:txBody>
      </p:sp>
      <p:sp>
        <p:nvSpPr>
          <p:cNvPr id="6" name="TextBox 5">
            <a:extLst>
              <a:ext uri="{FF2B5EF4-FFF2-40B4-BE49-F238E27FC236}">
                <a16:creationId xmlns:a16="http://schemas.microsoft.com/office/drawing/2014/main" id="{03497C12-C88E-4626-3EBA-B46C1D9FDEE3}"/>
              </a:ext>
            </a:extLst>
          </p:cNvPr>
          <p:cNvSpPr txBox="1"/>
          <p:nvPr/>
        </p:nvSpPr>
        <p:spPr>
          <a:xfrm>
            <a:off x="8295563" y="1253444"/>
            <a:ext cx="3070370" cy="646331"/>
          </a:xfrm>
          <a:prstGeom prst="rect">
            <a:avLst/>
          </a:prstGeom>
          <a:noFill/>
        </p:spPr>
        <p:txBody>
          <a:bodyPr wrap="square" rtlCol="0">
            <a:spAutoFit/>
          </a:bodyPr>
          <a:lstStyle/>
          <a:p>
            <a:r>
              <a:rPr lang="en-BR" b="1" dirty="0"/>
              <a:t>3 – Weighted routing policy</a:t>
            </a:r>
          </a:p>
          <a:p>
            <a:endParaRPr lang="en-BR" dirty="0"/>
          </a:p>
        </p:txBody>
      </p:sp>
      <p:pic>
        <p:nvPicPr>
          <p:cNvPr id="7" name="Picture 6">
            <a:extLst>
              <a:ext uri="{FF2B5EF4-FFF2-40B4-BE49-F238E27FC236}">
                <a16:creationId xmlns:a16="http://schemas.microsoft.com/office/drawing/2014/main" id="{8A39973A-E3AC-EC7D-F36E-E4FF0FBFED1A}"/>
              </a:ext>
            </a:extLst>
          </p:cNvPr>
          <p:cNvPicPr>
            <a:picLocks noChangeAspect="1"/>
          </p:cNvPicPr>
          <p:nvPr/>
        </p:nvPicPr>
        <p:blipFill>
          <a:blip r:embed="rId2"/>
          <a:stretch>
            <a:fillRect/>
          </a:stretch>
        </p:blipFill>
        <p:spPr>
          <a:xfrm>
            <a:off x="1638066" y="3336100"/>
            <a:ext cx="548696" cy="562587"/>
          </a:xfrm>
          <a:prstGeom prst="rect">
            <a:avLst/>
          </a:prstGeom>
        </p:spPr>
      </p:pic>
      <p:pic>
        <p:nvPicPr>
          <p:cNvPr id="8" name="Picture 7">
            <a:extLst>
              <a:ext uri="{FF2B5EF4-FFF2-40B4-BE49-F238E27FC236}">
                <a16:creationId xmlns:a16="http://schemas.microsoft.com/office/drawing/2014/main" id="{2D1283DE-8E17-C2F4-1E88-CA522D8CBDB4}"/>
              </a:ext>
            </a:extLst>
          </p:cNvPr>
          <p:cNvPicPr>
            <a:picLocks noChangeAspect="1"/>
          </p:cNvPicPr>
          <p:nvPr/>
        </p:nvPicPr>
        <p:blipFill>
          <a:blip r:embed="rId2"/>
          <a:stretch>
            <a:fillRect/>
          </a:stretch>
        </p:blipFill>
        <p:spPr>
          <a:xfrm>
            <a:off x="5450977" y="3308098"/>
            <a:ext cx="548696" cy="562587"/>
          </a:xfrm>
          <a:prstGeom prst="rect">
            <a:avLst/>
          </a:prstGeom>
        </p:spPr>
      </p:pic>
      <p:pic>
        <p:nvPicPr>
          <p:cNvPr id="9" name="Picture 8">
            <a:extLst>
              <a:ext uri="{FF2B5EF4-FFF2-40B4-BE49-F238E27FC236}">
                <a16:creationId xmlns:a16="http://schemas.microsoft.com/office/drawing/2014/main" id="{A35F513D-907B-5AB4-B189-3086DB0024B0}"/>
              </a:ext>
            </a:extLst>
          </p:cNvPr>
          <p:cNvPicPr>
            <a:picLocks noChangeAspect="1"/>
          </p:cNvPicPr>
          <p:nvPr/>
        </p:nvPicPr>
        <p:blipFill>
          <a:blip r:embed="rId2"/>
          <a:stretch>
            <a:fillRect/>
          </a:stretch>
        </p:blipFill>
        <p:spPr>
          <a:xfrm>
            <a:off x="9455731" y="3336100"/>
            <a:ext cx="548696" cy="562587"/>
          </a:xfrm>
          <a:prstGeom prst="rect">
            <a:avLst/>
          </a:prstGeom>
        </p:spPr>
      </p:pic>
      <p:sp>
        <p:nvSpPr>
          <p:cNvPr id="10" name="Rounded Rectangle 9">
            <a:extLst>
              <a:ext uri="{FF2B5EF4-FFF2-40B4-BE49-F238E27FC236}">
                <a16:creationId xmlns:a16="http://schemas.microsoft.com/office/drawing/2014/main" id="{9534A4B7-D7D6-FD3D-D8C7-8466D7501D5B}"/>
              </a:ext>
            </a:extLst>
          </p:cNvPr>
          <p:cNvSpPr/>
          <p:nvPr/>
        </p:nvSpPr>
        <p:spPr>
          <a:xfrm>
            <a:off x="853187" y="4963566"/>
            <a:ext cx="562064" cy="5452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1" name="Rounded Rectangle 10">
            <a:extLst>
              <a:ext uri="{FF2B5EF4-FFF2-40B4-BE49-F238E27FC236}">
                <a16:creationId xmlns:a16="http://schemas.microsoft.com/office/drawing/2014/main" id="{1943FBF9-7ED2-886D-35F4-F8AB7087DDD5}"/>
              </a:ext>
            </a:extLst>
          </p:cNvPr>
          <p:cNvSpPr/>
          <p:nvPr/>
        </p:nvSpPr>
        <p:spPr>
          <a:xfrm>
            <a:off x="1625979" y="4963566"/>
            <a:ext cx="562064" cy="5452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2" name="Rounded Rectangle 11">
            <a:extLst>
              <a:ext uri="{FF2B5EF4-FFF2-40B4-BE49-F238E27FC236}">
                <a16:creationId xmlns:a16="http://schemas.microsoft.com/office/drawing/2014/main" id="{E5691B13-04B6-B4EC-843E-7DF712F56CAC}"/>
              </a:ext>
            </a:extLst>
          </p:cNvPr>
          <p:cNvSpPr/>
          <p:nvPr/>
        </p:nvSpPr>
        <p:spPr>
          <a:xfrm>
            <a:off x="2394751" y="4963566"/>
            <a:ext cx="562064" cy="5452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4" name="Rounded Rectangle 13">
            <a:extLst>
              <a:ext uri="{FF2B5EF4-FFF2-40B4-BE49-F238E27FC236}">
                <a16:creationId xmlns:a16="http://schemas.microsoft.com/office/drawing/2014/main" id="{024DA3EF-1A55-ECF2-EE74-EE61C7F9DF98}"/>
              </a:ext>
            </a:extLst>
          </p:cNvPr>
          <p:cNvSpPr/>
          <p:nvPr/>
        </p:nvSpPr>
        <p:spPr>
          <a:xfrm>
            <a:off x="4982942" y="4935563"/>
            <a:ext cx="562064" cy="5452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5" name="Rounded Rectangle 14">
            <a:extLst>
              <a:ext uri="{FF2B5EF4-FFF2-40B4-BE49-F238E27FC236}">
                <a16:creationId xmlns:a16="http://schemas.microsoft.com/office/drawing/2014/main" id="{D09CEC53-01F9-EAE6-4416-DD940E32C2D4}"/>
              </a:ext>
            </a:extLst>
          </p:cNvPr>
          <p:cNvSpPr/>
          <p:nvPr/>
        </p:nvSpPr>
        <p:spPr>
          <a:xfrm>
            <a:off x="5855382" y="4943779"/>
            <a:ext cx="562064" cy="5452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7" name="Rounded Rectangle 16">
            <a:extLst>
              <a:ext uri="{FF2B5EF4-FFF2-40B4-BE49-F238E27FC236}">
                <a16:creationId xmlns:a16="http://schemas.microsoft.com/office/drawing/2014/main" id="{94344EFA-AF1A-5F89-239C-352B89C4231A}"/>
              </a:ext>
            </a:extLst>
          </p:cNvPr>
          <p:cNvSpPr/>
          <p:nvPr/>
        </p:nvSpPr>
        <p:spPr>
          <a:xfrm>
            <a:off x="8658008" y="5017084"/>
            <a:ext cx="562064" cy="5452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8" name="Rounded Rectangle 17">
            <a:extLst>
              <a:ext uri="{FF2B5EF4-FFF2-40B4-BE49-F238E27FC236}">
                <a16:creationId xmlns:a16="http://schemas.microsoft.com/office/drawing/2014/main" id="{C941A124-A614-656D-75C5-E8214CD08992}"/>
              </a:ext>
            </a:extLst>
          </p:cNvPr>
          <p:cNvSpPr/>
          <p:nvPr/>
        </p:nvSpPr>
        <p:spPr>
          <a:xfrm>
            <a:off x="9465509" y="5711564"/>
            <a:ext cx="562064" cy="5452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9" name="Rounded Rectangle 18">
            <a:extLst>
              <a:ext uri="{FF2B5EF4-FFF2-40B4-BE49-F238E27FC236}">
                <a16:creationId xmlns:a16="http://schemas.microsoft.com/office/drawing/2014/main" id="{5836CBBF-B2B2-8A71-7E57-E00B6321CBF1}"/>
              </a:ext>
            </a:extLst>
          </p:cNvPr>
          <p:cNvSpPr/>
          <p:nvPr/>
        </p:nvSpPr>
        <p:spPr>
          <a:xfrm>
            <a:off x="10990841" y="4821092"/>
            <a:ext cx="562064" cy="5452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0" name="Oval 19">
            <a:extLst>
              <a:ext uri="{FF2B5EF4-FFF2-40B4-BE49-F238E27FC236}">
                <a16:creationId xmlns:a16="http://schemas.microsoft.com/office/drawing/2014/main" id="{E3A69A18-467D-8F86-084A-4A68DD74B373}"/>
              </a:ext>
            </a:extLst>
          </p:cNvPr>
          <p:cNvSpPr/>
          <p:nvPr/>
        </p:nvSpPr>
        <p:spPr>
          <a:xfrm>
            <a:off x="1668930" y="2044197"/>
            <a:ext cx="476163" cy="4781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1" name="Oval 20">
            <a:extLst>
              <a:ext uri="{FF2B5EF4-FFF2-40B4-BE49-F238E27FC236}">
                <a16:creationId xmlns:a16="http://schemas.microsoft.com/office/drawing/2014/main" id="{C30E6B5E-67B0-0C87-02C0-FE22009B2783}"/>
              </a:ext>
            </a:extLst>
          </p:cNvPr>
          <p:cNvSpPr/>
          <p:nvPr/>
        </p:nvSpPr>
        <p:spPr>
          <a:xfrm>
            <a:off x="5507738" y="2044197"/>
            <a:ext cx="476163" cy="4781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2" name="Oval 21">
            <a:extLst>
              <a:ext uri="{FF2B5EF4-FFF2-40B4-BE49-F238E27FC236}">
                <a16:creationId xmlns:a16="http://schemas.microsoft.com/office/drawing/2014/main" id="{A1935BD9-801B-4418-F3FD-263A4DA7636D}"/>
              </a:ext>
            </a:extLst>
          </p:cNvPr>
          <p:cNvSpPr/>
          <p:nvPr/>
        </p:nvSpPr>
        <p:spPr>
          <a:xfrm>
            <a:off x="9491998" y="2071892"/>
            <a:ext cx="476163" cy="4781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cxnSp>
        <p:nvCxnSpPr>
          <p:cNvPr id="24" name="Straight Arrow Connector 23">
            <a:extLst>
              <a:ext uri="{FF2B5EF4-FFF2-40B4-BE49-F238E27FC236}">
                <a16:creationId xmlns:a16="http://schemas.microsoft.com/office/drawing/2014/main" id="{C2BFA434-EB4A-C1AE-F9EC-9EFF48205717}"/>
              </a:ext>
            </a:extLst>
          </p:cNvPr>
          <p:cNvCxnSpPr>
            <a:stCxn id="20" idx="4"/>
            <a:endCxn id="7" idx="0"/>
          </p:cNvCxnSpPr>
          <p:nvPr/>
        </p:nvCxnSpPr>
        <p:spPr>
          <a:xfrm>
            <a:off x="1907012" y="2522369"/>
            <a:ext cx="5402" cy="8137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15029E0-33BC-C831-EDDA-BC476474AC94}"/>
              </a:ext>
            </a:extLst>
          </p:cNvPr>
          <p:cNvCxnSpPr>
            <a:stCxn id="7" idx="2"/>
            <a:endCxn id="12" idx="0"/>
          </p:cNvCxnSpPr>
          <p:nvPr/>
        </p:nvCxnSpPr>
        <p:spPr>
          <a:xfrm>
            <a:off x="1912414" y="3898687"/>
            <a:ext cx="763369" cy="106487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8" name="Straight Arrow Connector 27">
            <a:extLst>
              <a:ext uri="{FF2B5EF4-FFF2-40B4-BE49-F238E27FC236}">
                <a16:creationId xmlns:a16="http://schemas.microsoft.com/office/drawing/2014/main" id="{5CA0C457-B55D-B40A-0DDE-58F6A39AC713}"/>
              </a:ext>
            </a:extLst>
          </p:cNvPr>
          <p:cNvCxnSpPr>
            <a:stCxn id="7" idx="2"/>
            <a:endCxn id="11" idx="0"/>
          </p:cNvCxnSpPr>
          <p:nvPr/>
        </p:nvCxnSpPr>
        <p:spPr>
          <a:xfrm flipH="1">
            <a:off x="1907011" y="3898687"/>
            <a:ext cx="5403" cy="1064879"/>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7F50E884-8D4D-F56C-378E-B9F4EBBC732E}"/>
              </a:ext>
            </a:extLst>
          </p:cNvPr>
          <p:cNvCxnSpPr>
            <a:stCxn id="7" idx="2"/>
            <a:endCxn id="10" idx="0"/>
          </p:cNvCxnSpPr>
          <p:nvPr/>
        </p:nvCxnSpPr>
        <p:spPr>
          <a:xfrm flipH="1">
            <a:off x="1134219" y="3898687"/>
            <a:ext cx="778195" cy="1064879"/>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498D9AFE-9FD3-20DC-0480-3256B12619B8}"/>
              </a:ext>
            </a:extLst>
          </p:cNvPr>
          <p:cNvSpPr txBox="1"/>
          <p:nvPr/>
        </p:nvSpPr>
        <p:spPr>
          <a:xfrm>
            <a:off x="2527904" y="4505995"/>
            <a:ext cx="620893" cy="369332"/>
          </a:xfrm>
          <a:prstGeom prst="rect">
            <a:avLst/>
          </a:prstGeom>
          <a:noFill/>
        </p:spPr>
        <p:txBody>
          <a:bodyPr wrap="square" rtlCol="0">
            <a:spAutoFit/>
          </a:bodyPr>
          <a:lstStyle/>
          <a:p>
            <a:r>
              <a:rPr lang="en-BR" dirty="0"/>
              <a:t>0.1s</a:t>
            </a:r>
          </a:p>
        </p:txBody>
      </p:sp>
      <p:sp>
        <p:nvSpPr>
          <p:cNvPr id="32" name="TextBox 31">
            <a:extLst>
              <a:ext uri="{FF2B5EF4-FFF2-40B4-BE49-F238E27FC236}">
                <a16:creationId xmlns:a16="http://schemas.microsoft.com/office/drawing/2014/main" id="{875DFCBD-B8D7-CFF6-7A74-2AB069FD394F}"/>
              </a:ext>
            </a:extLst>
          </p:cNvPr>
          <p:cNvSpPr txBox="1"/>
          <p:nvPr/>
        </p:nvSpPr>
        <p:spPr>
          <a:xfrm>
            <a:off x="565282" y="4594234"/>
            <a:ext cx="620893" cy="369332"/>
          </a:xfrm>
          <a:prstGeom prst="rect">
            <a:avLst/>
          </a:prstGeom>
          <a:noFill/>
        </p:spPr>
        <p:txBody>
          <a:bodyPr wrap="square" rtlCol="0">
            <a:spAutoFit/>
          </a:bodyPr>
          <a:lstStyle/>
          <a:p>
            <a:r>
              <a:rPr lang="en-BR" dirty="0"/>
              <a:t>0.5s</a:t>
            </a:r>
          </a:p>
        </p:txBody>
      </p:sp>
      <p:sp>
        <p:nvSpPr>
          <p:cNvPr id="33" name="TextBox 32">
            <a:extLst>
              <a:ext uri="{FF2B5EF4-FFF2-40B4-BE49-F238E27FC236}">
                <a16:creationId xmlns:a16="http://schemas.microsoft.com/office/drawing/2014/main" id="{6681402C-BC08-B251-8351-F33CACCECEE0}"/>
              </a:ext>
            </a:extLst>
          </p:cNvPr>
          <p:cNvSpPr txBox="1"/>
          <p:nvPr/>
        </p:nvSpPr>
        <p:spPr>
          <a:xfrm>
            <a:off x="1320648" y="4594234"/>
            <a:ext cx="620893" cy="369332"/>
          </a:xfrm>
          <a:prstGeom prst="rect">
            <a:avLst/>
          </a:prstGeom>
          <a:noFill/>
        </p:spPr>
        <p:txBody>
          <a:bodyPr wrap="square" rtlCol="0">
            <a:spAutoFit/>
          </a:bodyPr>
          <a:lstStyle/>
          <a:p>
            <a:r>
              <a:rPr lang="en-BR" dirty="0"/>
              <a:t>0.3s</a:t>
            </a:r>
          </a:p>
        </p:txBody>
      </p:sp>
      <p:cxnSp>
        <p:nvCxnSpPr>
          <p:cNvPr id="34" name="Straight Arrow Connector 33">
            <a:extLst>
              <a:ext uri="{FF2B5EF4-FFF2-40B4-BE49-F238E27FC236}">
                <a16:creationId xmlns:a16="http://schemas.microsoft.com/office/drawing/2014/main" id="{DE24BC9A-8921-8D0A-9BE9-96D5CC5B7D78}"/>
              </a:ext>
            </a:extLst>
          </p:cNvPr>
          <p:cNvCxnSpPr/>
          <p:nvPr/>
        </p:nvCxnSpPr>
        <p:spPr>
          <a:xfrm>
            <a:off x="5745819" y="2522369"/>
            <a:ext cx="5402" cy="8137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3C2D691-8C9D-1EA2-5914-54AE7744A5AA}"/>
              </a:ext>
            </a:extLst>
          </p:cNvPr>
          <p:cNvCxnSpPr>
            <a:cxnSpLocks/>
            <a:endCxn id="15" idx="0"/>
          </p:cNvCxnSpPr>
          <p:nvPr/>
        </p:nvCxnSpPr>
        <p:spPr>
          <a:xfrm>
            <a:off x="5745819" y="3870684"/>
            <a:ext cx="390595" cy="10730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37" name="TextBox 36">
            <a:extLst>
              <a:ext uri="{FF2B5EF4-FFF2-40B4-BE49-F238E27FC236}">
                <a16:creationId xmlns:a16="http://schemas.microsoft.com/office/drawing/2014/main" id="{F97EF6FE-8F04-A82B-00CC-424DA0858439}"/>
              </a:ext>
            </a:extLst>
          </p:cNvPr>
          <p:cNvSpPr txBox="1"/>
          <p:nvPr/>
        </p:nvSpPr>
        <p:spPr>
          <a:xfrm>
            <a:off x="5947139" y="4123349"/>
            <a:ext cx="780175" cy="307777"/>
          </a:xfrm>
          <a:prstGeom prst="rect">
            <a:avLst/>
          </a:prstGeom>
          <a:noFill/>
        </p:spPr>
        <p:txBody>
          <a:bodyPr wrap="square" rtlCol="0">
            <a:spAutoFit/>
          </a:bodyPr>
          <a:lstStyle/>
          <a:p>
            <a:r>
              <a:rPr lang="en-BR" sz="1400" dirty="0"/>
              <a:t>healthy</a:t>
            </a:r>
          </a:p>
        </p:txBody>
      </p:sp>
      <p:cxnSp>
        <p:nvCxnSpPr>
          <p:cNvPr id="38" name="Straight Arrow Connector 37">
            <a:extLst>
              <a:ext uri="{FF2B5EF4-FFF2-40B4-BE49-F238E27FC236}">
                <a16:creationId xmlns:a16="http://schemas.microsoft.com/office/drawing/2014/main" id="{D0F384C5-E900-F28C-449D-F6C456B2B6FF}"/>
              </a:ext>
            </a:extLst>
          </p:cNvPr>
          <p:cNvCxnSpPr>
            <a:cxnSpLocks/>
            <a:stCxn id="8" idx="2"/>
            <a:endCxn id="14" idx="0"/>
          </p:cNvCxnSpPr>
          <p:nvPr/>
        </p:nvCxnSpPr>
        <p:spPr>
          <a:xfrm flipH="1">
            <a:off x="5263974" y="3870685"/>
            <a:ext cx="461351" cy="1064878"/>
          </a:xfrm>
          <a:prstGeom prst="straightConnector1">
            <a:avLst/>
          </a:prstGeom>
          <a:ln>
            <a:solidFill>
              <a:srgbClr val="C00000"/>
            </a:solidFill>
            <a:tailEnd type="triangle"/>
          </a:ln>
        </p:spPr>
        <p:style>
          <a:lnRef idx="2">
            <a:schemeClr val="accent6"/>
          </a:lnRef>
          <a:fillRef idx="0">
            <a:schemeClr val="accent6"/>
          </a:fillRef>
          <a:effectRef idx="1">
            <a:schemeClr val="accent6"/>
          </a:effectRef>
          <a:fontRef idx="minor">
            <a:schemeClr val="tx1"/>
          </a:fontRef>
        </p:style>
      </p:cxnSp>
      <p:sp>
        <p:nvSpPr>
          <p:cNvPr id="41" name="TextBox 40">
            <a:extLst>
              <a:ext uri="{FF2B5EF4-FFF2-40B4-BE49-F238E27FC236}">
                <a16:creationId xmlns:a16="http://schemas.microsoft.com/office/drawing/2014/main" id="{8713A8F6-1EE7-2668-A08C-ACF3024146FA}"/>
              </a:ext>
            </a:extLst>
          </p:cNvPr>
          <p:cNvSpPr txBox="1"/>
          <p:nvPr/>
        </p:nvSpPr>
        <p:spPr>
          <a:xfrm>
            <a:off x="4515118" y="4123349"/>
            <a:ext cx="983210" cy="307777"/>
          </a:xfrm>
          <a:prstGeom prst="rect">
            <a:avLst/>
          </a:prstGeom>
          <a:noFill/>
        </p:spPr>
        <p:txBody>
          <a:bodyPr wrap="square" rtlCol="0">
            <a:spAutoFit/>
          </a:bodyPr>
          <a:lstStyle/>
          <a:p>
            <a:r>
              <a:rPr lang="en-BR" sz="1400" dirty="0"/>
              <a:t>unhealthy</a:t>
            </a:r>
          </a:p>
        </p:txBody>
      </p:sp>
      <p:cxnSp>
        <p:nvCxnSpPr>
          <p:cNvPr id="42" name="Straight Arrow Connector 41">
            <a:extLst>
              <a:ext uri="{FF2B5EF4-FFF2-40B4-BE49-F238E27FC236}">
                <a16:creationId xmlns:a16="http://schemas.microsoft.com/office/drawing/2014/main" id="{3A9D2605-C971-E3F5-B182-CC58F6177DBC}"/>
              </a:ext>
            </a:extLst>
          </p:cNvPr>
          <p:cNvCxnSpPr/>
          <p:nvPr/>
        </p:nvCxnSpPr>
        <p:spPr>
          <a:xfrm>
            <a:off x="9732894" y="2550064"/>
            <a:ext cx="5402" cy="8137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059694C0-4F4B-2FD9-DB58-2205D8C41B6A}"/>
              </a:ext>
            </a:extLst>
          </p:cNvPr>
          <p:cNvCxnSpPr>
            <a:cxnSpLocks/>
            <a:stCxn id="9" idx="2"/>
            <a:endCxn id="19" idx="1"/>
          </p:cNvCxnSpPr>
          <p:nvPr/>
        </p:nvCxnSpPr>
        <p:spPr>
          <a:xfrm>
            <a:off x="9730079" y="3898687"/>
            <a:ext cx="1260762" cy="119504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5" name="Straight Arrow Connector 44">
            <a:extLst>
              <a:ext uri="{FF2B5EF4-FFF2-40B4-BE49-F238E27FC236}">
                <a16:creationId xmlns:a16="http://schemas.microsoft.com/office/drawing/2014/main" id="{4B697264-0019-9855-78BC-0A78D6ED34FF}"/>
              </a:ext>
            </a:extLst>
          </p:cNvPr>
          <p:cNvCxnSpPr>
            <a:cxnSpLocks/>
            <a:stCxn id="9" idx="2"/>
            <a:endCxn id="18" idx="0"/>
          </p:cNvCxnSpPr>
          <p:nvPr/>
        </p:nvCxnSpPr>
        <p:spPr>
          <a:xfrm>
            <a:off x="9730079" y="3898687"/>
            <a:ext cx="16462" cy="181287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9" name="Straight Arrow Connector 48">
            <a:extLst>
              <a:ext uri="{FF2B5EF4-FFF2-40B4-BE49-F238E27FC236}">
                <a16:creationId xmlns:a16="http://schemas.microsoft.com/office/drawing/2014/main" id="{C03E7C4A-16DF-199F-D909-5335F7D3743C}"/>
              </a:ext>
            </a:extLst>
          </p:cNvPr>
          <p:cNvCxnSpPr>
            <a:cxnSpLocks/>
            <a:stCxn id="9" idx="2"/>
          </p:cNvCxnSpPr>
          <p:nvPr/>
        </p:nvCxnSpPr>
        <p:spPr>
          <a:xfrm flipH="1">
            <a:off x="8919149" y="3898687"/>
            <a:ext cx="810930" cy="111839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51" name="TextBox 50">
            <a:extLst>
              <a:ext uri="{FF2B5EF4-FFF2-40B4-BE49-F238E27FC236}">
                <a16:creationId xmlns:a16="http://schemas.microsoft.com/office/drawing/2014/main" id="{A97A84AB-EB0D-2888-517C-4E69DF52496B}"/>
              </a:ext>
            </a:extLst>
          </p:cNvPr>
          <p:cNvSpPr txBox="1"/>
          <p:nvPr/>
        </p:nvSpPr>
        <p:spPr>
          <a:xfrm>
            <a:off x="8801158" y="4227960"/>
            <a:ext cx="461986" cy="338554"/>
          </a:xfrm>
          <a:prstGeom prst="rect">
            <a:avLst/>
          </a:prstGeom>
          <a:noFill/>
        </p:spPr>
        <p:txBody>
          <a:bodyPr wrap="none" rtlCol="0">
            <a:spAutoFit/>
          </a:bodyPr>
          <a:lstStyle/>
          <a:p>
            <a:r>
              <a:rPr lang="en-BR" sz="1600" dirty="0"/>
              <a:t>0.3</a:t>
            </a:r>
          </a:p>
        </p:txBody>
      </p:sp>
      <p:sp>
        <p:nvSpPr>
          <p:cNvPr id="52" name="TextBox 51">
            <a:extLst>
              <a:ext uri="{FF2B5EF4-FFF2-40B4-BE49-F238E27FC236}">
                <a16:creationId xmlns:a16="http://schemas.microsoft.com/office/drawing/2014/main" id="{36844611-BB66-B46C-D902-4DDD11FB1E52}"/>
              </a:ext>
            </a:extLst>
          </p:cNvPr>
          <p:cNvSpPr txBox="1"/>
          <p:nvPr/>
        </p:nvSpPr>
        <p:spPr>
          <a:xfrm>
            <a:off x="10360460" y="4227960"/>
            <a:ext cx="461986" cy="338554"/>
          </a:xfrm>
          <a:prstGeom prst="rect">
            <a:avLst/>
          </a:prstGeom>
          <a:noFill/>
        </p:spPr>
        <p:txBody>
          <a:bodyPr wrap="none" rtlCol="0">
            <a:spAutoFit/>
          </a:bodyPr>
          <a:lstStyle/>
          <a:p>
            <a:r>
              <a:rPr lang="en-BR" sz="1600" dirty="0"/>
              <a:t>0.5</a:t>
            </a:r>
          </a:p>
        </p:txBody>
      </p:sp>
      <p:sp>
        <p:nvSpPr>
          <p:cNvPr id="56" name="TextBox 55">
            <a:extLst>
              <a:ext uri="{FF2B5EF4-FFF2-40B4-BE49-F238E27FC236}">
                <a16:creationId xmlns:a16="http://schemas.microsoft.com/office/drawing/2014/main" id="{4E885E34-92DD-110B-16D1-1C242BD4C197}"/>
              </a:ext>
            </a:extLst>
          </p:cNvPr>
          <p:cNvSpPr txBox="1"/>
          <p:nvPr/>
        </p:nvSpPr>
        <p:spPr>
          <a:xfrm>
            <a:off x="9750318" y="5208205"/>
            <a:ext cx="461986" cy="338554"/>
          </a:xfrm>
          <a:prstGeom prst="rect">
            <a:avLst/>
          </a:prstGeom>
          <a:noFill/>
        </p:spPr>
        <p:txBody>
          <a:bodyPr wrap="none" rtlCol="0">
            <a:spAutoFit/>
          </a:bodyPr>
          <a:lstStyle/>
          <a:p>
            <a:r>
              <a:rPr lang="en-BR" sz="1600" dirty="0"/>
              <a:t>0.2</a:t>
            </a:r>
          </a:p>
        </p:txBody>
      </p:sp>
    </p:spTree>
    <p:extLst>
      <p:ext uri="{BB962C8B-B14F-4D97-AF65-F5344CB8AC3E}">
        <p14:creationId xmlns:p14="http://schemas.microsoft.com/office/powerpoint/2010/main" val="242024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DDEE3-9C0C-4C0F-0EE9-F7EC6EB99510}"/>
              </a:ext>
            </a:extLst>
          </p:cNvPr>
          <p:cNvSpPr txBox="1"/>
          <p:nvPr/>
        </p:nvSpPr>
        <p:spPr>
          <a:xfrm>
            <a:off x="324693" y="259462"/>
            <a:ext cx="1313373" cy="446276"/>
          </a:xfrm>
          <a:prstGeom prst="rect">
            <a:avLst/>
          </a:prstGeom>
          <a:noFill/>
        </p:spPr>
        <p:txBody>
          <a:bodyPr wrap="none" rtlCol="0">
            <a:spAutoFit/>
          </a:bodyPr>
          <a:lstStyle/>
          <a:p>
            <a:r>
              <a:rPr lang="en-BR" sz="2300" dirty="0"/>
              <a:t>Route 53</a:t>
            </a:r>
          </a:p>
        </p:txBody>
      </p:sp>
      <p:pic>
        <p:nvPicPr>
          <p:cNvPr id="4" name="Picture 3">
            <a:extLst>
              <a:ext uri="{FF2B5EF4-FFF2-40B4-BE49-F238E27FC236}">
                <a16:creationId xmlns:a16="http://schemas.microsoft.com/office/drawing/2014/main" id="{0917C816-7EC8-1FB8-2DCA-6E598A6C3F9F}"/>
              </a:ext>
            </a:extLst>
          </p:cNvPr>
          <p:cNvPicPr>
            <a:picLocks noChangeAspect="1"/>
          </p:cNvPicPr>
          <p:nvPr/>
        </p:nvPicPr>
        <p:blipFill>
          <a:blip r:embed="rId2"/>
          <a:stretch>
            <a:fillRect/>
          </a:stretch>
        </p:blipFill>
        <p:spPr>
          <a:xfrm>
            <a:off x="2336800" y="1163159"/>
            <a:ext cx="7772400" cy="4811081"/>
          </a:xfrm>
          <a:prstGeom prst="rect">
            <a:avLst/>
          </a:prstGeom>
        </p:spPr>
      </p:pic>
      <p:sp>
        <p:nvSpPr>
          <p:cNvPr id="5" name="TextBox 4">
            <a:extLst>
              <a:ext uri="{FF2B5EF4-FFF2-40B4-BE49-F238E27FC236}">
                <a16:creationId xmlns:a16="http://schemas.microsoft.com/office/drawing/2014/main" id="{861E561D-0A8A-EE0A-4023-205784D5E82F}"/>
              </a:ext>
            </a:extLst>
          </p:cNvPr>
          <p:cNvSpPr txBox="1"/>
          <p:nvPr/>
        </p:nvSpPr>
        <p:spPr>
          <a:xfrm>
            <a:off x="2133600" y="6159500"/>
            <a:ext cx="8469691" cy="369332"/>
          </a:xfrm>
          <a:prstGeom prst="rect">
            <a:avLst/>
          </a:prstGeom>
          <a:noFill/>
        </p:spPr>
        <p:txBody>
          <a:bodyPr wrap="none" rtlCol="0">
            <a:spAutoFit/>
          </a:bodyPr>
          <a:lstStyle/>
          <a:p>
            <a:r>
              <a:rPr lang="en-US" dirty="0"/>
              <a:t>https://</a:t>
            </a:r>
            <a:r>
              <a:rPr lang="en-US" dirty="0" err="1"/>
              <a:t>aws.amazon.com</a:t>
            </a:r>
            <a:r>
              <a:rPr lang="en-US" dirty="0"/>
              <a:t>/blogs/architecture/how-sonar-built-a-unified-</a:t>
            </a:r>
            <a:r>
              <a:rPr lang="en-US" dirty="0" err="1"/>
              <a:t>api</a:t>
            </a:r>
            <a:r>
              <a:rPr lang="en-US" dirty="0"/>
              <a:t>-on-</a:t>
            </a:r>
            <a:r>
              <a:rPr lang="en-US" dirty="0" err="1"/>
              <a:t>aws</a:t>
            </a:r>
            <a:r>
              <a:rPr lang="en-US" dirty="0"/>
              <a:t>/</a:t>
            </a:r>
            <a:endParaRPr lang="en-BR" dirty="0"/>
          </a:p>
        </p:txBody>
      </p:sp>
    </p:spTree>
    <p:extLst>
      <p:ext uri="{BB962C8B-B14F-4D97-AF65-F5344CB8AC3E}">
        <p14:creationId xmlns:p14="http://schemas.microsoft.com/office/powerpoint/2010/main" val="1749513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EF213-E1E4-AE71-2BB0-3C2499AFA28A}"/>
              </a:ext>
            </a:extLst>
          </p:cNvPr>
          <p:cNvSpPr txBox="1"/>
          <p:nvPr/>
        </p:nvSpPr>
        <p:spPr>
          <a:xfrm>
            <a:off x="3399555" y="996062"/>
            <a:ext cx="5460597" cy="446276"/>
          </a:xfrm>
          <a:prstGeom prst="rect">
            <a:avLst/>
          </a:prstGeom>
          <a:noFill/>
        </p:spPr>
        <p:txBody>
          <a:bodyPr wrap="none" rtlCol="0">
            <a:spAutoFit/>
          </a:bodyPr>
          <a:lstStyle/>
          <a:p>
            <a:r>
              <a:rPr lang="en-BR" sz="2300" b="1" dirty="0"/>
              <a:t>Estratégias de recuperação de desastre</a:t>
            </a:r>
          </a:p>
        </p:txBody>
      </p:sp>
      <p:pic>
        <p:nvPicPr>
          <p:cNvPr id="3074" name="Picture 2" descr="Data loss is measured from most recent backup (your recovery point) to the point of disaster. Downtime is measured from the point of disaster until the target is fully recovered and available for service.">
            <a:extLst>
              <a:ext uri="{FF2B5EF4-FFF2-40B4-BE49-F238E27FC236}">
                <a16:creationId xmlns:a16="http://schemas.microsoft.com/office/drawing/2014/main" id="{A62EC7B6-5ED8-A059-D8DA-7F68F0C39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400" y="2336800"/>
            <a:ext cx="76200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524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EF213-E1E4-AE71-2BB0-3C2499AFA28A}"/>
              </a:ext>
            </a:extLst>
          </p:cNvPr>
          <p:cNvSpPr txBox="1"/>
          <p:nvPr/>
        </p:nvSpPr>
        <p:spPr>
          <a:xfrm>
            <a:off x="3739172" y="663998"/>
            <a:ext cx="4313040" cy="446276"/>
          </a:xfrm>
          <a:prstGeom prst="rect">
            <a:avLst/>
          </a:prstGeom>
          <a:noFill/>
        </p:spPr>
        <p:txBody>
          <a:bodyPr wrap="none" rtlCol="0">
            <a:spAutoFit/>
          </a:bodyPr>
          <a:lstStyle/>
          <a:p>
            <a:r>
              <a:rPr lang="en-BR" sz="2300" b="1" dirty="0"/>
              <a:t>RPO: Recovery Point Objective </a:t>
            </a:r>
          </a:p>
        </p:txBody>
      </p:sp>
      <p:sp>
        <p:nvSpPr>
          <p:cNvPr id="4" name="TextBox 3">
            <a:extLst>
              <a:ext uri="{FF2B5EF4-FFF2-40B4-BE49-F238E27FC236}">
                <a16:creationId xmlns:a16="http://schemas.microsoft.com/office/drawing/2014/main" id="{7B7A7E55-EA03-46C2-9509-42680EAC482E}"/>
              </a:ext>
            </a:extLst>
          </p:cNvPr>
          <p:cNvSpPr txBox="1"/>
          <p:nvPr/>
        </p:nvSpPr>
        <p:spPr>
          <a:xfrm>
            <a:off x="1809691" y="1741230"/>
            <a:ext cx="9042400" cy="1200329"/>
          </a:xfrm>
          <a:prstGeom prst="rect">
            <a:avLst/>
          </a:prstGeom>
          <a:noFill/>
        </p:spPr>
        <p:txBody>
          <a:bodyPr wrap="square" rtlCol="0">
            <a:spAutoFit/>
          </a:bodyPr>
          <a:lstStyle/>
          <a:p>
            <a:r>
              <a:rPr lang="en-US" b="0" i="0" u="none" strike="noStrike" dirty="0">
                <a:solidFill>
                  <a:srgbClr val="000000"/>
                </a:solidFill>
                <a:effectLst/>
                <a:latin typeface="-webkit-standard"/>
              </a:rPr>
              <a:t>RPO, </a:t>
            </a:r>
            <a:r>
              <a:rPr lang="en-US" b="0" i="0" u="none" strike="noStrike" dirty="0" err="1">
                <a:solidFill>
                  <a:srgbClr val="000000"/>
                </a:solidFill>
                <a:effectLst/>
                <a:latin typeface="-webkit-standard"/>
              </a:rPr>
              <a:t>ou</a:t>
            </a:r>
            <a:r>
              <a:rPr lang="en-US" b="0" i="0" u="none" strike="noStrike" dirty="0">
                <a:solidFill>
                  <a:srgbClr val="000000"/>
                </a:solidFill>
                <a:effectLst/>
                <a:latin typeface="-webkit-standard"/>
              </a:rPr>
              <a:t> Recovery Point Objective, é a </a:t>
            </a:r>
            <a:r>
              <a:rPr lang="en-US" b="0" i="0" u="none" strike="noStrike" dirty="0" err="1">
                <a:solidFill>
                  <a:srgbClr val="000000"/>
                </a:solidFill>
                <a:effectLst/>
                <a:latin typeface="-webkit-standard"/>
              </a:rPr>
              <a:t>quantidade</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máxima</a:t>
            </a:r>
            <a:r>
              <a:rPr lang="en-US" b="0" i="0" u="none" strike="noStrike" dirty="0">
                <a:solidFill>
                  <a:srgbClr val="000000"/>
                </a:solidFill>
                <a:effectLst/>
                <a:latin typeface="-webkit-standard"/>
              </a:rPr>
              <a:t> de dados que </a:t>
            </a:r>
            <a:r>
              <a:rPr lang="en-US" b="0" i="0" u="none" strike="noStrike" dirty="0" err="1">
                <a:solidFill>
                  <a:srgbClr val="000000"/>
                </a:solidFill>
                <a:effectLst/>
                <a:latin typeface="-webkit-standard"/>
              </a:rPr>
              <a:t>sua</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aplicação</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pode</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perder</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sem</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causar</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grandes</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impactos</a:t>
            </a:r>
            <a:r>
              <a:rPr lang="en-US" b="0" i="0" u="none" strike="noStrike" dirty="0">
                <a:solidFill>
                  <a:srgbClr val="000000"/>
                </a:solidFill>
                <a:effectLst/>
                <a:latin typeface="-webkit-standard"/>
              </a:rPr>
              <a:t>. Em </a:t>
            </a:r>
            <a:r>
              <a:rPr lang="en-US" b="0" i="0" u="none" strike="noStrike" dirty="0" err="1">
                <a:solidFill>
                  <a:srgbClr val="000000"/>
                </a:solidFill>
                <a:effectLst/>
                <a:latin typeface="-webkit-standard"/>
              </a:rPr>
              <a:t>outras</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palavras</a:t>
            </a:r>
            <a:r>
              <a:rPr lang="en-US" b="0" i="0" u="none" strike="noStrike" dirty="0">
                <a:solidFill>
                  <a:srgbClr val="000000"/>
                </a:solidFill>
                <a:effectLst/>
                <a:latin typeface="-webkit-standard"/>
              </a:rPr>
              <a:t>, o RPO define </a:t>
            </a:r>
            <a:r>
              <a:rPr lang="en-US" b="0" i="0" u="none" strike="noStrike" dirty="0" err="1">
                <a:solidFill>
                  <a:srgbClr val="000000"/>
                </a:solidFill>
                <a:effectLst/>
                <a:latin typeface="-webkit-standard"/>
              </a:rPr>
              <a:t>até</a:t>
            </a:r>
            <a:r>
              <a:rPr lang="en-US" b="0" i="0" u="none" strike="noStrike" dirty="0">
                <a:solidFill>
                  <a:srgbClr val="000000"/>
                </a:solidFill>
                <a:effectLst/>
                <a:latin typeface="-webkit-standard"/>
              </a:rPr>
              <a:t> que </a:t>
            </a:r>
            <a:r>
              <a:rPr lang="en-US" b="0" i="0" u="none" strike="noStrike" dirty="0" err="1">
                <a:solidFill>
                  <a:srgbClr val="000000"/>
                </a:solidFill>
                <a:effectLst/>
                <a:latin typeface="-webkit-standard"/>
              </a:rPr>
              <a:t>ponto</a:t>
            </a:r>
            <a:r>
              <a:rPr lang="en-US" b="0" i="0" u="none" strike="noStrike" dirty="0">
                <a:solidFill>
                  <a:srgbClr val="000000"/>
                </a:solidFill>
                <a:effectLst/>
                <a:latin typeface="-webkit-standard"/>
              </a:rPr>
              <a:t> no tempo </a:t>
            </a:r>
            <a:r>
              <a:rPr lang="en-US" b="0" i="0" u="none" strike="noStrike" dirty="0" err="1">
                <a:solidFill>
                  <a:srgbClr val="000000"/>
                </a:solidFill>
                <a:effectLst/>
                <a:latin typeface="-webkit-standard"/>
              </a:rPr>
              <a:t>os</a:t>
            </a:r>
            <a:r>
              <a:rPr lang="en-US" b="0" i="0" u="none" strike="noStrike" dirty="0">
                <a:solidFill>
                  <a:srgbClr val="000000"/>
                </a:solidFill>
                <a:effectLst/>
                <a:latin typeface="-webkit-standard"/>
              </a:rPr>
              <a:t> dados </a:t>
            </a:r>
            <a:r>
              <a:rPr lang="en-US" b="0" i="0" u="none" strike="noStrike" dirty="0" err="1">
                <a:solidFill>
                  <a:srgbClr val="000000"/>
                </a:solidFill>
                <a:effectLst/>
                <a:latin typeface="-webkit-standard"/>
              </a:rPr>
              <a:t>podem</a:t>
            </a:r>
            <a:r>
              <a:rPr lang="en-US" b="0" i="0" u="none" strike="noStrike" dirty="0">
                <a:solidFill>
                  <a:srgbClr val="000000"/>
                </a:solidFill>
                <a:effectLst/>
                <a:latin typeface="-webkit-standard"/>
              </a:rPr>
              <a:t> ser </a:t>
            </a:r>
            <a:r>
              <a:rPr lang="en-US" b="0" i="0" u="none" strike="noStrike" dirty="0" err="1">
                <a:solidFill>
                  <a:srgbClr val="000000"/>
                </a:solidFill>
                <a:effectLst/>
                <a:latin typeface="-webkit-standard"/>
              </a:rPr>
              <a:t>recuperados</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indicando</a:t>
            </a:r>
            <a:r>
              <a:rPr lang="en-US" b="0" i="0" u="none" strike="noStrike" dirty="0">
                <a:solidFill>
                  <a:srgbClr val="000000"/>
                </a:solidFill>
                <a:effectLst/>
                <a:latin typeface="-webkit-standard"/>
              </a:rPr>
              <a:t> o </a:t>
            </a:r>
            <a:r>
              <a:rPr lang="en-US" b="1" i="0" u="none" strike="noStrike" dirty="0" err="1">
                <a:solidFill>
                  <a:srgbClr val="000000"/>
                </a:solidFill>
                <a:effectLst/>
                <a:latin typeface="-webkit-standard"/>
              </a:rPr>
              <a:t>quão</a:t>
            </a:r>
            <a:r>
              <a:rPr lang="en-US" b="1" i="0" u="none" strike="noStrike" dirty="0">
                <a:solidFill>
                  <a:srgbClr val="000000"/>
                </a:solidFill>
                <a:effectLst/>
                <a:latin typeface="-webkit-standard"/>
              </a:rPr>
              <a:t> </a:t>
            </a:r>
            <a:r>
              <a:rPr lang="en-US" b="1" i="0" u="none" strike="noStrike" dirty="0" err="1">
                <a:solidFill>
                  <a:srgbClr val="000000"/>
                </a:solidFill>
                <a:effectLst/>
                <a:latin typeface="-webkit-standard"/>
              </a:rPr>
              <a:t>recentes</a:t>
            </a:r>
            <a:r>
              <a:rPr lang="en-US" b="1" i="0" u="none" strike="noStrike" dirty="0">
                <a:solidFill>
                  <a:srgbClr val="000000"/>
                </a:solidFill>
                <a:effectLst/>
                <a:latin typeface="-webkit-standard"/>
              </a:rPr>
              <a:t> </a:t>
            </a:r>
            <a:r>
              <a:rPr lang="en-US" b="1" i="0" u="none" strike="noStrike" dirty="0" err="1">
                <a:solidFill>
                  <a:srgbClr val="000000"/>
                </a:solidFill>
                <a:effectLst/>
                <a:latin typeface="-webkit-standard"/>
              </a:rPr>
              <a:t>eles</a:t>
            </a:r>
            <a:r>
              <a:rPr lang="en-US" b="1" i="0" u="none" strike="noStrike" dirty="0">
                <a:solidFill>
                  <a:srgbClr val="000000"/>
                </a:solidFill>
                <a:effectLst/>
                <a:latin typeface="-webkit-standard"/>
              </a:rPr>
              <a:t> </a:t>
            </a:r>
            <a:r>
              <a:rPr lang="en-US" b="1" i="0" u="none" strike="noStrike" dirty="0" err="1">
                <a:solidFill>
                  <a:srgbClr val="000000"/>
                </a:solidFill>
                <a:effectLst/>
                <a:latin typeface="-webkit-standard"/>
              </a:rPr>
              <a:t>precisam</a:t>
            </a:r>
            <a:r>
              <a:rPr lang="en-US" b="1" i="0" u="none" strike="noStrike" dirty="0">
                <a:solidFill>
                  <a:srgbClr val="000000"/>
                </a:solidFill>
                <a:effectLst/>
                <a:latin typeface="-webkit-standard"/>
              </a:rPr>
              <a:t> </a:t>
            </a:r>
            <a:r>
              <a:rPr lang="en-US" b="1" i="0" u="none" strike="noStrike" dirty="0" err="1">
                <a:solidFill>
                  <a:srgbClr val="000000"/>
                </a:solidFill>
                <a:effectLst/>
                <a:latin typeface="-webkit-standard"/>
              </a:rPr>
              <a:t>estar</a:t>
            </a:r>
            <a:r>
              <a:rPr lang="en-US" b="1" i="0" u="none" strike="noStrike" dirty="0">
                <a:solidFill>
                  <a:srgbClr val="000000"/>
                </a:solidFill>
                <a:effectLst/>
                <a:latin typeface="-webkit-standard"/>
              </a:rPr>
              <a:t> no </a:t>
            </a:r>
            <a:r>
              <a:rPr lang="en-US" b="1" i="0" u="none" strike="noStrike" dirty="0" err="1">
                <a:solidFill>
                  <a:srgbClr val="000000"/>
                </a:solidFill>
                <a:effectLst/>
                <a:latin typeface="-webkit-standard"/>
              </a:rPr>
              <a:t>momento</a:t>
            </a:r>
            <a:r>
              <a:rPr lang="en-US" b="1" i="0" u="none" strike="noStrike" dirty="0">
                <a:solidFill>
                  <a:srgbClr val="000000"/>
                </a:solidFill>
                <a:effectLst/>
                <a:latin typeface="-webkit-standard"/>
              </a:rPr>
              <a:t> da </a:t>
            </a:r>
            <a:r>
              <a:rPr lang="en-US" b="1" i="0" u="none" strike="noStrike" dirty="0" err="1">
                <a:solidFill>
                  <a:srgbClr val="000000"/>
                </a:solidFill>
                <a:effectLst/>
                <a:latin typeface="-webkit-standard"/>
              </a:rPr>
              <a:t>recuperação</a:t>
            </a:r>
            <a:r>
              <a:rPr lang="en-US" b="0" i="0" u="none" strike="noStrike" dirty="0">
                <a:solidFill>
                  <a:srgbClr val="000000"/>
                </a:solidFill>
                <a:effectLst/>
                <a:latin typeface="-webkit-standard"/>
              </a:rPr>
              <a:t>.</a:t>
            </a:r>
            <a:endParaRPr lang="en-BR" dirty="0"/>
          </a:p>
        </p:txBody>
      </p:sp>
      <p:pic>
        <p:nvPicPr>
          <p:cNvPr id="5" name="Picture 4">
            <a:extLst>
              <a:ext uri="{FF2B5EF4-FFF2-40B4-BE49-F238E27FC236}">
                <a16:creationId xmlns:a16="http://schemas.microsoft.com/office/drawing/2014/main" id="{3CC9E159-512C-BE40-A1E5-01FBC27F110F}"/>
              </a:ext>
            </a:extLst>
          </p:cNvPr>
          <p:cNvPicPr>
            <a:picLocks noChangeAspect="1"/>
          </p:cNvPicPr>
          <p:nvPr/>
        </p:nvPicPr>
        <p:blipFill>
          <a:blip r:embed="rId2"/>
          <a:stretch>
            <a:fillRect/>
          </a:stretch>
        </p:blipFill>
        <p:spPr>
          <a:xfrm>
            <a:off x="4175399" y="3261555"/>
            <a:ext cx="3189167" cy="2654766"/>
          </a:xfrm>
          <a:prstGeom prst="rect">
            <a:avLst/>
          </a:prstGeom>
        </p:spPr>
      </p:pic>
      <p:sp>
        <p:nvSpPr>
          <p:cNvPr id="6" name="TextBox 5">
            <a:extLst>
              <a:ext uri="{FF2B5EF4-FFF2-40B4-BE49-F238E27FC236}">
                <a16:creationId xmlns:a16="http://schemas.microsoft.com/office/drawing/2014/main" id="{A8293683-347A-934F-6F4D-FD8B581D5ACC}"/>
              </a:ext>
            </a:extLst>
          </p:cNvPr>
          <p:cNvSpPr txBox="1"/>
          <p:nvPr/>
        </p:nvSpPr>
        <p:spPr>
          <a:xfrm>
            <a:off x="3739172" y="1051902"/>
            <a:ext cx="4096699" cy="369332"/>
          </a:xfrm>
          <a:prstGeom prst="rect">
            <a:avLst/>
          </a:prstGeom>
          <a:noFill/>
        </p:spPr>
        <p:txBody>
          <a:bodyPr wrap="none" rtlCol="0">
            <a:spAutoFit/>
          </a:bodyPr>
          <a:lstStyle/>
          <a:p>
            <a:r>
              <a:rPr lang="en-BR" i="1" dirty="0">
                <a:solidFill>
                  <a:schemeClr val="accent1">
                    <a:lumMod val="60000"/>
                    <a:lumOff val="40000"/>
                  </a:schemeClr>
                </a:solidFill>
              </a:rPr>
              <a:t>ESTAMOS OLHANDO PARA O PASSADO</a:t>
            </a:r>
          </a:p>
        </p:txBody>
      </p:sp>
    </p:spTree>
    <p:extLst>
      <p:ext uri="{BB962C8B-B14F-4D97-AF65-F5344CB8AC3E}">
        <p14:creationId xmlns:p14="http://schemas.microsoft.com/office/powerpoint/2010/main" val="1921610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EF213-E1E4-AE71-2BB0-3C2499AFA28A}"/>
              </a:ext>
            </a:extLst>
          </p:cNvPr>
          <p:cNvSpPr txBox="1"/>
          <p:nvPr/>
        </p:nvSpPr>
        <p:spPr>
          <a:xfrm>
            <a:off x="4109046" y="697553"/>
            <a:ext cx="4176336" cy="446276"/>
          </a:xfrm>
          <a:prstGeom prst="rect">
            <a:avLst/>
          </a:prstGeom>
          <a:noFill/>
        </p:spPr>
        <p:txBody>
          <a:bodyPr wrap="none" rtlCol="0">
            <a:spAutoFit/>
          </a:bodyPr>
          <a:lstStyle/>
          <a:p>
            <a:r>
              <a:rPr lang="en-BR" sz="2300" b="1" dirty="0"/>
              <a:t>RTO: Recovery Time Objective</a:t>
            </a:r>
          </a:p>
        </p:txBody>
      </p:sp>
      <p:sp>
        <p:nvSpPr>
          <p:cNvPr id="2" name="TextBox 1">
            <a:extLst>
              <a:ext uri="{FF2B5EF4-FFF2-40B4-BE49-F238E27FC236}">
                <a16:creationId xmlns:a16="http://schemas.microsoft.com/office/drawing/2014/main" id="{086AE907-41AF-8E08-5C4A-36A73219D97D}"/>
              </a:ext>
            </a:extLst>
          </p:cNvPr>
          <p:cNvSpPr txBox="1"/>
          <p:nvPr/>
        </p:nvSpPr>
        <p:spPr>
          <a:xfrm>
            <a:off x="2034680" y="1781845"/>
            <a:ext cx="8940800" cy="646331"/>
          </a:xfrm>
          <a:prstGeom prst="rect">
            <a:avLst/>
          </a:prstGeom>
          <a:noFill/>
        </p:spPr>
        <p:txBody>
          <a:bodyPr wrap="square" rtlCol="0">
            <a:spAutoFit/>
          </a:bodyPr>
          <a:lstStyle/>
          <a:p>
            <a:r>
              <a:rPr lang="en-US" b="0" i="0" u="none" strike="noStrike" dirty="0">
                <a:solidFill>
                  <a:srgbClr val="333333"/>
                </a:solidFill>
                <a:effectLst/>
                <a:latin typeface="AmazonEmber"/>
              </a:rPr>
              <a:t>RTO </a:t>
            </a:r>
            <a:r>
              <a:rPr lang="en-US" b="0" i="0" u="none" strike="noStrike" dirty="0" err="1">
                <a:solidFill>
                  <a:srgbClr val="333333"/>
                </a:solidFill>
                <a:effectLst/>
                <a:latin typeface="AmazonEmber"/>
              </a:rPr>
              <a:t>significa</a:t>
            </a:r>
            <a:r>
              <a:rPr lang="en-US" b="0" i="0" u="none" strike="noStrike" dirty="0">
                <a:solidFill>
                  <a:srgbClr val="333333"/>
                </a:solidFill>
                <a:effectLst/>
                <a:latin typeface="AmazonEmber"/>
              </a:rPr>
              <a:t> Recovery Time Objective e é </a:t>
            </a:r>
            <a:r>
              <a:rPr lang="en-US" b="0" i="0" u="none" strike="noStrike" dirty="0" err="1">
                <a:solidFill>
                  <a:srgbClr val="333333"/>
                </a:solidFill>
                <a:effectLst/>
                <a:latin typeface="AmazonEmber"/>
              </a:rPr>
              <a:t>uma</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medida</a:t>
            </a:r>
            <a:r>
              <a:rPr lang="en-US" b="0" i="0" u="none" strike="noStrike" dirty="0">
                <a:solidFill>
                  <a:srgbClr val="333333"/>
                </a:solidFill>
                <a:effectLst/>
                <a:latin typeface="AmazonEmber"/>
              </a:rPr>
              <a:t> de </a:t>
            </a:r>
            <a:r>
              <a:rPr lang="en-US" b="0" i="0" u="none" strike="noStrike" dirty="0" err="1">
                <a:solidFill>
                  <a:srgbClr val="333333"/>
                </a:solidFill>
                <a:effectLst/>
                <a:latin typeface="AmazonEmber"/>
              </a:rPr>
              <a:t>quão</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rapidamente</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após</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uma</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interrupção</a:t>
            </a:r>
            <a:r>
              <a:rPr lang="en-US" b="0" i="0" u="none" strike="noStrike" dirty="0">
                <a:solidFill>
                  <a:srgbClr val="333333"/>
                </a:solidFill>
                <a:effectLst/>
                <a:latin typeface="AmazonEmber"/>
              </a:rPr>
              <a:t> um </a:t>
            </a:r>
            <a:r>
              <a:rPr lang="en-US" b="0" i="0" u="none" strike="noStrike" dirty="0" err="1">
                <a:solidFill>
                  <a:srgbClr val="333333"/>
                </a:solidFill>
                <a:effectLst/>
                <a:latin typeface="AmazonEmber"/>
              </a:rPr>
              <a:t>aplicativo</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deve</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estar</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disponível</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novamente</a:t>
            </a:r>
            <a:r>
              <a:rPr lang="en-US" b="0" i="0" u="none" strike="noStrike" dirty="0">
                <a:solidFill>
                  <a:srgbClr val="333333"/>
                </a:solidFill>
                <a:effectLst/>
                <a:latin typeface="AmazonEmber"/>
              </a:rPr>
              <a:t>.</a:t>
            </a:r>
            <a:endParaRPr lang="en-BR" dirty="0"/>
          </a:p>
        </p:txBody>
      </p:sp>
      <p:sp>
        <p:nvSpPr>
          <p:cNvPr id="4" name="TextBox 3">
            <a:extLst>
              <a:ext uri="{FF2B5EF4-FFF2-40B4-BE49-F238E27FC236}">
                <a16:creationId xmlns:a16="http://schemas.microsoft.com/office/drawing/2014/main" id="{A5EC8B81-FBCA-B392-E304-BEADE40906CE}"/>
              </a:ext>
            </a:extLst>
          </p:cNvPr>
          <p:cNvSpPr txBox="1"/>
          <p:nvPr/>
        </p:nvSpPr>
        <p:spPr>
          <a:xfrm>
            <a:off x="4108629" y="1143829"/>
            <a:ext cx="3974742" cy="369332"/>
          </a:xfrm>
          <a:prstGeom prst="rect">
            <a:avLst/>
          </a:prstGeom>
          <a:noFill/>
        </p:spPr>
        <p:txBody>
          <a:bodyPr wrap="none" rtlCol="0">
            <a:spAutoFit/>
          </a:bodyPr>
          <a:lstStyle/>
          <a:p>
            <a:r>
              <a:rPr lang="en-BR" i="1" dirty="0">
                <a:solidFill>
                  <a:schemeClr val="accent1">
                    <a:lumMod val="60000"/>
                    <a:lumOff val="40000"/>
                  </a:schemeClr>
                </a:solidFill>
              </a:rPr>
              <a:t>ESTAMOS OLHANDO PARA O FUTURO</a:t>
            </a:r>
          </a:p>
        </p:txBody>
      </p:sp>
      <p:pic>
        <p:nvPicPr>
          <p:cNvPr id="5" name="Picture 4">
            <a:extLst>
              <a:ext uri="{FF2B5EF4-FFF2-40B4-BE49-F238E27FC236}">
                <a16:creationId xmlns:a16="http://schemas.microsoft.com/office/drawing/2014/main" id="{E176569D-17D4-9558-EC0C-E0B4EDE607EA}"/>
              </a:ext>
            </a:extLst>
          </p:cNvPr>
          <p:cNvPicPr>
            <a:picLocks noChangeAspect="1"/>
          </p:cNvPicPr>
          <p:nvPr/>
        </p:nvPicPr>
        <p:blipFill>
          <a:blip r:embed="rId2"/>
          <a:stretch>
            <a:fillRect/>
          </a:stretch>
        </p:blipFill>
        <p:spPr>
          <a:xfrm>
            <a:off x="4138856" y="2768786"/>
            <a:ext cx="3944515" cy="3322078"/>
          </a:xfrm>
          <a:prstGeom prst="rect">
            <a:avLst/>
          </a:prstGeom>
        </p:spPr>
      </p:pic>
    </p:spTree>
    <p:extLst>
      <p:ext uri="{BB962C8B-B14F-4D97-AF65-F5344CB8AC3E}">
        <p14:creationId xmlns:p14="http://schemas.microsoft.com/office/powerpoint/2010/main" val="2317453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EF213-E1E4-AE71-2BB0-3C2499AFA28A}"/>
              </a:ext>
            </a:extLst>
          </p:cNvPr>
          <p:cNvSpPr txBox="1"/>
          <p:nvPr/>
        </p:nvSpPr>
        <p:spPr>
          <a:xfrm>
            <a:off x="267493" y="183262"/>
            <a:ext cx="912814" cy="446276"/>
          </a:xfrm>
          <a:prstGeom prst="rect">
            <a:avLst/>
          </a:prstGeom>
          <a:noFill/>
        </p:spPr>
        <p:txBody>
          <a:bodyPr wrap="none" rtlCol="0">
            <a:spAutoFit/>
          </a:bodyPr>
          <a:lstStyle/>
          <a:p>
            <a:r>
              <a:rPr lang="en-BR" sz="2300" dirty="0"/>
              <a:t>X-Ray</a:t>
            </a:r>
          </a:p>
        </p:txBody>
      </p:sp>
      <p:pic>
        <p:nvPicPr>
          <p:cNvPr id="2" name="Picture 1">
            <a:extLst>
              <a:ext uri="{FF2B5EF4-FFF2-40B4-BE49-F238E27FC236}">
                <a16:creationId xmlns:a16="http://schemas.microsoft.com/office/drawing/2014/main" id="{28902DD4-DF90-060A-BFF5-B5C8793CA92D}"/>
              </a:ext>
            </a:extLst>
          </p:cNvPr>
          <p:cNvPicPr>
            <a:picLocks noChangeAspect="1"/>
          </p:cNvPicPr>
          <p:nvPr/>
        </p:nvPicPr>
        <p:blipFill>
          <a:blip r:embed="rId2"/>
          <a:stretch>
            <a:fillRect/>
          </a:stretch>
        </p:blipFill>
        <p:spPr>
          <a:xfrm>
            <a:off x="2209800" y="1205513"/>
            <a:ext cx="7772400" cy="4446973"/>
          </a:xfrm>
          <a:prstGeom prst="rect">
            <a:avLst/>
          </a:prstGeom>
        </p:spPr>
      </p:pic>
    </p:spTree>
    <p:extLst>
      <p:ext uri="{BB962C8B-B14F-4D97-AF65-F5344CB8AC3E}">
        <p14:creationId xmlns:p14="http://schemas.microsoft.com/office/powerpoint/2010/main" val="3952455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C8DB4F-20DF-9C26-1066-B953430468DC}"/>
              </a:ext>
            </a:extLst>
          </p:cNvPr>
          <p:cNvSpPr txBox="1"/>
          <p:nvPr/>
        </p:nvSpPr>
        <p:spPr>
          <a:xfrm>
            <a:off x="202244" y="247134"/>
            <a:ext cx="1195712" cy="369332"/>
          </a:xfrm>
          <a:prstGeom prst="rect">
            <a:avLst/>
          </a:prstGeom>
          <a:noFill/>
        </p:spPr>
        <p:txBody>
          <a:bodyPr wrap="none" rtlCol="0">
            <a:spAutoFit/>
          </a:bodyPr>
          <a:lstStyle/>
          <a:p>
            <a:r>
              <a:rPr lang="en-BR" dirty="0"/>
              <a:t>RDS Proxy</a:t>
            </a:r>
          </a:p>
        </p:txBody>
      </p:sp>
      <p:pic>
        <p:nvPicPr>
          <p:cNvPr id="5" name="Picture 4">
            <a:extLst>
              <a:ext uri="{FF2B5EF4-FFF2-40B4-BE49-F238E27FC236}">
                <a16:creationId xmlns:a16="http://schemas.microsoft.com/office/drawing/2014/main" id="{4C1F7CDF-DEB3-183E-FEA6-A549875D24E1}"/>
              </a:ext>
            </a:extLst>
          </p:cNvPr>
          <p:cNvPicPr>
            <a:picLocks noChangeAspect="1"/>
          </p:cNvPicPr>
          <p:nvPr/>
        </p:nvPicPr>
        <p:blipFill>
          <a:blip r:embed="rId2"/>
          <a:stretch>
            <a:fillRect/>
          </a:stretch>
        </p:blipFill>
        <p:spPr>
          <a:xfrm>
            <a:off x="2209800" y="1897015"/>
            <a:ext cx="7772400" cy="3063970"/>
          </a:xfrm>
          <a:prstGeom prst="rect">
            <a:avLst/>
          </a:prstGeom>
        </p:spPr>
      </p:pic>
    </p:spTree>
    <p:extLst>
      <p:ext uri="{BB962C8B-B14F-4D97-AF65-F5344CB8AC3E}">
        <p14:creationId xmlns:p14="http://schemas.microsoft.com/office/powerpoint/2010/main" val="1983160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C8DB4F-20DF-9C26-1066-B953430468DC}"/>
              </a:ext>
            </a:extLst>
          </p:cNvPr>
          <p:cNvSpPr txBox="1"/>
          <p:nvPr/>
        </p:nvSpPr>
        <p:spPr>
          <a:xfrm>
            <a:off x="557844" y="247134"/>
            <a:ext cx="1195712" cy="369332"/>
          </a:xfrm>
          <a:prstGeom prst="rect">
            <a:avLst/>
          </a:prstGeom>
          <a:noFill/>
        </p:spPr>
        <p:txBody>
          <a:bodyPr wrap="none" rtlCol="0">
            <a:spAutoFit/>
          </a:bodyPr>
          <a:lstStyle/>
          <a:p>
            <a:r>
              <a:rPr lang="en-BR"/>
              <a:t>RDS Proxy</a:t>
            </a:r>
            <a:endParaRPr lang="en-BR" dirty="0"/>
          </a:p>
        </p:txBody>
      </p:sp>
      <p:pic>
        <p:nvPicPr>
          <p:cNvPr id="4098" name="Picture 2" descr="Build and load test a multi-tenant SaaS database proxy solution with Amazon RDS  Proxy | AWS Database Blog">
            <a:extLst>
              <a:ext uri="{FF2B5EF4-FFF2-40B4-BE49-F238E27FC236}">
                <a16:creationId xmlns:a16="http://schemas.microsoft.com/office/drawing/2014/main" id="{19308A8E-D299-EFAA-648C-25B9885CF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500" y="342900"/>
            <a:ext cx="7969250" cy="50207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F4ACB0-D594-91A8-E9CF-F6A512299E84}"/>
              </a:ext>
            </a:extLst>
          </p:cNvPr>
          <p:cNvSpPr txBox="1"/>
          <p:nvPr/>
        </p:nvSpPr>
        <p:spPr>
          <a:xfrm>
            <a:off x="557844" y="5868769"/>
            <a:ext cx="10998200" cy="646331"/>
          </a:xfrm>
          <a:prstGeom prst="rect">
            <a:avLst/>
          </a:prstGeom>
          <a:noFill/>
        </p:spPr>
        <p:txBody>
          <a:bodyPr wrap="square" rtlCol="0">
            <a:spAutoFit/>
          </a:bodyPr>
          <a:lstStyle/>
          <a:p>
            <a:r>
              <a:rPr lang="en-US" dirty="0"/>
              <a:t>https://</a:t>
            </a:r>
            <a:r>
              <a:rPr lang="en-US" dirty="0" err="1"/>
              <a:t>aws.amazon.com</a:t>
            </a:r>
            <a:r>
              <a:rPr lang="en-US" dirty="0"/>
              <a:t>/blogs/database/build-and-load-test-a-multi-tenant-saas-database-proxy-solution-with-amazon-rds-proxy/</a:t>
            </a:r>
            <a:endParaRPr lang="en-BR" dirty="0"/>
          </a:p>
        </p:txBody>
      </p:sp>
    </p:spTree>
    <p:extLst>
      <p:ext uri="{BB962C8B-B14F-4D97-AF65-F5344CB8AC3E}">
        <p14:creationId xmlns:p14="http://schemas.microsoft.com/office/powerpoint/2010/main" val="3769159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C8DB4F-20DF-9C26-1066-B953430468DC}"/>
              </a:ext>
            </a:extLst>
          </p:cNvPr>
          <p:cNvSpPr txBox="1"/>
          <p:nvPr/>
        </p:nvSpPr>
        <p:spPr>
          <a:xfrm>
            <a:off x="4260159" y="2622611"/>
            <a:ext cx="3095335" cy="553998"/>
          </a:xfrm>
          <a:prstGeom prst="rect">
            <a:avLst/>
          </a:prstGeom>
          <a:noFill/>
        </p:spPr>
        <p:txBody>
          <a:bodyPr wrap="none" rtlCol="0">
            <a:spAutoFit/>
          </a:bodyPr>
          <a:lstStyle/>
          <a:p>
            <a:r>
              <a:rPr lang="en-BR" sz="3000" dirty="0"/>
              <a:t>Bancos de Dados</a:t>
            </a:r>
          </a:p>
        </p:txBody>
      </p:sp>
    </p:spTree>
    <p:extLst>
      <p:ext uri="{BB962C8B-B14F-4D97-AF65-F5344CB8AC3E}">
        <p14:creationId xmlns:p14="http://schemas.microsoft.com/office/powerpoint/2010/main" val="1200056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C8DB4F-20DF-9C26-1066-B953430468DC}"/>
              </a:ext>
            </a:extLst>
          </p:cNvPr>
          <p:cNvSpPr txBox="1"/>
          <p:nvPr/>
        </p:nvSpPr>
        <p:spPr>
          <a:xfrm>
            <a:off x="1424540" y="3007621"/>
            <a:ext cx="9490508" cy="1015663"/>
          </a:xfrm>
          <a:prstGeom prst="rect">
            <a:avLst/>
          </a:prstGeom>
          <a:noFill/>
        </p:spPr>
        <p:txBody>
          <a:bodyPr wrap="square" rtlCol="0">
            <a:spAutoFit/>
          </a:bodyPr>
          <a:lstStyle/>
          <a:p>
            <a:r>
              <a:rPr lang="en-BR" sz="3000" b="1" dirty="0"/>
              <a:t>Padrões de Acesso: </a:t>
            </a:r>
            <a:r>
              <a:rPr lang="en-US" sz="3000" dirty="0"/>
              <a:t>L</a:t>
            </a:r>
            <a:r>
              <a:rPr lang="en-BR" sz="3000" dirty="0"/>
              <a:t>eitura Intensiva vs Escrita intensiva</a:t>
            </a:r>
          </a:p>
        </p:txBody>
      </p:sp>
      <p:pic>
        <p:nvPicPr>
          <p:cNvPr id="2" name="Picture 1">
            <a:extLst>
              <a:ext uri="{FF2B5EF4-FFF2-40B4-BE49-F238E27FC236}">
                <a16:creationId xmlns:a16="http://schemas.microsoft.com/office/drawing/2014/main" id="{3E2D26CF-A164-9BC9-B758-7F45F7228AA0}"/>
              </a:ext>
            </a:extLst>
          </p:cNvPr>
          <p:cNvPicPr>
            <a:picLocks noChangeAspect="1"/>
          </p:cNvPicPr>
          <p:nvPr/>
        </p:nvPicPr>
        <p:blipFill rotWithShape="1">
          <a:blip r:embed="rId2"/>
          <a:srcRect l="248" t="7794" r="-248" b="-1269"/>
          <a:stretch/>
        </p:blipFill>
        <p:spPr>
          <a:xfrm>
            <a:off x="1584158" y="1501542"/>
            <a:ext cx="7772400" cy="708806"/>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5D4BC031-F463-BCDB-649C-C7AD1A650FC9}"/>
                  </a:ext>
                </a:extLst>
              </p14:cNvPr>
              <p14:cNvContentPartPr/>
              <p14:nvPr/>
            </p14:nvContentPartPr>
            <p14:xfrm>
              <a:off x="2275067" y="1661665"/>
              <a:ext cx="2394720" cy="54000"/>
            </p14:xfrm>
          </p:contentPart>
        </mc:Choice>
        <mc:Fallback>
          <p:pic>
            <p:nvPicPr>
              <p:cNvPr id="5" name="Ink 4">
                <a:extLst>
                  <a:ext uri="{FF2B5EF4-FFF2-40B4-BE49-F238E27FC236}">
                    <a16:creationId xmlns:a16="http://schemas.microsoft.com/office/drawing/2014/main" id="{5D4BC031-F463-BCDB-649C-C7AD1A650FC9}"/>
                  </a:ext>
                </a:extLst>
              </p:cNvPr>
              <p:cNvPicPr/>
              <p:nvPr/>
            </p:nvPicPr>
            <p:blipFill>
              <a:blip r:embed="rId4"/>
              <a:stretch>
                <a:fillRect/>
              </a:stretch>
            </p:blipFill>
            <p:spPr>
              <a:xfrm>
                <a:off x="2221427" y="1553665"/>
                <a:ext cx="2502360" cy="269640"/>
              </a:xfrm>
              <a:prstGeom prst="rect">
                <a:avLst/>
              </a:prstGeom>
            </p:spPr>
          </p:pic>
        </mc:Fallback>
      </mc:AlternateContent>
    </p:spTree>
    <p:extLst>
      <p:ext uri="{BB962C8B-B14F-4D97-AF65-F5344CB8AC3E}">
        <p14:creationId xmlns:p14="http://schemas.microsoft.com/office/powerpoint/2010/main" val="840012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BEBC7-D7D2-E9E7-8193-3458C928048A}"/>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kern="1200">
                <a:solidFill>
                  <a:srgbClr val="FFFFFF"/>
                </a:solidFill>
                <a:latin typeface="+mj-lt"/>
                <a:ea typeface="+mj-ea"/>
                <a:cs typeface="+mj-cs"/>
              </a:rPr>
              <a:t>Guia do Exame</a:t>
            </a:r>
          </a:p>
        </p:txBody>
      </p:sp>
      <p:pic>
        <p:nvPicPr>
          <p:cNvPr id="6" name="Picture 5">
            <a:extLst>
              <a:ext uri="{FF2B5EF4-FFF2-40B4-BE49-F238E27FC236}">
                <a16:creationId xmlns:a16="http://schemas.microsoft.com/office/drawing/2014/main" id="{C7706076-02C2-5F86-E6C4-7BFDC6D5A6AC}"/>
              </a:ext>
            </a:extLst>
          </p:cNvPr>
          <p:cNvPicPr>
            <a:picLocks noChangeAspect="1"/>
          </p:cNvPicPr>
          <p:nvPr/>
        </p:nvPicPr>
        <p:blipFill>
          <a:blip r:embed="rId2"/>
          <a:stretch>
            <a:fillRect/>
          </a:stretch>
        </p:blipFill>
        <p:spPr>
          <a:xfrm>
            <a:off x="4777316" y="740984"/>
            <a:ext cx="6780700" cy="5373702"/>
          </a:xfrm>
          <a:prstGeom prst="rect">
            <a:avLst/>
          </a:prstGeom>
        </p:spPr>
      </p:pic>
    </p:spTree>
    <p:extLst>
      <p:ext uri="{BB962C8B-B14F-4D97-AF65-F5344CB8AC3E}">
        <p14:creationId xmlns:p14="http://schemas.microsoft.com/office/powerpoint/2010/main" val="2807072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C8DB4F-20DF-9C26-1066-B953430468DC}"/>
              </a:ext>
            </a:extLst>
          </p:cNvPr>
          <p:cNvSpPr txBox="1"/>
          <p:nvPr/>
        </p:nvSpPr>
        <p:spPr>
          <a:xfrm>
            <a:off x="5646197" y="3152001"/>
            <a:ext cx="899605" cy="553998"/>
          </a:xfrm>
          <a:prstGeom prst="rect">
            <a:avLst/>
          </a:prstGeom>
          <a:noFill/>
        </p:spPr>
        <p:txBody>
          <a:bodyPr wrap="none" rtlCol="0">
            <a:spAutoFit/>
          </a:bodyPr>
          <a:lstStyle/>
          <a:p>
            <a:r>
              <a:rPr lang="en-BR" sz="3000" dirty="0"/>
              <a:t>RDS</a:t>
            </a:r>
          </a:p>
        </p:txBody>
      </p:sp>
    </p:spTree>
    <p:extLst>
      <p:ext uri="{BB962C8B-B14F-4D97-AF65-F5344CB8AC3E}">
        <p14:creationId xmlns:p14="http://schemas.microsoft.com/office/powerpoint/2010/main" val="4031089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C8DB4F-20DF-9C26-1066-B953430468DC}"/>
              </a:ext>
            </a:extLst>
          </p:cNvPr>
          <p:cNvSpPr txBox="1"/>
          <p:nvPr/>
        </p:nvSpPr>
        <p:spPr>
          <a:xfrm>
            <a:off x="5057093" y="3152001"/>
            <a:ext cx="2077813" cy="553998"/>
          </a:xfrm>
          <a:prstGeom prst="rect">
            <a:avLst/>
          </a:prstGeom>
          <a:noFill/>
        </p:spPr>
        <p:txBody>
          <a:bodyPr wrap="none" rtlCol="0">
            <a:spAutoFit/>
          </a:bodyPr>
          <a:lstStyle/>
          <a:p>
            <a:r>
              <a:rPr lang="en-BR" sz="3000" dirty="0"/>
              <a:t>DynamoDB</a:t>
            </a:r>
          </a:p>
        </p:txBody>
      </p:sp>
    </p:spTree>
    <p:extLst>
      <p:ext uri="{BB962C8B-B14F-4D97-AF65-F5344CB8AC3E}">
        <p14:creationId xmlns:p14="http://schemas.microsoft.com/office/powerpoint/2010/main" val="4032026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5340350" y="3244334"/>
            <a:ext cx="1511300" cy="369332"/>
          </a:xfrm>
          <a:prstGeom prst="rect">
            <a:avLst/>
          </a:prstGeom>
          <a:noFill/>
        </p:spPr>
        <p:txBody>
          <a:bodyPr wrap="square" rtlCol="0">
            <a:spAutoFit/>
          </a:bodyPr>
          <a:lstStyle/>
          <a:p>
            <a:r>
              <a:rPr lang="en-BR" b="1" dirty="0"/>
              <a:t>Exercícios</a:t>
            </a:r>
          </a:p>
        </p:txBody>
      </p:sp>
    </p:spTree>
    <p:extLst>
      <p:ext uri="{BB962C8B-B14F-4D97-AF65-F5344CB8AC3E}">
        <p14:creationId xmlns:p14="http://schemas.microsoft.com/office/powerpoint/2010/main" val="2178624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3D6903-C35B-46B0-1CB4-E4F838446B59}"/>
              </a:ext>
            </a:extLst>
          </p:cNvPr>
          <p:cNvSpPr txBox="1"/>
          <p:nvPr/>
        </p:nvSpPr>
        <p:spPr>
          <a:xfrm>
            <a:off x="279400" y="197346"/>
            <a:ext cx="11633200" cy="6463308"/>
          </a:xfrm>
          <a:prstGeom prst="rect">
            <a:avLst/>
          </a:prstGeom>
          <a:noFill/>
        </p:spPr>
        <p:txBody>
          <a:bodyPr wrap="square" rtlCol="0">
            <a:spAutoFit/>
          </a:bodyPr>
          <a:lstStyle/>
          <a:p>
            <a:pPr algn="l"/>
            <a:r>
              <a:rPr lang="en-US" b="1" i="0" u="none" strike="noStrike" dirty="0" err="1">
                <a:solidFill>
                  <a:srgbClr val="000000"/>
                </a:solidFill>
                <a:effectLst/>
              </a:rPr>
              <a:t>Questão</a:t>
            </a:r>
            <a:r>
              <a:rPr lang="en-US" b="1" i="0" u="none" strike="noStrike" dirty="0">
                <a:solidFill>
                  <a:srgbClr val="000000"/>
                </a:solidFill>
                <a:effectLst/>
              </a:rPr>
              <a:t> 1 - </a:t>
            </a:r>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a:t>
            </a:r>
            <a:r>
              <a:rPr lang="en-US" b="0" i="0" u="none" strike="noStrike" dirty="0" err="1">
                <a:solidFill>
                  <a:srgbClr val="000000"/>
                </a:solidFill>
                <a:effectLst/>
              </a:rPr>
              <a:t>grande</a:t>
            </a:r>
            <a:r>
              <a:rPr lang="en-US" b="0" i="0" u="none" strike="noStrike" dirty="0">
                <a:solidFill>
                  <a:srgbClr val="000000"/>
                </a:solidFill>
                <a:effectLst/>
              </a:rPr>
              <a:t> </a:t>
            </a:r>
            <a:r>
              <a:rPr lang="en-US" b="0" i="0" u="none" strike="noStrike" dirty="0" err="1">
                <a:solidFill>
                  <a:srgbClr val="000000"/>
                </a:solidFill>
                <a:effectLst/>
              </a:rPr>
              <a:t>empresa</a:t>
            </a:r>
            <a:r>
              <a:rPr lang="en-US" b="0" i="0" u="none" strike="noStrike" dirty="0">
                <a:solidFill>
                  <a:srgbClr val="000000"/>
                </a:solidFill>
                <a:effectLst/>
              </a:rPr>
              <a:t> de </a:t>
            </a:r>
            <a:r>
              <a:rPr lang="en-US" b="0" i="0" u="none" strike="noStrike" dirty="0" err="1">
                <a:solidFill>
                  <a:srgbClr val="000000"/>
                </a:solidFill>
                <a:effectLst/>
              </a:rPr>
              <a:t>comércio</a:t>
            </a:r>
            <a:r>
              <a:rPr lang="en-US" b="0" i="0" u="none" strike="noStrike" dirty="0">
                <a:solidFill>
                  <a:srgbClr val="000000"/>
                </a:solidFill>
                <a:effectLst/>
              </a:rPr>
              <a:t> </a:t>
            </a:r>
            <a:r>
              <a:rPr lang="en-US" b="0" i="0" u="none" strike="noStrike" dirty="0" err="1">
                <a:solidFill>
                  <a:srgbClr val="000000"/>
                </a:solidFill>
                <a:effectLst/>
              </a:rPr>
              <a:t>eletrônico</a:t>
            </a:r>
            <a:r>
              <a:rPr lang="en-US" b="0" i="0" u="none" strike="noStrike" dirty="0">
                <a:solidFill>
                  <a:srgbClr val="000000"/>
                </a:solidFill>
                <a:effectLst/>
              </a:rPr>
              <a:t> </a:t>
            </a:r>
            <a:r>
              <a:rPr lang="en-US" b="0" i="0" u="none" strike="noStrike" dirty="0" err="1">
                <a:solidFill>
                  <a:srgbClr val="000000"/>
                </a:solidFill>
                <a:effectLst/>
              </a:rPr>
              <a:t>armazena</a:t>
            </a:r>
            <a:r>
              <a:rPr lang="en-US" b="0" i="0" u="none" strike="noStrike" dirty="0">
                <a:solidFill>
                  <a:srgbClr val="000000"/>
                </a:solidFill>
                <a:effectLst/>
              </a:rPr>
              <a:t> </a:t>
            </a:r>
            <a:r>
              <a:rPr lang="en-US" b="0" i="0" u="none" strike="noStrike" dirty="0" err="1">
                <a:solidFill>
                  <a:srgbClr val="000000"/>
                </a:solidFill>
                <a:effectLst/>
              </a:rPr>
              <a:t>diariamente</a:t>
            </a:r>
            <a:r>
              <a:rPr lang="en-US" b="0" i="0" u="none" strike="noStrike" dirty="0">
                <a:solidFill>
                  <a:srgbClr val="000000"/>
                </a:solidFill>
                <a:effectLst/>
              </a:rPr>
              <a:t> </a:t>
            </a:r>
            <a:r>
              <a:rPr lang="en-US" b="0" i="0" u="none" strike="noStrike" dirty="0" err="1">
                <a:solidFill>
                  <a:srgbClr val="000000"/>
                </a:solidFill>
                <a:effectLst/>
              </a:rPr>
              <a:t>enormes</a:t>
            </a:r>
            <a:r>
              <a:rPr lang="en-US" b="0" i="0" u="none" strike="noStrike" dirty="0">
                <a:solidFill>
                  <a:srgbClr val="000000"/>
                </a:solidFill>
                <a:effectLst/>
              </a:rPr>
              <a:t> volumes de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um bucket do Amazon S3. Esses dados </a:t>
            </a:r>
            <a:r>
              <a:rPr lang="en-US" b="0" i="0" u="none" strike="noStrike" dirty="0" err="1">
                <a:solidFill>
                  <a:srgbClr val="000000"/>
                </a:solidFill>
                <a:effectLst/>
              </a:rPr>
              <a:t>incluem</a:t>
            </a:r>
            <a:r>
              <a:rPr lang="en-US" b="0" i="0" u="none" strike="noStrike" dirty="0">
                <a:solidFill>
                  <a:srgbClr val="000000"/>
                </a:solidFill>
                <a:effectLst/>
              </a:rPr>
              <a:t> </a:t>
            </a:r>
            <a:r>
              <a:rPr lang="en-US" b="0" i="0" u="none" strike="noStrike" dirty="0" err="1">
                <a:solidFill>
                  <a:srgbClr val="000000"/>
                </a:solidFill>
                <a:effectLst/>
              </a:rPr>
              <a:t>informações</a:t>
            </a:r>
            <a:r>
              <a:rPr lang="en-US" b="0" i="0" u="none" strike="noStrike" dirty="0">
                <a:solidFill>
                  <a:srgbClr val="000000"/>
                </a:solidFill>
                <a:effectLst/>
              </a:rPr>
              <a:t> </a:t>
            </a:r>
            <a:r>
              <a:rPr lang="en-US" b="0" i="0" u="none" strike="noStrike" dirty="0" err="1">
                <a:solidFill>
                  <a:srgbClr val="000000"/>
                </a:solidFill>
                <a:effectLst/>
              </a:rPr>
              <a:t>pessoais</a:t>
            </a:r>
            <a:r>
              <a:rPr lang="en-US" b="0" i="0" u="none" strike="noStrike" dirty="0">
                <a:solidFill>
                  <a:srgbClr val="000000"/>
                </a:solidFill>
                <a:effectLst/>
              </a:rPr>
              <a:t> dos </a:t>
            </a:r>
            <a:r>
              <a:rPr lang="en-US" b="0" i="0" u="none" strike="noStrike" dirty="0" err="1">
                <a:solidFill>
                  <a:srgbClr val="000000"/>
                </a:solidFill>
                <a:effectLst/>
              </a:rPr>
              <a:t>clientes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números</a:t>
            </a:r>
            <a:r>
              <a:rPr lang="en-US" b="0" i="0" u="none" strike="noStrike" dirty="0">
                <a:solidFill>
                  <a:srgbClr val="000000"/>
                </a:solidFill>
                <a:effectLst/>
              </a:rPr>
              <a:t> de </a:t>
            </a:r>
            <a:r>
              <a:rPr lang="en-US" b="0" i="0" u="none" strike="noStrike" dirty="0" err="1">
                <a:solidFill>
                  <a:srgbClr val="000000"/>
                </a:solidFill>
                <a:effectLst/>
              </a:rPr>
              <a:t>cartão</a:t>
            </a:r>
            <a:r>
              <a:rPr lang="en-US" b="0" i="0" u="none" strike="noStrike" dirty="0">
                <a:solidFill>
                  <a:srgbClr val="000000"/>
                </a:solidFill>
                <a:effectLst/>
              </a:rPr>
              <a:t> de </a:t>
            </a:r>
            <a:r>
              <a:rPr lang="en-US" b="0" i="0" u="none" strike="noStrike" dirty="0" err="1">
                <a:solidFill>
                  <a:srgbClr val="000000"/>
                </a:solidFill>
                <a:effectLst/>
              </a:rPr>
              <a:t>crédito</a:t>
            </a:r>
            <a:r>
              <a:rPr lang="en-US" b="0" i="0" u="none" strike="noStrike" dirty="0">
                <a:solidFill>
                  <a:srgbClr val="000000"/>
                </a:solidFill>
                <a:effectLst/>
              </a:rPr>
              <a:t> e dados de </a:t>
            </a:r>
            <a:r>
              <a:rPr lang="en-US" b="0" i="0" u="none" strike="noStrike" dirty="0" err="1">
                <a:solidFill>
                  <a:srgbClr val="000000"/>
                </a:solidFill>
                <a:effectLst/>
              </a:rPr>
              <a:t>contato</a:t>
            </a:r>
            <a:r>
              <a:rPr lang="en-US" b="0" i="0" u="none" strike="noStrike" dirty="0">
                <a:solidFill>
                  <a:srgbClr val="000000"/>
                </a:solidFill>
                <a:effectLst/>
              </a:rPr>
              <a:t>. 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precisa</a:t>
            </a:r>
            <a:r>
              <a:rPr lang="en-US" b="0" i="0" u="none" strike="noStrike" dirty="0">
                <a:solidFill>
                  <a:srgbClr val="000000"/>
                </a:solidFill>
                <a:effectLst/>
              </a:rPr>
              <a:t> </a:t>
            </a:r>
            <a:r>
              <a:rPr lang="en-US" b="0" i="0" u="none" strike="noStrike" dirty="0" err="1">
                <a:solidFill>
                  <a:srgbClr val="000000"/>
                </a:solidFill>
                <a:effectLst/>
              </a:rPr>
              <a:t>garantir</a:t>
            </a:r>
            <a:r>
              <a:rPr lang="en-US" b="0" i="0" u="none" strike="noStrike" dirty="0">
                <a:solidFill>
                  <a:srgbClr val="000000"/>
                </a:solidFill>
                <a:effectLst/>
              </a:rPr>
              <a:t> que esses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sejam</a:t>
            </a:r>
            <a:r>
              <a:rPr lang="en-US" b="0" i="0" u="none" strike="noStrike" dirty="0">
                <a:solidFill>
                  <a:srgbClr val="000000"/>
                </a:solidFill>
                <a:effectLst/>
              </a:rPr>
              <a:t> </a:t>
            </a:r>
            <a:r>
              <a:rPr lang="en-US" b="0" i="0" u="none" strike="noStrike" dirty="0" err="1">
                <a:solidFill>
                  <a:srgbClr val="000000"/>
                </a:solidFill>
                <a:effectLst/>
              </a:rPr>
              <a:t>identificados</a:t>
            </a:r>
            <a:r>
              <a:rPr lang="en-US" b="0" i="0" u="none" strike="noStrike" dirty="0">
                <a:solidFill>
                  <a:srgbClr val="000000"/>
                </a:solidFill>
                <a:effectLst/>
              </a:rPr>
              <a:t>, </a:t>
            </a:r>
            <a:r>
              <a:rPr lang="en-US" b="0" i="0" u="none" strike="noStrike" dirty="0" err="1">
                <a:solidFill>
                  <a:srgbClr val="000000"/>
                </a:solidFill>
                <a:effectLst/>
              </a:rPr>
              <a:t>classificados</a:t>
            </a:r>
            <a:r>
              <a:rPr lang="en-US" b="0" i="0" u="none" strike="noStrike" dirty="0">
                <a:solidFill>
                  <a:srgbClr val="000000"/>
                </a:solidFill>
                <a:effectLst/>
              </a:rPr>
              <a:t> e </a:t>
            </a:r>
            <a:r>
              <a:rPr lang="en-US" b="0" i="0" u="none" strike="noStrike" dirty="0" err="1">
                <a:solidFill>
                  <a:srgbClr val="000000"/>
                </a:solidFill>
                <a:effectLst/>
              </a:rPr>
              <a:t>protegidos</a:t>
            </a:r>
            <a:r>
              <a:rPr lang="en-US" b="0" i="0" u="none" strike="noStrike" dirty="0">
                <a:solidFill>
                  <a:srgbClr val="000000"/>
                </a:solidFill>
                <a:effectLst/>
              </a:rPr>
              <a:t> de forma </a:t>
            </a:r>
            <a:r>
              <a:rPr lang="en-US" b="0" i="0" u="none" strike="noStrike" dirty="0" err="1">
                <a:solidFill>
                  <a:srgbClr val="000000"/>
                </a:solidFill>
                <a:effectLst/>
              </a:rPr>
              <a:t>adequada</a:t>
            </a:r>
            <a:r>
              <a:rPr lang="en-US" b="0" i="0" u="none" strike="noStrike" dirty="0">
                <a:solidFill>
                  <a:srgbClr val="000000"/>
                </a:solidFill>
                <a:effectLst/>
              </a:rPr>
              <a:t> para </a:t>
            </a:r>
            <a:r>
              <a:rPr lang="en-US" b="0" i="0" u="none" strike="noStrike" dirty="0" err="1">
                <a:solidFill>
                  <a:srgbClr val="000000"/>
                </a:solidFill>
                <a:effectLst/>
              </a:rPr>
              <a:t>cumprir</a:t>
            </a:r>
            <a:r>
              <a:rPr lang="en-US" b="0" i="0" u="none" strike="noStrike" dirty="0">
                <a:solidFill>
                  <a:srgbClr val="000000"/>
                </a:solidFill>
                <a:effectLst/>
              </a:rPr>
              <a:t> as </a:t>
            </a:r>
            <a:r>
              <a:rPr lang="en-US" b="0" i="0" u="none" strike="noStrike" dirty="0" err="1">
                <a:solidFill>
                  <a:srgbClr val="000000"/>
                </a:solidFill>
                <a:effectLst/>
              </a:rPr>
              <a:t>regulamentações</a:t>
            </a:r>
            <a:r>
              <a:rPr lang="en-US" b="0" i="0" u="none" strike="noStrike" dirty="0">
                <a:solidFill>
                  <a:srgbClr val="000000"/>
                </a:solidFill>
                <a:effectLst/>
              </a:rPr>
              <a:t> de segurança e </a:t>
            </a:r>
            <a:r>
              <a:rPr lang="en-US" b="0" i="0" u="none" strike="noStrike" dirty="0" err="1">
                <a:solidFill>
                  <a:srgbClr val="000000"/>
                </a:solidFill>
                <a:effectLst/>
              </a:rPr>
              <a:t>privacidade</a:t>
            </a:r>
            <a:r>
              <a:rPr lang="en-US" b="0" i="0" u="none" strike="noStrike" dirty="0">
                <a:solidFill>
                  <a:srgbClr val="000000"/>
                </a:solidFill>
                <a:effectLst/>
              </a:rPr>
              <a:t> de dados. </a:t>
            </a:r>
            <a:r>
              <a:rPr lang="en-US" b="0" i="0" u="none" strike="noStrike" dirty="0" err="1">
                <a:solidFill>
                  <a:srgbClr val="000000"/>
                </a:solidFill>
                <a:effectLst/>
              </a:rPr>
              <a:t>Além</a:t>
            </a:r>
            <a:r>
              <a:rPr lang="en-US" b="0" i="0" u="none" strike="noStrike" dirty="0">
                <a:solidFill>
                  <a:srgbClr val="000000"/>
                </a:solidFill>
                <a:effectLst/>
              </a:rPr>
              <a:t> </a:t>
            </a:r>
            <a:r>
              <a:rPr lang="en-US" b="0" i="0" u="none" strike="noStrike" dirty="0" err="1">
                <a:solidFill>
                  <a:srgbClr val="000000"/>
                </a:solidFill>
                <a:effectLst/>
              </a:rPr>
              <a:t>disso</a:t>
            </a:r>
            <a:r>
              <a:rPr lang="en-US" b="0" i="0" u="none" strike="noStrike" dirty="0">
                <a:solidFill>
                  <a:srgbClr val="000000"/>
                </a:solidFill>
                <a:effectLst/>
              </a:rPr>
              <a:t>, </a:t>
            </a:r>
            <a:r>
              <a:rPr lang="en-US" b="0" i="0" u="none" strike="noStrike" dirty="0" err="1">
                <a:solidFill>
                  <a:srgbClr val="000000"/>
                </a:solidFill>
                <a:effectLst/>
              </a:rPr>
              <a:t>eles</a:t>
            </a:r>
            <a:r>
              <a:rPr lang="en-US" b="0" i="0" u="none" strike="noStrike" dirty="0">
                <a:solidFill>
                  <a:srgbClr val="000000"/>
                </a:solidFill>
                <a:effectLst/>
              </a:rPr>
              <a:t> </a:t>
            </a:r>
            <a:r>
              <a:rPr lang="en-US" b="0" i="0" u="none" strike="noStrike" dirty="0" err="1">
                <a:solidFill>
                  <a:srgbClr val="000000"/>
                </a:solidFill>
                <a:effectLst/>
              </a:rPr>
              <a:t>desejam</a:t>
            </a:r>
            <a:r>
              <a:rPr lang="en-US" b="0" i="0" u="none" strike="noStrike" dirty="0">
                <a:solidFill>
                  <a:srgbClr val="000000"/>
                </a:solidFill>
                <a:effectLst/>
              </a:rPr>
              <a:t> </a:t>
            </a:r>
            <a:r>
              <a:rPr lang="en-US" b="0" i="0" u="none" strike="noStrike" dirty="0" err="1">
                <a:solidFill>
                  <a:srgbClr val="000000"/>
                </a:solidFill>
                <a:effectLst/>
              </a:rPr>
              <a:t>receber</a:t>
            </a:r>
            <a:r>
              <a:rPr lang="en-US" b="0" i="0" u="none" strike="noStrike" dirty="0">
                <a:solidFill>
                  <a:srgbClr val="000000"/>
                </a:solidFill>
                <a:effectLst/>
              </a:rPr>
              <a:t> </a:t>
            </a:r>
            <a:r>
              <a:rPr lang="en-US" b="0" i="0" u="none" strike="noStrike" dirty="0" err="1">
                <a:solidFill>
                  <a:srgbClr val="000000"/>
                </a:solidFill>
                <a:effectLst/>
              </a:rPr>
              <a:t>alertas</a:t>
            </a:r>
            <a:r>
              <a:rPr lang="en-US" b="0" i="0" u="none" strike="noStrike" dirty="0">
                <a:solidFill>
                  <a:srgbClr val="000000"/>
                </a:solidFill>
                <a:effectLst/>
              </a:rPr>
              <a:t> </a:t>
            </a:r>
            <a:r>
              <a:rPr lang="en-US" b="0" i="0" u="none" strike="noStrike" dirty="0" err="1">
                <a:solidFill>
                  <a:srgbClr val="000000"/>
                </a:solidFill>
                <a:effectLst/>
              </a:rPr>
              <a:t>automaticamente</a:t>
            </a:r>
            <a:r>
              <a:rPr lang="en-US" b="0" i="0" u="none" strike="noStrike" dirty="0">
                <a:solidFill>
                  <a:srgbClr val="000000"/>
                </a:solidFill>
                <a:effectLst/>
              </a:rPr>
              <a:t> sempre que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forem</a:t>
            </a:r>
            <a:r>
              <a:rPr lang="en-US" b="0" i="0" u="none" strike="noStrike" dirty="0">
                <a:solidFill>
                  <a:srgbClr val="000000"/>
                </a:solidFill>
                <a:effectLst/>
              </a:rPr>
              <a:t> </a:t>
            </a:r>
            <a:r>
              <a:rPr lang="en-US" b="0" i="0" u="none" strike="noStrike" dirty="0" err="1">
                <a:solidFill>
                  <a:srgbClr val="000000"/>
                </a:solidFill>
                <a:effectLst/>
              </a:rPr>
              <a:t>detectados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novos</a:t>
            </a:r>
            <a:r>
              <a:rPr lang="en-US" b="0" i="0" u="none" strike="noStrike" dirty="0">
                <a:solidFill>
                  <a:srgbClr val="000000"/>
                </a:solidFill>
                <a:effectLst/>
              </a:rPr>
              <a:t> </a:t>
            </a:r>
            <a:r>
              <a:rPr lang="en-US" b="0" i="0" u="none" strike="noStrike" dirty="0" err="1">
                <a:solidFill>
                  <a:srgbClr val="000000"/>
                </a:solidFill>
                <a:effectLst/>
              </a:rPr>
              <a:t>arquivos</a:t>
            </a:r>
            <a:r>
              <a:rPr lang="en-US" b="0" i="0" u="none" strike="noStrike" dirty="0">
                <a:solidFill>
                  <a:srgbClr val="000000"/>
                </a:solidFill>
                <a:effectLst/>
              </a:rPr>
              <a:t> </a:t>
            </a:r>
            <a:r>
              <a:rPr lang="en-US" b="0" i="0" u="none" strike="noStrike" dirty="0" err="1">
                <a:solidFill>
                  <a:srgbClr val="000000"/>
                </a:solidFill>
                <a:effectLst/>
              </a:rPr>
              <a:t>carregados</a:t>
            </a:r>
            <a:r>
              <a:rPr lang="en-US" b="0" i="0" u="none" strike="noStrike" dirty="0">
                <a:solidFill>
                  <a:srgbClr val="000000"/>
                </a:solidFill>
                <a:effectLst/>
              </a:rPr>
              <a:t> no bucket S3.</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Como </a:t>
            </a:r>
            <a:r>
              <a:rPr lang="en-US" b="0" i="0" u="none" strike="noStrike" dirty="0" err="1">
                <a:solidFill>
                  <a:srgbClr val="000000"/>
                </a:solidFill>
                <a:effectLst/>
              </a:rPr>
              <a:t>arquiteto</a:t>
            </a:r>
            <a:r>
              <a:rPr lang="en-US" b="0" i="0" u="none" strike="noStrike" dirty="0">
                <a:solidFill>
                  <a:srgbClr val="000000"/>
                </a:solidFill>
                <a:effectLst/>
              </a:rPr>
              <a:t> de </a:t>
            </a:r>
            <a:r>
              <a:rPr lang="en-US" b="0" i="0" u="none" strike="noStrike" dirty="0" err="1">
                <a:solidFill>
                  <a:srgbClr val="000000"/>
                </a:solidFill>
                <a:effectLst/>
              </a:rPr>
              <a:t>soluções</a:t>
            </a:r>
            <a:r>
              <a:rPr lang="en-US" b="0" i="0" u="none" strike="noStrike" dirty="0">
                <a:solidFill>
                  <a:srgbClr val="000000"/>
                </a:solidFill>
                <a:effectLst/>
              </a:rPr>
              <a:t>, qual das </a:t>
            </a:r>
            <a:r>
              <a:rPr lang="en-US" b="0" i="0" u="none" strike="noStrike" dirty="0" err="1">
                <a:solidFill>
                  <a:srgbClr val="000000"/>
                </a:solidFill>
                <a:effectLst/>
              </a:rPr>
              <a:t>opções</a:t>
            </a:r>
            <a:r>
              <a:rPr lang="en-US" b="0" i="0" u="none" strike="noStrike" dirty="0">
                <a:solidFill>
                  <a:srgbClr val="000000"/>
                </a:solidFill>
                <a:effectLst/>
              </a:rPr>
              <a:t> </a:t>
            </a:r>
            <a:r>
              <a:rPr lang="en-US" b="0" i="0" u="none" strike="noStrike" dirty="0" err="1">
                <a:solidFill>
                  <a:srgbClr val="000000"/>
                </a:solidFill>
                <a:effectLst/>
              </a:rPr>
              <a:t>abaixo</a:t>
            </a:r>
            <a:r>
              <a:rPr lang="en-US" b="0" i="0" u="none" strike="noStrike" dirty="0">
                <a:solidFill>
                  <a:srgbClr val="000000"/>
                </a:solidFill>
                <a:effectLst/>
              </a:rPr>
              <a:t> </a:t>
            </a:r>
            <a:r>
              <a:rPr lang="en-US" b="0" i="0" u="none" strike="noStrike" dirty="0" err="1">
                <a:solidFill>
                  <a:srgbClr val="000000"/>
                </a:solidFill>
                <a:effectLst/>
              </a:rPr>
              <a:t>representa</a:t>
            </a:r>
            <a:r>
              <a:rPr lang="en-US" b="0" i="0" u="none" strike="noStrike" dirty="0">
                <a:solidFill>
                  <a:srgbClr val="000000"/>
                </a:solidFill>
                <a:effectLst/>
              </a:rPr>
              <a:t> a </a:t>
            </a:r>
            <a:r>
              <a:rPr lang="en-US" b="0" i="0" u="none" strike="noStrike" dirty="0" err="1">
                <a:solidFill>
                  <a:srgbClr val="000000"/>
                </a:solidFill>
                <a:effectLst/>
              </a:rPr>
              <a:t>melhor</a:t>
            </a:r>
            <a:r>
              <a:rPr lang="en-US" b="0" i="0" u="none" strike="noStrike" dirty="0">
                <a:solidFill>
                  <a:srgbClr val="000000"/>
                </a:solidFill>
                <a:effectLst/>
              </a:rPr>
              <a:t> </a:t>
            </a:r>
            <a:r>
              <a:rPr lang="en-US" b="0" i="0" u="none" strike="noStrike" dirty="0" err="1">
                <a:solidFill>
                  <a:srgbClr val="000000"/>
                </a:solidFill>
                <a:effectLst/>
              </a:rPr>
              <a:t>solução</a:t>
            </a:r>
            <a:r>
              <a:rPr lang="en-US" b="0" i="0" u="none" strike="noStrike" dirty="0">
                <a:solidFill>
                  <a:srgbClr val="000000"/>
                </a:solidFill>
                <a:effectLst/>
              </a:rPr>
              <a:t> para </a:t>
            </a:r>
            <a:r>
              <a:rPr lang="en-US" b="0" i="0" u="none" strike="noStrike" dirty="0" err="1">
                <a:solidFill>
                  <a:srgbClr val="000000"/>
                </a:solidFill>
                <a:effectLst/>
              </a:rPr>
              <a:t>atender</a:t>
            </a:r>
            <a:r>
              <a:rPr lang="en-US" b="0" i="0" u="none" strike="noStrike" dirty="0">
                <a:solidFill>
                  <a:srgbClr val="000000"/>
                </a:solidFill>
                <a:effectLst/>
              </a:rPr>
              <a:t> </a:t>
            </a:r>
            <a:r>
              <a:rPr lang="en-US" b="0" i="0" u="none" strike="noStrike" dirty="0" err="1">
                <a:solidFill>
                  <a:srgbClr val="000000"/>
                </a:solidFill>
                <a:effectLst/>
              </a:rPr>
              <a:t>às</a:t>
            </a:r>
            <a:r>
              <a:rPr lang="en-US" b="0" i="0" u="none" strike="noStrike" dirty="0">
                <a:solidFill>
                  <a:srgbClr val="000000"/>
                </a:solidFill>
                <a:effectLst/>
              </a:rPr>
              <a:t> </a:t>
            </a:r>
            <a:r>
              <a:rPr lang="en-US" b="0" i="0" u="none" strike="noStrike" dirty="0" err="1">
                <a:solidFill>
                  <a:srgbClr val="000000"/>
                </a:solidFill>
                <a:effectLst/>
              </a:rPr>
              <a:t>necessidades</a:t>
            </a:r>
            <a:r>
              <a:rPr lang="en-US" b="0" i="0" u="none" strike="noStrike" dirty="0">
                <a:solidFill>
                  <a:srgbClr val="000000"/>
                </a:solidFill>
                <a:effectLst/>
              </a:rPr>
              <a:t> da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utilizando</a:t>
            </a:r>
            <a:r>
              <a:rPr lang="en-US" b="0" i="0" u="none" strike="noStrike" dirty="0">
                <a:solidFill>
                  <a:srgbClr val="000000"/>
                </a:solidFill>
                <a:effectLst/>
              </a:rPr>
              <a:t> AWS Macie e S3?</a:t>
            </a:r>
          </a:p>
          <a:p>
            <a:pPr algn="l"/>
            <a:endParaRPr lang="en-US" b="0" i="0" u="none" strike="noStrike" dirty="0">
              <a:solidFill>
                <a:srgbClr val="000000"/>
              </a:solidFill>
              <a:effectLst/>
            </a:endParaRPr>
          </a:p>
          <a:p>
            <a:pPr algn="l"/>
            <a:r>
              <a:rPr lang="en-US" b="0" i="0" u="none" strike="noStrike" dirty="0">
                <a:solidFill>
                  <a:srgbClr val="000000"/>
                </a:solidFill>
                <a:effectLst/>
              </a:rPr>
              <a:t>A. </a:t>
            </a:r>
            <a:r>
              <a:rPr lang="en-US" b="0" i="0" u="none" strike="noStrike" dirty="0" err="1">
                <a:solidFill>
                  <a:srgbClr val="000000"/>
                </a:solidFill>
                <a:effectLst/>
              </a:rPr>
              <a:t>Configurar</a:t>
            </a:r>
            <a:r>
              <a:rPr lang="en-US" b="0" i="0" u="none" strike="noStrike" dirty="0">
                <a:solidFill>
                  <a:srgbClr val="000000"/>
                </a:solidFill>
                <a:effectLst/>
              </a:rPr>
              <a:t> o AWS Macie para </a:t>
            </a:r>
            <a:r>
              <a:rPr lang="en-US" b="0" i="0" u="none" strike="noStrike" dirty="0" err="1">
                <a:solidFill>
                  <a:srgbClr val="000000"/>
                </a:solidFill>
                <a:effectLst/>
              </a:rPr>
              <a:t>monitorar</a:t>
            </a:r>
            <a:r>
              <a:rPr lang="en-US" b="0" i="0" u="none" strike="noStrike" dirty="0">
                <a:solidFill>
                  <a:srgbClr val="000000"/>
                </a:solidFill>
                <a:effectLst/>
              </a:rPr>
              <a:t> </a:t>
            </a:r>
            <a:r>
              <a:rPr lang="en-US" b="0" i="0" u="none" strike="noStrike" dirty="0" err="1">
                <a:solidFill>
                  <a:srgbClr val="000000"/>
                </a:solidFill>
                <a:effectLst/>
              </a:rPr>
              <a:t>continuamente</a:t>
            </a:r>
            <a:r>
              <a:rPr lang="en-US" b="0" i="0" u="none" strike="noStrike" dirty="0">
                <a:solidFill>
                  <a:srgbClr val="000000"/>
                </a:solidFill>
                <a:effectLst/>
              </a:rPr>
              <a:t> o bucket S3, </a:t>
            </a:r>
            <a:r>
              <a:rPr lang="en-US" b="0" i="0" u="none" strike="noStrike" dirty="0" err="1">
                <a:solidFill>
                  <a:srgbClr val="000000"/>
                </a:solidFill>
                <a:effectLst/>
              </a:rPr>
              <a:t>identificar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e </a:t>
            </a:r>
            <a:r>
              <a:rPr lang="en-US" b="0" i="0" u="none" strike="noStrike" dirty="0" err="1">
                <a:solidFill>
                  <a:srgbClr val="000000"/>
                </a:solidFill>
                <a:effectLst/>
              </a:rPr>
              <a:t>enviar</a:t>
            </a:r>
            <a:r>
              <a:rPr lang="en-US" b="0" i="0" u="none" strike="noStrike" dirty="0">
                <a:solidFill>
                  <a:srgbClr val="000000"/>
                </a:solidFill>
                <a:effectLst/>
              </a:rPr>
              <a:t> </a:t>
            </a:r>
            <a:r>
              <a:rPr lang="en-US" b="0" i="0" u="none" strike="noStrike" dirty="0" err="1">
                <a:solidFill>
                  <a:srgbClr val="000000"/>
                </a:solidFill>
                <a:effectLst/>
              </a:rPr>
              <a:t>notificações</a:t>
            </a:r>
            <a:r>
              <a:rPr lang="en-US" b="0" i="0" u="none" strike="noStrike" dirty="0">
                <a:solidFill>
                  <a:srgbClr val="000000"/>
                </a:solidFill>
                <a:effectLst/>
              </a:rPr>
              <a:t> via Amazon SNS </a:t>
            </a:r>
            <a:r>
              <a:rPr lang="en-US" b="0" i="0" u="none" strike="noStrike" dirty="0" err="1">
                <a:solidFill>
                  <a:srgbClr val="000000"/>
                </a:solidFill>
                <a:effectLst/>
              </a:rPr>
              <a:t>quando</a:t>
            </a:r>
            <a:r>
              <a:rPr lang="en-US" b="0" i="0" u="none" strike="noStrike" dirty="0">
                <a:solidFill>
                  <a:srgbClr val="000000"/>
                </a:solidFill>
                <a:effectLst/>
              </a:rPr>
              <a:t> dados </a:t>
            </a:r>
            <a:r>
              <a:rPr lang="en-US" b="0" i="0" u="none" strike="noStrike" dirty="0" err="1">
                <a:solidFill>
                  <a:srgbClr val="000000"/>
                </a:solidFill>
                <a:effectLst/>
              </a:rPr>
              <a:t>confidenciais</a:t>
            </a:r>
            <a:r>
              <a:rPr lang="en-US" b="0" i="0" u="none" strike="noStrike" dirty="0">
                <a:solidFill>
                  <a:srgbClr val="000000"/>
                </a:solidFill>
                <a:effectLst/>
              </a:rPr>
              <a:t> </a:t>
            </a:r>
            <a:r>
              <a:rPr lang="en-US" b="0" i="0" u="none" strike="noStrike" dirty="0" err="1">
                <a:solidFill>
                  <a:srgbClr val="000000"/>
                </a:solidFill>
                <a:effectLst/>
              </a:rPr>
              <a:t>forem</a:t>
            </a:r>
            <a:r>
              <a:rPr lang="en-US" b="0" i="0" u="none" strike="noStrike" dirty="0">
                <a:solidFill>
                  <a:srgbClr val="000000"/>
                </a:solidFill>
                <a:effectLst/>
              </a:rPr>
              <a:t> </a:t>
            </a:r>
            <a:r>
              <a:rPr lang="en-US" b="0" i="0" u="none" strike="noStrike" dirty="0" err="1">
                <a:solidFill>
                  <a:srgbClr val="000000"/>
                </a:solidFill>
                <a:effectLst/>
              </a:rPr>
              <a:t>detectados</a:t>
            </a:r>
            <a:r>
              <a:rPr lang="en-US" b="0" i="0" u="none" strike="noStrike" dirty="0">
                <a:solidFill>
                  <a:srgbClr val="000000"/>
                </a:solidFill>
                <a:effectLst/>
              </a:rPr>
              <a:t>.</a:t>
            </a:r>
          </a:p>
          <a:p>
            <a:pPr algn="l"/>
            <a:r>
              <a:rPr lang="en-US" dirty="0">
                <a:solidFill>
                  <a:srgbClr val="000000"/>
                </a:solidFill>
              </a:rPr>
              <a:t>B. </a:t>
            </a:r>
            <a:r>
              <a:rPr lang="en-US" b="0" i="0" u="none" strike="noStrike" dirty="0" err="1">
                <a:solidFill>
                  <a:srgbClr val="000000"/>
                </a:solidFill>
                <a:effectLst/>
              </a:rPr>
              <a:t>Utilizar</a:t>
            </a:r>
            <a:r>
              <a:rPr lang="en-US" b="0" i="0" u="none" strike="noStrike" dirty="0">
                <a:solidFill>
                  <a:srgbClr val="000000"/>
                </a:solidFill>
                <a:effectLst/>
              </a:rPr>
              <a:t> AWS Lambda para </a:t>
            </a:r>
            <a:r>
              <a:rPr lang="en-US" b="0" i="0" u="none" strike="noStrike" dirty="0" err="1">
                <a:solidFill>
                  <a:srgbClr val="000000"/>
                </a:solidFill>
                <a:effectLst/>
              </a:rPr>
              <a:t>analisar</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arquivos</a:t>
            </a:r>
            <a:r>
              <a:rPr lang="en-US" b="0" i="0" u="none" strike="noStrike" dirty="0">
                <a:solidFill>
                  <a:srgbClr val="000000"/>
                </a:solidFill>
                <a:effectLst/>
              </a:rPr>
              <a:t> no bucket S3 e </a:t>
            </a:r>
            <a:r>
              <a:rPr lang="en-US" b="0" i="0" u="none" strike="noStrike" dirty="0" err="1">
                <a:solidFill>
                  <a:srgbClr val="000000"/>
                </a:solidFill>
                <a:effectLst/>
              </a:rPr>
              <a:t>identificar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e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seguida</a:t>
            </a:r>
            <a:r>
              <a:rPr lang="en-US" b="0" i="0" u="none" strike="noStrike" dirty="0">
                <a:solidFill>
                  <a:srgbClr val="000000"/>
                </a:solidFill>
                <a:effectLst/>
              </a:rPr>
              <a:t>, </a:t>
            </a:r>
            <a:r>
              <a:rPr lang="en-US" b="0" i="0" u="none" strike="noStrike" dirty="0" err="1">
                <a:solidFill>
                  <a:srgbClr val="000000"/>
                </a:solidFill>
                <a:effectLst/>
              </a:rPr>
              <a:t>configurar</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de bucket para </a:t>
            </a:r>
            <a:r>
              <a:rPr lang="en-US" b="0" i="0" u="none" strike="noStrike" dirty="0" err="1">
                <a:solidFill>
                  <a:srgbClr val="000000"/>
                </a:solidFill>
                <a:effectLst/>
              </a:rPr>
              <a:t>bloquear</a:t>
            </a:r>
            <a:r>
              <a:rPr lang="en-US" b="0" i="0" u="none" strike="noStrike" dirty="0">
                <a:solidFill>
                  <a:srgbClr val="000000"/>
                </a:solidFill>
                <a:effectLst/>
              </a:rPr>
              <a:t> o </a:t>
            </a:r>
            <a:r>
              <a:rPr lang="en-US" b="0" i="0" u="none" strike="noStrike" dirty="0" err="1">
                <a:solidFill>
                  <a:srgbClr val="000000"/>
                </a:solidFill>
                <a:effectLst/>
              </a:rPr>
              <a:t>acesso</a:t>
            </a:r>
            <a:r>
              <a:rPr lang="en-US" b="0" i="0" u="none" strike="noStrike" dirty="0">
                <a:solidFill>
                  <a:srgbClr val="000000"/>
                </a:solidFill>
                <a:effectLst/>
              </a:rPr>
              <a:t> a esses </a:t>
            </a:r>
            <a:r>
              <a:rPr lang="en-US" b="0" i="0" u="none" strike="noStrike" dirty="0" err="1">
                <a:solidFill>
                  <a:srgbClr val="000000"/>
                </a:solidFill>
                <a:effectLst/>
              </a:rPr>
              <a:t>arquivos</a:t>
            </a:r>
            <a:r>
              <a:rPr lang="en-US" b="0" i="0" u="none" strike="noStrike" dirty="0">
                <a:solidFill>
                  <a:srgbClr val="000000"/>
                </a:solidFill>
                <a:effectLst/>
              </a:rPr>
              <a:t>.</a:t>
            </a:r>
          </a:p>
          <a:p>
            <a:pPr algn="l"/>
            <a:r>
              <a:rPr lang="en-US" dirty="0">
                <a:solidFill>
                  <a:srgbClr val="000000"/>
                </a:solidFill>
              </a:rPr>
              <a:t>C. </a:t>
            </a:r>
            <a:r>
              <a:rPr lang="en-US" b="0" i="0" u="none" strike="noStrike" dirty="0" err="1">
                <a:solidFill>
                  <a:srgbClr val="000000"/>
                </a:solidFill>
                <a:effectLst/>
              </a:rPr>
              <a:t>Configurar</a:t>
            </a:r>
            <a:r>
              <a:rPr lang="en-US" b="0" i="0" u="none" strike="noStrike" dirty="0">
                <a:solidFill>
                  <a:srgbClr val="000000"/>
                </a:solidFill>
                <a:effectLst/>
              </a:rPr>
              <a:t> </a:t>
            </a:r>
            <a:r>
              <a:rPr lang="en-US" b="0" i="0" u="none" strike="noStrike" dirty="0" err="1">
                <a:solidFill>
                  <a:srgbClr val="000000"/>
                </a:solidFill>
                <a:effectLst/>
              </a:rPr>
              <a:t>políticas</a:t>
            </a:r>
            <a:r>
              <a:rPr lang="en-US" b="0" i="0" u="none" strike="noStrike" dirty="0">
                <a:solidFill>
                  <a:srgbClr val="000000"/>
                </a:solidFill>
                <a:effectLst/>
              </a:rPr>
              <a:t> de bucket S3 para </a:t>
            </a:r>
            <a:r>
              <a:rPr lang="en-US" b="0" i="0" u="none" strike="noStrike" dirty="0" err="1">
                <a:solidFill>
                  <a:srgbClr val="000000"/>
                </a:solidFill>
                <a:effectLst/>
              </a:rPr>
              <a:t>criptografar</a:t>
            </a:r>
            <a:r>
              <a:rPr lang="en-US" b="0" i="0" u="none" strike="noStrike" dirty="0">
                <a:solidFill>
                  <a:srgbClr val="000000"/>
                </a:solidFill>
                <a:effectLst/>
              </a:rPr>
              <a:t> </a:t>
            </a:r>
            <a:r>
              <a:rPr lang="en-US" b="0" i="0" u="none" strike="noStrike" dirty="0" err="1">
                <a:solidFill>
                  <a:srgbClr val="000000"/>
                </a:solidFill>
                <a:effectLst/>
              </a:rPr>
              <a:t>todos</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arquivos</a:t>
            </a:r>
            <a:r>
              <a:rPr lang="en-US" b="0" i="0" u="none" strike="noStrike" dirty="0">
                <a:solidFill>
                  <a:srgbClr val="000000"/>
                </a:solidFill>
                <a:effectLst/>
              </a:rPr>
              <a:t> </a:t>
            </a:r>
            <a:r>
              <a:rPr lang="en-US" b="0" i="0" u="none" strike="noStrike" dirty="0" err="1">
                <a:solidFill>
                  <a:srgbClr val="000000"/>
                </a:solidFill>
                <a:effectLst/>
              </a:rPr>
              <a:t>carregados</a:t>
            </a:r>
            <a:r>
              <a:rPr lang="en-US" b="0" i="0" u="none" strike="noStrike" dirty="0">
                <a:solidFill>
                  <a:srgbClr val="000000"/>
                </a:solidFill>
                <a:effectLst/>
              </a:rPr>
              <a:t> e </a:t>
            </a:r>
            <a:r>
              <a:rPr lang="en-US" b="0" i="0" u="none" strike="noStrike" dirty="0" err="1">
                <a:solidFill>
                  <a:srgbClr val="000000"/>
                </a:solidFill>
                <a:effectLst/>
              </a:rPr>
              <a:t>garantir</a:t>
            </a:r>
            <a:r>
              <a:rPr lang="en-US" b="0" i="0" u="none" strike="noStrike" dirty="0">
                <a:solidFill>
                  <a:srgbClr val="000000"/>
                </a:solidFill>
                <a:effectLst/>
              </a:rPr>
              <a:t> que </a:t>
            </a:r>
            <a:r>
              <a:rPr lang="en-US" b="0" i="0" u="none" strike="noStrike" dirty="0" err="1">
                <a:solidFill>
                  <a:srgbClr val="000000"/>
                </a:solidFill>
                <a:effectLst/>
              </a:rPr>
              <a:t>apenas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autenticados</a:t>
            </a:r>
            <a:r>
              <a:rPr lang="en-US" b="0" i="0" u="none" strike="noStrike" dirty="0">
                <a:solidFill>
                  <a:srgbClr val="000000"/>
                </a:solidFill>
                <a:effectLst/>
              </a:rPr>
              <a:t> </a:t>
            </a:r>
            <a:r>
              <a:rPr lang="en-US" b="0" i="0" u="none" strike="noStrike" dirty="0" err="1">
                <a:solidFill>
                  <a:srgbClr val="000000"/>
                </a:solidFill>
                <a:effectLst/>
              </a:rPr>
              <a:t>possam</a:t>
            </a:r>
            <a:r>
              <a:rPr lang="en-US" b="0" i="0" u="none" strike="noStrike" dirty="0">
                <a:solidFill>
                  <a:srgbClr val="000000"/>
                </a:solidFill>
                <a:effectLst/>
              </a:rPr>
              <a:t> </a:t>
            </a:r>
            <a:r>
              <a:rPr lang="en-US" b="0" i="0" u="none" strike="noStrike" dirty="0" err="1">
                <a:solidFill>
                  <a:srgbClr val="000000"/>
                </a:solidFill>
                <a:effectLst/>
              </a:rPr>
              <a:t>acessar</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dados.</a:t>
            </a:r>
          </a:p>
          <a:p>
            <a:pPr algn="l"/>
            <a:r>
              <a:rPr lang="en-US" dirty="0">
                <a:solidFill>
                  <a:srgbClr val="000000"/>
                </a:solidFill>
              </a:rPr>
              <a:t>D. </a:t>
            </a:r>
            <a:r>
              <a:rPr lang="en-US" b="0" i="0" u="none" strike="noStrike" dirty="0" err="1">
                <a:solidFill>
                  <a:srgbClr val="000000"/>
                </a:solidFill>
                <a:effectLst/>
              </a:rPr>
              <a:t>Utilizar</a:t>
            </a:r>
            <a:r>
              <a:rPr lang="en-US" b="0" i="0" u="none" strike="noStrike" dirty="0">
                <a:solidFill>
                  <a:srgbClr val="000000"/>
                </a:solidFill>
                <a:effectLst/>
              </a:rPr>
              <a:t> Amazon GuardDuty para </a:t>
            </a:r>
            <a:r>
              <a:rPr lang="en-US" b="0" i="0" u="none" strike="noStrike" dirty="0" err="1">
                <a:solidFill>
                  <a:srgbClr val="000000"/>
                </a:solidFill>
                <a:effectLst/>
              </a:rPr>
              <a:t>monitorar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rede do bucket S3 e </a:t>
            </a:r>
            <a:r>
              <a:rPr lang="en-US" b="0" i="0" u="none" strike="noStrike" dirty="0" err="1">
                <a:solidFill>
                  <a:srgbClr val="000000"/>
                </a:solidFill>
                <a:effectLst/>
              </a:rPr>
              <a:t>enviar</a:t>
            </a:r>
            <a:r>
              <a:rPr lang="en-US" b="0" i="0" u="none" strike="noStrike" dirty="0">
                <a:solidFill>
                  <a:srgbClr val="000000"/>
                </a:solidFill>
                <a:effectLst/>
              </a:rPr>
              <a:t> </a:t>
            </a:r>
            <a:r>
              <a:rPr lang="en-US" b="0" i="0" u="none" strike="noStrike" dirty="0" err="1">
                <a:solidFill>
                  <a:srgbClr val="000000"/>
                </a:solidFill>
                <a:effectLst/>
              </a:rPr>
              <a:t>alertas</a:t>
            </a:r>
            <a:r>
              <a:rPr lang="en-US" b="0" i="0" u="none" strike="noStrike" dirty="0">
                <a:solidFill>
                  <a:srgbClr val="000000"/>
                </a:solidFill>
                <a:effectLst/>
              </a:rPr>
              <a:t> se </a:t>
            </a:r>
            <a:r>
              <a:rPr lang="en-US" b="0" i="0" u="none" strike="noStrike" dirty="0" err="1">
                <a:solidFill>
                  <a:srgbClr val="000000"/>
                </a:solidFill>
                <a:effectLst/>
              </a:rPr>
              <a:t>detectar</a:t>
            </a:r>
            <a:r>
              <a:rPr lang="en-US" b="0" i="0" u="none" strike="noStrike" dirty="0">
                <a:solidFill>
                  <a:srgbClr val="000000"/>
                </a:solidFill>
                <a:effectLst/>
              </a:rPr>
              <a:t> </a:t>
            </a:r>
            <a:r>
              <a:rPr lang="en-US" b="0" i="0" u="none" strike="noStrike" dirty="0" err="1">
                <a:solidFill>
                  <a:srgbClr val="000000"/>
                </a:solidFill>
                <a:effectLst/>
              </a:rPr>
              <a:t>acessos</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autorizados</a:t>
            </a:r>
            <a:r>
              <a:rPr lang="en-US" b="0" i="0" u="none" strike="noStrike" dirty="0">
                <a:solidFill>
                  <a:srgbClr val="000000"/>
                </a:solidFill>
                <a:effectLst/>
              </a:rPr>
              <a:t> </a:t>
            </a:r>
            <a:r>
              <a:rPr lang="en-US" b="0" i="0" u="none" strike="noStrike" dirty="0" err="1">
                <a:solidFill>
                  <a:srgbClr val="000000"/>
                </a:solidFill>
                <a:effectLst/>
              </a:rPr>
              <a:t>aos</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a:t>
            </a:r>
          </a:p>
          <a:p>
            <a:endParaRPr lang="en-BR" dirty="0"/>
          </a:p>
        </p:txBody>
      </p:sp>
    </p:spTree>
    <p:extLst>
      <p:ext uri="{BB962C8B-B14F-4D97-AF65-F5344CB8AC3E}">
        <p14:creationId xmlns:p14="http://schemas.microsoft.com/office/powerpoint/2010/main" val="3823157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476250" y="197346"/>
            <a:ext cx="10756900" cy="6463308"/>
          </a:xfrm>
          <a:prstGeom prst="rect">
            <a:avLst/>
          </a:prstGeom>
          <a:noFill/>
        </p:spPr>
        <p:txBody>
          <a:bodyPr wrap="square" rtlCol="0">
            <a:spAutoFit/>
          </a:bodyPr>
          <a:lstStyle/>
          <a:p>
            <a:pPr algn="l"/>
            <a:r>
              <a:rPr lang="en-US" b="1" i="0" u="none" strike="noStrike" dirty="0" err="1">
                <a:solidFill>
                  <a:srgbClr val="000000"/>
                </a:solidFill>
                <a:effectLst/>
              </a:rPr>
              <a:t>Resposta</a:t>
            </a:r>
            <a:r>
              <a:rPr lang="en-US" b="1" i="0" u="none" strike="noStrike" dirty="0">
                <a:solidFill>
                  <a:srgbClr val="000000"/>
                </a:solidFill>
                <a:effectLst/>
              </a:rPr>
              <a:t> </a:t>
            </a:r>
            <a:r>
              <a:rPr lang="en-US" b="1" i="0" u="none" strike="noStrike" dirty="0" err="1">
                <a:solidFill>
                  <a:srgbClr val="000000"/>
                </a:solidFill>
                <a:effectLst/>
              </a:rPr>
              <a:t>Correta</a:t>
            </a:r>
            <a:r>
              <a:rPr lang="en-US" b="1" i="0" u="none" strike="noStrike" dirty="0">
                <a:solidFill>
                  <a:srgbClr val="000000"/>
                </a:solidFill>
                <a:effectLst/>
              </a:rPr>
              <a:t>:</a:t>
            </a:r>
            <a:r>
              <a:rPr lang="en-US" b="0" i="0" u="none" strike="noStrike" dirty="0">
                <a:solidFill>
                  <a:srgbClr val="000000"/>
                </a:solidFill>
                <a:effectLst/>
              </a:rPr>
              <a:t> A. </a:t>
            </a:r>
            <a:r>
              <a:rPr lang="en-US" b="0" i="0" u="none" strike="noStrike" dirty="0" err="1">
                <a:solidFill>
                  <a:srgbClr val="000000"/>
                </a:solidFill>
                <a:effectLst/>
              </a:rPr>
              <a:t>Configurar</a:t>
            </a:r>
            <a:r>
              <a:rPr lang="en-US" b="0" i="0" u="none" strike="noStrike" dirty="0">
                <a:solidFill>
                  <a:srgbClr val="000000"/>
                </a:solidFill>
                <a:effectLst/>
              </a:rPr>
              <a:t> o AWS Macie para </a:t>
            </a:r>
            <a:r>
              <a:rPr lang="en-US" b="0" i="0" u="none" strike="noStrike" dirty="0" err="1">
                <a:solidFill>
                  <a:srgbClr val="000000"/>
                </a:solidFill>
                <a:effectLst/>
              </a:rPr>
              <a:t>monitorar</a:t>
            </a:r>
            <a:r>
              <a:rPr lang="en-US" b="0" i="0" u="none" strike="noStrike" dirty="0">
                <a:solidFill>
                  <a:srgbClr val="000000"/>
                </a:solidFill>
                <a:effectLst/>
              </a:rPr>
              <a:t> </a:t>
            </a:r>
            <a:r>
              <a:rPr lang="en-US" b="0" i="0" u="none" strike="noStrike" dirty="0" err="1">
                <a:solidFill>
                  <a:srgbClr val="000000"/>
                </a:solidFill>
                <a:effectLst/>
              </a:rPr>
              <a:t>continuamente</a:t>
            </a:r>
            <a:r>
              <a:rPr lang="en-US" b="0" i="0" u="none" strike="noStrike" dirty="0">
                <a:solidFill>
                  <a:srgbClr val="000000"/>
                </a:solidFill>
                <a:effectLst/>
              </a:rPr>
              <a:t> o bucket S3, </a:t>
            </a:r>
            <a:r>
              <a:rPr lang="en-US" b="0" i="0" u="none" strike="noStrike" dirty="0" err="1">
                <a:solidFill>
                  <a:srgbClr val="000000"/>
                </a:solidFill>
                <a:effectLst/>
              </a:rPr>
              <a:t>identificar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e </a:t>
            </a:r>
            <a:r>
              <a:rPr lang="en-US" b="0" i="0" u="none" strike="noStrike" dirty="0" err="1">
                <a:solidFill>
                  <a:srgbClr val="000000"/>
                </a:solidFill>
                <a:effectLst/>
              </a:rPr>
              <a:t>enviar</a:t>
            </a:r>
            <a:r>
              <a:rPr lang="en-US" b="0" i="0" u="none" strike="noStrike" dirty="0">
                <a:solidFill>
                  <a:srgbClr val="000000"/>
                </a:solidFill>
                <a:effectLst/>
              </a:rPr>
              <a:t> </a:t>
            </a:r>
            <a:r>
              <a:rPr lang="en-US" b="0" i="0" u="none" strike="noStrike" dirty="0" err="1">
                <a:solidFill>
                  <a:srgbClr val="000000"/>
                </a:solidFill>
                <a:effectLst/>
              </a:rPr>
              <a:t>notificações</a:t>
            </a:r>
            <a:r>
              <a:rPr lang="en-US" b="0" i="0" u="none" strike="noStrike" dirty="0">
                <a:solidFill>
                  <a:srgbClr val="000000"/>
                </a:solidFill>
                <a:effectLst/>
              </a:rPr>
              <a:t> via Amazon SNS </a:t>
            </a:r>
            <a:r>
              <a:rPr lang="en-US" b="0" i="0" u="none" strike="noStrike" dirty="0" err="1">
                <a:solidFill>
                  <a:srgbClr val="000000"/>
                </a:solidFill>
                <a:effectLst/>
              </a:rPr>
              <a:t>quando</a:t>
            </a:r>
            <a:r>
              <a:rPr lang="en-US" b="0" i="0" u="none" strike="noStrike" dirty="0">
                <a:solidFill>
                  <a:srgbClr val="000000"/>
                </a:solidFill>
                <a:effectLst/>
              </a:rPr>
              <a:t> dados </a:t>
            </a:r>
            <a:r>
              <a:rPr lang="en-US" b="0" i="0" u="none" strike="noStrike" dirty="0" err="1">
                <a:solidFill>
                  <a:srgbClr val="000000"/>
                </a:solidFill>
                <a:effectLst/>
              </a:rPr>
              <a:t>confidenciais</a:t>
            </a:r>
            <a:r>
              <a:rPr lang="en-US" b="0" i="0" u="none" strike="noStrike" dirty="0">
                <a:solidFill>
                  <a:srgbClr val="000000"/>
                </a:solidFill>
                <a:effectLst/>
              </a:rPr>
              <a:t> </a:t>
            </a:r>
            <a:r>
              <a:rPr lang="en-US" b="0" i="0" u="none" strike="noStrike" dirty="0" err="1">
                <a:solidFill>
                  <a:srgbClr val="000000"/>
                </a:solidFill>
                <a:effectLst/>
              </a:rPr>
              <a:t>forem</a:t>
            </a:r>
            <a:r>
              <a:rPr lang="en-US" b="0" i="0" u="none" strike="noStrike" dirty="0">
                <a:solidFill>
                  <a:srgbClr val="000000"/>
                </a:solidFill>
                <a:effectLst/>
              </a:rPr>
              <a:t> </a:t>
            </a:r>
            <a:r>
              <a:rPr lang="en-US" b="0" i="0" u="none" strike="noStrike" dirty="0" err="1">
                <a:solidFill>
                  <a:srgbClr val="000000"/>
                </a:solidFill>
                <a:effectLst/>
              </a:rPr>
              <a:t>detectados</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Explicação</a:t>
            </a:r>
            <a:r>
              <a:rPr lang="en-US" b="1" i="0" u="none" strike="noStrike" dirty="0">
                <a:solidFill>
                  <a:srgbClr val="000000"/>
                </a:solidFill>
                <a:effectLst/>
              </a:rPr>
              <a:t>:</a:t>
            </a:r>
            <a:endParaRPr lang="en-US" b="0" i="0" u="none" strike="noStrike" dirty="0">
              <a:solidFill>
                <a:srgbClr val="000000"/>
              </a:solidFill>
              <a:effectLst/>
            </a:endParaRPr>
          </a:p>
          <a:p>
            <a:pPr algn="l"/>
            <a:r>
              <a:rPr lang="en-US" b="0" i="0" u="none" strike="noStrike" dirty="0">
                <a:solidFill>
                  <a:srgbClr val="000000"/>
                </a:solidFill>
                <a:effectLst/>
              </a:rPr>
              <a:t>O AWS Macie é um </a:t>
            </a:r>
            <a:r>
              <a:rPr lang="en-US" b="0" i="0" u="none" strike="noStrike" dirty="0" err="1">
                <a:solidFill>
                  <a:srgbClr val="000000"/>
                </a:solidFill>
                <a:effectLst/>
              </a:rPr>
              <a:t>serviço</a:t>
            </a:r>
            <a:r>
              <a:rPr lang="en-US" b="0" i="0" u="none" strike="noStrike" dirty="0">
                <a:solidFill>
                  <a:srgbClr val="000000"/>
                </a:solidFill>
                <a:effectLst/>
              </a:rPr>
              <a:t> </a:t>
            </a:r>
            <a:r>
              <a:rPr lang="en-US" b="0" i="0" u="none" strike="noStrike" dirty="0" err="1">
                <a:solidFill>
                  <a:srgbClr val="000000"/>
                </a:solidFill>
                <a:effectLst/>
              </a:rPr>
              <a:t>gerenciado</a:t>
            </a:r>
            <a:r>
              <a:rPr lang="en-US" b="0" i="0" u="none" strike="noStrike" dirty="0">
                <a:solidFill>
                  <a:srgbClr val="000000"/>
                </a:solidFill>
                <a:effectLst/>
              </a:rPr>
              <a:t> de segurança de dados e </a:t>
            </a:r>
            <a:r>
              <a:rPr lang="en-US" b="0" i="0" u="none" strike="noStrike" dirty="0" err="1">
                <a:solidFill>
                  <a:srgbClr val="000000"/>
                </a:solidFill>
                <a:effectLst/>
              </a:rPr>
              <a:t>privacidade</a:t>
            </a:r>
            <a:r>
              <a:rPr lang="en-US" b="0" i="0" u="none" strike="noStrike" dirty="0">
                <a:solidFill>
                  <a:srgbClr val="000000"/>
                </a:solidFill>
                <a:effectLst/>
              </a:rPr>
              <a:t> que </a:t>
            </a:r>
            <a:r>
              <a:rPr lang="en-US" b="0" i="0" u="none" strike="noStrike" dirty="0" err="1">
                <a:solidFill>
                  <a:srgbClr val="000000"/>
                </a:solidFill>
                <a:effectLst/>
              </a:rPr>
              <a:t>usa</a:t>
            </a:r>
            <a:r>
              <a:rPr lang="en-US" b="0" i="0" u="none" strike="noStrike" dirty="0">
                <a:solidFill>
                  <a:srgbClr val="000000"/>
                </a:solidFill>
                <a:effectLst/>
              </a:rPr>
              <a:t> machine learning para </a:t>
            </a:r>
            <a:r>
              <a:rPr lang="en-US" b="0" i="0" u="none" strike="noStrike" dirty="0" err="1">
                <a:solidFill>
                  <a:srgbClr val="000000"/>
                </a:solidFill>
                <a:effectLst/>
              </a:rPr>
              <a:t>descobrir</a:t>
            </a:r>
            <a:r>
              <a:rPr lang="en-US" b="0" i="0" u="none" strike="noStrike" dirty="0">
                <a:solidFill>
                  <a:srgbClr val="000000"/>
                </a:solidFill>
                <a:effectLst/>
              </a:rPr>
              <a:t>, </a:t>
            </a:r>
            <a:r>
              <a:rPr lang="en-US" b="0" i="0" u="none" strike="noStrike" dirty="0" err="1">
                <a:solidFill>
                  <a:srgbClr val="000000"/>
                </a:solidFill>
                <a:effectLst/>
              </a:rPr>
              <a:t>classificar</a:t>
            </a:r>
            <a:r>
              <a:rPr lang="en-US" b="0" i="0" u="none" strike="noStrike" dirty="0">
                <a:solidFill>
                  <a:srgbClr val="000000"/>
                </a:solidFill>
                <a:effectLst/>
              </a:rPr>
              <a:t> e </a:t>
            </a:r>
            <a:r>
              <a:rPr lang="en-US" b="0" i="0" u="none" strike="noStrike" dirty="0" err="1">
                <a:solidFill>
                  <a:srgbClr val="000000"/>
                </a:solidFill>
                <a:effectLst/>
              </a:rPr>
              <a:t>proteger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armazenados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buckets S3. No </a:t>
            </a:r>
            <a:r>
              <a:rPr lang="en-US" b="0" i="0" u="none" strike="noStrike" dirty="0" err="1">
                <a:solidFill>
                  <a:srgbClr val="000000"/>
                </a:solidFill>
                <a:effectLst/>
              </a:rPr>
              <a:t>contexto</a:t>
            </a:r>
            <a:r>
              <a:rPr lang="en-US" b="0" i="0" u="none" strike="noStrike" dirty="0">
                <a:solidFill>
                  <a:srgbClr val="000000"/>
                </a:solidFill>
                <a:effectLst/>
              </a:rPr>
              <a:t> do </a:t>
            </a:r>
            <a:r>
              <a:rPr lang="en-US" b="0" i="0" u="none" strike="noStrike" dirty="0" err="1">
                <a:solidFill>
                  <a:srgbClr val="000000"/>
                </a:solidFill>
                <a:effectLst/>
              </a:rPr>
              <a:t>cenário</a:t>
            </a:r>
            <a:r>
              <a:rPr lang="en-US" b="0" i="0" u="none" strike="noStrike" dirty="0">
                <a:solidFill>
                  <a:srgbClr val="000000"/>
                </a:solidFill>
                <a:effectLst/>
              </a:rPr>
              <a:t> </a:t>
            </a:r>
            <a:r>
              <a:rPr lang="en-US" b="0" i="0" u="none" strike="noStrike" dirty="0" err="1">
                <a:solidFill>
                  <a:srgbClr val="000000"/>
                </a:solidFill>
                <a:effectLst/>
              </a:rPr>
              <a:t>apresentado</a:t>
            </a:r>
            <a:r>
              <a:rPr lang="en-US" b="0" i="0" u="none" strike="noStrike" dirty="0">
                <a:solidFill>
                  <a:srgbClr val="000000"/>
                </a:solidFill>
                <a:effectLst/>
              </a:rPr>
              <a:t>, o AWS Macie </a:t>
            </a:r>
            <a:r>
              <a:rPr lang="en-US" b="0" i="0" u="none" strike="noStrike" dirty="0" err="1">
                <a:solidFill>
                  <a:srgbClr val="000000"/>
                </a:solidFill>
                <a:effectLst/>
              </a:rPr>
              <a:t>pode</a:t>
            </a:r>
            <a:r>
              <a:rPr lang="en-US" b="0" i="0" u="none" strike="noStrike" dirty="0">
                <a:solidFill>
                  <a:srgbClr val="000000"/>
                </a:solidFill>
                <a:effectLst/>
              </a:rPr>
              <a:t> ser </a:t>
            </a:r>
            <a:r>
              <a:rPr lang="en-US" b="0" i="0" u="none" strike="noStrike" dirty="0" err="1">
                <a:solidFill>
                  <a:srgbClr val="000000"/>
                </a:solidFill>
                <a:effectLst/>
              </a:rPr>
              <a:t>configurado</a:t>
            </a:r>
            <a:r>
              <a:rPr lang="en-US" b="0" i="0" u="none" strike="noStrike" dirty="0">
                <a:solidFill>
                  <a:srgbClr val="000000"/>
                </a:solidFill>
                <a:effectLst/>
              </a:rPr>
              <a:t> para </a:t>
            </a:r>
            <a:r>
              <a:rPr lang="en-US" b="0" i="0" u="none" strike="noStrike" dirty="0" err="1">
                <a:solidFill>
                  <a:srgbClr val="000000"/>
                </a:solidFill>
                <a:effectLst/>
              </a:rPr>
              <a:t>monitorar</a:t>
            </a:r>
            <a:r>
              <a:rPr lang="en-US" b="0" i="0" u="none" strike="noStrike" dirty="0">
                <a:solidFill>
                  <a:srgbClr val="000000"/>
                </a:solidFill>
                <a:effectLst/>
              </a:rPr>
              <a:t> </a:t>
            </a:r>
            <a:r>
              <a:rPr lang="en-US" b="0" i="0" u="none" strike="noStrike" dirty="0" err="1">
                <a:solidFill>
                  <a:srgbClr val="000000"/>
                </a:solidFill>
                <a:effectLst/>
              </a:rPr>
              <a:t>continuamente</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dados </a:t>
            </a:r>
            <a:r>
              <a:rPr lang="en-US" b="0" i="0" u="none" strike="noStrike" dirty="0" err="1">
                <a:solidFill>
                  <a:srgbClr val="000000"/>
                </a:solidFill>
                <a:effectLst/>
              </a:rPr>
              <a:t>armazenados</a:t>
            </a:r>
            <a:r>
              <a:rPr lang="en-US" b="0" i="0" u="none" strike="noStrike" dirty="0">
                <a:solidFill>
                  <a:srgbClr val="000000"/>
                </a:solidFill>
                <a:effectLst/>
              </a:rPr>
              <a:t> no S3 e </a:t>
            </a:r>
            <a:r>
              <a:rPr lang="en-US" b="0" i="0" u="none" strike="noStrike" dirty="0" err="1">
                <a:solidFill>
                  <a:srgbClr val="000000"/>
                </a:solidFill>
                <a:effectLst/>
              </a:rPr>
              <a:t>identificar</a:t>
            </a:r>
            <a:r>
              <a:rPr lang="en-US" b="0" i="0" u="none" strike="noStrike" dirty="0">
                <a:solidFill>
                  <a:srgbClr val="000000"/>
                </a:solidFill>
                <a:effectLst/>
              </a:rPr>
              <a:t> </a:t>
            </a:r>
            <a:r>
              <a:rPr lang="en-US" b="0" i="0" u="none" strike="noStrike" dirty="0" err="1">
                <a:solidFill>
                  <a:srgbClr val="000000"/>
                </a:solidFill>
                <a:effectLst/>
              </a:rPr>
              <a:t>informações</a:t>
            </a:r>
            <a:r>
              <a:rPr lang="en-US" b="0" i="0" u="none" strike="noStrike" dirty="0">
                <a:solidFill>
                  <a:srgbClr val="000000"/>
                </a:solidFill>
                <a:effectLst/>
              </a:rPr>
              <a:t> </a:t>
            </a:r>
            <a:r>
              <a:rPr lang="en-US" b="0" i="0" u="none" strike="noStrike" dirty="0" err="1">
                <a:solidFill>
                  <a:srgbClr val="000000"/>
                </a:solidFill>
                <a:effectLst/>
              </a:rPr>
              <a:t>confidenciais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números</a:t>
            </a:r>
            <a:r>
              <a:rPr lang="en-US" b="0" i="0" u="none" strike="noStrike" dirty="0">
                <a:solidFill>
                  <a:srgbClr val="000000"/>
                </a:solidFill>
                <a:effectLst/>
              </a:rPr>
              <a:t> de </a:t>
            </a:r>
            <a:r>
              <a:rPr lang="en-US" b="0" i="0" u="none" strike="noStrike" dirty="0" err="1">
                <a:solidFill>
                  <a:srgbClr val="000000"/>
                </a:solidFill>
                <a:effectLst/>
              </a:rPr>
              <a:t>cartão</a:t>
            </a:r>
            <a:r>
              <a:rPr lang="en-US" b="0" i="0" u="none" strike="noStrike" dirty="0">
                <a:solidFill>
                  <a:srgbClr val="000000"/>
                </a:solidFill>
                <a:effectLst/>
              </a:rPr>
              <a:t> de </a:t>
            </a:r>
            <a:r>
              <a:rPr lang="en-US" b="0" i="0" u="none" strike="noStrike" dirty="0" err="1">
                <a:solidFill>
                  <a:srgbClr val="000000"/>
                </a:solidFill>
                <a:effectLst/>
              </a:rPr>
              <a:t>crédito</a:t>
            </a:r>
            <a:r>
              <a:rPr lang="en-US" b="0" i="0" u="none" strike="noStrike" dirty="0">
                <a:solidFill>
                  <a:srgbClr val="000000"/>
                </a:solidFill>
                <a:effectLst/>
              </a:rPr>
              <a:t> </a:t>
            </a:r>
            <a:r>
              <a:rPr lang="en-US" b="0" i="0" u="none" strike="noStrike" dirty="0" err="1">
                <a:solidFill>
                  <a:srgbClr val="000000"/>
                </a:solidFill>
                <a:effectLst/>
              </a:rPr>
              <a:t>ou</a:t>
            </a:r>
            <a:r>
              <a:rPr lang="en-US" b="0" i="0" u="none" strike="noStrike" dirty="0">
                <a:solidFill>
                  <a:srgbClr val="000000"/>
                </a:solidFill>
                <a:effectLst/>
              </a:rPr>
              <a:t> dados </a:t>
            </a:r>
            <a:r>
              <a:rPr lang="en-US" b="0" i="0" u="none" strike="noStrike" dirty="0" err="1">
                <a:solidFill>
                  <a:srgbClr val="000000"/>
                </a:solidFill>
                <a:effectLst/>
              </a:rPr>
              <a:t>pessoais</a:t>
            </a:r>
            <a:r>
              <a:rPr lang="en-US" b="0" i="0" u="none" strike="noStrike" dirty="0">
                <a:solidFill>
                  <a:srgbClr val="000000"/>
                </a:solidFill>
                <a:effectLst/>
              </a:rPr>
              <a:t>. </a:t>
            </a:r>
            <a:r>
              <a:rPr lang="en-US" b="0" i="0" u="none" strike="noStrike" dirty="0" err="1">
                <a:solidFill>
                  <a:srgbClr val="000000"/>
                </a:solidFill>
                <a:effectLst/>
              </a:rPr>
              <a:t>Quando</a:t>
            </a:r>
            <a:r>
              <a:rPr lang="en-US" b="0" i="0" u="none" strike="noStrike" dirty="0">
                <a:solidFill>
                  <a:srgbClr val="000000"/>
                </a:solidFill>
                <a:effectLst/>
              </a:rPr>
              <a:t> o Macie </a:t>
            </a:r>
            <a:r>
              <a:rPr lang="en-US" b="0" i="0" u="none" strike="noStrike" dirty="0" err="1">
                <a:solidFill>
                  <a:srgbClr val="000000"/>
                </a:solidFill>
                <a:effectLst/>
              </a:rPr>
              <a:t>detecta</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ele</a:t>
            </a:r>
            <a:r>
              <a:rPr lang="en-US" b="0" i="0" u="none" strike="noStrike" dirty="0">
                <a:solidFill>
                  <a:srgbClr val="000000"/>
                </a:solidFill>
                <a:effectLst/>
              </a:rPr>
              <a:t> </a:t>
            </a:r>
            <a:r>
              <a:rPr lang="en-US" b="0" i="0" u="none" strike="noStrike" dirty="0" err="1">
                <a:solidFill>
                  <a:srgbClr val="000000"/>
                </a:solidFill>
                <a:effectLst/>
              </a:rPr>
              <a:t>pode</a:t>
            </a:r>
            <a:r>
              <a:rPr lang="en-US" b="0" i="0" u="none" strike="noStrike" dirty="0">
                <a:solidFill>
                  <a:srgbClr val="000000"/>
                </a:solidFill>
                <a:effectLst/>
              </a:rPr>
              <a:t> </a:t>
            </a:r>
            <a:r>
              <a:rPr lang="en-US" b="0" i="0" u="none" strike="noStrike" dirty="0" err="1">
                <a:solidFill>
                  <a:srgbClr val="000000"/>
                </a:solidFill>
                <a:effectLst/>
              </a:rPr>
              <a:t>gerar</a:t>
            </a:r>
            <a:r>
              <a:rPr lang="en-US" b="0" i="0" u="none" strike="noStrike" dirty="0">
                <a:solidFill>
                  <a:srgbClr val="000000"/>
                </a:solidFill>
                <a:effectLst/>
              </a:rPr>
              <a:t> </a:t>
            </a:r>
            <a:r>
              <a:rPr lang="en-US" b="0" i="0" u="none" strike="noStrike" dirty="0" err="1">
                <a:solidFill>
                  <a:srgbClr val="000000"/>
                </a:solidFill>
                <a:effectLst/>
              </a:rPr>
              <a:t>alertas</a:t>
            </a:r>
            <a:r>
              <a:rPr lang="en-US" b="0" i="0" u="none" strike="noStrike" dirty="0">
                <a:solidFill>
                  <a:srgbClr val="000000"/>
                </a:solidFill>
                <a:effectLst/>
              </a:rPr>
              <a:t> e </a:t>
            </a:r>
            <a:r>
              <a:rPr lang="en-US" b="0" i="0" u="none" strike="noStrike" dirty="0" err="1">
                <a:solidFill>
                  <a:srgbClr val="000000"/>
                </a:solidFill>
                <a:effectLst/>
              </a:rPr>
              <a:t>enviar</a:t>
            </a:r>
            <a:r>
              <a:rPr lang="en-US" b="0" i="0" u="none" strike="noStrike" dirty="0">
                <a:solidFill>
                  <a:srgbClr val="000000"/>
                </a:solidFill>
                <a:effectLst/>
              </a:rPr>
              <a:t> </a:t>
            </a:r>
            <a:r>
              <a:rPr lang="en-US" b="0" i="0" u="none" strike="noStrike" dirty="0" err="1">
                <a:solidFill>
                  <a:srgbClr val="000000"/>
                </a:solidFill>
                <a:effectLst/>
              </a:rPr>
              <a:t>notificações</a:t>
            </a:r>
            <a:r>
              <a:rPr lang="en-US" b="0" i="0" u="none" strike="noStrike" dirty="0">
                <a:solidFill>
                  <a:srgbClr val="000000"/>
                </a:solidFill>
                <a:effectLst/>
              </a:rPr>
              <a:t> via Amazon SNS, </a:t>
            </a:r>
            <a:r>
              <a:rPr lang="en-US" b="0" i="0" u="none" strike="noStrike" dirty="0" err="1">
                <a:solidFill>
                  <a:srgbClr val="000000"/>
                </a:solidFill>
                <a:effectLst/>
              </a:rPr>
              <a:t>permitindo</a:t>
            </a:r>
            <a:r>
              <a:rPr lang="en-US" b="0" i="0" u="none" strike="noStrike" dirty="0">
                <a:solidFill>
                  <a:srgbClr val="000000"/>
                </a:solidFill>
                <a:effectLst/>
              </a:rPr>
              <a:t> que a </a:t>
            </a:r>
            <a:r>
              <a:rPr lang="en-US" b="0" i="0" u="none" strike="noStrike" dirty="0" err="1">
                <a:solidFill>
                  <a:srgbClr val="000000"/>
                </a:solidFill>
                <a:effectLst/>
              </a:rPr>
              <a:t>empresa</a:t>
            </a:r>
            <a:r>
              <a:rPr lang="en-US" b="0" i="0" u="none" strike="noStrike" dirty="0">
                <a:solidFill>
                  <a:srgbClr val="000000"/>
                </a:solidFill>
                <a:effectLst/>
              </a:rPr>
              <a:t> tome as </a:t>
            </a:r>
            <a:r>
              <a:rPr lang="en-US" b="0" i="0" u="none" strike="noStrike" dirty="0" err="1">
                <a:solidFill>
                  <a:srgbClr val="000000"/>
                </a:solidFill>
                <a:effectLst/>
              </a:rPr>
              <a:t>medidas</a:t>
            </a:r>
            <a:r>
              <a:rPr lang="en-US" b="0" i="0" u="none" strike="noStrike" dirty="0">
                <a:solidFill>
                  <a:srgbClr val="000000"/>
                </a:solidFill>
                <a:effectLst/>
              </a:rPr>
              <a:t> de segurança </a:t>
            </a:r>
            <a:r>
              <a:rPr lang="en-US" b="0" i="0" u="none" strike="noStrike" dirty="0" err="1">
                <a:solidFill>
                  <a:srgbClr val="000000"/>
                </a:solidFill>
                <a:effectLst/>
              </a:rPr>
              <a:t>necessárias</a:t>
            </a:r>
            <a:r>
              <a:rPr lang="en-US" b="0" i="0" u="none" strike="noStrike" dirty="0">
                <a:solidFill>
                  <a:srgbClr val="000000"/>
                </a:solidFill>
                <a:effectLst/>
              </a:rPr>
              <a:t>.</a:t>
            </a:r>
          </a:p>
          <a:p>
            <a:pPr algn="l"/>
            <a:r>
              <a:rPr lang="en-US" b="0" i="0" u="none" strike="noStrike" dirty="0" err="1">
                <a:solidFill>
                  <a:srgbClr val="000000"/>
                </a:solidFill>
                <a:effectLst/>
              </a:rPr>
              <a:t>Outras</a:t>
            </a:r>
            <a:r>
              <a:rPr lang="en-US" b="0" i="0" u="none" strike="noStrike" dirty="0">
                <a:solidFill>
                  <a:srgbClr val="000000"/>
                </a:solidFill>
                <a:effectLst/>
              </a:rPr>
              <a:t> </a:t>
            </a:r>
            <a:r>
              <a:rPr lang="en-US" b="0" i="0" u="none" strike="noStrike" dirty="0" err="1">
                <a:solidFill>
                  <a:srgbClr val="000000"/>
                </a:solidFill>
                <a:effectLst/>
              </a:rPr>
              <a:t>opções</a:t>
            </a:r>
            <a:r>
              <a:rPr lang="en-US" b="0" i="0" u="none" strike="noStrike" dirty="0">
                <a:solidFill>
                  <a:srgbClr val="000000"/>
                </a:solidFill>
                <a:effectLst/>
              </a:rPr>
              <a:t> </a:t>
            </a:r>
            <a:r>
              <a:rPr lang="en-US" b="0" i="0" u="none" strike="noStrike" dirty="0" err="1">
                <a:solidFill>
                  <a:srgbClr val="000000"/>
                </a:solidFill>
                <a:effectLst/>
              </a:rPr>
              <a:t>mencionadas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o </a:t>
            </a:r>
            <a:r>
              <a:rPr lang="en-US" b="0" i="0" u="none" strike="noStrike" dirty="0" err="1">
                <a:solidFill>
                  <a:srgbClr val="000000"/>
                </a:solidFill>
                <a:effectLst/>
              </a:rPr>
              <a:t>uso</a:t>
            </a:r>
            <a:r>
              <a:rPr lang="en-US" b="0" i="0" u="none" strike="noStrike" dirty="0">
                <a:solidFill>
                  <a:srgbClr val="000000"/>
                </a:solidFill>
                <a:effectLst/>
              </a:rPr>
              <a:t> de AWS Lambda </a:t>
            </a:r>
            <a:r>
              <a:rPr lang="en-US" b="0" i="0" u="none" strike="noStrike" dirty="0" err="1">
                <a:solidFill>
                  <a:srgbClr val="000000"/>
                </a:solidFill>
                <a:effectLst/>
              </a:rPr>
              <a:t>ou</a:t>
            </a:r>
            <a:r>
              <a:rPr lang="en-US" b="0" i="0" u="none" strike="noStrike" dirty="0">
                <a:solidFill>
                  <a:srgbClr val="000000"/>
                </a:solidFill>
                <a:effectLst/>
              </a:rPr>
              <a:t> Amazon GuardDuty,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são</a:t>
            </a:r>
            <a:r>
              <a:rPr lang="en-US" b="0" i="0" u="none" strike="noStrike" dirty="0">
                <a:solidFill>
                  <a:srgbClr val="000000"/>
                </a:solidFill>
                <a:effectLst/>
              </a:rPr>
              <a:t> as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adequadas</a:t>
            </a:r>
            <a:r>
              <a:rPr lang="en-US" b="0" i="0" u="none" strike="noStrike" dirty="0">
                <a:solidFill>
                  <a:srgbClr val="000000"/>
                </a:solidFill>
                <a:effectLst/>
              </a:rPr>
              <a:t> para </a:t>
            </a:r>
            <a:r>
              <a:rPr lang="en-US" b="0" i="0" u="none" strike="noStrike" dirty="0" err="1">
                <a:solidFill>
                  <a:srgbClr val="000000"/>
                </a:solidFill>
                <a:effectLst/>
              </a:rPr>
              <a:t>este</a:t>
            </a:r>
            <a:r>
              <a:rPr lang="en-US" b="0" i="0" u="none" strike="noStrike" dirty="0">
                <a:solidFill>
                  <a:srgbClr val="000000"/>
                </a:solidFill>
                <a:effectLst/>
              </a:rPr>
              <a:t> </a:t>
            </a:r>
            <a:r>
              <a:rPr lang="en-US" b="0" i="0" u="none" strike="noStrike" dirty="0" err="1">
                <a:solidFill>
                  <a:srgbClr val="000000"/>
                </a:solidFill>
                <a:effectLst/>
              </a:rPr>
              <a:t>cenário</a:t>
            </a:r>
            <a:r>
              <a:rPr lang="en-US" b="0" i="0" u="none" strike="noStrike" dirty="0">
                <a:solidFill>
                  <a:srgbClr val="000000"/>
                </a:solidFill>
                <a:effectLst/>
              </a:rPr>
              <a:t> </a:t>
            </a:r>
            <a:r>
              <a:rPr lang="en-US" b="0" i="0" u="none" strike="noStrike" dirty="0" err="1">
                <a:solidFill>
                  <a:srgbClr val="000000"/>
                </a:solidFill>
                <a:effectLst/>
              </a:rPr>
              <a:t>específico</a:t>
            </a:r>
            <a:r>
              <a:rPr lang="en-US" b="0" i="0" u="none" strike="noStrike" dirty="0">
                <a:solidFill>
                  <a:srgbClr val="000000"/>
                </a:solidFill>
                <a:effectLst/>
              </a:rPr>
              <a:t>, </a:t>
            </a:r>
            <a:r>
              <a:rPr lang="en-US" b="0" i="0" u="none" strike="noStrike" dirty="0" err="1">
                <a:solidFill>
                  <a:srgbClr val="000000"/>
                </a:solidFill>
                <a:effectLst/>
              </a:rPr>
              <a:t>já</a:t>
            </a:r>
            <a:r>
              <a:rPr lang="en-US" b="0" i="0" u="none" strike="noStrike" dirty="0">
                <a:solidFill>
                  <a:srgbClr val="000000"/>
                </a:solidFill>
                <a:effectLst/>
              </a:rPr>
              <a:t> que o Macie é </a:t>
            </a:r>
            <a:r>
              <a:rPr lang="en-US" b="0" i="0" u="none" strike="noStrike" dirty="0" err="1">
                <a:solidFill>
                  <a:srgbClr val="000000"/>
                </a:solidFill>
                <a:effectLst/>
              </a:rPr>
              <a:t>especialmente</a:t>
            </a:r>
            <a:r>
              <a:rPr lang="en-US" b="0" i="0" u="none" strike="noStrike" dirty="0">
                <a:solidFill>
                  <a:srgbClr val="000000"/>
                </a:solidFill>
                <a:effectLst/>
              </a:rPr>
              <a:t> </a:t>
            </a:r>
            <a:r>
              <a:rPr lang="en-US" b="0" i="0" u="none" strike="noStrike" dirty="0" err="1">
                <a:solidFill>
                  <a:srgbClr val="000000"/>
                </a:solidFill>
                <a:effectLst/>
              </a:rPr>
              <a:t>projetado</a:t>
            </a:r>
            <a:r>
              <a:rPr lang="en-US" b="0" i="0" u="none" strike="noStrike" dirty="0">
                <a:solidFill>
                  <a:srgbClr val="000000"/>
                </a:solidFill>
                <a:effectLst/>
              </a:rPr>
              <a:t> para lidar com a </a:t>
            </a:r>
            <a:r>
              <a:rPr lang="en-US" b="0" i="0" u="none" strike="noStrike" dirty="0" err="1">
                <a:solidFill>
                  <a:srgbClr val="000000"/>
                </a:solidFill>
                <a:effectLst/>
              </a:rPr>
              <a:t>descoberta</a:t>
            </a:r>
            <a:r>
              <a:rPr lang="en-US" b="0" i="0" u="none" strike="noStrike" dirty="0">
                <a:solidFill>
                  <a:srgbClr val="000000"/>
                </a:solidFill>
                <a:effectLst/>
              </a:rPr>
              <a:t> e </a:t>
            </a:r>
            <a:r>
              <a:rPr lang="en-US" b="0" i="0" u="none" strike="noStrike" dirty="0" err="1">
                <a:solidFill>
                  <a:srgbClr val="000000"/>
                </a:solidFill>
                <a:effectLst/>
              </a:rPr>
              <a:t>classificação</a:t>
            </a:r>
            <a:r>
              <a:rPr lang="en-US" b="0" i="0" u="none" strike="noStrike" dirty="0">
                <a:solidFill>
                  <a:srgbClr val="000000"/>
                </a:solidFill>
                <a:effectLst/>
              </a:rPr>
              <a:t> de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S3. A </a:t>
            </a:r>
            <a:r>
              <a:rPr lang="en-US" b="0" i="0" u="none" strike="noStrike" dirty="0" err="1">
                <a:solidFill>
                  <a:srgbClr val="000000"/>
                </a:solidFill>
                <a:effectLst/>
              </a:rPr>
              <a:t>criptografia</a:t>
            </a:r>
            <a:r>
              <a:rPr lang="en-US" b="0" i="0" u="none" strike="noStrike" dirty="0">
                <a:solidFill>
                  <a:srgbClr val="000000"/>
                </a:solidFill>
                <a:effectLst/>
              </a:rPr>
              <a:t> com </a:t>
            </a:r>
            <a:r>
              <a:rPr lang="en-US" b="0" i="0" u="none" strike="noStrike" dirty="0" err="1">
                <a:solidFill>
                  <a:srgbClr val="000000"/>
                </a:solidFill>
                <a:effectLst/>
              </a:rPr>
              <a:t>políticas</a:t>
            </a:r>
            <a:r>
              <a:rPr lang="en-US" b="0" i="0" u="none" strike="noStrike" dirty="0">
                <a:solidFill>
                  <a:srgbClr val="000000"/>
                </a:solidFill>
                <a:effectLst/>
              </a:rPr>
              <a:t> de bucket S3, </a:t>
            </a:r>
            <a:r>
              <a:rPr lang="en-US" b="0" i="0" u="none" strike="noStrike" dirty="0" err="1">
                <a:solidFill>
                  <a:srgbClr val="000000"/>
                </a:solidFill>
                <a:effectLst/>
              </a:rPr>
              <a:t>embora</a:t>
            </a:r>
            <a:r>
              <a:rPr lang="en-US" b="0" i="0" u="none" strike="noStrike" dirty="0">
                <a:solidFill>
                  <a:srgbClr val="000000"/>
                </a:solidFill>
                <a:effectLst/>
              </a:rPr>
              <a:t> </a:t>
            </a:r>
            <a:r>
              <a:rPr lang="en-US" b="0" i="0" u="none" strike="noStrike" dirty="0" err="1">
                <a:solidFill>
                  <a:srgbClr val="000000"/>
                </a:solidFill>
                <a:effectLst/>
              </a:rPr>
              <a:t>importante</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aborda</a:t>
            </a:r>
            <a:r>
              <a:rPr lang="en-US" b="0" i="0" u="none" strike="noStrike" dirty="0">
                <a:solidFill>
                  <a:srgbClr val="000000"/>
                </a:solidFill>
                <a:effectLst/>
              </a:rPr>
              <a:t> </a:t>
            </a:r>
            <a:r>
              <a:rPr lang="en-US" b="0" i="0" u="none" strike="noStrike" dirty="0" err="1">
                <a:solidFill>
                  <a:srgbClr val="000000"/>
                </a:solidFill>
                <a:effectLst/>
              </a:rPr>
              <a:t>diretamente</a:t>
            </a:r>
            <a:r>
              <a:rPr lang="en-US" b="0" i="0" u="none" strike="noStrike" dirty="0">
                <a:solidFill>
                  <a:srgbClr val="000000"/>
                </a:solidFill>
                <a:effectLst/>
              </a:rPr>
              <a:t> o </a:t>
            </a:r>
            <a:r>
              <a:rPr lang="en-US" b="0" i="0" u="none" strike="noStrike" dirty="0" err="1">
                <a:solidFill>
                  <a:srgbClr val="000000"/>
                </a:solidFill>
                <a:effectLst/>
              </a:rPr>
              <a:t>requisito</a:t>
            </a:r>
            <a:r>
              <a:rPr lang="en-US" b="0" i="0" u="none" strike="noStrike" dirty="0">
                <a:solidFill>
                  <a:srgbClr val="000000"/>
                </a:solidFill>
                <a:effectLst/>
              </a:rPr>
              <a:t> de </a:t>
            </a:r>
            <a:r>
              <a:rPr lang="en-US" b="0" i="0" u="none" strike="noStrike" dirty="0" err="1">
                <a:solidFill>
                  <a:srgbClr val="000000"/>
                </a:solidFill>
                <a:effectLst/>
              </a:rPr>
              <a:t>identificação</a:t>
            </a:r>
            <a:r>
              <a:rPr lang="en-US" b="0" i="0" u="none" strike="noStrike" dirty="0">
                <a:solidFill>
                  <a:srgbClr val="000000"/>
                </a:solidFill>
                <a:effectLst/>
              </a:rPr>
              <a:t> e </a:t>
            </a:r>
            <a:r>
              <a:rPr lang="en-US" b="0" i="0" u="none" strike="noStrike" dirty="0" err="1">
                <a:solidFill>
                  <a:srgbClr val="000000"/>
                </a:solidFill>
                <a:effectLst/>
              </a:rPr>
              <a:t>notificação</a:t>
            </a:r>
            <a:r>
              <a:rPr lang="en-US" b="0" i="0" u="none" strike="noStrike" dirty="0">
                <a:solidFill>
                  <a:srgbClr val="000000"/>
                </a:solidFill>
                <a:effectLst/>
              </a:rPr>
              <a:t> de dados </a:t>
            </a:r>
            <a:r>
              <a:rPr lang="en-US" b="0" i="0" u="none" strike="noStrike" dirty="0" err="1">
                <a:solidFill>
                  <a:srgbClr val="000000"/>
                </a:solidFill>
                <a:effectLst/>
              </a:rPr>
              <a:t>sensíveis</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Referência</a:t>
            </a:r>
            <a:r>
              <a:rPr lang="en-US" b="1" i="0" u="none" strike="noStrike" dirty="0">
                <a:solidFill>
                  <a:srgbClr val="000000"/>
                </a:solidFill>
                <a:effectLst/>
              </a:rPr>
              <a:t> </a:t>
            </a:r>
            <a:r>
              <a:rPr lang="en-US" b="1" i="0" u="none" strike="noStrike" dirty="0" err="1">
                <a:solidFill>
                  <a:srgbClr val="000000"/>
                </a:solidFill>
                <a:effectLst/>
              </a:rPr>
              <a:t>na</a:t>
            </a:r>
            <a:r>
              <a:rPr lang="en-US" b="1" i="0" u="none" strike="noStrike" dirty="0">
                <a:solidFill>
                  <a:srgbClr val="000000"/>
                </a:solidFill>
                <a:effectLst/>
              </a:rPr>
              <a:t> </a:t>
            </a:r>
            <a:r>
              <a:rPr lang="en-US" b="1" i="0" u="none" strike="noStrike" dirty="0" err="1">
                <a:solidFill>
                  <a:srgbClr val="000000"/>
                </a:solidFill>
                <a:effectLst/>
              </a:rPr>
              <a:t>Documentação</a:t>
            </a:r>
            <a:r>
              <a:rPr lang="en-US" b="1" i="0" u="none" strike="noStrike" dirty="0">
                <a:solidFill>
                  <a:srgbClr val="000000"/>
                </a:solidFill>
                <a:effectLst/>
              </a:rPr>
              <a:t> da AWS:</a:t>
            </a:r>
          </a:p>
          <a:p>
            <a:pPr algn="l"/>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2"/>
              </a:rPr>
              <a:t>AWS Macie - Visão Geral</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3"/>
              </a:rPr>
              <a:t>Amazon S3 - Boas Práticas de Segurança</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4"/>
              </a:rPr>
              <a:t>Amazon SNS - Serviço de Notificação Simples</a:t>
            </a:r>
            <a:endParaRPr lang="en-US" b="0" i="0" u="none" strike="noStrike" dirty="0">
              <a:solidFill>
                <a:srgbClr val="000000"/>
              </a:solidFill>
              <a:effectLst/>
            </a:endParaRPr>
          </a:p>
          <a:p>
            <a:pPr algn="l">
              <a:buFont typeface="Arial" panose="020B0604020202020204" pitchFamily="34" charset="0"/>
              <a:buChar char="•"/>
            </a:pPr>
            <a:endParaRPr lang="en-US" b="0" i="0" u="none" strike="noStrike" dirty="0">
              <a:solidFill>
                <a:srgbClr val="000000"/>
              </a:solidFill>
              <a:effectLst/>
            </a:endParaRPr>
          </a:p>
          <a:p>
            <a:pPr algn="l"/>
            <a:r>
              <a:rPr lang="en-US" b="0" i="0" u="none" strike="noStrike" dirty="0" err="1">
                <a:solidFill>
                  <a:srgbClr val="000000"/>
                </a:solidFill>
                <a:effectLst/>
              </a:rPr>
              <a:t>Esse</a:t>
            </a:r>
            <a:r>
              <a:rPr lang="en-US" b="0" i="0" u="none" strike="noStrike" dirty="0">
                <a:solidFill>
                  <a:srgbClr val="000000"/>
                </a:solidFill>
                <a:effectLst/>
              </a:rPr>
              <a:t> </a:t>
            </a:r>
            <a:r>
              <a:rPr lang="en-US" b="0" i="0" u="none" strike="noStrike" dirty="0" err="1">
                <a:solidFill>
                  <a:srgbClr val="000000"/>
                </a:solidFill>
                <a:effectLst/>
              </a:rPr>
              <a:t>exemplo</a:t>
            </a:r>
            <a:r>
              <a:rPr lang="en-US" b="0" i="0" u="none" strike="noStrike" dirty="0">
                <a:solidFill>
                  <a:srgbClr val="000000"/>
                </a:solidFill>
                <a:effectLst/>
              </a:rPr>
              <a:t> </a:t>
            </a:r>
            <a:r>
              <a:rPr lang="en-US" b="0" i="0" u="none" strike="noStrike" dirty="0" err="1">
                <a:solidFill>
                  <a:srgbClr val="000000"/>
                </a:solidFill>
                <a:effectLst/>
              </a:rPr>
              <a:t>ajuda</a:t>
            </a:r>
            <a:r>
              <a:rPr lang="en-US" b="0" i="0" u="none" strike="noStrike" dirty="0">
                <a:solidFill>
                  <a:srgbClr val="000000"/>
                </a:solidFill>
                <a:effectLst/>
              </a:rPr>
              <a:t> a </a:t>
            </a:r>
            <a:r>
              <a:rPr lang="en-US" b="0" i="0" u="none" strike="noStrike" dirty="0" err="1">
                <a:solidFill>
                  <a:srgbClr val="000000"/>
                </a:solidFill>
                <a:effectLst/>
              </a:rPr>
              <a:t>pensar</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usar o AWS Macie </a:t>
            </a:r>
            <a:r>
              <a:rPr lang="en-US" b="0" i="0" u="none" strike="noStrike" dirty="0" err="1">
                <a:solidFill>
                  <a:srgbClr val="000000"/>
                </a:solidFill>
                <a:effectLst/>
              </a:rPr>
              <a:t>em</a:t>
            </a:r>
            <a:r>
              <a:rPr lang="en-US" b="0" i="0" u="none" strike="noStrike" dirty="0">
                <a:solidFill>
                  <a:srgbClr val="000000"/>
                </a:solidFill>
                <a:effectLst/>
              </a:rPr>
              <a:t> um </a:t>
            </a:r>
            <a:r>
              <a:rPr lang="en-US" b="0" i="0" u="none" strike="noStrike" dirty="0" err="1">
                <a:solidFill>
                  <a:srgbClr val="000000"/>
                </a:solidFill>
                <a:effectLst/>
              </a:rPr>
              <a:t>cenário</a:t>
            </a:r>
            <a:r>
              <a:rPr lang="en-US" b="0" i="0" u="none" strike="noStrike" dirty="0">
                <a:solidFill>
                  <a:srgbClr val="000000"/>
                </a:solidFill>
                <a:effectLst/>
              </a:rPr>
              <a:t> real de segurança e </a:t>
            </a:r>
            <a:r>
              <a:rPr lang="en-US" b="0" i="0" u="none" strike="noStrike" dirty="0" err="1">
                <a:solidFill>
                  <a:srgbClr val="000000"/>
                </a:solidFill>
                <a:effectLst/>
              </a:rPr>
              <a:t>conformidade</a:t>
            </a:r>
            <a:r>
              <a:rPr lang="en-US" b="0" i="0" u="none" strike="noStrike" dirty="0">
                <a:solidFill>
                  <a:srgbClr val="000000"/>
                </a:solidFill>
                <a:effectLst/>
              </a:rPr>
              <a:t> de dados, </a:t>
            </a:r>
            <a:r>
              <a:rPr lang="en-US" b="0" i="0" u="none" strike="noStrike" dirty="0" err="1">
                <a:solidFill>
                  <a:srgbClr val="000000"/>
                </a:solidFill>
                <a:effectLst/>
              </a:rPr>
              <a:t>aplicando</a:t>
            </a:r>
            <a:r>
              <a:rPr lang="en-US" b="0" i="0" u="none" strike="noStrike" dirty="0">
                <a:solidFill>
                  <a:srgbClr val="000000"/>
                </a:solidFill>
                <a:effectLst/>
              </a:rPr>
              <a:t> as </a:t>
            </a:r>
            <a:r>
              <a:rPr lang="en-US" b="0" i="0" u="none" strike="noStrike" dirty="0" err="1">
                <a:solidFill>
                  <a:srgbClr val="000000"/>
                </a:solidFill>
                <a:effectLst/>
              </a:rPr>
              <a:t>práticas</a:t>
            </a:r>
            <a:r>
              <a:rPr lang="en-US" b="0" i="0" u="none" strike="noStrike" dirty="0">
                <a:solidFill>
                  <a:srgbClr val="000000"/>
                </a:solidFill>
                <a:effectLst/>
              </a:rPr>
              <a:t> </a:t>
            </a:r>
            <a:r>
              <a:rPr lang="en-US" b="0" i="0" u="none" strike="noStrike" dirty="0" err="1">
                <a:solidFill>
                  <a:srgbClr val="000000"/>
                </a:solidFill>
                <a:effectLst/>
              </a:rPr>
              <a:t>recomendadas</a:t>
            </a:r>
            <a:r>
              <a:rPr lang="en-US" b="0" i="0" u="none" strike="noStrike" dirty="0">
                <a:solidFill>
                  <a:srgbClr val="000000"/>
                </a:solidFill>
                <a:effectLst/>
              </a:rPr>
              <a:t> de </a:t>
            </a:r>
            <a:r>
              <a:rPr lang="en-US" b="0" i="0" u="none" strike="noStrike" dirty="0" err="1">
                <a:solidFill>
                  <a:srgbClr val="000000"/>
                </a:solidFill>
                <a:effectLst/>
              </a:rPr>
              <a:t>arquitetura</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nuvem</a:t>
            </a:r>
            <a:r>
              <a:rPr lang="en-US" b="0" i="0" u="none" strike="noStrike" dirty="0">
                <a:solidFill>
                  <a:srgbClr val="000000"/>
                </a:solidFill>
                <a:effectLst/>
              </a:rPr>
              <a:t>.</a:t>
            </a:r>
          </a:p>
        </p:txBody>
      </p:sp>
    </p:spTree>
    <p:extLst>
      <p:ext uri="{BB962C8B-B14F-4D97-AF65-F5344CB8AC3E}">
        <p14:creationId xmlns:p14="http://schemas.microsoft.com/office/powerpoint/2010/main" val="3395056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96850" y="185847"/>
            <a:ext cx="11798300" cy="6771084"/>
          </a:xfrm>
          <a:prstGeom prst="rect">
            <a:avLst/>
          </a:prstGeom>
          <a:noFill/>
        </p:spPr>
        <p:txBody>
          <a:bodyPr wrap="square" rtlCol="0">
            <a:spAutoFit/>
          </a:bodyPr>
          <a:lstStyle/>
          <a:p>
            <a:pPr algn="l"/>
            <a:r>
              <a:rPr lang="en-US" sz="1600" b="1" i="0" u="none" strike="noStrike" dirty="0" err="1">
                <a:solidFill>
                  <a:srgbClr val="000000"/>
                </a:solidFill>
                <a:effectLst/>
              </a:rPr>
              <a:t>Questão</a:t>
            </a:r>
            <a:r>
              <a:rPr lang="en-US" sz="1600" b="1" i="0" u="none" strike="noStrike" dirty="0">
                <a:solidFill>
                  <a:srgbClr val="000000"/>
                </a:solidFill>
                <a:effectLst/>
              </a:rPr>
              <a:t> 2 - </a:t>
            </a:r>
            <a:r>
              <a:rPr lang="en-US" sz="1600" b="1" i="0" u="none" strike="noStrike" dirty="0" err="1">
                <a:solidFill>
                  <a:srgbClr val="000000"/>
                </a:solidFill>
                <a:effectLst/>
              </a:rPr>
              <a:t>Cenário</a:t>
            </a:r>
            <a:r>
              <a:rPr lang="en-US" sz="1600" b="1"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Uma </a:t>
            </a:r>
            <a:r>
              <a:rPr lang="en-US" sz="1600" b="0" i="0" u="none" strike="noStrike" dirty="0" err="1">
                <a:solidFill>
                  <a:srgbClr val="000000"/>
                </a:solidFill>
                <a:effectLst/>
              </a:rPr>
              <a:t>empresa</a:t>
            </a:r>
            <a:r>
              <a:rPr lang="en-US" sz="1600" b="0" i="0" u="none" strike="noStrike" dirty="0">
                <a:solidFill>
                  <a:srgbClr val="000000"/>
                </a:solidFill>
                <a:effectLst/>
              </a:rPr>
              <a:t> de software </a:t>
            </a:r>
            <a:r>
              <a:rPr lang="en-US" sz="1600" b="0" i="0" u="none" strike="noStrike" dirty="0" err="1">
                <a:solidFill>
                  <a:srgbClr val="000000"/>
                </a:solidFill>
                <a:effectLst/>
              </a:rPr>
              <a:t>financeiro</a:t>
            </a:r>
            <a:r>
              <a:rPr lang="en-US" sz="1600" b="0" i="0" u="none" strike="noStrike" dirty="0">
                <a:solidFill>
                  <a:srgbClr val="000000"/>
                </a:solidFill>
                <a:effectLst/>
              </a:rPr>
              <a:t> </a:t>
            </a:r>
            <a:r>
              <a:rPr lang="en-US" sz="1600" b="0" i="0" u="none" strike="noStrike" dirty="0" err="1">
                <a:solidFill>
                  <a:srgbClr val="000000"/>
                </a:solidFill>
                <a:effectLst/>
              </a:rPr>
              <a:t>utiliza</a:t>
            </a:r>
            <a:r>
              <a:rPr lang="en-US" sz="1600" b="0" i="0" u="none" strike="noStrike" dirty="0">
                <a:solidFill>
                  <a:srgbClr val="000000"/>
                </a:solidFill>
                <a:effectLst/>
              </a:rPr>
              <a:t> um banco de dados </a:t>
            </a:r>
            <a:r>
              <a:rPr lang="en-US" sz="1600" b="0" i="0" u="none" strike="noStrike" dirty="0" err="1">
                <a:solidFill>
                  <a:srgbClr val="000000"/>
                </a:solidFill>
                <a:effectLst/>
              </a:rPr>
              <a:t>relacional</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AWS, </a:t>
            </a:r>
            <a:r>
              <a:rPr lang="en-US" sz="1600" b="0" i="0" u="none" strike="noStrike" dirty="0" err="1">
                <a:solidFill>
                  <a:srgbClr val="000000"/>
                </a:solidFill>
                <a:effectLst/>
              </a:rPr>
              <a:t>hospedado</a:t>
            </a:r>
            <a:r>
              <a:rPr lang="en-US" sz="1600" b="0" i="0" u="none" strike="noStrike" dirty="0">
                <a:solidFill>
                  <a:srgbClr val="000000"/>
                </a:solidFill>
                <a:effectLst/>
              </a:rPr>
              <a:t> no Amazon RDS, para </a:t>
            </a:r>
            <a:r>
              <a:rPr lang="en-US" sz="1600" b="0" i="0" u="none" strike="noStrike" dirty="0" err="1">
                <a:solidFill>
                  <a:srgbClr val="000000"/>
                </a:solidFill>
                <a:effectLst/>
              </a:rPr>
              <a:t>gerenciar</a:t>
            </a:r>
            <a:r>
              <a:rPr lang="en-US" sz="1600" b="0" i="0" u="none" strike="noStrike" dirty="0">
                <a:solidFill>
                  <a:srgbClr val="000000"/>
                </a:solidFill>
                <a:effectLst/>
              </a:rPr>
              <a:t> dados </a:t>
            </a:r>
            <a:r>
              <a:rPr lang="en-US" sz="1600" b="0" i="0" u="none" strike="noStrike" dirty="0" err="1">
                <a:solidFill>
                  <a:srgbClr val="000000"/>
                </a:solidFill>
                <a:effectLst/>
              </a:rPr>
              <a:t>críticos</a:t>
            </a:r>
            <a:r>
              <a:rPr lang="en-US" sz="1600" b="0" i="0" u="none" strike="noStrike" dirty="0">
                <a:solidFill>
                  <a:srgbClr val="000000"/>
                </a:solidFill>
                <a:effectLst/>
              </a:rPr>
              <a:t> de </a:t>
            </a:r>
            <a:r>
              <a:rPr lang="en-US" sz="1600" b="0" i="0" u="none" strike="noStrike" dirty="0" err="1">
                <a:solidFill>
                  <a:srgbClr val="000000"/>
                </a:solidFill>
                <a:effectLst/>
              </a:rPr>
              <a:t>transações</a:t>
            </a:r>
            <a:r>
              <a:rPr lang="en-US" sz="1600" b="0" i="0" u="none" strike="noStrike" dirty="0">
                <a:solidFill>
                  <a:srgbClr val="000000"/>
                </a:solidFill>
                <a:effectLst/>
              </a:rPr>
              <a:t> </a:t>
            </a:r>
            <a:r>
              <a:rPr lang="en-US" sz="1600" b="0" i="0" u="none" strike="noStrike" dirty="0" err="1">
                <a:solidFill>
                  <a:srgbClr val="000000"/>
                </a:solidFill>
                <a:effectLst/>
              </a:rPr>
              <a:t>financeiras</a:t>
            </a:r>
            <a:r>
              <a:rPr lang="en-US" sz="1600" b="0" i="0" u="none" strike="noStrike" dirty="0">
                <a:solidFill>
                  <a:srgbClr val="000000"/>
                </a:solidFill>
                <a:effectLst/>
              </a:rPr>
              <a:t>. Para </a:t>
            </a:r>
            <a:r>
              <a:rPr lang="en-US" sz="1600" b="0" i="0" u="none" strike="noStrike" dirty="0" err="1">
                <a:solidFill>
                  <a:srgbClr val="000000"/>
                </a:solidFill>
                <a:effectLst/>
              </a:rPr>
              <a:t>garantir</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minimizar</a:t>
            </a:r>
            <a:r>
              <a:rPr lang="en-US" sz="1600" b="0" i="0" u="none" strike="noStrike" dirty="0">
                <a:solidFill>
                  <a:srgbClr val="000000"/>
                </a:solidFill>
                <a:effectLst/>
              </a:rPr>
              <a:t> o tempo de </a:t>
            </a:r>
            <a:r>
              <a:rPr lang="en-US" sz="1600" b="0" i="0" u="none" strike="noStrike" dirty="0" err="1">
                <a:solidFill>
                  <a:srgbClr val="000000"/>
                </a:solidFill>
                <a:effectLst/>
              </a:rPr>
              <a:t>inatividade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falhas</a:t>
            </a:r>
            <a:r>
              <a:rPr lang="en-US" sz="1600" b="0" i="0" u="none" strike="noStrike" dirty="0">
                <a:solidFill>
                  <a:srgbClr val="000000"/>
                </a:solidFill>
                <a:effectLst/>
              </a:rPr>
              <a:t>, a </a:t>
            </a:r>
            <a:r>
              <a:rPr lang="en-US" sz="1600" b="0" i="0" u="none" strike="noStrike" dirty="0" err="1">
                <a:solidFill>
                  <a:srgbClr val="000000"/>
                </a:solidFill>
                <a:effectLst/>
              </a:rPr>
              <a:t>empresa</a:t>
            </a:r>
            <a:r>
              <a:rPr lang="en-US" sz="1600" b="0" i="0" u="none" strike="noStrike" dirty="0">
                <a:solidFill>
                  <a:srgbClr val="000000"/>
                </a:solidFill>
                <a:effectLst/>
              </a:rPr>
              <a:t> </a:t>
            </a:r>
            <a:r>
              <a:rPr lang="en-US" sz="1600" b="0" i="0" u="none" strike="noStrike" dirty="0" err="1">
                <a:solidFill>
                  <a:srgbClr val="000000"/>
                </a:solidFill>
                <a:effectLst/>
              </a:rPr>
              <a:t>configurou</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instância</a:t>
            </a:r>
            <a:r>
              <a:rPr lang="en-US" sz="1600" b="0" i="0" u="none" strike="noStrike" dirty="0">
                <a:solidFill>
                  <a:srgbClr val="000000"/>
                </a:solidFill>
                <a:effectLst/>
              </a:rPr>
              <a:t> RDS Multi-AZ. </a:t>
            </a:r>
            <a:r>
              <a:rPr lang="en-US" sz="1600" b="0" i="0" u="none" strike="noStrike" dirty="0" err="1">
                <a:solidFill>
                  <a:srgbClr val="000000"/>
                </a:solidFill>
                <a:effectLst/>
              </a:rPr>
              <a:t>Recentemente</a:t>
            </a:r>
            <a:r>
              <a:rPr lang="en-US" sz="1600" b="0" i="0" u="none" strike="noStrike" dirty="0">
                <a:solidFill>
                  <a:srgbClr val="000000"/>
                </a:solidFill>
                <a:effectLst/>
              </a:rPr>
              <a:t>,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passaram</a:t>
            </a:r>
            <a:r>
              <a:rPr lang="en-US" sz="1600" b="0" i="0" u="none" strike="noStrike" dirty="0">
                <a:solidFill>
                  <a:srgbClr val="000000"/>
                </a:solidFill>
                <a:effectLst/>
              </a:rPr>
              <a:t> </a:t>
            </a:r>
            <a:r>
              <a:rPr lang="en-US" sz="1600" b="0" i="0" u="none" strike="noStrike" dirty="0" err="1">
                <a:solidFill>
                  <a:srgbClr val="000000"/>
                </a:solidFill>
                <a:effectLst/>
              </a:rPr>
              <a:t>por</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falha</a:t>
            </a:r>
            <a:r>
              <a:rPr lang="en-US" sz="1600" b="0" i="0" u="none" strike="noStrike" dirty="0">
                <a:solidFill>
                  <a:srgbClr val="000000"/>
                </a:solidFill>
                <a:effectLst/>
              </a:rPr>
              <a:t> de hardware que </a:t>
            </a:r>
            <a:r>
              <a:rPr lang="en-US" sz="1600" b="0" i="0" u="none" strike="noStrike" dirty="0" err="1">
                <a:solidFill>
                  <a:srgbClr val="000000"/>
                </a:solidFill>
                <a:effectLst/>
              </a:rPr>
              <a:t>afetou</a:t>
            </a:r>
            <a:r>
              <a:rPr lang="en-US" sz="1600" b="0" i="0" u="none" strike="noStrike" dirty="0">
                <a:solidFill>
                  <a:srgbClr val="000000"/>
                </a:solidFill>
                <a:effectLst/>
              </a:rPr>
              <a:t> a </a:t>
            </a:r>
            <a:r>
              <a:rPr lang="en-US" sz="1600" b="0" i="0" u="none" strike="noStrike" dirty="0" err="1">
                <a:solidFill>
                  <a:srgbClr val="000000"/>
                </a:solidFill>
                <a:effectLst/>
              </a:rPr>
              <a:t>instância</a:t>
            </a:r>
            <a:r>
              <a:rPr lang="en-US" sz="1600" b="0" i="0" u="none" strike="noStrike" dirty="0">
                <a:solidFill>
                  <a:srgbClr val="000000"/>
                </a:solidFill>
                <a:effectLst/>
              </a:rPr>
              <a:t> principal do RDS.</a:t>
            </a:r>
          </a:p>
          <a:p>
            <a:pPr algn="l"/>
            <a:r>
              <a:rPr lang="en-US" sz="1600" b="0" i="0" u="none" strike="noStrike" dirty="0">
                <a:solidFill>
                  <a:srgbClr val="000000"/>
                </a:solidFill>
                <a:effectLst/>
              </a:rPr>
              <a:t>Como </a:t>
            </a:r>
            <a:r>
              <a:rPr lang="en-US" sz="1600" b="0" i="0" u="none" strike="noStrike" dirty="0" err="1">
                <a:solidFill>
                  <a:srgbClr val="000000"/>
                </a:solidFill>
                <a:effectLst/>
              </a:rPr>
              <a:t>arquiteto</a:t>
            </a:r>
            <a:r>
              <a:rPr lang="en-US" sz="1600" b="0" i="0" u="none" strike="noStrike" dirty="0">
                <a:solidFill>
                  <a:srgbClr val="000000"/>
                </a:solidFill>
                <a:effectLst/>
              </a:rPr>
              <a:t> de </a:t>
            </a:r>
            <a:r>
              <a:rPr lang="en-US" sz="1600" b="0" i="0" u="none" strike="noStrike" dirty="0" err="1">
                <a:solidFill>
                  <a:srgbClr val="000000"/>
                </a:solidFill>
                <a:effectLst/>
              </a:rPr>
              <a:t>soluções</a:t>
            </a:r>
            <a:r>
              <a:rPr lang="en-US" sz="1600" b="0" i="0" u="none" strike="noStrike" dirty="0">
                <a:solidFill>
                  <a:srgbClr val="000000"/>
                </a:solidFill>
                <a:effectLst/>
              </a:rPr>
              <a:t>, você </a:t>
            </a:r>
            <a:r>
              <a:rPr lang="en-US" sz="1600" b="0" i="0" u="none" strike="noStrike" dirty="0" err="1">
                <a:solidFill>
                  <a:srgbClr val="000000"/>
                </a:solidFill>
                <a:effectLst/>
              </a:rPr>
              <a:t>foi</a:t>
            </a:r>
            <a:r>
              <a:rPr lang="en-US" sz="1600" b="0" i="0" u="none" strike="noStrike" dirty="0">
                <a:solidFill>
                  <a:srgbClr val="000000"/>
                </a:solidFill>
                <a:effectLst/>
              </a:rPr>
              <a:t> </a:t>
            </a:r>
            <a:r>
              <a:rPr lang="en-US" sz="1600" b="0" i="0" u="none" strike="noStrike" dirty="0" err="1">
                <a:solidFill>
                  <a:srgbClr val="000000"/>
                </a:solidFill>
                <a:effectLst/>
              </a:rPr>
              <a:t>chamado</a:t>
            </a:r>
            <a:r>
              <a:rPr lang="en-US" sz="1600" b="0" i="0" u="none" strike="noStrike" dirty="0">
                <a:solidFill>
                  <a:srgbClr val="000000"/>
                </a:solidFill>
                <a:effectLst/>
              </a:rPr>
              <a:t> para </a:t>
            </a:r>
            <a:r>
              <a:rPr lang="en-US" sz="1600" b="0" i="0" u="none" strike="noStrike" dirty="0" err="1">
                <a:solidFill>
                  <a:srgbClr val="000000"/>
                </a:solidFill>
                <a:effectLst/>
              </a:rPr>
              <a:t>revisar</a:t>
            </a:r>
            <a:r>
              <a:rPr lang="en-US" sz="1600" b="0" i="0" u="none" strike="noStrike" dirty="0">
                <a:solidFill>
                  <a:srgbClr val="000000"/>
                </a:solidFill>
                <a:effectLst/>
              </a:rPr>
              <a:t> a </a:t>
            </a:r>
            <a:r>
              <a:rPr lang="en-US" sz="1600" b="0" i="0" u="none" strike="noStrike" dirty="0" err="1">
                <a:solidFill>
                  <a:srgbClr val="000000"/>
                </a:solidFill>
                <a:effectLst/>
              </a:rPr>
              <a:t>configuração</a:t>
            </a:r>
            <a:r>
              <a:rPr lang="en-US" sz="1600" b="0" i="0" u="none" strike="noStrike" dirty="0">
                <a:solidFill>
                  <a:srgbClr val="000000"/>
                </a:solidFill>
                <a:effectLst/>
              </a:rPr>
              <a:t> e </a:t>
            </a:r>
            <a:r>
              <a:rPr lang="en-US" sz="1600" b="0" i="0" u="none" strike="noStrike" dirty="0" err="1">
                <a:solidFill>
                  <a:srgbClr val="000000"/>
                </a:solidFill>
                <a:effectLst/>
              </a:rPr>
              <a:t>garantir</a:t>
            </a:r>
            <a:r>
              <a:rPr lang="en-US" sz="1600" b="0" i="0" u="none" strike="noStrike" dirty="0">
                <a:solidFill>
                  <a:srgbClr val="000000"/>
                </a:solidFill>
                <a:effectLst/>
              </a:rPr>
              <a:t> que a </a:t>
            </a:r>
            <a:r>
              <a:rPr lang="en-US" sz="1600" b="0" i="0" u="none" strike="noStrike" dirty="0" err="1">
                <a:solidFill>
                  <a:srgbClr val="000000"/>
                </a:solidFill>
                <a:effectLst/>
              </a:rPr>
              <a:t>arquitetura</a:t>
            </a:r>
            <a:r>
              <a:rPr lang="en-US" sz="1600" b="0" i="0" u="none" strike="noStrike" dirty="0">
                <a:solidFill>
                  <a:srgbClr val="000000"/>
                </a:solidFill>
                <a:effectLst/>
              </a:rPr>
              <a:t> </a:t>
            </a:r>
            <a:r>
              <a:rPr lang="en-US" sz="1600" b="0" i="0" u="none" strike="noStrike" dirty="0" err="1">
                <a:solidFill>
                  <a:srgbClr val="000000"/>
                </a:solidFill>
                <a:effectLst/>
              </a:rPr>
              <a:t>esteja</a:t>
            </a:r>
            <a:r>
              <a:rPr lang="en-US" sz="1600" b="0" i="0" u="none" strike="noStrike" dirty="0">
                <a:solidFill>
                  <a:srgbClr val="000000"/>
                </a:solidFill>
                <a:effectLst/>
              </a:rPr>
              <a:t> </a:t>
            </a:r>
            <a:r>
              <a:rPr lang="en-US" sz="1600" b="0" i="0" u="none" strike="noStrike" dirty="0" err="1">
                <a:solidFill>
                  <a:srgbClr val="000000"/>
                </a:solidFill>
                <a:effectLst/>
              </a:rPr>
              <a:t>preparada</a:t>
            </a:r>
            <a:r>
              <a:rPr lang="en-US" sz="1600" b="0" i="0" u="none" strike="noStrike" dirty="0">
                <a:solidFill>
                  <a:srgbClr val="000000"/>
                </a:solidFill>
                <a:effectLst/>
              </a:rPr>
              <a:t> para </a:t>
            </a:r>
            <a:r>
              <a:rPr lang="en-US" sz="1600" b="0" i="0" u="none" strike="noStrike" dirty="0" err="1">
                <a:solidFill>
                  <a:srgbClr val="000000"/>
                </a:solidFill>
                <a:effectLst/>
              </a:rPr>
              <a:t>futuras</a:t>
            </a:r>
            <a:r>
              <a:rPr lang="en-US" sz="1600" b="0" i="0" u="none" strike="noStrike" dirty="0">
                <a:solidFill>
                  <a:srgbClr val="000000"/>
                </a:solidFill>
                <a:effectLst/>
              </a:rPr>
              <a:t> </a:t>
            </a:r>
            <a:r>
              <a:rPr lang="en-US" sz="1600" b="0" i="0" u="none" strike="noStrike" dirty="0" err="1">
                <a:solidFill>
                  <a:srgbClr val="000000"/>
                </a:solidFill>
                <a:effectLst/>
              </a:rPr>
              <a:t>falhas</a:t>
            </a:r>
            <a:r>
              <a:rPr lang="en-US" sz="1600" b="0" i="0" u="none" strike="noStrike" dirty="0">
                <a:solidFill>
                  <a:srgbClr val="000000"/>
                </a:solidFill>
                <a:effectLst/>
              </a:rPr>
              <a:t>. A equipe de </a:t>
            </a:r>
            <a:r>
              <a:rPr lang="en-US" sz="1600" b="0" i="0" u="none" strike="noStrike" dirty="0" err="1">
                <a:solidFill>
                  <a:srgbClr val="000000"/>
                </a:solidFill>
                <a:effectLst/>
              </a:rPr>
              <a:t>operações</a:t>
            </a:r>
            <a:r>
              <a:rPr lang="en-US" sz="1600" b="0" i="0" u="none" strike="noStrike" dirty="0">
                <a:solidFill>
                  <a:srgbClr val="000000"/>
                </a:solidFill>
                <a:effectLst/>
              </a:rPr>
              <a:t> </a:t>
            </a:r>
            <a:r>
              <a:rPr lang="en-US" sz="1600" b="0" i="0" u="none" strike="noStrike" dirty="0" err="1">
                <a:solidFill>
                  <a:srgbClr val="000000"/>
                </a:solidFill>
                <a:effectLst/>
              </a:rPr>
              <a:t>deseja</a:t>
            </a:r>
            <a:r>
              <a:rPr lang="en-US" sz="1600" b="0" i="0" u="none" strike="noStrike" dirty="0">
                <a:solidFill>
                  <a:srgbClr val="000000"/>
                </a:solidFill>
                <a:effectLst/>
              </a:rPr>
              <a:t> </a:t>
            </a:r>
            <a:r>
              <a:rPr lang="en-US" sz="1600" b="0" i="0" u="none" strike="noStrike" dirty="0" err="1">
                <a:solidFill>
                  <a:srgbClr val="000000"/>
                </a:solidFill>
                <a:effectLst/>
              </a:rPr>
              <a:t>entender</a:t>
            </a:r>
            <a:r>
              <a:rPr lang="en-US" sz="1600" b="0" i="0" u="none" strike="noStrike" dirty="0">
                <a:solidFill>
                  <a:srgbClr val="000000"/>
                </a:solidFill>
                <a:effectLst/>
              </a:rPr>
              <a:t> </a:t>
            </a:r>
            <a:r>
              <a:rPr lang="en-US" sz="1600" b="0" i="0" u="none" strike="noStrike" dirty="0" err="1">
                <a:solidFill>
                  <a:srgbClr val="000000"/>
                </a:solidFill>
                <a:effectLst/>
              </a:rPr>
              <a:t>melhor</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o Amazon RDS </a:t>
            </a:r>
            <a:r>
              <a:rPr lang="en-US" sz="1600" b="0" i="0" u="none" strike="noStrike" dirty="0" err="1">
                <a:solidFill>
                  <a:srgbClr val="000000"/>
                </a:solidFill>
                <a:effectLst/>
              </a:rPr>
              <a:t>lida</a:t>
            </a:r>
            <a:r>
              <a:rPr lang="en-US" sz="1600" b="0" i="0" u="none" strike="noStrike" dirty="0">
                <a:solidFill>
                  <a:srgbClr val="000000"/>
                </a:solidFill>
                <a:effectLst/>
              </a:rPr>
              <a:t> com failovers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configuração</a:t>
            </a:r>
            <a:r>
              <a:rPr lang="en-US" sz="1600" b="0" i="0" u="none" strike="noStrike" dirty="0">
                <a:solidFill>
                  <a:srgbClr val="000000"/>
                </a:solidFill>
                <a:effectLst/>
              </a:rPr>
              <a:t> Multi-AZ e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minimizar</a:t>
            </a:r>
            <a:r>
              <a:rPr lang="en-US" sz="1600" b="0" i="0" u="none" strike="noStrike" dirty="0">
                <a:solidFill>
                  <a:srgbClr val="000000"/>
                </a:solidFill>
                <a:effectLst/>
              </a:rPr>
              <a:t> o </a:t>
            </a:r>
            <a:r>
              <a:rPr lang="en-US" sz="1600" b="0" i="0" u="none" strike="noStrike" dirty="0" err="1">
                <a:solidFill>
                  <a:srgbClr val="000000"/>
                </a:solidFill>
                <a:effectLst/>
              </a:rPr>
              <a:t>impacto</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seus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1" i="0" u="none" strike="noStrike" dirty="0" err="1">
                <a:solidFill>
                  <a:srgbClr val="000000"/>
                </a:solidFill>
                <a:effectLst/>
              </a:rPr>
              <a:t>Pergunta</a:t>
            </a:r>
            <a:r>
              <a:rPr lang="en-US" sz="1600" b="1" i="0" u="none" strike="noStrike" dirty="0">
                <a:solidFill>
                  <a:srgbClr val="000000"/>
                </a:solidFill>
                <a:effectLst/>
              </a:rPr>
              <a:t>:</a:t>
            </a:r>
            <a:endParaRPr lang="en-US" sz="1600" b="0" i="0" u="none" strike="noStrike" dirty="0">
              <a:solidFill>
                <a:srgbClr val="000000"/>
              </a:solidFill>
              <a:effectLst/>
            </a:endParaRPr>
          </a:p>
          <a:p>
            <a:pPr algn="l"/>
            <a:r>
              <a:rPr lang="en-US" sz="1600" b="0" i="0" u="none" strike="noStrike" dirty="0">
                <a:solidFill>
                  <a:srgbClr val="000000"/>
                </a:solidFill>
                <a:effectLst/>
              </a:rPr>
              <a:t>Qual das </a:t>
            </a:r>
            <a:r>
              <a:rPr lang="en-US" sz="1600" b="0" i="0" u="none" strike="noStrike" dirty="0" err="1">
                <a:solidFill>
                  <a:srgbClr val="000000"/>
                </a:solidFill>
                <a:effectLst/>
              </a:rPr>
              <a:t>seguintes</a:t>
            </a:r>
            <a:r>
              <a:rPr lang="en-US" sz="1600" b="0" i="0" u="none" strike="noStrike" dirty="0">
                <a:solidFill>
                  <a:srgbClr val="000000"/>
                </a:solidFill>
                <a:effectLst/>
              </a:rPr>
              <a:t> </a:t>
            </a:r>
            <a:r>
              <a:rPr lang="en-US" sz="1600" b="0" i="0" u="none" strike="noStrike" dirty="0" err="1">
                <a:solidFill>
                  <a:srgbClr val="000000"/>
                </a:solidFill>
                <a:effectLst/>
              </a:rPr>
              <a:t>afirmações</a:t>
            </a:r>
            <a:r>
              <a:rPr lang="en-US" sz="1600" b="0" i="0" u="none" strike="noStrike" dirty="0">
                <a:solidFill>
                  <a:srgbClr val="000000"/>
                </a:solidFill>
                <a:effectLst/>
              </a:rPr>
              <a:t> </a:t>
            </a:r>
            <a:r>
              <a:rPr lang="en-US" sz="1600" b="0" i="0" u="none" strike="noStrike" dirty="0" err="1">
                <a:solidFill>
                  <a:srgbClr val="000000"/>
                </a:solidFill>
                <a:effectLst/>
              </a:rPr>
              <a:t>descreve</a:t>
            </a:r>
            <a:r>
              <a:rPr lang="en-US" sz="1600" b="0" i="0" u="none" strike="noStrike" dirty="0">
                <a:solidFill>
                  <a:srgbClr val="000000"/>
                </a:solidFill>
                <a:effectLst/>
              </a:rPr>
              <a:t> </a:t>
            </a:r>
            <a:r>
              <a:rPr lang="en-US" sz="1600" b="0" i="0" u="none" strike="noStrike" dirty="0" err="1">
                <a:solidFill>
                  <a:srgbClr val="000000"/>
                </a:solidFill>
                <a:effectLst/>
              </a:rPr>
              <a:t>corretamente</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o Amazon RDS Multi-AZ </a:t>
            </a:r>
            <a:r>
              <a:rPr lang="en-US" sz="1600" b="0" i="0" u="none" strike="noStrike" dirty="0" err="1">
                <a:solidFill>
                  <a:srgbClr val="000000"/>
                </a:solidFill>
                <a:effectLst/>
              </a:rPr>
              <a:t>lida</a:t>
            </a:r>
            <a:r>
              <a:rPr lang="en-US" sz="1600" b="0" i="0" u="none" strike="noStrike" dirty="0">
                <a:solidFill>
                  <a:srgbClr val="000000"/>
                </a:solidFill>
                <a:effectLst/>
              </a:rPr>
              <a:t> com failovers e </a:t>
            </a:r>
            <a:r>
              <a:rPr lang="en-US" sz="1600" b="0" i="0" u="none" strike="noStrike" dirty="0" err="1">
                <a:solidFill>
                  <a:srgbClr val="000000"/>
                </a:solidFill>
                <a:effectLst/>
              </a:rPr>
              <a:t>quais</a:t>
            </a:r>
            <a:r>
              <a:rPr lang="en-US" sz="1600" b="0" i="0" u="none" strike="noStrike" dirty="0">
                <a:solidFill>
                  <a:srgbClr val="000000"/>
                </a:solidFill>
                <a:effectLst/>
              </a:rPr>
              <a:t> </a:t>
            </a:r>
            <a:r>
              <a:rPr lang="en-US" sz="1600" b="0" i="0" u="none" strike="noStrike" dirty="0" err="1">
                <a:solidFill>
                  <a:srgbClr val="000000"/>
                </a:solidFill>
                <a:effectLst/>
              </a:rPr>
              <a:t>práticas</a:t>
            </a:r>
            <a:r>
              <a:rPr lang="en-US" sz="1600" b="0" i="0" u="none" strike="noStrike" dirty="0">
                <a:solidFill>
                  <a:srgbClr val="000000"/>
                </a:solidFill>
                <a:effectLst/>
              </a:rPr>
              <a:t> </a:t>
            </a:r>
            <a:r>
              <a:rPr lang="en-US" sz="1600" b="0" i="0" u="none" strike="noStrike" dirty="0" err="1">
                <a:solidFill>
                  <a:srgbClr val="000000"/>
                </a:solidFill>
                <a:effectLst/>
              </a:rPr>
              <a:t>recomendadas</a:t>
            </a:r>
            <a:r>
              <a:rPr lang="en-US" sz="1600" b="0" i="0" u="none" strike="noStrike" dirty="0">
                <a:solidFill>
                  <a:srgbClr val="000000"/>
                </a:solidFill>
                <a:effectLst/>
              </a:rPr>
              <a:t> você </a:t>
            </a:r>
            <a:r>
              <a:rPr lang="en-US" sz="1600" b="0" i="0" u="none" strike="noStrike" dirty="0" err="1">
                <a:solidFill>
                  <a:srgbClr val="000000"/>
                </a:solidFill>
                <a:effectLst/>
              </a:rPr>
              <a:t>deve</a:t>
            </a:r>
            <a:r>
              <a:rPr lang="en-US" sz="1600" b="0" i="0" u="none" strike="noStrike" dirty="0">
                <a:solidFill>
                  <a:srgbClr val="000000"/>
                </a:solidFill>
                <a:effectLst/>
              </a:rPr>
              <a:t> </a:t>
            </a:r>
            <a:r>
              <a:rPr lang="en-US" sz="1600" b="0" i="0" u="none" strike="noStrike" dirty="0" err="1">
                <a:solidFill>
                  <a:srgbClr val="000000"/>
                </a:solidFill>
                <a:effectLst/>
              </a:rPr>
              <a:t>seguir</a:t>
            </a:r>
            <a:r>
              <a:rPr lang="en-US" sz="1600" b="0" i="0" u="none" strike="noStrike" dirty="0">
                <a:solidFill>
                  <a:srgbClr val="000000"/>
                </a:solidFill>
                <a:effectLst/>
              </a:rPr>
              <a:t> para </a:t>
            </a:r>
            <a:r>
              <a:rPr lang="en-US" sz="1600" b="0" i="0" u="none" strike="noStrike" dirty="0" err="1">
                <a:solidFill>
                  <a:srgbClr val="000000"/>
                </a:solidFill>
                <a:effectLst/>
              </a:rPr>
              <a:t>minimizar</a:t>
            </a:r>
            <a:r>
              <a:rPr lang="en-US" sz="1600" b="0" i="0" u="none" strike="noStrike" dirty="0">
                <a:solidFill>
                  <a:srgbClr val="000000"/>
                </a:solidFill>
                <a:effectLst/>
              </a:rPr>
              <a:t> o </a:t>
            </a:r>
            <a:r>
              <a:rPr lang="en-US" sz="1600" b="0" i="0" u="none" strike="noStrike" dirty="0" err="1">
                <a:solidFill>
                  <a:srgbClr val="000000"/>
                </a:solidFill>
                <a:effectLst/>
              </a:rPr>
              <a:t>impacto</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seus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um failover?</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a) O Amazon RDS Multi-AZ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realiza</a:t>
            </a:r>
            <a:r>
              <a:rPr lang="en-US" sz="1600" b="0" i="0" u="none" strike="noStrike" dirty="0">
                <a:solidFill>
                  <a:srgbClr val="000000"/>
                </a:solidFill>
                <a:effectLst/>
              </a:rPr>
              <a:t> o failover para a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outra</a:t>
            </a:r>
            <a:r>
              <a:rPr lang="en-US" sz="1600" b="0" i="0" u="none" strike="noStrike" dirty="0">
                <a:solidFill>
                  <a:srgbClr val="000000"/>
                </a:solidFill>
                <a:effectLst/>
              </a:rPr>
              <a:t> Zona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principal, </a:t>
            </a:r>
            <a:r>
              <a:rPr lang="en-US" sz="1600" b="0" i="0" u="none" strike="noStrike" dirty="0" err="1">
                <a:solidFill>
                  <a:srgbClr val="000000"/>
                </a:solidFill>
                <a:effectLst/>
              </a:rPr>
              <a:t>sem</a:t>
            </a:r>
            <a:r>
              <a:rPr lang="en-US" sz="1600" b="0" i="0" u="none" strike="noStrike" dirty="0">
                <a:solidFill>
                  <a:srgbClr val="000000"/>
                </a:solidFill>
                <a:effectLst/>
              </a:rPr>
              <a:t> </a:t>
            </a:r>
            <a:r>
              <a:rPr lang="en-US" sz="1600" b="0" i="0" u="none" strike="noStrike" dirty="0" err="1">
                <a:solidFill>
                  <a:srgbClr val="000000"/>
                </a:solidFill>
                <a:effectLst/>
              </a:rPr>
              <a:t>nenhuma</a:t>
            </a:r>
            <a:r>
              <a:rPr lang="en-US" sz="1600" b="0" i="0" u="none" strike="noStrike" dirty="0">
                <a:solidFill>
                  <a:srgbClr val="000000"/>
                </a:solidFill>
                <a:effectLst/>
              </a:rPr>
              <a:t> </a:t>
            </a:r>
            <a:r>
              <a:rPr lang="en-US" sz="1600" b="0" i="0" u="none" strike="noStrike" dirty="0" err="1">
                <a:solidFill>
                  <a:srgbClr val="000000"/>
                </a:solidFill>
                <a:effectLst/>
              </a:rPr>
              <a:t>intervenção</a:t>
            </a:r>
            <a:r>
              <a:rPr lang="en-US" sz="1600" b="0" i="0" u="none" strike="noStrike" dirty="0">
                <a:solidFill>
                  <a:srgbClr val="000000"/>
                </a:solidFill>
                <a:effectLst/>
              </a:rPr>
              <a:t> manual. Durante o failover, </a:t>
            </a:r>
            <a:r>
              <a:rPr lang="en-US" sz="1600" b="0" i="0" u="none" strike="noStrike" dirty="0" err="1">
                <a:solidFill>
                  <a:srgbClr val="000000"/>
                </a:solidFill>
                <a:effectLst/>
              </a:rPr>
              <a:t>os</a:t>
            </a:r>
            <a:r>
              <a:rPr lang="en-US" sz="1600" b="0" i="0" u="none" strike="noStrike" dirty="0">
                <a:solidFill>
                  <a:srgbClr val="000000"/>
                </a:solidFill>
                <a:effectLst/>
              </a:rPr>
              <a:t> endpoints de </a:t>
            </a:r>
            <a:r>
              <a:rPr lang="en-US" sz="1600" b="0" i="0" u="none" strike="noStrike" dirty="0" err="1">
                <a:solidFill>
                  <a:srgbClr val="000000"/>
                </a:solidFill>
                <a:effectLst/>
              </a:rPr>
              <a:t>conexão</a:t>
            </a:r>
            <a:r>
              <a:rPr lang="en-US" sz="1600" b="0" i="0" u="none" strike="noStrike" dirty="0">
                <a:solidFill>
                  <a:srgbClr val="000000"/>
                </a:solidFill>
                <a:effectLst/>
              </a:rPr>
              <a:t> do banco de dados </a:t>
            </a:r>
            <a:r>
              <a:rPr lang="en-US" sz="1600" b="0" i="0" u="none" strike="noStrike" dirty="0" err="1">
                <a:solidFill>
                  <a:srgbClr val="000000"/>
                </a:solidFill>
                <a:effectLst/>
              </a:rPr>
              <a:t>mudam</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para a nova </a:t>
            </a:r>
            <a:r>
              <a:rPr lang="en-US" sz="1600" b="0" i="0" u="none" strike="noStrike" dirty="0" err="1">
                <a:solidFill>
                  <a:srgbClr val="000000"/>
                </a:solidFill>
                <a:effectLst/>
              </a:rPr>
              <a:t>instância</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a:t>
            </a:r>
          </a:p>
          <a:p>
            <a:pPr marL="342900" indent="-342900" algn="l">
              <a:buAutoNum type="alphaLcParenR"/>
            </a:pPr>
            <a:endParaRPr lang="en-US" sz="1600" b="0" i="0" u="none" strike="noStrike" dirty="0">
              <a:solidFill>
                <a:srgbClr val="000000"/>
              </a:solidFill>
              <a:effectLst/>
            </a:endParaRPr>
          </a:p>
          <a:p>
            <a:pPr algn="l"/>
            <a:r>
              <a:rPr lang="en-US" sz="1600" b="0" i="0" u="none" strike="noStrike" dirty="0">
                <a:solidFill>
                  <a:srgbClr val="000000"/>
                </a:solidFill>
                <a:effectLst/>
              </a:rPr>
              <a:t>b) O Amazon RDS Multi-AZ </a:t>
            </a:r>
            <a:r>
              <a:rPr lang="en-US" sz="1600" b="0" i="0" u="none" strike="noStrike" dirty="0" err="1">
                <a:solidFill>
                  <a:srgbClr val="000000"/>
                </a:solidFill>
                <a:effectLst/>
              </a:rPr>
              <a:t>exige</a:t>
            </a:r>
            <a:r>
              <a:rPr lang="en-US" sz="1600" b="0" i="0" u="none" strike="noStrike" dirty="0">
                <a:solidFill>
                  <a:srgbClr val="000000"/>
                </a:solidFill>
                <a:effectLst/>
              </a:rPr>
              <a:t> </a:t>
            </a:r>
            <a:r>
              <a:rPr lang="en-US" sz="1600" b="0" i="0" u="none" strike="noStrike" dirty="0" err="1">
                <a:solidFill>
                  <a:srgbClr val="000000"/>
                </a:solidFill>
                <a:effectLst/>
              </a:rPr>
              <a:t>intervenção</a:t>
            </a:r>
            <a:r>
              <a:rPr lang="en-US" sz="1600" b="0" i="0" u="none" strike="noStrike" dirty="0">
                <a:solidFill>
                  <a:srgbClr val="000000"/>
                </a:solidFill>
                <a:effectLst/>
              </a:rPr>
              <a:t> manual para </a:t>
            </a:r>
            <a:r>
              <a:rPr lang="en-US" sz="1600" b="0" i="0" u="none" strike="noStrike" dirty="0" err="1">
                <a:solidFill>
                  <a:srgbClr val="000000"/>
                </a:solidFill>
                <a:effectLst/>
              </a:rPr>
              <a:t>realizar</a:t>
            </a:r>
            <a:r>
              <a:rPr lang="en-US" sz="1600" b="0" i="0" u="none" strike="noStrike" dirty="0">
                <a:solidFill>
                  <a:srgbClr val="000000"/>
                </a:solidFill>
                <a:effectLst/>
              </a:rPr>
              <a:t> o failover, e </a:t>
            </a:r>
            <a:r>
              <a:rPr lang="en-US" sz="1600" b="0" i="0" u="none" strike="noStrike" dirty="0" err="1">
                <a:solidFill>
                  <a:srgbClr val="000000"/>
                </a:solidFill>
                <a:effectLst/>
              </a:rPr>
              <a:t>os</a:t>
            </a:r>
            <a:r>
              <a:rPr lang="en-US" sz="1600" b="0" i="0" u="none" strike="noStrike" dirty="0">
                <a:solidFill>
                  <a:srgbClr val="000000"/>
                </a:solidFill>
                <a:effectLst/>
              </a:rPr>
              <a:t> endpoints de </a:t>
            </a:r>
            <a:r>
              <a:rPr lang="en-US" sz="1600" b="0" i="0" u="none" strike="noStrike" dirty="0" err="1">
                <a:solidFill>
                  <a:srgbClr val="000000"/>
                </a:solidFill>
                <a:effectLst/>
              </a:rPr>
              <a:t>conexão</a:t>
            </a:r>
            <a:r>
              <a:rPr lang="en-US" sz="1600" b="0" i="0" u="none" strike="noStrike" dirty="0">
                <a:solidFill>
                  <a:srgbClr val="000000"/>
                </a:solidFill>
                <a:effectLst/>
              </a:rPr>
              <a:t> </a:t>
            </a:r>
            <a:r>
              <a:rPr lang="en-US" sz="1600" b="0" i="0" u="none" strike="noStrike" dirty="0" err="1">
                <a:solidFill>
                  <a:srgbClr val="000000"/>
                </a:solidFill>
                <a:effectLst/>
              </a:rPr>
              <a:t>devem</a:t>
            </a:r>
            <a:r>
              <a:rPr lang="en-US" sz="1600" b="0" i="0" u="none" strike="noStrike" dirty="0">
                <a:solidFill>
                  <a:srgbClr val="000000"/>
                </a:solidFill>
                <a:effectLst/>
              </a:rPr>
              <a:t> ser </a:t>
            </a:r>
            <a:r>
              <a:rPr lang="en-US" sz="1600" b="0" i="0" u="none" strike="noStrike" dirty="0" err="1">
                <a:solidFill>
                  <a:srgbClr val="000000"/>
                </a:solidFill>
                <a:effectLst/>
              </a:rPr>
              <a:t>atualizados</a:t>
            </a:r>
            <a:r>
              <a:rPr lang="en-US" sz="1600" b="0" i="0" u="none" strike="noStrike" dirty="0">
                <a:solidFill>
                  <a:srgbClr val="000000"/>
                </a:solidFill>
                <a:effectLst/>
              </a:rPr>
              <a:t> </a:t>
            </a:r>
            <a:r>
              <a:rPr lang="en-US" sz="1600" b="0" i="0" u="none" strike="noStrike" dirty="0" err="1">
                <a:solidFill>
                  <a:srgbClr val="000000"/>
                </a:solidFill>
                <a:effectLst/>
              </a:rPr>
              <a:t>manualmente</a:t>
            </a:r>
            <a:r>
              <a:rPr lang="en-US" sz="1600" b="0" i="0" u="none" strike="noStrike" dirty="0">
                <a:solidFill>
                  <a:srgbClr val="000000"/>
                </a:solidFill>
                <a:effectLst/>
              </a:rPr>
              <a:t> </a:t>
            </a:r>
            <a:r>
              <a:rPr lang="en-US" sz="1600" b="0" i="0" u="none" strike="noStrike" dirty="0" err="1">
                <a:solidFill>
                  <a:srgbClr val="000000"/>
                </a:solidFill>
                <a:effectLst/>
              </a:rPr>
              <a:t>nos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 para </a:t>
            </a:r>
            <a:r>
              <a:rPr lang="en-US" sz="1600" b="0" i="0" u="none" strike="noStrike" dirty="0" err="1">
                <a:solidFill>
                  <a:srgbClr val="000000"/>
                </a:solidFill>
                <a:effectLst/>
              </a:rPr>
              <a:t>apontar</a:t>
            </a:r>
            <a:r>
              <a:rPr lang="en-US" sz="1600" b="0" i="0" u="none" strike="noStrike" dirty="0">
                <a:solidFill>
                  <a:srgbClr val="000000"/>
                </a:solidFill>
                <a:effectLst/>
              </a:rPr>
              <a:t> para a nova </a:t>
            </a:r>
            <a:r>
              <a:rPr lang="en-US" sz="1600" b="0" i="0" u="none" strike="noStrike" dirty="0" err="1">
                <a:solidFill>
                  <a:srgbClr val="000000"/>
                </a:solidFill>
                <a:effectLst/>
              </a:rPr>
              <a:t>instância</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c) O Amazon RDS Multi-AZ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realiza</a:t>
            </a:r>
            <a:r>
              <a:rPr lang="en-US" sz="1600" b="0" i="0" u="none" strike="noStrike" dirty="0">
                <a:solidFill>
                  <a:srgbClr val="000000"/>
                </a:solidFill>
                <a:effectLst/>
              </a:rPr>
              <a:t> o failover, mas a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estar</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outra</a:t>
            </a:r>
            <a:r>
              <a:rPr lang="en-US" sz="1600" b="0" i="0" u="none" strike="noStrike" dirty="0">
                <a:solidFill>
                  <a:srgbClr val="000000"/>
                </a:solidFill>
                <a:effectLst/>
              </a:rPr>
              <a:t> </a:t>
            </a:r>
            <a:r>
              <a:rPr lang="en-US" sz="1600" b="0" i="0" u="none" strike="noStrike" dirty="0" err="1">
                <a:solidFill>
                  <a:srgbClr val="000000"/>
                </a:solidFill>
                <a:effectLst/>
              </a:rPr>
              <a:t>região</a:t>
            </a:r>
            <a:r>
              <a:rPr lang="en-US" sz="1600" b="0" i="0" u="none" strike="noStrike" dirty="0">
                <a:solidFill>
                  <a:srgbClr val="000000"/>
                </a:solidFill>
                <a:effectLst/>
              </a:rPr>
              <a:t> da AWS, o que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resultar</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maior</a:t>
            </a:r>
            <a:r>
              <a:rPr lang="en-US" sz="1600" b="0" i="0" u="none" strike="noStrike" dirty="0">
                <a:solidFill>
                  <a:srgbClr val="000000"/>
                </a:solidFill>
                <a:effectLst/>
              </a:rPr>
              <a:t> </a:t>
            </a:r>
            <a:r>
              <a:rPr lang="en-US" sz="1600" b="0" i="0" u="none" strike="noStrike" dirty="0" err="1">
                <a:solidFill>
                  <a:srgbClr val="000000"/>
                </a:solidFill>
                <a:effectLst/>
              </a:rPr>
              <a:t>latência</a:t>
            </a:r>
            <a:r>
              <a:rPr lang="en-US" sz="1600" b="0" i="0" u="none" strike="noStrike" dirty="0">
                <a:solidFill>
                  <a:srgbClr val="000000"/>
                </a:solidFill>
                <a:effectLst/>
              </a:rPr>
              <a:t> para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o failover.</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d) O Amazon RDS Multi-AZ </a:t>
            </a:r>
            <a:r>
              <a:rPr lang="en-US" sz="1600" b="0" i="0" u="none" strike="noStrike" dirty="0" err="1">
                <a:solidFill>
                  <a:srgbClr val="000000"/>
                </a:solidFill>
                <a:effectLst/>
              </a:rPr>
              <a:t>realiza</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o failover, mas o backup </a:t>
            </a:r>
            <a:r>
              <a:rPr lang="en-US" sz="1600" b="0" i="0" u="none" strike="noStrike" dirty="0" err="1">
                <a:solidFill>
                  <a:srgbClr val="000000"/>
                </a:solidFill>
                <a:effectLst/>
              </a:rPr>
              <a:t>automático</a:t>
            </a:r>
            <a:r>
              <a:rPr lang="en-US" sz="1600" b="0" i="0" u="none" strike="noStrike" dirty="0">
                <a:solidFill>
                  <a:srgbClr val="000000"/>
                </a:solidFill>
                <a:effectLst/>
              </a:rPr>
              <a:t> </a:t>
            </a:r>
            <a:r>
              <a:rPr lang="en-US" sz="1600" b="0" i="0" u="none" strike="noStrike" dirty="0" err="1">
                <a:solidFill>
                  <a:srgbClr val="000000"/>
                </a:solidFill>
                <a:effectLst/>
              </a:rPr>
              <a:t>deve</a:t>
            </a:r>
            <a:r>
              <a:rPr lang="en-US" sz="1600" b="0" i="0" u="none" strike="noStrike" dirty="0">
                <a:solidFill>
                  <a:srgbClr val="000000"/>
                </a:solidFill>
                <a:effectLst/>
              </a:rPr>
              <a:t> ser </a:t>
            </a:r>
            <a:r>
              <a:rPr lang="en-US" sz="1600" b="0" i="0" u="none" strike="noStrike" dirty="0" err="1">
                <a:solidFill>
                  <a:srgbClr val="000000"/>
                </a:solidFill>
                <a:effectLst/>
              </a:rPr>
              <a:t>desativado</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o </a:t>
            </a:r>
            <a:r>
              <a:rPr lang="en-US" sz="1600" b="0" i="0" u="none" strike="noStrike" dirty="0" err="1">
                <a:solidFill>
                  <a:srgbClr val="000000"/>
                </a:solidFill>
                <a:effectLst/>
              </a:rPr>
              <a:t>processo</a:t>
            </a:r>
            <a:r>
              <a:rPr lang="en-US" sz="1600" b="0" i="0" u="none" strike="noStrike" dirty="0">
                <a:solidFill>
                  <a:srgbClr val="000000"/>
                </a:solidFill>
                <a:effectLst/>
              </a:rPr>
              <a:t> de failover para </a:t>
            </a:r>
            <a:r>
              <a:rPr lang="en-US" sz="1600" b="0" i="0" u="none" strike="noStrike" dirty="0" err="1">
                <a:solidFill>
                  <a:srgbClr val="000000"/>
                </a:solidFill>
                <a:effectLst/>
              </a:rPr>
              <a:t>evitar</a:t>
            </a:r>
            <a:r>
              <a:rPr lang="en-US" sz="1600" b="0" i="0" u="none" strike="noStrike" dirty="0">
                <a:solidFill>
                  <a:srgbClr val="000000"/>
                </a:solidFill>
                <a:effectLst/>
              </a:rPr>
              <a:t> </a:t>
            </a:r>
            <a:r>
              <a:rPr lang="en-US" sz="1600" b="0" i="0" u="none" strike="noStrike" dirty="0" err="1">
                <a:solidFill>
                  <a:srgbClr val="000000"/>
                </a:solidFill>
                <a:effectLst/>
              </a:rPr>
              <a:t>perda</a:t>
            </a:r>
            <a:r>
              <a:rPr lang="en-US" sz="1600" b="0" i="0" u="none" strike="noStrike" dirty="0">
                <a:solidFill>
                  <a:srgbClr val="000000"/>
                </a:solidFill>
                <a:effectLst/>
              </a:rPr>
              <a:t> de dados.</a:t>
            </a:r>
          </a:p>
          <a:p>
            <a:endParaRPr lang="en-BR" b="1" i="1" dirty="0"/>
          </a:p>
        </p:txBody>
      </p:sp>
    </p:spTree>
    <p:extLst>
      <p:ext uri="{BB962C8B-B14F-4D97-AF65-F5344CB8AC3E}">
        <p14:creationId xmlns:p14="http://schemas.microsoft.com/office/powerpoint/2010/main" val="1381013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5575" y="96947"/>
            <a:ext cx="11880850" cy="7017306"/>
          </a:xfrm>
          <a:prstGeom prst="rect">
            <a:avLst/>
          </a:prstGeom>
          <a:noFill/>
        </p:spPr>
        <p:txBody>
          <a:bodyPr wrap="square" rtlCol="0">
            <a:spAutoFit/>
          </a:bodyPr>
          <a:lstStyle/>
          <a:p>
            <a:pPr algn="l"/>
            <a:r>
              <a:rPr lang="en-US" sz="1600" b="1" i="0" u="none" strike="noStrike" dirty="0" err="1">
                <a:solidFill>
                  <a:srgbClr val="000000"/>
                </a:solidFill>
                <a:effectLst/>
              </a:rPr>
              <a:t>Resposta</a:t>
            </a:r>
            <a:r>
              <a:rPr lang="en-US" sz="1600" b="1" i="0" u="none" strike="noStrike" dirty="0">
                <a:solidFill>
                  <a:srgbClr val="000000"/>
                </a:solidFill>
                <a:effectLst/>
              </a:rPr>
              <a:t> </a:t>
            </a:r>
            <a:r>
              <a:rPr lang="en-US" sz="1600" b="1" i="0" u="none" strike="noStrike" dirty="0" err="1">
                <a:solidFill>
                  <a:srgbClr val="000000"/>
                </a:solidFill>
                <a:effectLst/>
              </a:rPr>
              <a:t>Correta</a:t>
            </a:r>
            <a:r>
              <a:rPr lang="en-US" sz="1600" b="1" i="0" u="none" strike="noStrike" dirty="0">
                <a:solidFill>
                  <a:srgbClr val="000000"/>
                </a:solidFill>
                <a:effectLst/>
              </a:rPr>
              <a:t>:</a:t>
            </a:r>
            <a:r>
              <a:rPr lang="en-US" sz="1600" b="0" i="0" u="none" strike="noStrike" dirty="0">
                <a:solidFill>
                  <a:srgbClr val="000000"/>
                </a:solidFill>
                <a:effectLst/>
              </a:rPr>
              <a:t> a) O Amazon RDS Multi-AZ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realiza</a:t>
            </a:r>
            <a:r>
              <a:rPr lang="en-US" sz="1600" b="0" i="0" u="none" strike="noStrike" dirty="0">
                <a:solidFill>
                  <a:srgbClr val="000000"/>
                </a:solidFill>
                <a:effectLst/>
              </a:rPr>
              <a:t> o failover para a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outra</a:t>
            </a:r>
            <a:r>
              <a:rPr lang="en-US" sz="1600" b="0" i="0" u="none" strike="noStrike" dirty="0">
                <a:solidFill>
                  <a:srgbClr val="000000"/>
                </a:solidFill>
                <a:effectLst/>
              </a:rPr>
              <a:t> Zona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principal, </a:t>
            </a:r>
            <a:r>
              <a:rPr lang="en-US" sz="1600" b="0" i="0" u="none" strike="noStrike" dirty="0" err="1">
                <a:solidFill>
                  <a:srgbClr val="000000"/>
                </a:solidFill>
                <a:effectLst/>
              </a:rPr>
              <a:t>sem</a:t>
            </a:r>
            <a:r>
              <a:rPr lang="en-US" sz="1600" b="0" i="0" u="none" strike="noStrike" dirty="0">
                <a:solidFill>
                  <a:srgbClr val="000000"/>
                </a:solidFill>
                <a:effectLst/>
              </a:rPr>
              <a:t> </a:t>
            </a:r>
            <a:r>
              <a:rPr lang="en-US" sz="1600" b="0" i="0" u="none" strike="noStrike" dirty="0" err="1">
                <a:solidFill>
                  <a:srgbClr val="000000"/>
                </a:solidFill>
                <a:effectLst/>
              </a:rPr>
              <a:t>nenhuma</a:t>
            </a:r>
            <a:r>
              <a:rPr lang="en-US" sz="1600" b="0" i="0" u="none" strike="noStrike" dirty="0">
                <a:solidFill>
                  <a:srgbClr val="000000"/>
                </a:solidFill>
                <a:effectLst/>
              </a:rPr>
              <a:t> </a:t>
            </a:r>
            <a:r>
              <a:rPr lang="en-US" sz="1600" b="0" i="0" u="none" strike="noStrike" dirty="0" err="1">
                <a:solidFill>
                  <a:srgbClr val="000000"/>
                </a:solidFill>
                <a:effectLst/>
              </a:rPr>
              <a:t>intervenção</a:t>
            </a:r>
            <a:r>
              <a:rPr lang="en-US" sz="1600" b="0" i="0" u="none" strike="noStrike" dirty="0">
                <a:solidFill>
                  <a:srgbClr val="000000"/>
                </a:solidFill>
                <a:effectLst/>
              </a:rPr>
              <a:t> manual. Durante o failover, </a:t>
            </a:r>
            <a:r>
              <a:rPr lang="en-US" sz="1600" b="0" i="0" u="none" strike="noStrike" dirty="0" err="1">
                <a:solidFill>
                  <a:srgbClr val="000000"/>
                </a:solidFill>
                <a:effectLst/>
              </a:rPr>
              <a:t>os</a:t>
            </a:r>
            <a:r>
              <a:rPr lang="en-US" sz="1600" b="0" i="0" u="none" strike="noStrike" dirty="0">
                <a:solidFill>
                  <a:srgbClr val="000000"/>
                </a:solidFill>
                <a:effectLst/>
              </a:rPr>
              <a:t> endpoints de </a:t>
            </a:r>
            <a:r>
              <a:rPr lang="en-US" sz="1600" b="0" i="0" u="none" strike="noStrike" dirty="0" err="1">
                <a:solidFill>
                  <a:srgbClr val="000000"/>
                </a:solidFill>
                <a:effectLst/>
              </a:rPr>
              <a:t>conexão</a:t>
            </a:r>
            <a:r>
              <a:rPr lang="en-US" sz="1600" b="0" i="0" u="none" strike="noStrike" dirty="0">
                <a:solidFill>
                  <a:srgbClr val="000000"/>
                </a:solidFill>
                <a:effectLst/>
              </a:rPr>
              <a:t> do banco de dados </a:t>
            </a:r>
            <a:r>
              <a:rPr lang="en-US" sz="1600" b="0" i="0" u="none" strike="noStrike" dirty="0" err="1">
                <a:solidFill>
                  <a:srgbClr val="000000"/>
                </a:solidFill>
                <a:effectLst/>
              </a:rPr>
              <a:t>mudam</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para a nova </a:t>
            </a:r>
            <a:r>
              <a:rPr lang="en-US" sz="1600" b="0" i="0" u="none" strike="noStrike" dirty="0" err="1">
                <a:solidFill>
                  <a:srgbClr val="000000"/>
                </a:solidFill>
                <a:effectLst/>
              </a:rPr>
              <a:t>instância</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1" i="0" u="none" strike="noStrike" dirty="0" err="1">
                <a:solidFill>
                  <a:srgbClr val="000000"/>
                </a:solidFill>
                <a:effectLst/>
              </a:rPr>
              <a:t>Explicação</a:t>
            </a:r>
            <a:r>
              <a:rPr lang="en-US" sz="1600" b="1" i="0" u="none" strike="noStrike" dirty="0">
                <a:solidFill>
                  <a:srgbClr val="000000"/>
                </a:solidFill>
                <a:effectLst/>
              </a:rPr>
              <a:t>:</a:t>
            </a:r>
            <a:endParaRPr lang="en-US" sz="1600" b="0" i="0" u="none" strike="noStrike" dirty="0">
              <a:solidFill>
                <a:srgbClr val="000000"/>
              </a:solidFill>
              <a:effectLst/>
            </a:endParaRPr>
          </a:p>
          <a:p>
            <a:pPr algn="l"/>
            <a:r>
              <a:rPr lang="en-US" sz="1600" b="0" i="0" u="none" strike="noStrike" dirty="0">
                <a:solidFill>
                  <a:srgbClr val="000000"/>
                </a:solidFill>
                <a:effectLst/>
              </a:rPr>
              <a:t>O Amazon RDS Multi-AZ é </a:t>
            </a:r>
            <a:r>
              <a:rPr lang="en-US" sz="1600" b="0" i="0" u="none" strike="noStrike" dirty="0" err="1">
                <a:solidFill>
                  <a:srgbClr val="000000"/>
                </a:solidFill>
                <a:effectLst/>
              </a:rPr>
              <a:t>projetado</a:t>
            </a:r>
            <a:r>
              <a:rPr lang="en-US" sz="1600" b="0" i="0" u="none" strike="noStrike" dirty="0">
                <a:solidFill>
                  <a:srgbClr val="000000"/>
                </a:solidFill>
                <a:effectLst/>
              </a:rPr>
              <a:t> para </a:t>
            </a:r>
            <a:r>
              <a:rPr lang="en-US" sz="1600" b="0" i="0" u="none" strike="noStrike" dirty="0" err="1">
                <a:solidFill>
                  <a:srgbClr val="000000"/>
                </a:solidFill>
                <a:effectLst/>
              </a:rPr>
              <a:t>fornecer</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resiliência</a:t>
            </a:r>
            <a:r>
              <a:rPr lang="en-US" sz="1600" b="0" i="0" u="none" strike="noStrike" dirty="0">
                <a:solidFill>
                  <a:srgbClr val="000000"/>
                </a:solidFill>
                <a:effectLst/>
              </a:rPr>
              <a:t> a </a:t>
            </a:r>
            <a:r>
              <a:rPr lang="en-US" sz="1600" b="0" i="0" u="none" strike="noStrike" dirty="0" err="1">
                <a:solidFill>
                  <a:srgbClr val="000000"/>
                </a:solidFill>
                <a:effectLst/>
              </a:rPr>
              <a:t>falhas</a:t>
            </a:r>
            <a:r>
              <a:rPr lang="en-US" sz="1600" b="0" i="0" u="none" strike="noStrike" dirty="0">
                <a:solidFill>
                  <a:srgbClr val="000000"/>
                </a:solidFill>
                <a:effectLst/>
              </a:rPr>
              <a:t>. Em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configuração</a:t>
            </a:r>
            <a:r>
              <a:rPr lang="en-US" sz="1600" b="0" i="0" u="none" strike="noStrike" dirty="0">
                <a:solidFill>
                  <a:srgbClr val="000000"/>
                </a:solidFill>
                <a:effectLst/>
              </a:rPr>
              <a:t> Multi-AZ, o RDS </a:t>
            </a:r>
            <a:r>
              <a:rPr lang="en-US" sz="1600" b="0" i="0" u="none" strike="noStrike" dirty="0" err="1">
                <a:solidFill>
                  <a:srgbClr val="000000"/>
                </a:solidFill>
                <a:effectLst/>
              </a:rPr>
              <a:t>mantém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Zona de </a:t>
            </a:r>
            <a:r>
              <a:rPr lang="en-US" sz="1600" b="0" i="0" u="none" strike="noStrike" dirty="0" err="1">
                <a:solidFill>
                  <a:srgbClr val="000000"/>
                </a:solidFill>
                <a:effectLst/>
              </a:rPr>
              <a:t>Disponibilidade</a:t>
            </a:r>
            <a:r>
              <a:rPr lang="en-US" sz="1600" b="0" i="0" u="none" strike="noStrike" dirty="0">
                <a:solidFill>
                  <a:srgbClr val="000000"/>
                </a:solidFill>
                <a:effectLst/>
              </a:rPr>
              <a:t> (AZ) </a:t>
            </a:r>
            <a:r>
              <a:rPr lang="en-US" sz="1600" b="0" i="0" u="none" strike="noStrike" dirty="0" err="1">
                <a:solidFill>
                  <a:srgbClr val="000000"/>
                </a:solidFill>
                <a:effectLst/>
              </a:rPr>
              <a:t>diferente</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 Se a </a:t>
            </a:r>
            <a:r>
              <a:rPr lang="en-US" sz="1600" b="0" i="0" u="none" strike="noStrike" dirty="0" err="1">
                <a:solidFill>
                  <a:srgbClr val="000000"/>
                </a:solidFill>
                <a:effectLst/>
              </a:rPr>
              <a:t>instância</a:t>
            </a:r>
            <a:r>
              <a:rPr lang="en-US" sz="1600" b="0" i="0" u="none" strike="noStrike" dirty="0">
                <a:solidFill>
                  <a:srgbClr val="000000"/>
                </a:solidFill>
                <a:effectLst/>
              </a:rPr>
              <a:t> principal </a:t>
            </a:r>
            <a:r>
              <a:rPr lang="en-US" sz="1600" b="0" i="0" u="none" strike="noStrike" dirty="0" err="1">
                <a:solidFill>
                  <a:srgbClr val="000000"/>
                </a:solidFill>
                <a:effectLst/>
              </a:rPr>
              <a:t>falhar</a:t>
            </a:r>
            <a:r>
              <a:rPr lang="en-US" sz="1600" b="0" i="0" u="none" strike="noStrike" dirty="0">
                <a:solidFill>
                  <a:srgbClr val="000000"/>
                </a:solidFill>
                <a:effectLst/>
              </a:rPr>
              <a:t> </a:t>
            </a:r>
            <a:r>
              <a:rPr lang="en-US" sz="1600" b="0" i="0" u="none" strike="noStrike" dirty="0" err="1">
                <a:solidFill>
                  <a:srgbClr val="000000"/>
                </a:solidFill>
                <a:effectLst/>
              </a:rPr>
              <a:t>devido</a:t>
            </a:r>
            <a:r>
              <a:rPr lang="en-US" sz="1600" b="0" i="0" u="none" strike="noStrike" dirty="0">
                <a:solidFill>
                  <a:srgbClr val="000000"/>
                </a:solidFill>
                <a:effectLst/>
              </a:rPr>
              <a:t> a </a:t>
            </a:r>
            <a:r>
              <a:rPr lang="en-US" sz="1600" b="0" i="0" u="none" strike="noStrike" dirty="0" err="1">
                <a:solidFill>
                  <a:srgbClr val="000000"/>
                </a:solidFill>
                <a:effectLst/>
              </a:rPr>
              <a:t>problemas</a:t>
            </a:r>
            <a:r>
              <a:rPr lang="en-US" sz="1600" b="0" i="0" u="none" strike="noStrike" dirty="0">
                <a:solidFill>
                  <a:srgbClr val="000000"/>
                </a:solidFill>
                <a:effectLst/>
              </a:rPr>
              <a:t> de hardware, </a:t>
            </a:r>
            <a:r>
              <a:rPr lang="en-US" sz="1600" b="0" i="0" u="none" strike="noStrike" dirty="0" err="1">
                <a:solidFill>
                  <a:srgbClr val="000000"/>
                </a:solidFill>
                <a:effectLst/>
              </a:rPr>
              <a:t>falhas</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rede, </a:t>
            </a:r>
            <a:r>
              <a:rPr lang="en-US" sz="1600" b="0" i="0" u="none" strike="noStrike" dirty="0" err="1">
                <a:solidFill>
                  <a:srgbClr val="000000"/>
                </a:solidFill>
                <a:effectLst/>
              </a:rPr>
              <a:t>ou</a:t>
            </a:r>
            <a:r>
              <a:rPr lang="en-US" sz="1600" b="0" i="0" u="none" strike="noStrike" dirty="0">
                <a:solidFill>
                  <a:srgbClr val="000000"/>
                </a:solidFill>
                <a:effectLst/>
              </a:rPr>
              <a:t> </a:t>
            </a:r>
            <a:r>
              <a:rPr lang="en-US" sz="1600" b="0" i="0" u="none" strike="noStrike" dirty="0" err="1">
                <a:solidFill>
                  <a:srgbClr val="000000"/>
                </a:solidFill>
                <a:effectLst/>
              </a:rPr>
              <a:t>manutenção</a:t>
            </a:r>
            <a:r>
              <a:rPr lang="en-US" sz="1600" b="0" i="0" u="none" strike="noStrike" dirty="0">
                <a:solidFill>
                  <a:srgbClr val="000000"/>
                </a:solidFill>
                <a:effectLst/>
              </a:rPr>
              <a:t> </a:t>
            </a:r>
            <a:r>
              <a:rPr lang="en-US" sz="1600" b="0" i="0" u="none" strike="noStrike" dirty="0" err="1">
                <a:solidFill>
                  <a:srgbClr val="000000"/>
                </a:solidFill>
                <a:effectLst/>
              </a:rPr>
              <a:t>planejada</a:t>
            </a:r>
            <a:r>
              <a:rPr lang="en-US" sz="1600" b="0" i="0" u="none" strike="noStrike" dirty="0">
                <a:solidFill>
                  <a:srgbClr val="000000"/>
                </a:solidFill>
                <a:effectLst/>
              </a:rPr>
              <a:t>, o Amazon RDS </a:t>
            </a:r>
            <a:r>
              <a:rPr lang="en-US" sz="1600" b="0" i="0" u="none" strike="noStrike" dirty="0" err="1">
                <a:solidFill>
                  <a:srgbClr val="000000"/>
                </a:solidFill>
                <a:effectLst/>
              </a:rPr>
              <a:t>executa</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um failover para a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Durante </a:t>
            </a:r>
            <a:r>
              <a:rPr lang="en-US" sz="1600" b="0" i="0" u="none" strike="noStrike" dirty="0" err="1">
                <a:solidFill>
                  <a:srgbClr val="000000"/>
                </a:solidFill>
                <a:effectLst/>
              </a:rPr>
              <a:t>esse</a:t>
            </a:r>
            <a:r>
              <a:rPr lang="en-US" sz="1600" b="0" i="0" u="none" strike="noStrike" dirty="0">
                <a:solidFill>
                  <a:srgbClr val="000000"/>
                </a:solidFill>
                <a:effectLst/>
              </a:rPr>
              <a:t> </a:t>
            </a:r>
            <a:r>
              <a:rPr lang="en-US" sz="1600" b="0" i="0" u="none" strike="noStrike" dirty="0" err="1">
                <a:solidFill>
                  <a:srgbClr val="000000"/>
                </a:solidFill>
                <a:effectLst/>
              </a:rPr>
              <a:t>processo</a:t>
            </a:r>
            <a:r>
              <a:rPr lang="en-US" sz="1600" b="0" i="0" u="none" strike="noStrike" dirty="0">
                <a:solidFill>
                  <a:srgbClr val="000000"/>
                </a:solidFill>
                <a:effectLst/>
              </a:rPr>
              <a:t>, o endpoint de </a:t>
            </a:r>
            <a:r>
              <a:rPr lang="en-US" sz="1600" b="0" i="0" u="none" strike="noStrike" dirty="0" err="1">
                <a:solidFill>
                  <a:srgbClr val="000000"/>
                </a:solidFill>
                <a:effectLst/>
              </a:rPr>
              <a:t>conexão</a:t>
            </a:r>
            <a:r>
              <a:rPr lang="en-US" sz="1600" b="0" i="0" u="none" strike="noStrike" dirty="0">
                <a:solidFill>
                  <a:srgbClr val="000000"/>
                </a:solidFill>
                <a:effectLst/>
              </a:rPr>
              <a:t> do banco de dados é </a:t>
            </a:r>
            <a:r>
              <a:rPr lang="en-US" sz="1600" b="0" i="0" u="none" strike="noStrike" dirty="0" err="1">
                <a:solidFill>
                  <a:srgbClr val="000000"/>
                </a:solidFill>
                <a:effectLst/>
              </a:rPr>
              <a:t>atualizado</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para </a:t>
            </a:r>
            <a:r>
              <a:rPr lang="en-US" sz="1600" b="0" i="0" u="none" strike="noStrike" dirty="0" err="1">
                <a:solidFill>
                  <a:srgbClr val="000000"/>
                </a:solidFill>
                <a:effectLst/>
              </a:rPr>
              <a:t>apontar</a:t>
            </a:r>
            <a:r>
              <a:rPr lang="en-US" sz="1600" b="0" i="0" u="none" strike="noStrike" dirty="0">
                <a:solidFill>
                  <a:srgbClr val="000000"/>
                </a:solidFill>
                <a:effectLst/>
              </a:rPr>
              <a:t> para a nova </a:t>
            </a:r>
            <a:r>
              <a:rPr lang="en-US" sz="1600" b="0" i="0" u="none" strike="noStrike" dirty="0" err="1">
                <a:solidFill>
                  <a:srgbClr val="000000"/>
                </a:solidFill>
                <a:effectLst/>
              </a:rPr>
              <a:t>instância</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 </a:t>
            </a:r>
            <a:r>
              <a:rPr lang="en-US" sz="1600" b="0" i="0" u="none" strike="noStrike" dirty="0" err="1">
                <a:solidFill>
                  <a:srgbClr val="000000"/>
                </a:solidFill>
                <a:effectLst/>
              </a:rPr>
              <a:t>minimizando</a:t>
            </a:r>
            <a:r>
              <a:rPr lang="en-US" sz="1600" b="0" i="0" u="none" strike="noStrike" dirty="0">
                <a:solidFill>
                  <a:srgbClr val="000000"/>
                </a:solidFill>
                <a:effectLst/>
              </a:rPr>
              <a:t> o </a:t>
            </a:r>
            <a:r>
              <a:rPr lang="en-US" sz="1600" b="0" i="0" u="none" strike="noStrike" dirty="0" err="1">
                <a:solidFill>
                  <a:srgbClr val="000000"/>
                </a:solidFill>
                <a:effectLst/>
              </a:rPr>
              <a:t>impacto</a:t>
            </a:r>
            <a:r>
              <a:rPr lang="en-US" sz="1600" b="0" i="0" u="none" strike="noStrike" dirty="0">
                <a:solidFill>
                  <a:srgbClr val="000000"/>
                </a:solidFill>
                <a:effectLst/>
              </a:rPr>
              <a:t> para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 que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conectados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banco de dados.</a:t>
            </a:r>
          </a:p>
          <a:p>
            <a:pPr algn="l"/>
            <a:r>
              <a:rPr lang="en-US" sz="1600" b="0" i="0" u="none" strike="noStrike" dirty="0">
                <a:solidFill>
                  <a:srgbClr val="000000"/>
                </a:solidFill>
                <a:effectLst/>
              </a:rPr>
              <a:t>As </a:t>
            </a:r>
            <a:r>
              <a:rPr lang="en-US" sz="1600" b="0" i="0" u="none" strike="noStrike" dirty="0" err="1">
                <a:solidFill>
                  <a:srgbClr val="000000"/>
                </a:solidFill>
                <a:effectLst/>
              </a:rPr>
              <a:t>práticas</a:t>
            </a:r>
            <a:r>
              <a:rPr lang="en-US" sz="1600" b="0" i="0" u="none" strike="noStrike" dirty="0">
                <a:solidFill>
                  <a:srgbClr val="000000"/>
                </a:solidFill>
                <a:effectLst/>
              </a:rPr>
              <a:t> </a:t>
            </a:r>
            <a:r>
              <a:rPr lang="en-US" sz="1600" b="0" i="0" u="none" strike="noStrike" dirty="0" err="1">
                <a:solidFill>
                  <a:srgbClr val="000000"/>
                </a:solidFill>
                <a:effectLst/>
              </a:rPr>
              <a:t>recomendadas</a:t>
            </a:r>
            <a:r>
              <a:rPr lang="en-US" sz="1600" b="0" i="0" u="none" strike="noStrike" dirty="0">
                <a:solidFill>
                  <a:srgbClr val="000000"/>
                </a:solidFill>
                <a:effectLst/>
              </a:rPr>
              <a:t> </a:t>
            </a:r>
            <a:r>
              <a:rPr lang="en-US" sz="1600" b="0" i="0" u="none" strike="noStrike" dirty="0" err="1">
                <a:solidFill>
                  <a:srgbClr val="000000"/>
                </a:solidFill>
                <a:effectLst/>
              </a:rPr>
              <a:t>incluem</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 </a:t>
            </a:r>
            <a:r>
              <a:rPr lang="en-US" sz="1600" b="0" i="0" u="none" strike="noStrike" dirty="0" err="1">
                <a:solidFill>
                  <a:srgbClr val="000000"/>
                </a:solidFill>
                <a:effectLst/>
              </a:rPr>
              <a:t>usem</a:t>
            </a:r>
            <a:r>
              <a:rPr lang="en-US" sz="1600" b="0" i="0" u="none" strike="noStrike" dirty="0">
                <a:solidFill>
                  <a:srgbClr val="000000"/>
                </a:solidFill>
                <a:effectLst/>
              </a:rPr>
              <a:t> o endpoint </a:t>
            </a:r>
            <a:r>
              <a:rPr lang="en-US" sz="1600" b="0" i="0" u="none" strike="noStrike" dirty="0" err="1">
                <a:solidFill>
                  <a:srgbClr val="000000"/>
                </a:solidFill>
                <a:effectLst/>
              </a:rPr>
              <a:t>fornecido</a:t>
            </a:r>
            <a:r>
              <a:rPr lang="en-US" sz="1600" b="0" i="0" u="none" strike="noStrike" dirty="0">
                <a:solidFill>
                  <a:srgbClr val="000000"/>
                </a:solidFill>
                <a:effectLst/>
              </a:rPr>
              <a:t> </a:t>
            </a:r>
            <a:r>
              <a:rPr lang="en-US" sz="1600" b="0" i="0" u="none" strike="noStrike" dirty="0" err="1">
                <a:solidFill>
                  <a:srgbClr val="000000"/>
                </a:solidFill>
                <a:effectLst/>
              </a:rPr>
              <a:t>pelo</a:t>
            </a:r>
            <a:r>
              <a:rPr lang="en-US" sz="1600" b="0" i="0" u="none" strike="noStrike" dirty="0">
                <a:solidFill>
                  <a:srgbClr val="000000"/>
                </a:solidFill>
                <a:effectLst/>
              </a:rPr>
              <a:t> RDS, e </a:t>
            </a:r>
            <a:r>
              <a:rPr lang="en-US" sz="1600" b="0" i="0" u="none" strike="noStrike" dirty="0" err="1">
                <a:solidFill>
                  <a:srgbClr val="000000"/>
                </a:solidFill>
                <a:effectLst/>
              </a:rPr>
              <a:t>não</a:t>
            </a:r>
            <a:r>
              <a:rPr lang="en-US" sz="1600" b="0" i="0" u="none" strike="noStrike" dirty="0">
                <a:solidFill>
                  <a:srgbClr val="000000"/>
                </a:solidFill>
                <a:effectLst/>
              </a:rPr>
              <a:t> o </a:t>
            </a:r>
            <a:r>
              <a:rPr lang="en-US" sz="1600" b="0" i="0" u="none" strike="noStrike" dirty="0" err="1">
                <a:solidFill>
                  <a:srgbClr val="000000"/>
                </a:solidFill>
                <a:effectLst/>
              </a:rPr>
              <a:t>endereço</a:t>
            </a:r>
            <a:r>
              <a:rPr lang="en-US" sz="1600" b="0" i="0" u="none" strike="noStrike" dirty="0">
                <a:solidFill>
                  <a:srgbClr val="000000"/>
                </a:solidFill>
                <a:effectLst/>
              </a:rPr>
              <a:t> IP </a:t>
            </a:r>
            <a:r>
              <a:rPr lang="en-US" sz="1600" b="0" i="0" u="none" strike="noStrike" dirty="0" err="1">
                <a:solidFill>
                  <a:srgbClr val="000000"/>
                </a:solidFill>
                <a:effectLst/>
              </a:rPr>
              <a:t>diretamente</a:t>
            </a:r>
            <a:r>
              <a:rPr lang="en-US" sz="1600" b="0" i="0" u="none" strike="noStrike" dirty="0">
                <a:solidFill>
                  <a:srgbClr val="000000"/>
                </a:solidFill>
                <a:effectLst/>
              </a:rPr>
              <a:t>, para </a:t>
            </a:r>
            <a:r>
              <a:rPr lang="en-US" sz="1600" b="0" i="0" u="none" strike="noStrike" dirty="0" err="1">
                <a:solidFill>
                  <a:srgbClr val="000000"/>
                </a:solidFill>
                <a:effectLst/>
              </a:rPr>
              <a:t>permitir</a:t>
            </a:r>
            <a:r>
              <a:rPr lang="en-US" sz="1600" b="0" i="0" u="none" strike="noStrike" dirty="0">
                <a:solidFill>
                  <a:srgbClr val="000000"/>
                </a:solidFill>
                <a:effectLst/>
              </a:rPr>
              <a:t> a </a:t>
            </a:r>
            <a:r>
              <a:rPr lang="en-US" sz="1600" b="0" i="0" u="none" strike="noStrike" dirty="0" err="1">
                <a:solidFill>
                  <a:srgbClr val="000000"/>
                </a:solidFill>
                <a:effectLst/>
              </a:rPr>
              <a:t>transição</a:t>
            </a:r>
            <a:r>
              <a:rPr lang="en-US" sz="1600" b="0" i="0" u="none" strike="noStrike" dirty="0">
                <a:solidFill>
                  <a:srgbClr val="000000"/>
                </a:solidFill>
                <a:effectLst/>
              </a:rPr>
              <a:t> </a:t>
            </a:r>
            <a:r>
              <a:rPr lang="en-US" sz="1600" b="0" i="0" u="none" strike="noStrike" dirty="0" err="1">
                <a:solidFill>
                  <a:srgbClr val="000000"/>
                </a:solidFill>
                <a:effectLst/>
              </a:rPr>
              <a:t>automática</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o failover.</a:t>
            </a:r>
          </a:p>
          <a:p>
            <a:pPr algn="l">
              <a:buFont typeface="Arial" panose="020B0604020202020204" pitchFamily="34" charset="0"/>
              <a:buChar char="•"/>
            </a:pPr>
            <a:r>
              <a:rPr lang="en-US" sz="1600" b="0" i="0" u="none" strike="noStrike" dirty="0" err="1">
                <a:solidFill>
                  <a:srgbClr val="000000"/>
                </a:solidFill>
                <a:effectLst/>
              </a:rPr>
              <a:t>Monitorar</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eventos</a:t>
            </a:r>
            <a:r>
              <a:rPr lang="en-US" sz="1600" b="0" i="0" u="none" strike="noStrike" dirty="0">
                <a:solidFill>
                  <a:srgbClr val="000000"/>
                </a:solidFill>
                <a:effectLst/>
              </a:rPr>
              <a:t> do RDS para </a:t>
            </a:r>
            <a:r>
              <a:rPr lang="en-US" sz="1600" b="0" i="0" u="none" strike="noStrike" dirty="0" err="1">
                <a:solidFill>
                  <a:srgbClr val="000000"/>
                </a:solidFill>
                <a:effectLst/>
              </a:rPr>
              <a:t>entender</a:t>
            </a:r>
            <a:r>
              <a:rPr lang="en-US" sz="1600" b="0" i="0" u="none" strike="noStrike" dirty="0">
                <a:solidFill>
                  <a:srgbClr val="000000"/>
                </a:solidFill>
                <a:effectLst/>
              </a:rPr>
              <a:t> o tempo de failover e </a:t>
            </a:r>
            <a:r>
              <a:rPr lang="en-US" sz="1600" b="0" i="0" u="none" strike="noStrike" dirty="0" err="1">
                <a:solidFill>
                  <a:srgbClr val="000000"/>
                </a:solidFill>
                <a:effectLst/>
              </a:rPr>
              <a:t>ajustar</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parâmetros</a:t>
            </a:r>
            <a:r>
              <a:rPr lang="en-US" sz="1600" b="0" i="0" u="none" strike="noStrike" dirty="0">
                <a:solidFill>
                  <a:srgbClr val="000000"/>
                </a:solidFill>
                <a:effectLst/>
              </a:rPr>
              <a:t> de timeout dos </a:t>
            </a:r>
            <a:r>
              <a:rPr lang="en-US" sz="1600" b="0" i="0" u="none" strike="noStrike" dirty="0" err="1">
                <a:solidFill>
                  <a:srgbClr val="000000"/>
                </a:solidFill>
                <a:effectLst/>
              </a:rPr>
              <a:t>aplicativos</a:t>
            </a:r>
            <a:r>
              <a:rPr lang="en-US" sz="1600" b="0" i="0" u="none" strike="noStrike" dirty="0">
                <a:solidFill>
                  <a:srgbClr val="000000"/>
                </a:solidFill>
                <a:effectLst/>
              </a:rPr>
              <a:t> para lidar com a breve </a:t>
            </a:r>
            <a:r>
              <a:rPr lang="en-US" sz="1600" b="0" i="0" u="none" strike="noStrike" dirty="0" err="1">
                <a:solidFill>
                  <a:srgbClr val="000000"/>
                </a:solidFill>
                <a:effectLst/>
              </a:rPr>
              <a:t>indisponibilidade</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o failover.</a:t>
            </a:r>
          </a:p>
          <a:p>
            <a:pPr algn="l"/>
            <a:r>
              <a:rPr lang="en-US" sz="1600" b="0" i="0" u="none" strike="noStrike" dirty="0">
                <a:solidFill>
                  <a:srgbClr val="000000"/>
                </a:solidFill>
                <a:effectLst/>
              </a:rPr>
              <a:t>As </a:t>
            </a:r>
            <a:r>
              <a:rPr lang="en-US" sz="1600" b="0" i="0" u="none" strike="noStrike" dirty="0" err="1">
                <a:solidFill>
                  <a:srgbClr val="000000"/>
                </a:solidFill>
                <a:effectLst/>
              </a:rPr>
              <a:t>outras</a:t>
            </a:r>
            <a:r>
              <a:rPr lang="en-US" sz="1600" b="0" i="0" u="none" strike="noStrike" dirty="0">
                <a:solidFill>
                  <a:srgbClr val="000000"/>
                </a:solidFill>
                <a:effectLst/>
              </a:rPr>
              <a:t> </a:t>
            </a:r>
            <a:r>
              <a:rPr lang="en-US" sz="1600" b="0" i="0" u="none" strike="noStrike" dirty="0" err="1">
                <a:solidFill>
                  <a:srgbClr val="000000"/>
                </a:solidFill>
                <a:effectLst/>
              </a:rPr>
              <a:t>opções</a:t>
            </a:r>
            <a:r>
              <a:rPr lang="en-US" sz="1600" b="0" i="0" u="none" strike="noStrike" dirty="0">
                <a:solidFill>
                  <a:srgbClr val="000000"/>
                </a:solidFill>
                <a:effectLst/>
              </a:rPr>
              <a:t>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incorretas</a:t>
            </a:r>
            <a:r>
              <a:rPr lang="en-US" sz="1600" b="0" i="0" u="none" strike="noStrike" dirty="0">
                <a:solidFill>
                  <a:srgbClr val="000000"/>
                </a:solidFill>
                <a:effectLst/>
              </a:rPr>
              <a:t> </a:t>
            </a:r>
            <a:r>
              <a:rPr lang="en-US" sz="1600" b="0" i="0" u="none" strike="noStrike" dirty="0" err="1">
                <a:solidFill>
                  <a:srgbClr val="000000"/>
                </a:solidFill>
                <a:effectLst/>
              </a:rPr>
              <a:t>porque</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b) O failover no RDS Multi-AZ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requer</a:t>
            </a:r>
            <a:r>
              <a:rPr lang="en-US" sz="1600" b="0" i="0" u="none" strike="noStrike" dirty="0">
                <a:solidFill>
                  <a:srgbClr val="000000"/>
                </a:solidFill>
                <a:effectLst/>
              </a:rPr>
              <a:t> </a:t>
            </a:r>
            <a:r>
              <a:rPr lang="en-US" sz="1600" b="0" i="0" u="none" strike="noStrike" dirty="0" err="1">
                <a:solidFill>
                  <a:srgbClr val="000000"/>
                </a:solidFill>
                <a:effectLst/>
              </a:rPr>
              <a:t>intervenção</a:t>
            </a:r>
            <a:r>
              <a:rPr lang="en-US" sz="1600" b="0" i="0" u="none" strike="noStrike" dirty="0">
                <a:solidFill>
                  <a:srgbClr val="000000"/>
                </a:solidFill>
                <a:effectLst/>
              </a:rPr>
              <a:t> manual e o endpoint é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atualizado</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c) A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a:t>
            </a:r>
            <a:r>
              <a:rPr lang="en-US" sz="1600" b="0" i="0" u="none" strike="noStrike" dirty="0" err="1">
                <a:solidFill>
                  <a:srgbClr val="000000"/>
                </a:solidFill>
                <a:effectLst/>
              </a:rPr>
              <a:t>em</a:t>
            </a:r>
            <a:r>
              <a:rPr lang="en-US" sz="1600" b="0" i="0" u="none" strike="noStrike" dirty="0">
                <a:solidFill>
                  <a:srgbClr val="000000"/>
                </a:solidFill>
                <a:effectLst/>
              </a:rPr>
              <a:t> um </a:t>
            </a:r>
            <a:r>
              <a:rPr lang="en-US" sz="1600" b="0" i="0" u="none" strike="noStrike" dirty="0" err="1">
                <a:solidFill>
                  <a:srgbClr val="000000"/>
                </a:solidFill>
                <a:effectLst/>
              </a:rPr>
              <a:t>cenário</a:t>
            </a:r>
            <a:r>
              <a:rPr lang="en-US" sz="1600" b="0" i="0" u="none" strike="noStrike" dirty="0">
                <a:solidFill>
                  <a:srgbClr val="000000"/>
                </a:solidFill>
                <a:effectLst/>
              </a:rPr>
              <a:t> Multi-AZ </a:t>
            </a:r>
            <a:r>
              <a:rPr lang="en-US" sz="1600" b="0" i="0" u="none" strike="noStrike" dirty="0" err="1">
                <a:solidFill>
                  <a:srgbClr val="000000"/>
                </a:solidFill>
                <a:effectLst/>
              </a:rPr>
              <a:t>está</a:t>
            </a:r>
            <a:r>
              <a:rPr lang="en-US" sz="1600" b="0" i="0" u="none" strike="noStrike" dirty="0">
                <a:solidFill>
                  <a:srgbClr val="000000"/>
                </a:solidFill>
                <a:effectLst/>
              </a:rPr>
              <a:t> sempre </a:t>
            </a:r>
            <a:r>
              <a:rPr lang="en-US" sz="1600" b="0" i="0" u="none" strike="noStrike" dirty="0" err="1">
                <a:solidFill>
                  <a:srgbClr val="000000"/>
                </a:solidFill>
                <a:effectLst/>
              </a:rPr>
              <a:t>na</a:t>
            </a:r>
            <a:r>
              <a:rPr lang="en-US" sz="1600" b="0" i="0" u="none" strike="noStrike" dirty="0">
                <a:solidFill>
                  <a:srgbClr val="000000"/>
                </a:solidFill>
                <a:effectLst/>
              </a:rPr>
              <a:t> </a:t>
            </a:r>
            <a:r>
              <a:rPr lang="en-US" sz="1600" b="0" i="0" u="none" strike="noStrike" dirty="0" err="1">
                <a:solidFill>
                  <a:srgbClr val="000000"/>
                </a:solidFill>
                <a:effectLst/>
              </a:rPr>
              <a:t>mesma</a:t>
            </a:r>
            <a:r>
              <a:rPr lang="en-US" sz="1600" b="0" i="0" u="none" strike="noStrike" dirty="0">
                <a:solidFill>
                  <a:srgbClr val="000000"/>
                </a:solidFill>
                <a:effectLst/>
              </a:rPr>
              <a:t> </a:t>
            </a:r>
            <a:r>
              <a:rPr lang="en-US" sz="1600" b="0" i="0" u="none" strike="noStrike" dirty="0" err="1">
                <a:solidFill>
                  <a:srgbClr val="000000"/>
                </a:solidFill>
                <a:effectLst/>
              </a:rPr>
              <a:t>região</a:t>
            </a:r>
            <a:r>
              <a:rPr lang="en-US" sz="1600" b="0" i="0" u="none" strike="noStrike" dirty="0">
                <a:solidFill>
                  <a:srgbClr val="000000"/>
                </a:solidFill>
                <a:effectLst/>
              </a:rPr>
              <a:t>, mas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Zona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diferente</a:t>
            </a:r>
            <a:r>
              <a:rPr lang="en-US" sz="1600" b="0" i="0" u="none" strike="noStrike" dirty="0">
                <a:solidFill>
                  <a:srgbClr val="000000"/>
                </a:solidFill>
                <a:effectLst/>
              </a:rPr>
              <a:t>, </a:t>
            </a:r>
            <a:r>
              <a:rPr lang="en-US" sz="1600" b="0" i="0" u="none" strike="noStrike" dirty="0" err="1">
                <a:solidFill>
                  <a:srgbClr val="000000"/>
                </a:solidFill>
                <a:effectLst/>
              </a:rPr>
              <a:t>evitando</a:t>
            </a:r>
            <a:r>
              <a:rPr lang="en-US" sz="1600" b="0" i="0" u="none" strike="noStrike" dirty="0">
                <a:solidFill>
                  <a:srgbClr val="000000"/>
                </a:solidFill>
                <a:effectLst/>
              </a:rPr>
              <a:t> </a:t>
            </a:r>
            <a:r>
              <a:rPr lang="en-US" sz="1600" b="0" i="0" u="none" strike="noStrike" dirty="0" err="1">
                <a:solidFill>
                  <a:srgbClr val="000000"/>
                </a:solidFill>
                <a:effectLst/>
              </a:rPr>
              <a:t>latência</a:t>
            </a:r>
            <a:r>
              <a:rPr lang="en-US" sz="1600" b="0" i="0" u="none" strike="noStrike" dirty="0">
                <a:solidFill>
                  <a:srgbClr val="000000"/>
                </a:solidFill>
                <a:effectLst/>
              </a:rPr>
              <a:t> </a:t>
            </a:r>
            <a:r>
              <a:rPr lang="en-US" sz="1600" b="0" i="0" u="none" strike="noStrike" dirty="0" err="1">
                <a:solidFill>
                  <a:srgbClr val="000000"/>
                </a:solidFill>
                <a:effectLst/>
              </a:rPr>
              <a:t>adicional</a:t>
            </a:r>
            <a:r>
              <a:rPr lang="en-US" sz="1600" b="0" i="0" u="none" strike="noStrike" dirty="0">
                <a:solidFill>
                  <a:srgbClr val="000000"/>
                </a:solidFill>
                <a:effectLst/>
              </a:rPr>
              <a:t> </a:t>
            </a:r>
            <a:r>
              <a:rPr lang="en-US" sz="1600" b="0" i="0" u="none" strike="noStrike" dirty="0" err="1">
                <a:solidFill>
                  <a:srgbClr val="000000"/>
                </a:solidFill>
                <a:effectLst/>
              </a:rPr>
              <a:t>significativa</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d) </a:t>
            </a:r>
            <a:r>
              <a:rPr lang="en-US" sz="1600" b="0" i="0" u="none" strike="noStrike" dirty="0" err="1">
                <a:solidFill>
                  <a:srgbClr val="000000"/>
                </a:solidFill>
                <a:effectLst/>
              </a:rPr>
              <a:t>Os</a:t>
            </a:r>
            <a:r>
              <a:rPr lang="en-US" sz="1600" b="0" i="0" u="none" strike="noStrike" dirty="0">
                <a:solidFill>
                  <a:srgbClr val="000000"/>
                </a:solidFill>
                <a:effectLst/>
              </a:rPr>
              <a:t> backups </a:t>
            </a:r>
            <a:r>
              <a:rPr lang="en-US" sz="1600" b="0" i="0" u="none" strike="noStrike" dirty="0" err="1">
                <a:solidFill>
                  <a:srgbClr val="000000"/>
                </a:solidFill>
                <a:effectLst/>
              </a:rPr>
              <a:t>automáticos</a:t>
            </a:r>
            <a:r>
              <a:rPr lang="en-US" sz="1600" b="0" i="0" u="none" strike="noStrike" dirty="0">
                <a:solidFill>
                  <a:srgbClr val="000000"/>
                </a:solidFill>
                <a:effectLst/>
              </a:rPr>
              <a:t>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precisam</a:t>
            </a:r>
            <a:r>
              <a:rPr lang="en-US" sz="1600" b="0" i="0" u="none" strike="noStrike" dirty="0">
                <a:solidFill>
                  <a:srgbClr val="000000"/>
                </a:solidFill>
                <a:effectLst/>
              </a:rPr>
              <a:t> ser </a:t>
            </a:r>
            <a:r>
              <a:rPr lang="en-US" sz="1600" b="0" i="0" u="none" strike="noStrike" dirty="0" err="1">
                <a:solidFill>
                  <a:srgbClr val="000000"/>
                </a:solidFill>
                <a:effectLst/>
              </a:rPr>
              <a:t>desativados</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um failover e </a:t>
            </a:r>
            <a:r>
              <a:rPr lang="en-US" sz="1600" b="0" i="0" u="none" strike="noStrike" dirty="0" err="1">
                <a:solidFill>
                  <a:srgbClr val="000000"/>
                </a:solidFill>
                <a:effectLst/>
              </a:rPr>
              <a:t>continuarão</a:t>
            </a:r>
            <a:r>
              <a:rPr lang="en-US" sz="1600" b="0" i="0" u="none" strike="noStrike" dirty="0">
                <a:solidFill>
                  <a:srgbClr val="000000"/>
                </a:solidFill>
                <a:effectLst/>
              </a:rPr>
              <a:t> a </a:t>
            </a:r>
            <a:r>
              <a:rPr lang="en-US" sz="1600" b="0" i="0" u="none" strike="noStrike" dirty="0" err="1">
                <a:solidFill>
                  <a:srgbClr val="000000"/>
                </a:solidFill>
                <a:effectLst/>
              </a:rPr>
              <a:t>proteger</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conforme</a:t>
            </a:r>
            <a:r>
              <a:rPr lang="en-US" sz="1600" b="0" i="0" u="none" strike="noStrike" dirty="0">
                <a:solidFill>
                  <a:srgbClr val="000000"/>
                </a:solidFill>
                <a:effectLst/>
              </a:rPr>
              <a:t> </a:t>
            </a:r>
            <a:r>
              <a:rPr lang="en-US" sz="1600" b="0" i="0" u="none" strike="noStrike" dirty="0" err="1">
                <a:solidFill>
                  <a:srgbClr val="000000"/>
                </a:solidFill>
                <a:effectLst/>
              </a:rPr>
              <a:t>configurado</a:t>
            </a:r>
            <a:r>
              <a:rPr lang="en-US" sz="1600" b="0" i="0" u="none" strike="noStrike" dirty="0">
                <a:solidFill>
                  <a:srgbClr val="000000"/>
                </a:solidFill>
                <a:effectLst/>
              </a:rPr>
              <a:t>.</a:t>
            </a:r>
          </a:p>
          <a:p>
            <a:pPr algn="l">
              <a:buFont typeface="Arial" panose="020B0604020202020204" pitchFamily="34" charset="0"/>
              <a:buChar char="•"/>
            </a:pPr>
            <a:endParaRPr lang="en-US" sz="1600" b="0" i="0" u="none" strike="noStrike" dirty="0">
              <a:solidFill>
                <a:srgbClr val="000000"/>
              </a:solidFill>
              <a:effectLst/>
            </a:endParaRPr>
          </a:p>
          <a:p>
            <a:pPr algn="l"/>
            <a:r>
              <a:rPr lang="en-US" sz="1600" b="1" i="0" u="none" strike="noStrike" dirty="0" err="1">
                <a:solidFill>
                  <a:srgbClr val="000000"/>
                </a:solidFill>
                <a:effectLst/>
              </a:rPr>
              <a:t>Referência</a:t>
            </a:r>
            <a:r>
              <a:rPr lang="en-US" sz="1600" b="1" i="0" u="none" strike="noStrike" dirty="0">
                <a:solidFill>
                  <a:srgbClr val="000000"/>
                </a:solidFill>
                <a:effectLst/>
              </a:rPr>
              <a:t> </a:t>
            </a:r>
            <a:r>
              <a:rPr lang="en-US" sz="1600" b="1" i="0" u="none" strike="noStrike" dirty="0" err="1">
                <a:solidFill>
                  <a:srgbClr val="000000"/>
                </a:solidFill>
                <a:effectLst/>
              </a:rPr>
              <a:t>na</a:t>
            </a:r>
            <a:r>
              <a:rPr lang="en-US" sz="1600" b="1" i="0" u="none" strike="noStrike" dirty="0">
                <a:solidFill>
                  <a:srgbClr val="000000"/>
                </a:solidFill>
                <a:effectLst/>
              </a:rPr>
              <a:t> </a:t>
            </a:r>
            <a:r>
              <a:rPr lang="en-US" sz="1600" b="1" i="0" u="none" strike="noStrike" dirty="0" err="1">
                <a:solidFill>
                  <a:srgbClr val="000000"/>
                </a:solidFill>
                <a:effectLst/>
              </a:rPr>
              <a:t>Documentação</a:t>
            </a:r>
            <a:r>
              <a:rPr lang="en-US" sz="1600" b="1" i="0" u="none" strike="noStrike" dirty="0">
                <a:solidFill>
                  <a:srgbClr val="000000"/>
                </a:solidFill>
                <a:effectLst/>
              </a:rPr>
              <a:t> da AWS: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2"/>
              </a:rPr>
              <a:t>Amazon RDS Multi-AZ Deployments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3"/>
              </a:rPr>
              <a:t>Best Practices for Working with Amazon RDS</a:t>
            </a:r>
            <a:endParaRPr lang="en-US" sz="1600" b="0" i="0" u="none" strike="noStrike" dirty="0">
              <a:solidFill>
                <a:srgbClr val="000000"/>
              </a:solidFill>
              <a:effectLst/>
            </a:endParaRPr>
          </a:p>
          <a:p>
            <a:pPr algn="l"/>
            <a:r>
              <a:rPr lang="en-US" sz="1600" b="0" i="0" u="none" strike="noStrike" dirty="0" err="1">
                <a:solidFill>
                  <a:srgbClr val="000000"/>
                </a:solidFill>
                <a:effectLst/>
              </a:rPr>
              <a:t>Esse</a:t>
            </a:r>
            <a:r>
              <a:rPr lang="en-US" sz="1600" b="0" i="0" u="none" strike="noStrike" dirty="0">
                <a:solidFill>
                  <a:srgbClr val="000000"/>
                </a:solidFill>
                <a:effectLst/>
              </a:rPr>
              <a:t> </a:t>
            </a:r>
            <a:r>
              <a:rPr lang="en-US" sz="1600" b="0" i="0" u="none" strike="noStrike" dirty="0" err="1">
                <a:solidFill>
                  <a:srgbClr val="000000"/>
                </a:solidFill>
                <a:effectLst/>
              </a:rPr>
              <a:t>exemplo</a:t>
            </a:r>
            <a:r>
              <a:rPr lang="en-US" sz="1600" b="0" i="0" u="none" strike="noStrike" dirty="0">
                <a:solidFill>
                  <a:srgbClr val="000000"/>
                </a:solidFill>
                <a:effectLst/>
              </a:rPr>
              <a:t> </a:t>
            </a:r>
            <a:r>
              <a:rPr lang="en-US" sz="1600" b="0" i="0" u="none" strike="noStrike" dirty="0" err="1">
                <a:solidFill>
                  <a:srgbClr val="000000"/>
                </a:solidFill>
                <a:effectLst/>
              </a:rPr>
              <a:t>aborda</a:t>
            </a:r>
            <a:r>
              <a:rPr lang="en-US" sz="1600" b="0" i="0" u="none" strike="noStrike" dirty="0">
                <a:solidFill>
                  <a:srgbClr val="000000"/>
                </a:solidFill>
                <a:effectLst/>
              </a:rPr>
              <a:t> as </a:t>
            </a:r>
            <a:r>
              <a:rPr lang="en-US" sz="1600" b="0" i="0" u="none" strike="noStrike" dirty="0" err="1">
                <a:solidFill>
                  <a:srgbClr val="000000"/>
                </a:solidFill>
                <a:effectLst/>
              </a:rPr>
              <a:t>estratégias</a:t>
            </a:r>
            <a:r>
              <a:rPr lang="en-US" sz="1600" b="0" i="0" u="none" strike="noStrike" dirty="0">
                <a:solidFill>
                  <a:srgbClr val="000000"/>
                </a:solidFill>
                <a:effectLst/>
              </a:rPr>
              <a:t> de failover no Amazon RDS e </a:t>
            </a:r>
            <a:r>
              <a:rPr lang="en-US" sz="1600" b="0" i="0" u="none" strike="noStrike" dirty="0" err="1">
                <a:solidFill>
                  <a:srgbClr val="000000"/>
                </a:solidFill>
                <a:effectLst/>
              </a:rPr>
              <a:t>ajuda</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alunos</a:t>
            </a:r>
            <a:r>
              <a:rPr lang="en-US" sz="1600" b="0" i="0" u="none" strike="noStrike" dirty="0">
                <a:solidFill>
                  <a:srgbClr val="000000"/>
                </a:solidFill>
                <a:effectLst/>
              </a:rPr>
              <a:t> a </a:t>
            </a:r>
            <a:r>
              <a:rPr lang="en-US" sz="1600" b="0" i="0" u="none" strike="noStrike" dirty="0" err="1">
                <a:solidFill>
                  <a:srgbClr val="000000"/>
                </a:solidFill>
                <a:effectLst/>
              </a:rPr>
              <a:t>entender</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projetar</a:t>
            </a:r>
            <a:r>
              <a:rPr lang="en-US" sz="1600" b="0" i="0" u="none" strike="noStrike" dirty="0">
                <a:solidFill>
                  <a:srgbClr val="000000"/>
                </a:solidFill>
                <a:effectLst/>
              </a:rPr>
              <a:t> para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minimizar</a:t>
            </a:r>
            <a:r>
              <a:rPr lang="en-US" sz="1600" b="0" i="0" u="none" strike="noStrike" dirty="0">
                <a:solidFill>
                  <a:srgbClr val="000000"/>
                </a:solidFill>
                <a:effectLst/>
              </a:rPr>
              <a:t> o </a:t>
            </a:r>
            <a:r>
              <a:rPr lang="en-US" sz="1600" b="0" i="0" u="none" strike="noStrike" dirty="0" err="1">
                <a:solidFill>
                  <a:srgbClr val="000000"/>
                </a:solidFill>
                <a:effectLst/>
              </a:rPr>
              <a:t>impacto</a:t>
            </a:r>
            <a:r>
              <a:rPr lang="en-US" sz="1600" b="0" i="0" u="none" strike="noStrike" dirty="0">
                <a:solidFill>
                  <a:srgbClr val="000000"/>
                </a:solidFill>
                <a:effectLst/>
              </a:rPr>
              <a:t> no </a:t>
            </a:r>
            <a:r>
              <a:rPr lang="en-US" sz="1600" b="0" i="0" u="none" strike="noStrike" dirty="0" err="1">
                <a:solidFill>
                  <a:srgbClr val="000000"/>
                </a:solidFill>
                <a:effectLst/>
              </a:rPr>
              <a:t>desempenho</a:t>
            </a:r>
            <a:r>
              <a:rPr lang="en-US" sz="1600" b="0" i="0" u="none" strike="noStrike" dirty="0">
                <a:solidFill>
                  <a:srgbClr val="000000"/>
                </a:solidFill>
                <a:effectLst/>
              </a:rPr>
              <a:t> dos </a:t>
            </a:r>
            <a:r>
              <a:rPr lang="en-US" sz="1600" b="0" i="0" u="none" strike="noStrike" dirty="0" err="1">
                <a:solidFill>
                  <a:srgbClr val="000000"/>
                </a:solidFill>
                <a:effectLst/>
              </a:rPr>
              <a:t>aplicativos</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a:t>
            </a:r>
            <a:r>
              <a:rPr lang="en-US" sz="1600" b="0" i="0" u="none" strike="noStrike" dirty="0" err="1">
                <a:solidFill>
                  <a:srgbClr val="000000"/>
                </a:solidFill>
                <a:effectLst/>
              </a:rPr>
              <a:t>interrupções</a:t>
            </a:r>
            <a:r>
              <a:rPr lang="en-US" sz="1600" b="0" i="0" u="none" strike="noStrike" dirty="0">
                <a:solidFill>
                  <a:srgbClr val="000000"/>
                </a:solidFill>
                <a:effectLst/>
              </a:rPr>
              <a:t>.</a:t>
            </a:r>
          </a:p>
          <a:p>
            <a:endParaRPr lang="en-BR" b="1" i="1" dirty="0"/>
          </a:p>
        </p:txBody>
      </p:sp>
    </p:spTree>
    <p:extLst>
      <p:ext uri="{BB962C8B-B14F-4D97-AF65-F5344CB8AC3E}">
        <p14:creationId xmlns:p14="http://schemas.microsoft.com/office/powerpoint/2010/main" val="2117295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203200" y="88900"/>
            <a:ext cx="11785600" cy="6740307"/>
          </a:xfrm>
          <a:prstGeom prst="rect">
            <a:avLst/>
          </a:prstGeom>
          <a:noFill/>
        </p:spPr>
        <p:txBody>
          <a:bodyPr wrap="square" rtlCol="0">
            <a:spAutoFit/>
          </a:bodyPr>
          <a:lstStyle/>
          <a:p>
            <a:pPr algn="l"/>
            <a:r>
              <a:rPr lang="en-US" sz="1600" b="1" i="0" u="none" strike="noStrike" dirty="0">
                <a:solidFill>
                  <a:srgbClr val="000000"/>
                </a:solidFill>
                <a:effectLst/>
              </a:rPr>
              <a:t>Q3 - </a:t>
            </a:r>
            <a:r>
              <a:rPr lang="en-US" sz="1600" b="1" i="0" u="none" strike="noStrike" dirty="0" err="1">
                <a:solidFill>
                  <a:srgbClr val="000000"/>
                </a:solidFill>
                <a:effectLst/>
              </a:rPr>
              <a:t>Cenário</a:t>
            </a:r>
            <a:r>
              <a:rPr lang="en-US" sz="1600" b="1"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Uma </a:t>
            </a:r>
            <a:r>
              <a:rPr lang="en-US" sz="1600" b="0" i="0" u="none" strike="noStrike" dirty="0" err="1">
                <a:solidFill>
                  <a:srgbClr val="000000"/>
                </a:solidFill>
                <a:effectLst/>
              </a:rPr>
              <a:t>empresa</a:t>
            </a:r>
            <a:r>
              <a:rPr lang="en-US" sz="1600" b="0" i="0" u="none" strike="noStrike" dirty="0">
                <a:solidFill>
                  <a:srgbClr val="000000"/>
                </a:solidFill>
                <a:effectLst/>
              </a:rPr>
              <a:t> de </a:t>
            </a:r>
            <a:r>
              <a:rPr lang="en-US" sz="1600" b="0" i="0" u="none" strike="noStrike" dirty="0" err="1">
                <a:solidFill>
                  <a:srgbClr val="000000"/>
                </a:solidFill>
                <a:effectLst/>
              </a:rPr>
              <a:t>tecnologia</a:t>
            </a:r>
            <a:r>
              <a:rPr lang="en-US" sz="1600" b="0" i="0" u="none" strike="noStrike" dirty="0">
                <a:solidFill>
                  <a:srgbClr val="000000"/>
                </a:solidFill>
                <a:effectLst/>
              </a:rPr>
              <a:t> </a:t>
            </a:r>
            <a:r>
              <a:rPr lang="en-US" sz="1600" b="0" i="0" u="none" strike="noStrike" dirty="0" err="1">
                <a:solidFill>
                  <a:srgbClr val="000000"/>
                </a:solidFill>
                <a:effectLst/>
              </a:rPr>
              <a:t>está</a:t>
            </a:r>
            <a:r>
              <a:rPr lang="en-US" sz="1600" b="0" i="0" u="none" strike="noStrike" dirty="0">
                <a:solidFill>
                  <a:srgbClr val="000000"/>
                </a:solidFill>
                <a:effectLst/>
              </a:rPr>
              <a:t> </a:t>
            </a:r>
            <a:r>
              <a:rPr lang="en-US" sz="1600" b="0" i="0" u="none" strike="noStrike" dirty="0" err="1">
                <a:solidFill>
                  <a:srgbClr val="000000"/>
                </a:solidFill>
                <a:effectLst/>
              </a:rPr>
              <a:t>migrando</a:t>
            </a:r>
            <a:r>
              <a:rPr lang="en-US" sz="1600" b="0" i="0" u="none" strike="noStrike" dirty="0">
                <a:solidFill>
                  <a:srgbClr val="000000"/>
                </a:solidFill>
                <a:effectLst/>
              </a:rPr>
              <a:t> </a:t>
            </a:r>
            <a:r>
              <a:rPr lang="en-US" sz="1600" b="0" i="0" u="none" strike="noStrike" dirty="0" err="1">
                <a:solidFill>
                  <a:srgbClr val="000000"/>
                </a:solidFill>
                <a:effectLst/>
              </a:rPr>
              <a:t>sua</a:t>
            </a:r>
            <a:r>
              <a:rPr lang="en-US" sz="1600" b="0" i="0" u="none" strike="noStrike" dirty="0">
                <a:solidFill>
                  <a:srgbClr val="000000"/>
                </a:solidFill>
                <a:effectLst/>
              </a:rPr>
              <a:t> </a:t>
            </a:r>
            <a:r>
              <a:rPr lang="en-US" sz="1600" b="0" i="0" u="none" strike="noStrike" dirty="0" err="1">
                <a:solidFill>
                  <a:srgbClr val="000000"/>
                </a:solidFill>
                <a:effectLst/>
              </a:rPr>
              <a:t>infraestrutura</a:t>
            </a:r>
            <a:r>
              <a:rPr lang="en-US" sz="1600" b="0" i="0" u="none" strike="noStrike" dirty="0">
                <a:solidFill>
                  <a:srgbClr val="000000"/>
                </a:solidFill>
                <a:effectLst/>
              </a:rPr>
              <a:t> para a AWS e </a:t>
            </a:r>
            <a:r>
              <a:rPr lang="en-US" sz="1600" b="0" i="0" u="none" strike="noStrike" dirty="0" err="1">
                <a:solidFill>
                  <a:srgbClr val="000000"/>
                </a:solidFill>
                <a:effectLst/>
              </a:rPr>
              <a:t>configurando</a:t>
            </a:r>
            <a:r>
              <a:rPr lang="en-US" sz="1600" b="0" i="0" u="none" strike="noStrike" dirty="0">
                <a:solidFill>
                  <a:srgbClr val="000000"/>
                </a:solidFill>
                <a:effectLst/>
              </a:rPr>
              <a:t> </a:t>
            </a:r>
            <a:r>
              <a:rPr lang="en-US" sz="1600" b="0" i="0" u="none" strike="noStrike" dirty="0" err="1">
                <a:solidFill>
                  <a:srgbClr val="000000"/>
                </a:solidFill>
                <a:effectLst/>
              </a:rPr>
              <a:t>suas</a:t>
            </a:r>
            <a:r>
              <a:rPr lang="en-US" sz="1600" b="0" i="0" u="none" strike="noStrike" dirty="0">
                <a:solidFill>
                  <a:srgbClr val="000000"/>
                </a:solidFill>
                <a:effectLst/>
              </a:rPr>
              <a:t> redes </a:t>
            </a:r>
            <a:r>
              <a:rPr lang="en-US" sz="1600" b="0" i="0" u="none" strike="noStrike" dirty="0" err="1">
                <a:solidFill>
                  <a:srgbClr val="000000"/>
                </a:solidFill>
                <a:effectLst/>
              </a:rPr>
              <a:t>virtuais</a:t>
            </a:r>
            <a:r>
              <a:rPr lang="en-US" sz="1600" b="0" i="0" u="none" strike="noStrike" dirty="0">
                <a:solidFill>
                  <a:srgbClr val="000000"/>
                </a:solidFill>
                <a:effectLst/>
              </a:rPr>
              <a:t> </a:t>
            </a:r>
            <a:r>
              <a:rPr lang="en-US" sz="1600" b="0" i="0" u="none" strike="noStrike" dirty="0" err="1">
                <a:solidFill>
                  <a:srgbClr val="000000"/>
                </a:solidFill>
                <a:effectLst/>
              </a:rPr>
              <a:t>usando</a:t>
            </a:r>
            <a:r>
              <a:rPr lang="en-US" sz="1600" b="0" i="0" u="none" strike="noStrike" dirty="0">
                <a:solidFill>
                  <a:srgbClr val="000000"/>
                </a:solidFill>
                <a:effectLst/>
              </a:rPr>
              <a:t> Amazon VPC. Como </a:t>
            </a:r>
            <a:r>
              <a:rPr lang="en-US" sz="1600" b="0" i="0" u="none" strike="noStrike" dirty="0" err="1">
                <a:solidFill>
                  <a:srgbClr val="000000"/>
                </a:solidFill>
                <a:effectLst/>
              </a:rPr>
              <a:t>parte</a:t>
            </a:r>
            <a:r>
              <a:rPr lang="en-US" sz="1600" b="0" i="0" u="none" strike="noStrike" dirty="0">
                <a:solidFill>
                  <a:srgbClr val="000000"/>
                </a:solidFill>
                <a:effectLst/>
              </a:rPr>
              <a:t> do </a:t>
            </a:r>
            <a:r>
              <a:rPr lang="en-US" sz="1600" b="0" i="0" u="none" strike="noStrike" dirty="0" err="1">
                <a:solidFill>
                  <a:srgbClr val="000000"/>
                </a:solidFill>
                <a:effectLst/>
              </a:rPr>
              <a:t>processo</a:t>
            </a:r>
            <a:r>
              <a:rPr lang="en-US" sz="1600" b="0" i="0" u="none" strike="noStrike" dirty="0">
                <a:solidFill>
                  <a:srgbClr val="000000"/>
                </a:solidFill>
                <a:effectLst/>
              </a:rPr>
              <a:t>,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precisam</a:t>
            </a:r>
            <a:r>
              <a:rPr lang="en-US" sz="1600" b="0" i="0" u="none" strike="noStrike" dirty="0">
                <a:solidFill>
                  <a:srgbClr val="000000"/>
                </a:solidFill>
                <a:effectLst/>
              </a:rPr>
              <a:t>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suas</a:t>
            </a:r>
            <a:r>
              <a:rPr lang="en-US" sz="1600" b="0" i="0" u="none" strike="noStrike" dirty="0">
                <a:solidFill>
                  <a:srgbClr val="000000"/>
                </a:solidFill>
                <a:effectLst/>
              </a:rPr>
              <a:t>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sejam</a:t>
            </a:r>
            <a:r>
              <a:rPr lang="en-US" sz="1600" b="0" i="0" u="none" strike="noStrike" dirty="0">
                <a:solidFill>
                  <a:srgbClr val="000000"/>
                </a:solidFill>
                <a:effectLst/>
              </a:rPr>
              <a:t> </a:t>
            </a:r>
            <a:r>
              <a:rPr lang="en-US" sz="1600" b="0" i="0" u="none" strike="noStrike" dirty="0" err="1">
                <a:solidFill>
                  <a:srgbClr val="000000"/>
                </a:solidFill>
                <a:effectLst/>
              </a:rPr>
              <a:t>seguras</a:t>
            </a:r>
            <a:r>
              <a:rPr lang="en-US" sz="1600" b="0" i="0" u="none" strike="noStrike" dirty="0">
                <a:solidFill>
                  <a:srgbClr val="000000"/>
                </a:solidFill>
                <a:effectLst/>
              </a:rPr>
              <a:t>, </a:t>
            </a:r>
            <a:r>
              <a:rPr lang="en-US" sz="1600" b="0" i="0" u="none" strike="noStrike" dirty="0" err="1">
                <a:solidFill>
                  <a:srgbClr val="000000"/>
                </a:solidFill>
                <a:effectLst/>
              </a:rPr>
              <a:t>controlando</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rede que </a:t>
            </a:r>
            <a:r>
              <a:rPr lang="en-US" sz="1600" b="0" i="0" u="none" strike="noStrike" dirty="0" err="1">
                <a:solidFill>
                  <a:srgbClr val="000000"/>
                </a:solidFill>
                <a:effectLst/>
              </a:rPr>
              <a:t>entra</a:t>
            </a:r>
            <a:r>
              <a:rPr lang="en-US" sz="1600" b="0" i="0" u="none" strike="noStrike" dirty="0">
                <a:solidFill>
                  <a:srgbClr val="000000"/>
                </a:solidFill>
                <a:effectLst/>
              </a:rPr>
              <a:t> e </a:t>
            </a:r>
            <a:r>
              <a:rPr lang="en-US" sz="1600" b="0" i="0" u="none" strike="noStrike" dirty="0" err="1">
                <a:solidFill>
                  <a:srgbClr val="000000"/>
                </a:solidFill>
                <a:effectLst/>
              </a:rPr>
              <a:t>sai</a:t>
            </a:r>
            <a:r>
              <a:rPr lang="en-US" sz="1600" b="0" i="0" u="none" strike="noStrike" dirty="0">
                <a:solidFill>
                  <a:srgbClr val="000000"/>
                </a:solidFill>
                <a:effectLst/>
              </a:rPr>
              <a:t> dessas </a:t>
            </a:r>
            <a:r>
              <a:rPr lang="en-US" sz="1600" b="0" i="0" u="none" strike="noStrike" dirty="0" err="1">
                <a:solidFill>
                  <a:srgbClr val="000000"/>
                </a:solidFill>
                <a:effectLst/>
              </a:rPr>
              <a:t>instâncias</a:t>
            </a:r>
            <a:r>
              <a:rPr lang="en-US" sz="1600" b="0" i="0" u="none" strike="noStrike" dirty="0">
                <a:solidFill>
                  <a:srgbClr val="000000"/>
                </a:solidFill>
                <a:effectLst/>
              </a:rPr>
              <a:t>. A equipe de </a:t>
            </a:r>
            <a:r>
              <a:rPr lang="en-US" sz="1600" b="0" i="0" u="none" strike="noStrike" dirty="0" err="1">
                <a:solidFill>
                  <a:srgbClr val="000000"/>
                </a:solidFill>
                <a:effectLst/>
              </a:rPr>
              <a:t>arquitetura</a:t>
            </a:r>
            <a:r>
              <a:rPr lang="en-US" sz="1600" b="0" i="0" u="none" strike="noStrike" dirty="0">
                <a:solidFill>
                  <a:srgbClr val="000000"/>
                </a:solidFill>
                <a:effectLst/>
              </a:rPr>
              <a:t> </a:t>
            </a:r>
            <a:r>
              <a:rPr lang="en-US" sz="1600" b="0" i="0" u="none" strike="noStrike" dirty="0" err="1">
                <a:solidFill>
                  <a:srgbClr val="000000"/>
                </a:solidFill>
                <a:effectLst/>
              </a:rPr>
              <a:t>está</a:t>
            </a:r>
            <a:r>
              <a:rPr lang="en-US" sz="1600" b="0" i="0" u="none" strike="noStrike" dirty="0">
                <a:solidFill>
                  <a:srgbClr val="000000"/>
                </a:solidFill>
                <a:effectLst/>
              </a:rPr>
              <a:t> </a:t>
            </a:r>
            <a:r>
              <a:rPr lang="en-US" sz="1600" b="0" i="0" u="none" strike="noStrike" dirty="0" err="1">
                <a:solidFill>
                  <a:srgbClr val="000000"/>
                </a:solidFill>
                <a:effectLst/>
              </a:rPr>
              <a:t>discutindo</a:t>
            </a:r>
            <a:r>
              <a:rPr lang="en-US" sz="1600" b="0" i="0" u="none" strike="noStrike" dirty="0">
                <a:solidFill>
                  <a:srgbClr val="000000"/>
                </a:solidFill>
                <a:effectLst/>
              </a:rPr>
              <a:t> a </a:t>
            </a:r>
            <a:r>
              <a:rPr lang="en-US" sz="1600" b="0" i="0" u="none" strike="noStrike" dirty="0" err="1">
                <a:solidFill>
                  <a:srgbClr val="000000"/>
                </a:solidFill>
                <a:effectLst/>
              </a:rPr>
              <a:t>utilização</a:t>
            </a:r>
            <a:r>
              <a:rPr lang="en-US" sz="1600" b="0" i="0" u="none" strike="noStrike" dirty="0">
                <a:solidFill>
                  <a:srgbClr val="000000"/>
                </a:solidFill>
                <a:effectLst/>
              </a:rPr>
              <a:t> de </a:t>
            </a:r>
            <a:r>
              <a:rPr lang="en-US" sz="1600" b="1" i="0" u="none" strike="noStrike" dirty="0">
                <a:solidFill>
                  <a:srgbClr val="000000"/>
                </a:solidFill>
                <a:effectLst/>
              </a:rPr>
              <a:t>Security </a:t>
            </a:r>
            <a:r>
              <a:rPr lang="en-US" sz="1600" b="1" i="0" u="none" strike="noStrike" dirty="0" err="1">
                <a:solidFill>
                  <a:srgbClr val="000000"/>
                </a:solidFill>
                <a:effectLst/>
              </a:rPr>
              <a:t>Groups</a:t>
            </a:r>
            <a:r>
              <a:rPr lang="en-US" sz="1600" b="0" i="0" u="none" strike="noStrike" dirty="0" err="1">
                <a:solidFill>
                  <a:srgbClr val="000000"/>
                </a:solidFill>
                <a:effectLst/>
              </a:rPr>
              <a:t>e</a:t>
            </a:r>
            <a:r>
              <a:rPr lang="en-US" sz="1600" b="0" i="0" u="none" strike="noStrike" dirty="0">
                <a:solidFill>
                  <a:srgbClr val="000000"/>
                </a:solidFill>
                <a:effectLst/>
              </a:rPr>
              <a:t> </a:t>
            </a:r>
            <a:r>
              <a:rPr lang="en-US" sz="1600" b="1" i="0" u="none" strike="noStrike" dirty="0">
                <a:solidFill>
                  <a:srgbClr val="000000"/>
                </a:solidFill>
                <a:effectLst/>
              </a:rPr>
              <a:t>Network ACLs (NACLs)</a:t>
            </a:r>
            <a:r>
              <a:rPr lang="en-US" sz="1600" b="0" i="0" u="none" strike="noStrike" dirty="0">
                <a:solidFill>
                  <a:srgbClr val="000000"/>
                </a:solidFill>
                <a:effectLst/>
              </a:rPr>
              <a:t> para </a:t>
            </a:r>
            <a:r>
              <a:rPr lang="en-US" sz="1600" b="0" i="0" u="none" strike="noStrike" dirty="0" err="1">
                <a:solidFill>
                  <a:srgbClr val="000000"/>
                </a:solidFill>
                <a:effectLst/>
              </a:rPr>
              <a:t>implementar</a:t>
            </a:r>
            <a:r>
              <a:rPr lang="en-US" sz="1600" b="0" i="0" u="none" strike="noStrike" dirty="0">
                <a:solidFill>
                  <a:srgbClr val="000000"/>
                </a:solidFill>
                <a:effectLst/>
              </a:rPr>
              <a:t> </a:t>
            </a:r>
            <a:r>
              <a:rPr lang="en-US" sz="1600" b="0" i="0" u="none" strike="noStrike" dirty="0" err="1">
                <a:solidFill>
                  <a:srgbClr val="000000"/>
                </a:solidFill>
                <a:effectLst/>
              </a:rPr>
              <a:t>essas</a:t>
            </a:r>
            <a:r>
              <a:rPr lang="en-US" sz="1600" b="0" i="0" u="none" strike="noStrike" dirty="0">
                <a:solidFill>
                  <a:srgbClr val="000000"/>
                </a:solidFill>
                <a:effectLst/>
              </a:rPr>
              <a:t> </a:t>
            </a:r>
            <a:r>
              <a:rPr lang="en-US" sz="1600" b="0" i="0" u="none" strike="noStrike" dirty="0" err="1">
                <a:solidFill>
                  <a:srgbClr val="000000"/>
                </a:solidFill>
                <a:effectLst/>
              </a:rPr>
              <a:t>medidas</a:t>
            </a:r>
            <a:r>
              <a:rPr lang="en-US" sz="1600" b="0" i="0" u="none" strike="noStrike" dirty="0">
                <a:solidFill>
                  <a:srgbClr val="000000"/>
                </a:solidFill>
                <a:effectLst/>
              </a:rPr>
              <a:t> de segurança.</a:t>
            </a:r>
          </a:p>
          <a:p>
            <a:pPr algn="l"/>
            <a:r>
              <a:rPr lang="en-US" sz="1600" b="0" i="0" u="none" strike="noStrike" dirty="0">
                <a:solidFill>
                  <a:srgbClr val="000000"/>
                </a:solidFill>
                <a:effectLst/>
              </a:rPr>
              <a:t>A equipe </a:t>
            </a:r>
            <a:r>
              <a:rPr lang="en-US" sz="1600" b="0" i="0" u="none" strike="noStrike" dirty="0" err="1">
                <a:solidFill>
                  <a:srgbClr val="000000"/>
                </a:solidFill>
                <a:effectLst/>
              </a:rPr>
              <a:t>tem</a:t>
            </a:r>
            <a:r>
              <a:rPr lang="en-US" sz="1600" b="0" i="0" u="none" strike="noStrike" dirty="0">
                <a:solidFill>
                  <a:srgbClr val="000000"/>
                </a:solidFill>
                <a:effectLst/>
              </a:rPr>
              <a:t> </a:t>
            </a:r>
            <a:r>
              <a:rPr lang="en-US" sz="1600" b="0" i="0" u="none" strike="noStrike" dirty="0" err="1">
                <a:solidFill>
                  <a:srgbClr val="000000"/>
                </a:solidFill>
                <a:effectLst/>
              </a:rPr>
              <a:t>dúvidas</a:t>
            </a:r>
            <a:r>
              <a:rPr lang="en-US" sz="1600" b="0" i="0" u="none" strike="noStrike" dirty="0">
                <a:solidFill>
                  <a:srgbClr val="000000"/>
                </a:solidFill>
                <a:effectLst/>
              </a:rPr>
              <a:t> </a:t>
            </a:r>
            <a:r>
              <a:rPr lang="en-US" sz="1600" b="0" i="0" u="none" strike="noStrike" dirty="0" err="1">
                <a:solidFill>
                  <a:srgbClr val="000000"/>
                </a:solidFill>
                <a:effectLst/>
              </a:rPr>
              <a:t>sobre</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configurar</a:t>
            </a:r>
            <a:r>
              <a:rPr lang="en-US" sz="1600" b="0" i="0" u="none" strike="noStrike" dirty="0">
                <a:solidFill>
                  <a:srgbClr val="000000"/>
                </a:solidFill>
                <a:effectLst/>
              </a:rPr>
              <a:t> </a:t>
            </a:r>
            <a:r>
              <a:rPr lang="en-US" sz="1600" b="0" i="0" u="none" strike="noStrike" dirty="0" err="1">
                <a:solidFill>
                  <a:srgbClr val="000000"/>
                </a:solidFill>
                <a:effectLst/>
              </a:rPr>
              <a:t>corretamente</a:t>
            </a:r>
            <a:r>
              <a:rPr lang="en-US" sz="1600" b="0" i="0" u="none" strike="noStrike" dirty="0">
                <a:solidFill>
                  <a:srgbClr val="000000"/>
                </a:solidFill>
                <a:effectLst/>
              </a:rPr>
              <a:t> </a:t>
            </a:r>
            <a:r>
              <a:rPr lang="en-US" sz="1600" b="0" i="0" u="none" strike="noStrike" dirty="0" err="1">
                <a:solidFill>
                  <a:srgbClr val="000000"/>
                </a:solidFill>
                <a:effectLst/>
              </a:rPr>
              <a:t>essas</a:t>
            </a:r>
            <a:r>
              <a:rPr lang="en-US" sz="1600" b="0" i="0" u="none" strike="noStrike" dirty="0">
                <a:solidFill>
                  <a:srgbClr val="000000"/>
                </a:solidFill>
                <a:effectLst/>
              </a:rPr>
              <a:t> ferramentas para </a:t>
            </a:r>
            <a:r>
              <a:rPr lang="en-US" sz="1600" b="0" i="0" u="none" strike="noStrike" dirty="0" err="1">
                <a:solidFill>
                  <a:srgbClr val="000000"/>
                </a:solidFill>
                <a:effectLst/>
              </a:rPr>
              <a:t>garantir</a:t>
            </a:r>
            <a:r>
              <a:rPr lang="en-US" sz="1600" b="0" i="0" u="none" strike="noStrike" dirty="0">
                <a:solidFill>
                  <a:srgbClr val="000000"/>
                </a:solidFill>
                <a:effectLst/>
              </a:rPr>
              <a:t> a </a:t>
            </a:r>
            <a:r>
              <a:rPr lang="en-US" sz="1600" b="0" i="0" u="none" strike="noStrike" dirty="0" err="1">
                <a:solidFill>
                  <a:srgbClr val="000000"/>
                </a:solidFill>
                <a:effectLst/>
              </a:rPr>
              <a:t>proteção</a:t>
            </a:r>
            <a:r>
              <a:rPr lang="en-US" sz="1600" b="0" i="0" u="none" strike="noStrike" dirty="0">
                <a:solidFill>
                  <a:srgbClr val="000000"/>
                </a:solidFill>
                <a:effectLst/>
              </a:rPr>
              <a:t> </a:t>
            </a:r>
            <a:r>
              <a:rPr lang="en-US" sz="1600" b="0" i="0" u="none" strike="noStrike" dirty="0" err="1">
                <a:solidFill>
                  <a:srgbClr val="000000"/>
                </a:solidFill>
                <a:effectLst/>
              </a:rPr>
              <a:t>adequada</a:t>
            </a:r>
            <a:r>
              <a:rPr lang="en-US" sz="1600" b="0" i="0" u="none" strike="noStrike" dirty="0">
                <a:solidFill>
                  <a:srgbClr val="000000"/>
                </a:solidFill>
                <a:effectLst/>
              </a:rPr>
              <a:t> das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considerando</a:t>
            </a:r>
            <a:r>
              <a:rPr lang="en-US" sz="1600" b="0" i="0" u="none" strike="noStrike" dirty="0">
                <a:solidFill>
                  <a:srgbClr val="000000"/>
                </a:solidFill>
                <a:effectLst/>
              </a:rPr>
              <a:t> as </a:t>
            </a:r>
            <a:r>
              <a:rPr lang="en-US" sz="1600" b="0" i="0" u="none" strike="noStrike" dirty="0" err="1">
                <a:solidFill>
                  <a:srgbClr val="000000"/>
                </a:solidFill>
                <a:effectLst/>
              </a:rPr>
              <a:t>diferenças</a:t>
            </a:r>
            <a:r>
              <a:rPr lang="en-US" sz="1600" b="0" i="0" u="none" strike="noStrike" dirty="0">
                <a:solidFill>
                  <a:srgbClr val="000000"/>
                </a:solidFill>
                <a:effectLst/>
              </a:rPr>
              <a:t> entre </a:t>
            </a:r>
            <a:r>
              <a:rPr lang="en-US" sz="1600" b="0" i="0" u="none" strike="noStrike" dirty="0" err="1">
                <a:solidFill>
                  <a:srgbClr val="000000"/>
                </a:solidFill>
                <a:effectLst/>
              </a:rPr>
              <a:t>grupos</a:t>
            </a:r>
            <a:r>
              <a:rPr lang="en-US" sz="1600" b="0" i="0" u="none" strike="noStrike" dirty="0">
                <a:solidFill>
                  <a:srgbClr val="000000"/>
                </a:solidFill>
                <a:effectLst/>
              </a:rPr>
              <a:t> de segurança stateful e ACLs de rede stateless.</a:t>
            </a:r>
          </a:p>
          <a:p>
            <a:pPr algn="l"/>
            <a:endParaRPr lang="en-US" sz="1600" b="0" i="0" u="none" strike="noStrike" dirty="0">
              <a:solidFill>
                <a:srgbClr val="000000"/>
              </a:solidFill>
              <a:effectLst/>
            </a:endParaRPr>
          </a:p>
          <a:p>
            <a:pPr algn="l"/>
            <a:r>
              <a:rPr lang="en-US" sz="1600" b="1" i="0" u="none" strike="noStrike" dirty="0" err="1">
                <a:solidFill>
                  <a:srgbClr val="000000"/>
                </a:solidFill>
                <a:effectLst/>
              </a:rPr>
              <a:t>Pergunta</a:t>
            </a:r>
            <a:r>
              <a:rPr lang="en-US" sz="1600" b="1"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Com base </a:t>
            </a:r>
            <a:r>
              <a:rPr lang="en-US" sz="1600" b="0" i="0" u="none" strike="noStrike" dirty="0" err="1">
                <a:solidFill>
                  <a:srgbClr val="000000"/>
                </a:solidFill>
                <a:effectLst/>
              </a:rPr>
              <a:t>nesse</a:t>
            </a:r>
            <a:r>
              <a:rPr lang="en-US" sz="1600" b="0" i="0" u="none" strike="noStrike" dirty="0">
                <a:solidFill>
                  <a:srgbClr val="000000"/>
                </a:solidFill>
                <a:effectLst/>
              </a:rPr>
              <a:t> </a:t>
            </a:r>
            <a:r>
              <a:rPr lang="en-US" sz="1600" b="0" i="0" u="none" strike="noStrike" dirty="0" err="1">
                <a:solidFill>
                  <a:srgbClr val="000000"/>
                </a:solidFill>
                <a:effectLst/>
              </a:rPr>
              <a:t>cenário</a:t>
            </a:r>
            <a:r>
              <a:rPr lang="en-US" sz="1600" b="0" i="0" u="none" strike="noStrike" dirty="0">
                <a:solidFill>
                  <a:srgbClr val="000000"/>
                </a:solidFill>
                <a:effectLst/>
              </a:rPr>
              <a:t>, qual das </a:t>
            </a:r>
            <a:r>
              <a:rPr lang="en-US" sz="1600" b="0" i="0" u="none" strike="noStrike" dirty="0" err="1">
                <a:solidFill>
                  <a:srgbClr val="000000"/>
                </a:solidFill>
                <a:effectLst/>
              </a:rPr>
              <a:t>seguintes</a:t>
            </a:r>
            <a:r>
              <a:rPr lang="en-US" sz="1600" b="0" i="0" u="none" strike="noStrike" dirty="0">
                <a:solidFill>
                  <a:srgbClr val="000000"/>
                </a:solidFill>
                <a:effectLst/>
              </a:rPr>
              <a:t> </a:t>
            </a:r>
            <a:r>
              <a:rPr lang="en-US" sz="1600" b="0" i="0" u="none" strike="noStrike" dirty="0" err="1">
                <a:solidFill>
                  <a:srgbClr val="000000"/>
                </a:solidFill>
                <a:effectLst/>
              </a:rPr>
              <a:t>afirmações</a:t>
            </a:r>
            <a:r>
              <a:rPr lang="en-US" sz="1600" b="0" i="0" u="none" strike="noStrike" dirty="0">
                <a:solidFill>
                  <a:srgbClr val="000000"/>
                </a:solidFill>
                <a:effectLst/>
              </a:rPr>
              <a:t> </a:t>
            </a:r>
            <a:r>
              <a:rPr lang="en-US" sz="1600" b="0" i="0" u="none" strike="noStrike" dirty="0" err="1">
                <a:solidFill>
                  <a:srgbClr val="000000"/>
                </a:solidFill>
                <a:effectLst/>
              </a:rPr>
              <a:t>descreve</a:t>
            </a:r>
            <a:r>
              <a:rPr lang="en-US" sz="1600" b="0" i="0" u="none" strike="noStrike" dirty="0">
                <a:solidFill>
                  <a:srgbClr val="000000"/>
                </a:solidFill>
                <a:effectLst/>
              </a:rPr>
              <a:t> </a:t>
            </a:r>
            <a:r>
              <a:rPr lang="en-US" sz="1600" b="0" i="0" u="none" strike="noStrike" dirty="0" err="1">
                <a:solidFill>
                  <a:srgbClr val="000000"/>
                </a:solidFill>
                <a:effectLst/>
              </a:rPr>
              <a:t>corretamente</a:t>
            </a:r>
            <a:r>
              <a:rPr lang="en-US" sz="1600" b="0" i="0" u="none" strike="noStrike" dirty="0">
                <a:solidFill>
                  <a:srgbClr val="000000"/>
                </a:solidFill>
                <a:effectLst/>
              </a:rPr>
              <a:t> o </a:t>
            </a:r>
            <a:r>
              <a:rPr lang="en-US" sz="1600" b="0" i="0" u="none" strike="noStrike" dirty="0" err="1">
                <a:solidFill>
                  <a:srgbClr val="000000"/>
                </a:solidFill>
                <a:effectLst/>
              </a:rPr>
              <a:t>comportamento</a:t>
            </a:r>
            <a:r>
              <a:rPr lang="en-US" sz="1600" b="0" i="0" u="none" strike="noStrike" dirty="0">
                <a:solidFill>
                  <a:srgbClr val="000000"/>
                </a:solidFill>
                <a:effectLst/>
              </a:rPr>
              <a:t> dos Security Groups e das NACLs e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devem</a:t>
            </a:r>
            <a:r>
              <a:rPr lang="en-US" sz="1600" b="0" i="0" u="none" strike="noStrike" dirty="0">
                <a:solidFill>
                  <a:srgbClr val="000000"/>
                </a:solidFill>
                <a:effectLst/>
              </a:rPr>
              <a:t> ser </a:t>
            </a:r>
            <a:r>
              <a:rPr lang="en-US" sz="1600" b="0" i="0" u="none" strike="noStrike" dirty="0" err="1">
                <a:solidFill>
                  <a:srgbClr val="000000"/>
                </a:solidFill>
                <a:effectLst/>
              </a:rPr>
              <a:t>usados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conjunto para </a:t>
            </a:r>
            <a:r>
              <a:rPr lang="en-US" sz="1600" b="0" i="0" u="none" strike="noStrike" dirty="0" err="1">
                <a:solidFill>
                  <a:srgbClr val="000000"/>
                </a:solidFill>
                <a:effectLst/>
              </a:rPr>
              <a:t>proteger</a:t>
            </a:r>
            <a:r>
              <a:rPr lang="en-US" sz="1600" b="0" i="0" u="none" strike="noStrike" dirty="0">
                <a:solidFill>
                  <a:srgbClr val="000000"/>
                </a:solidFill>
                <a:effectLst/>
              </a:rPr>
              <a:t> as </a:t>
            </a:r>
            <a:r>
              <a:rPr lang="en-US" sz="1600" b="0" i="0" u="none" strike="noStrike" dirty="0" err="1">
                <a:solidFill>
                  <a:srgbClr val="000000"/>
                </a:solidFill>
                <a:effectLst/>
              </a:rPr>
              <a:t>instâncias</a:t>
            </a:r>
            <a:r>
              <a:rPr lang="en-US" sz="1600" b="0" i="0" u="none" strike="noStrike" dirty="0">
                <a:solidFill>
                  <a:srgbClr val="000000"/>
                </a:solidFill>
                <a:effectLst/>
              </a:rPr>
              <a:t> EC2?</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a)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o que </a:t>
            </a:r>
            <a:r>
              <a:rPr lang="en-US" sz="1600" b="0" i="0" u="none" strike="noStrike" dirty="0" err="1">
                <a:solidFill>
                  <a:srgbClr val="000000"/>
                </a:solidFill>
                <a:effectLst/>
              </a:rPr>
              <a:t>significa</a:t>
            </a:r>
            <a:r>
              <a:rPr lang="en-US" sz="1600" b="0" i="0" u="none" strike="noStrike" dirty="0">
                <a:solidFill>
                  <a:srgbClr val="000000"/>
                </a:solidFill>
                <a:effectLst/>
              </a:rPr>
              <a:t> que se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regra</a:t>
            </a:r>
            <a:r>
              <a:rPr lang="en-US" sz="1600" b="0" i="0" u="none" strike="noStrike" dirty="0">
                <a:solidFill>
                  <a:srgbClr val="000000"/>
                </a:solidFill>
                <a:effectLst/>
              </a:rPr>
              <a:t> </a:t>
            </a:r>
            <a:r>
              <a:rPr lang="en-US" sz="1600" b="0" i="0" u="none" strike="noStrike" dirty="0" err="1">
                <a:solidFill>
                  <a:srgbClr val="000000"/>
                </a:solidFill>
                <a:effectLst/>
              </a:rPr>
              <a:t>permitir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correspondente</a:t>
            </a:r>
            <a:r>
              <a:rPr lang="en-US" sz="1600" b="0" i="0" u="none" strike="noStrike" dirty="0">
                <a:solidFill>
                  <a:srgbClr val="000000"/>
                </a:solidFill>
                <a:effectLst/>
              </a:rPr>
              <a:t> </a:t>
            </a:r>
            <a:r>
              <a:rPr lang="en-US" sz="1600" b="0" i="0" u="none" strike="noStrike" dirty="0" err="1">
                <a:solidFill>
                  <a:srgbClr val="000000"/>
                </a:solidFill>
                <a:effectLst/>
              </a:rPr>
              <a:t>será</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permitido</a:t>
            </a:r>
            <a:r>
              <a:rPr lang="en-US" sz="1600" b="0" i="0" u="none" strike="noStrike" dirty="0">
                <a:solidFill>
                  <a:srgbClr val="000000"/>
                </a:solidFill>
                <a:effectLst/>
              </a:rPr>
              <a:t>. As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stateless, o que </a:t>
            </a:r>
            <a:r>
              <a:rPr lang="en-US" sz="1600" b="0" i="0" u="none" strike="noStrike" dirty="0" err="1">
                <a:solidFill>
                  <a:srgbClr val="000000"/>
                </a:solidFill>
                <a:effectLst/>
              </a:rPr>
              <a:t>significa</a:t>
            </a:r>
            <a:r>
              <a:rPr lang="en-US" sz="1600" b="0" i="0" u="none" strike="noStrike" dirty="0">
                <a:solidFill>
                  <a:srgbClr val="000000"/>
                </a:solidFill>
                <a:effectLst/>
              </a:rPr>
              <a:t> que </a:t>
            </a:r>
            <a:r>
              <a:rPr lang="en-US" sz="1600" b="0" i="0" u="none" strike="noStrike" dirty="0" err="1">
                <a:solidFill>
                  <a:srgbClr val="000000"/>
                </a:solidFill>
                <a:effectLst/>
              </a:rPr>
              <a:t>regras</a:t>
            </a:r>
            <a:r>
              <a:rPr lang="en-US" sz="1600" b="0" i="0" u="none" strike="noStrike" dirty="0">
                <a:solidFill>
                  <a:srgbClr val="000000"/>
                </a:solidFill>
                <a:effectLst/>
              </a:rPr>
              <a:t> de entrada 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devem</a:t>
            </a:r>
            <a:r>
              <a:rPr lang="en-US" sz="1600" b="0" i="0" u="none" strike="noStrike" dirty="0">
                <a:solidFill>
                  <a:srgbClr val="000000"/>
                </a:solidFill>
                <a:effectLst/>
              </a:rPr>
              <a:t> ser </a:t>
            </a:r>
            <a:r>
              <a:rPr lang="en-US" sz="1600" b="0" i="0" u="none" strike="noStrike" dirty="0" err="1">
                <a:solidFill>
                  <a:srgbClr val="000000"/>
                </a:solidFill>
                <a:effectLst/>
              </a:rPr>
              <a:t>explicitamente</a:t>
            </a:r>
            <a:r>
              <a:rPr lang="en-US" sz="1600" b="0" i="0" u="none" strike="noStrike" dirty="0">
                <a:solidFill>
                  <a:srgbClr val="000000"/>
                </a:solidFill>
                <a:effectLst/>
              </a:rPr>
              <a:t> </a:t>
            </a:r>
            <a:r>
              <a:rPr lang="en-US" sz="1600" b="0" i="0" u="none" strike="noStrike" dirty="0" err="1">
                <a:solidFill>
                  <a:srgbClr val="000000"/>
                </a:solidFill>
                <a:effectLst/>
              </a:rPr>
              <a:t>definidas</a:t>
            </a:r>
            <a:r>
              <a:rPr lang="en-US" sz="1600" b="0" i="0" u="none" strike="noStrike" dirty="0">
                <a:solidFill>
                  <a:srgbClr val="000000"/>
                </a:solidFill>
                <a:effectLst/>
              </a:rPr>
              <a:t>. Para </a:t>
            </a:r>
            <a:r>
              <a:rPr lang="en-US" sz="1600" b="0" i="0" u="none" strike="noStrike" dirty="0" err="1">
                <a:solidFill>
                  <a:srgbClr val="000000"/>
                </a:solidFill>
                <a:effectLst/>
              </a:rPr>
              <a:t>máxima</a:t>
            </a:r>
            <a:r>
              <a:rPr lang="en-US" sz="1600" b="0" i="0" u="none" strike="noStrike" dirty="0">
                <a:solidFill>
                  <a:srgbClr val="000000"/>
                </a:solidFill>
                <a:effectLst/>
              </a:rPr>
              <a:t> segurança, use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e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a:t>
            </a:r>
          </a:p>
          <a:p>
            <a:pPr algn="l"/>
            <a:r>
              <a:rPr lang="en-US" sz="1600" b="0" i="0" u="none" strike="noStrike" dirty="0">
                <a:solidFill>
                  <a:srgbClr val="000000"/>
                </a:solidFill>
                <a:effectLst/>
              </a:rPr>
              <a:t>b)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stateless e </a:t>
            </a:r>
            <a:r>
              <a:rPr lang="en-US" sz="1600" b="0" i="0" u="none" strike="noStrike" dirty="0" err="1">
                <a:solidFill>
                  <a:srgbClr val="000000"/>
                </a:solidFill>
                <a:effectLst/>
              </a:rPr>
              <a:t>exigem</a:t>
            </a:r>
            <a:r>
              <a:rPr lang="en-US" sz="1600" b="0" i="0" u="none" strike="noStrike" dirty="0">
                <a:solidFill>
                  <a:srgbClr val="000000"/>
                </a:solidFill>
                <a:effectLst/>
              </a:rPr>
              <a:t> que </a:t>
            </a:r>
            <a:r>
              <a:rPr lang="en-US" sz="1600" b="0" i="0" u="none" strike="noStrike" dirty="0" err="1">
                <a:solidFill>
                  <a:srgbClr val="000000"/>
                </a:solidFill>
                <a:effectLst/>
              </a:rPr>
              <a:t>regras</a:t>
            </a:r>
            <a:r>
              <a:rPr lang="en-US" sz="1600" b="0" i="0" u="none" strike="noStrike" dirty="0">
                <a:solidFill>
                  <a:srgbClr val="000000"/>
                </a:solidFill>
                <a:effectLst/>
              </a:rPr>
              <a:t> de entrada 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sejam</a:t>
            </a:r>
            <a:r>
              <a:rPr lang="en-US" sz="1600" b="0" i="0" u="none" strike="noStrike" dirty="0">
                <a:solidFill>
                  <a:srgbClr val="000000"/>
                </a:solidFill>
                <a:effectLst/>
              </a:rPr>
              <a:t> </a:t>
            </a:r>
            <a:r>
              <a:rPr lang="en-US" sz="1600" b="0" i="0" u="none" strike="noStrike" dirty="0" err="1">
                <a:solidFill>
                  <a:srgbClr val="000000"/>
                </a:solidFill>
                <a:effectLst/>
              </a:rPr>
              <a:t>definidas</a:t>
            </a:r>
            <a:r>
              <a:rPr lang="en-US" sz="1600" b="0" i="0" u="none" strike="noStrike" dirty="0">
                <a:solidFill>
                  <a:srgbClr val="000000"/>
                </a:solidFill>
                <a:effectLst/>
              </a:rPr>
              <a:t> </a:t>
            </a:r>
            <a:r>
              <a:rPr lang="en-US" sz="1600" b="0" i="0" u="none" strike="noStrike" dirty="0" err="1">
                <a:solidFill>
                  <a:srgbClr val="000000"/>
                </a:solidFill>
                <a:effectLst/>
              </a:rPr>
              <a:t>separadamente</a:t>
            </a:r>
            <a:r>
              <a:rPr lang="en-US" sz="1600" b="0" i="0" u="none" strike="noStrike" dirty="0">
                <a:solidFill>
                  <a:srgbClr val="000000"/>
                </a:solidFill>
                <a:effectLst/>
              </a:rPr>
              <a:t>. As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e </a:t>
            </a:r>
            <a:r>
              <a:rPr lang="en-US" sz="1600" b="0" i="0" u="none" strike="noStrike" dirty="0" err="1">
                <a:solidFill>
                  <a:srgbClr val="000000"/>
                </a:solidFill>
                <a:effectLst/>
              </a:rPr>
              <a:t>permitem</a:t>
            </a:r>
            <a:r>
              <a:rPr lang="en-US" sz="1600" b="0" i="0" u="none" strike="noStrike" dirty="0">
                <a:solidFill>
                  <a:srgbClr val="000000"/>
                </a:solidFill>
                <a:effectLst/>
              </a:rPr>
              <a:t> que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retorno</a:t>
            </a:r>
            <a:r>
              <a:rPr lang="en-US" sz="1600" b="0" i="0" u="none" strike="noStrike" dirty="0">
                <a:solidFill>
                  <a:srgbClr val="000000"/>
                </a:solidFill>
                <a:effectLst/>
              </a:rPr>
              <a:t> </a:t>
            </a:r>
            <a:r>
              <a:rPr lang="en-US" sz="1600" b="0" i="0" u="none" strike="noStrike" dirty="0" err="1">
                <a:solidFill>
                  <a:srgbClr val="000000"/>
                </a:solidFill>
                <a:effectLst/>
              </a:rPr>
              <a:t>seja</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permitido</a:t>
            </a:r>
            <a:r>
              <a:rPr lang="en-US" sz="1600" b="0" i="0" u="none" strike="noStrike" dirty="0">
                <a:solidFill>
                  <a:srgbClr val="000000"/>
                </a:solidFill>
                <a:effectLst/>
              </a:rPr>
              <a:t>. Use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definir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granulares</a:t>
            </a:r>
            <a:r>
              <a:rPr lang="en-US" sz="1600" b="0" i="0" u="none" strike="noStrike" dirty="0">
                <a:solidFill>
                  <a:srgbClr val="000000"/>
                </a:solidFill>
                <a:effectLst/>
              </a:rPr>
              <a:t> de </a:t>
            </a:r>
            <a:r>
              <a:rPr lang="en-US" sz="1600" b="0" i="0" u="none" strike="noStrike" dirty="0" err="1">
                <a:solidFill>
                  <a:srgbClr val="000000"/>
                </a:solidFill>
                <a:effectLst/>
              </a:rPr>
              <a:t>tráfego</a:t>
            </a:r>
            <a:r>
              <a:rPr lang="en-US" sz="1600" b="0" i="0" u="none" strike="noStrike" dirty="0">
                <a:solidFill>
                  <a:srgbClr val="000000"/>
                </a:solidFill>
                <a:effectLst/>
              </a:rPr>
              <a:t> e as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todo</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retorno</a:t>
            </a:r>
            <a:r>
              <a:rPr lang="en-US" sz="1600" b="0" i="0" u="none" strike="noStrike" dirty="0">
                <a:solidFill>
                  <a:srgbClr val="000000"/>
                </a:solidFill>
                <a:effectLst/>
              </a:rPr>
              <a:t> </a:t>
            </a:r>
            <a:r>
              <a:rPr lang="en-US" sz="1600" b="0" i="0" u="none" strike="noStrike" dirty="0" err="1">
                <a:solidFill>
                  <a:srgbClr val="000000"/>
                </a:solidFill>
                <a:effectLst/>
              </a:rPr>
              <a:t>seja</a:t>
            </a:r>
            <a:r>
              <a:rPr lang="en-US" sz="1600" b="0" i="0" u="none" strike="noStrike" dirty="0">
                <a:solidFill>
                  <a:srgbClr val="000000"/>
                </a:solidFill>
                <a:effectLst/>
              </a:rPr>
              <a:t> </a:t>
            </a:r>
            <a:r>
              <a:rPr lang="en-US" sz="1600" b="0" i="0" u="none" strike="noStrike" dirty="0" err="1">
                <a:solidFill>
                  <a:srgbClr val="000000"/>
                </a:solidFill>
                <a:effectLst/>
              </a:rPr>
              <a:t>permitido</a:t>
            </a:r>
            <a:r>
              <a:rPr lang="en-US" sz="1600" b="0" i="0" u="none" strike="noStrike" dirty="0">
                <a:solidFill>
                  <a:srgbClr val="000000"/>
                </a:solidFill>
                <a:effectLst/>
              </a:rPr>
              <a:t>.</a:t>
            </a:r>
          </a:p>
          <a:p>
            <a:pPr algn="l"/>
            <a:r>
              <a:rPr lang="en-US" sz="1600" b="0" i="0" u="none" strike="noStrike" dirty="0">
                <a:solidFill>
                  <a:srgbClr val="000000"/>
                </a:solidFill>
                <a:effectLst/>
              </a:rPr>
              <a:t>c) </a:t>
            </a:r>
            <a:r>
              <a:rPr lang="en-US" sz="1600" b="1" i="0" u="none" strike="noStrike" dirty="0">
                <a:solidFill>
                  <a:srgbClr val="000000"/>
                </a:solidFill>
                <a:effectLst/>
              </a:rPr>
              <a:t>Security Groups</a:t>
            </a:r>
            <a:r>
              <a:rPr lang="en-US" sz="1600" b="0" i="0" u="none" strike="noStrike" dirty="0">
                <a:solidFill>
                  <a:srgbClr val="000000"/>
                </a:solidFill>
                <a:effectLst/>
              </a:rPr>
              <a:t> e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ambos stateful e, </a:t>
            </a:r>
            <a:r>
              <a:rPr lang="en-US" sz="1600" b="0" i="0" u="none" strike="noStrike" dirty="0" err="1">
                <a:solidFill>
                  <a:srgbClr val="000000"/>
                </a:solidFill>
                <a:effectLst/>
              </a:rPr>
              <a:t>portanto</a:t>
            </a:r>
            <a:r>
              <a:rPr lang="en-US" sz="1600" b="0" i="0" u="none" strike="noStrike" dirty="0">
                <a:solidFill>
                  <a:srgbClr val="000000"/>
                </a:solidFill>
                <a:effectLst/>
              </a:rPr>
              <a:t>, as </a:t>
            </a:r>
            <a:r>
              <a:rPr lang="en-US" sz="1600" b="0" i="0" u="none" strike="noStrike" dirty="0" err="1">
                <a:solidFill>
                  <a:srgbClr val="000000"/>
                </a:solidFill>
                <a:effectLst/>
              </a:rPr>
              <a:t>regras</a:t>
            </a:r>
            <a:r>
              <a:rPr lang="en-US" sz="1600" b="0" i="0" u="none" strike="noStrike" dirty="0">
                <a:solidFill>
                  <a:srgbClr val="000000"/>
                </a:solidFill>
                <a:effectLst/>
              </a:rPr>
              <a:t> de entrada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permitem</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correspondente</a:t>
            </a:r>
            <a:r>
              <a:rPr lang="en-US" sz="1600" b="0" i="0" u="none" strike="noStrike" dirty="0">
                <a:solidFill>
                  <a:srgbClr val="000000"/>
                </a:solidFill>
                <a:effectLst/>
              </a:rPr>
              <a:t>. Use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aplicar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de segurança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EC2 e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aplicar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sub-rede.</a:t>
            </a:r>
          </a:p>
          <a:p>
            <a:pPr algn="l"/>
            <a:r>
              <a:rPr lang="en-US" sz="1600" b="0" i="0" u="none" strike="noStrike" dirty="0">
                <a:solidFill>
                  <a:srgbClr val="000000"/>
                </a:solidFill>
                <a:effectLst/>
              </a:rPr>
              <a:t>d)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stateless e </a:t>
            </a:r>
            <a:r>
              <a:rPr lang="en-US" sz="1600" b="0" i="0" u="none" strike="noStrike" dirty="0" err="1">
                <a:solidFill>
                  <a:srgbClr val="000000"/>
                </a:solidFill>
                <a:effectLst/>
              </a:rPr>
              <a:t>aplicam</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de segurança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sub-rede. As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e </a:t>
            </a:r>
            <a:r>
              <a:rPr lang="en-US" sz="1600" b="0" i="0" u="none" strike="noStrike" dirty="0" err="1">
                <a:solidFill>
                  <a:srgbClr val="000000"/>
                </a:solidFill>
                <a:effectLst/>
              </a:rPr>
              <a:t>aplicam</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EC2. Use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e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a:t>
            </a:r>
          </a:p>
          <a:p>
            <a:endParaRPr lang="en-BR" sz="1600" b="1" i="1" dirty="0"/>
          </a:p>
        </p:txBody>
      </p:sp>
    </p:spTree>
    <p:extLst>
      <p:ext uri="{BB962C8B-B14F-4D97-AF65-F5344CB8AC3E}">
        <p14:creationId xmlns:p14="http://schemas.microsoft.com/office/powerpoint/2010/main" val="1072858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573CFD-9573-989D-7927-1BA378417D81}"/>
              </a:ext>
            </a:extLst>
          </p:cNvPr>
          <p:cNvSpPr txBox="1"/>
          <p:nvPr/>
        </p:nvSpPr>
        <p:spPr>
          <a:xfrm>
            <a:off x="120650" y="58846"/>
            <a:ext cx="12071350" cy="6986528"/>
          </a:xfrm>
          <a:prstGeom prst="rect">
            <a:avLst/>
          </a:prstGeom>
          <a:noFill/>
        </p:spPr>
        <p:txBody>
          <a:bodyPr wrap="square" rtlCol="0">
            <a:spAutoFit/>
          </a:bodyPr>
          <a:lstStyle/>
          <a:p>
            <a:pPr algn="l"/>
            <a:r>
              <a:rPr lang="en-US" sz="1600" b="1" i="0" u="none" strike="noStrike" dirty="0" err="1">
                <a:solidFill>
                  <a:srgbClr val="000000"/>
                </a:solidFill>
                <a:effectLst/>
              </a:rPr>
              <a:t>Resposta</a:t>
            </a:r>
            <a:r>
              <a:rPr lang="en-US" sz="1600" b="1" i="0" u="none" strike="noStrike" dirty="0">
                <a:solidFill>
                  <a:srgbClr val="000000"/>
                </a:solidFill>
                <a:effectLst/>
              </a:rPr>
              <a:t> </a:t>
            </a:r>
            <a:r>
              <a:rPr lang="en-US" sz="1600" b="1" i="0" u="none" strike="noStrike" dirty="0" err="1">
                <a:solidFill>
                  <a:srgbClr val="000000"/>
                </a:solidFill>
                <a:effectLst/>
              </a:rPr>
              <a:t>Correta</a:t>
            </a:r>
            <a:r>
              <a:rPr lang="en-US" sz="1600" b="1" i="0" u="none" strike="noStrike" dirty="0">
                <a:solidFill>
                  <a:srgbClr val="000000"/>
                </a:solidFill>
                <a:effectLst/>
              </a:rPr>
              <a:t>:</a:t>
            </a:r>
            <a:r>
              <a:rPr lang="en-US" sz="1600" b="0" i="0" u="none" strike="noStrike" dirty="0">
                <a:solidFill>
                  <a:srgbClr val="000000"/>
                </a:solidFill>
                <a:effectLst/>
              </a:rPr>
              <a:t> </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a)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o que </a:t>
            </a:r>
            <a:r>
              <a:rPr lang="en-US" sz="1600" b="0" i="0" u="none" strike="noStrike" dirty="0" err="1">
                <a:solidFill>
                  <a:srgbClr val="000000"/>
                </a:solidFill>
                <a:effectLst/>
              </a:rPr>
              <a:t>significa</a:t>
            </a:r>
            <a:r>
              <a:rPr lang="en-US" sz="1600" b="0" i="0" u="none" strike="noStrike" dirty="0">
                <a:solidFill>
                  <a:srgbClr val="000000"/>
                </a:solidFill>
                <a:effectLst/>
              </a:rPr>
              <a:t> que se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regra</a:t>
            </a:r>
            <a:r>
              <a:rPr lang="en-US" sz="1600" b="0" i="0" u="none" strike="noStrike" dirty="0">
                <a:solidFill>
                  <a:srgbClr val="000000"/>
                </a:solidFill>
                <a:effectLst/>
              </a:rPr>
              <a:t> </a:t>
            </a:r>
            <a:r>
              <a:rPr lang="en-US" sz="1600" b="0" i="0" u="none" strike="noStrike" dirty="0" err="1">
                <a:solidFill>
                  <a:srgbClr val="000000"/>
                </a:solidFill>
                <a:effectLst/>
              </a:rPr>
              <a:t>permitir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correspondente</a:t>
            </a:r>
            <a:r>
              <a:rPr lang="en-US" sz="1600" b="0" i="0" u="none" strike="noStrike" dirty="0">
                <a:solidFill>
                  <a:srgbClr val="000000"/>
                </a:solidFill>
                <a:effectLst/>
              </a:rPr>
              <a:t> </a:t>
            </a:r>
            <a:r>
              <a:rPr lang="en-US" sz="1600" b="0" i="0" u="none" strike="noStrike" dirty="0" err="1">
                <a:solidFill>
                  <a:srgbClr val="000000"/>
                </a:solidFill>
                <a:effectLst/>
              </a:rPr>
              <a:t>será</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permitido</a:t>
            </a:r>
            <a:r>
              <a:rPr lang="en-US" sz="1600" b="0" i="0" u="none" strike="noStrike" dirty="0">
                <a:solidFill>
                  <a:srgbClr val="000000"/>
                </a:solidFill>
                <a:effectLst/>
              </a:rPr>
              <a:t>. As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stateless, o que </a:t>
            </a:r>
            <a:r>
              <a:rPr lang="en-US" sz="1600" b="0" i="0" u="none" strike="noStrike" dirty="0" err="1">
                <a:solidFill>
                  <a:srgbClr val="000000"/>
                </a:solidFill>
                <a:effectLst/>
              </a:rPr>
              <a:t>significa</a:t>
            </a:r>
            <a:r>
              <a:rPr lang="en-US" sz="1600" b="0" i="0" u="none" strike="noStrike" dirty="0">
                <a:solidFill>
                  <a:srgbClr val="000000"/>
                </a:solidFill>
                <a:effectLst/>
              </a:rPr>
              <a:t> que </a:t>
            </a:r>
            <a:r>
              <a:rPr lang="en-US" sz="1600" b="0" i="0" u="none" strike="noStrike" dirty="0" err="1">
                <a:solidFill>
                  <a:srgbClr val="000000"/>
                </a:solidFill>
                <a:effectLst/>
              </a:rPr>
              <a:t>regras</a:t>
            </a:r>
            <a:r>
              <a:rPr lang="en-US" sz="1600" b="0" i="0" u="none" strike="noStrike" dirty="0">
                <a:solidFill>
                  <a:srgbClr val="000000"/>
                </a:solidFill>
                <a:effectLst/>
              </a:rPr>
              <a:t> de entrada 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devem</a:t>
            </a:r>
            <a:r>
              <a:rPr lang="en-US" sz="1600" b="0" i="0" u="none" strike="noStrike" dirty="0">
                <a:solidFill>
                  <a:srgbClr val="000000"/>
                </a:solidFill>
                <a:effectLst/>
              </a:rPr>
              <a:t> ser </a:t>
            </a:r>
            <a:r>
              <a:rPr lang="en-US" sz="1600" b="0" i="0" u="none" strike="noStrike" dirty="0" err="1">
                <a:solidFill>
                  <a:srgbClr val="000000"/>
                </a:solidFill>
                <a:effectLst/>
              </a:rPr>
              <a:t>explicitamente</a:t>
            </a:r>
            <a:r>
              <a:rPr lang="en-US" sz="1600" b="0" i="0" u="none" strike="noStrike" dirty="0">
                <a:solidFill>
                  <a:srgbClr val="000000"/>
                </a:solidFill>
                <a:effectLst/>
              </a:rPr>
              <a:t> </a:t>
            </a:r>
            <a:r>
              <a:rPr lang="en-US" sz="1600" b="0" i="0" u="none" strike="noStrike" dirty="0" err="1">
                <a:solidFill>
                  <a:srgbClr val="000000"/>
                </a:solidFill>
                <a:effectLst/>
              </a:rPr>
              <a:t>definidas</a:t>
            </a:r>
            <a:r>
              <a:rPr lang="en-US" sz="1600" b="0" i="0" u="none" strike="noStrike" dirty="0">
                <a:solidFill>
                  <a:srgbClr val="000000"/>
                </a:solidFill>
                <a:effectLst/>
              </a:rPr>
              <a:t>. Para </a:t>
            </a:r>
            <a:r>
              <a:rPr lang="en-US" sz="1600" b="0" i="0" u="none" strike="noStrike" dirty="0" err="1">
                <a:solidFill>
                  <a:srgbClr val="000000"/>
                </a:solidFill>
                <a:effectLst/>
              </a:rPr>
              <a:t>máxima</a:t>
            </a:r>
            <a:r>
              <a:rPr lang="en-US" sz="1600" b="0" i="0" u="none" strike="noStrike" dirty="0">
                <a:solidFill>
                  <a:srgbClr val="000000"/>
                </a:solidFill>
                <a:effectLst/>
              </a:rPr>
              <a:t> segurança, use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e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1" i="0" u="none" strike="noStrike" dirty="0" err="1">
                <a:solidFill>
                  <a:srgbClr val="000000"/>
                </a:solidFill>
                <a:effectLst/>
              </a:rPr>
              <a:t>Explicação</a:t>
            </a:r>
            <a:r>
              <a:rPr lang="en-US" sz="1600" b="1" i="0" u="none" strike="noStrike" dirty="0">
                <a:solidFill>
                  <a:srgbClr val="000000"/>
                </a:solidFill>
                <a:effectLst/>
              </a:rPr>
              <a:t>:</a:t>
            </a:r>
          </a:p>
          <a:p>
            <a:pPr algn="l"/>
            <a:endParaRPr lang="en-US" sz="1600" b="0" i="0" u="none" strike="noStrike" dirty="0">
              <a:solidFill>
                <a:srgbClr val="000000"/>
              </a:solidFill>
              <a:effectLst/>
            </a:endParaRPr>
          </a:p>
          <a:p>
            <a:pPr algn="l">
              <a:buFont typeface="Arial" panose="020B0604020202020204" pitchFamily="34" charset="0"/>
              <a:buChar char="•"/>
            </a:pPr>
            <a:r>
              <a:rPr lang="en-US" sz="1600" b="1" i="0" u="none" strike="noStrike" dirty="0">
                <a:solidFill>
                  <a:srgbClr val="000000"/>
                </a:solidFill>
                <a:effectLst/>
              </a:rPr>
              <a:t> 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o que </a:t>
            </a:r>
            <a:r>
              <a:rPr lang="en-US" sz="1600" b="0" i="0" u="none" strike="noStrike" dirty="0" err="1">
                <a:solidFill>
                  <a:srgbClr val="000000"/>
                </a:solidFill>
                <a:effectLst/>
              </a:rPr>
              <a:t>significa</a:t>
            </a:r>
            <a:r>
              <a:rPr lang="en-US" sz="1600" b="0" i="0" u="none" strike="noStrike" dirty="0">
                <a:solidFill>
                  <a:srgbClr val="000000"/>
                </a:solidFill>
                <a:effectLst/>
              </a:rPr>
              <a:t> que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rastreiam</a:t>
            </a:r>
            <a:r>
              <a:rPr lang="en-US" sz="1600" b="0" i="0" u="none" strike="noStrike" dirty="0">
                <a:solidFill>
                  <a:srgbClr val="000000"/>
                </a:solidFill>
                <a:effectLst/>
              </a:rPr>
              <a:t> as </a:t>
            </a:r>
            <a:r>
              <a:rPr lang="en-US" sz="1600" b="0" i="0" u="none" strike="noStrike" dirty="0" err="1">
                <a:solidFill>
                  <a:srgbClr val="000000"/>
                </a:solidFill>
                <a:effectLst/>
              </a:rPr>
              <a:t>conexões</a:t>
            </a:r>
            <a:r>
              <a:rPr lang="en-US" sz="1600" b="0" i="0" u="none" strike="noStrike" dirty="0">
                <a:solidFill>
                  <a:srgbClr val="000000"/>
                </a:solidFill>
                <a:effectLst/>
              </a:rPr>
              <a:t>. Se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regra</a:t>
            </a:r>
            <a:r>
              <a:rPr lang="en-US" sz="1600" b="0" i="0" u="none" strike="noStrike" dirty="0">
                <a:solidFill>
                  <a:srgbClr val="000000"/>
                </a:solidFill>
                <a:effectLst/>
              </a:rPr>
              <a:t> de segurança </a:t>
            </a:r>
            <a:r>
              <a:rPr lang="en-US" sz="1600" b="0" i="0" u="none" strike="noStrike" dirty="0" err="1">
                <a:solidFill>
                  <a:srgbClr val="000000"/>
                </a:solidFill>
                <a:effectLst/>
              </a:rPr>
              <a:t>permitir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correspondente</a:t>
            </a:r>
            <a:r>
              <a:rPr lang="en-US" sz="1600" b="0" i="0" u="none" strike="noStrike" dirty="0">
                <a:solidFill>
                  <a:srgbClr val="000000"/>
                </a:solidFill>
                <a:effectLst/>
              </a:rPr>
              <a:t> (</a:t>
            </a:r>
            <a:r>
              <a:rPr lang="en-US" sz="1600" b="0" i="0" u="none" strike="noStrike" dirty="0" err="1">
                <a:solidFill>
                  <a:srgbClr val="000000"/>
                </a:solidFill>
                <a:effectLst/>
              </a:rPr>
              <a:t>resposta</a:t>
            </a:r>
            <a:r>
              <a:rPr lang="en-US" sz="1600" b="0" i="0" u="none" strike="noStrike" dirty="0">
                <a:solidFill>
                  <a:srgbClr val="000000"/>
                </a:solidFill>
                <a:effectLst/>
              </a:rPr>
              <a:t>) </a:t>
            </a:r>
            <a:r>
              <a:rPr lang="en-US" sz="1600" b="0" i="0" u="none" strike="noStrike" dirty="0" err="1">
                <a:solidFill>
                  <a:srgbClr val="000000"/>
                </a:solidFill>
                <a:effectLst/>
              </a:rPr>
              <a:t>será</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permitido</a:t>
            </a:r>
            <a:r>
              <a:rPr lang="en-US" sz="1600" b="0" i="0" u="none" strike="noStrike" dirty="0">
                <a:solidFill>
                  <a:srgbClr val="000000"/>
                </a:solidFill>
                <a:effectLst/>
              </a:rPr>
              <a:t>, e vice-versa.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aplicados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EC2 e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usados</a:t>
            </a:r>
            <a:r>
              <a:rPr lang="en-US" sz="1600" b="0" i="0" u="none" strike="noStrike" dirty="0">
                <a:solidFill>
                  <a:srgbClr val="000000"/>
                </a:solidFill>
                <a:effectLst/>
              </a:rPr>
              <a:t> </a:t>
            </a:r>
            <a:r>
              <a:rPr lang="en-US" sz="1600" b="0" i="0" u="none" strike="noStrike" dirty="0" err="1">
                <a:solidFill>
                  <a:srgbClr val="000000"/>
                </a:solidFill>
                <a:effectLst/>
              </a:rPr>
              <a:t>principalmente</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que </a:t>
            </a:r>
            <a:r>
              <a:rPr lang="en-US" sz="1600" b="0" i="0" u="none" strike="noStrike" dirty="0" err="1">
                <a:solidFill>
                  <a:srgbClr val="000000"/>
                </a:solidFill>
                <a:effectLst/>
              </a:rPr>
              <a:t>entra</a:t>
            </a:r>
            <a:r>
              <a:rPr lang="en-US" sz="1600" b="0" i="0" u="none" strike="noStrike" dirty="0">
                <a:solidFill>
                  <a:srgbClr val="000000"/>
                </a:solidFill>
                <a:effectLst/>
              </a:rPr>
              <a:t> e </a:t>
            </a:r>
            <a:r>
              <a:rPr lang="en-US" sz="1600" b="0" i="0" u="none" strike="noStrike" dirty="0" err="1">
                <a:solidFill>
                  <a:srgbClr val="000000"/>
                </a:solidFill>
                <a:effectLst/>
              </a:rPr>
              <a:t>sai</a:t>
            </a:r>
            <a:r>
              <a:rPr lang="en-US" sz="1600" b="0" i="0" u="none" strike="noStrike" dirty="0">
                <a:solidFill>
                  <a:srgbClr val="000000"/>
                </a:solidFill>
                <a:effectLst/>
              </a:rPr>
              <a:t> das </a:t>
            </a:r>
            <a:r>
              <a:rPr lang="en-US" sz="1600" b="0" i="0" u="none" strike="noStrike" dirty="0" err="1">
                <a:solidFill>
                  <a:srgbClr val="000000"/>
                </a:solidFill>
                <a:effectLst/>
              </a:rPr>
              <a:t>instâncias</a:t>
            </a:r>
            <a:r>
              <a:rPr lang="en-US" sz="1600" b="0" i="0" u="none" strike="noStrike" dirty="0">
                <a:solidFill>
                  <a:srgbClr val="000000"/>
                </a:solidFill>
                <a:effectLst/>
              </a:rPr>
              <a:t>.</a:t>
            </a:r>
          </a:p>
          <a:p>
            <a:pPr algn="l">
              <a:buFont typeface="Arial" panose="020B0604020202020204" pitchFamily="34" charset="0"/>
              <a:buChar char="•"/>
            </a:pPr>
            <a:r>
              <a:rPr lang="en-US" sz="1600" b="1" i="0" u="none" strike="noStrike" dirty="0">
                <a:solidFill>
                  <a:srgbClr val="000000"/>
                </a:solidFill>
                <a:effectLst/>
              </a:rPr>
              <a:t> NACLs</a:t>
            </a:r>
            <a:r>
              <a:rPr lang="en-US" sz="1600" b="0" i="0" u="none" strike="noStrike" dirty="0">
                <a:solidFill>
                  <a:srgbClr val="000000"/>
                </a:solidFill>
                <a:effectLst/>
              </a:rPr>
              <a:t> (Network ACLs) </a:t>
            </a:r>
            <a:r>
              <a:rPr lang="en-US" sz="1600" b="0" i="0" u="none" strike="noStrike" dirty="0" err="1">
                <a:solidFill>
                  <a:srgbClr val="000000"/>
                </a:solidFill>
                <a:effectLst/>
              </a:rPr>
              <a:t>são</a:t>
            </a:r>
            <a:r>
              <a:rPr lang="en-US" sz="1600" b="0" i="0" u="none" strike="noStrike" dirty="0">
                <a:solidFill>
                  <a:srgbClr val="000000"/>
                </a:solidFill>
                <a:effectLst/>
              </a:rPr>
              <a:t> stateless, o que </a:t>
            </a:r>
            <a:r>
              <a:rPr lang="en-US" sz="1600" b="0" i="0" u="none" strike="noStrike" dirty="0" err="1">
                <a:solidFill>
                  <a:srgbClr val="000000"/>
                </a:solidFill>
                <a:effectLst/>
              </a:rPr>
              <a:t>significa</a:t>
            </a:r>
            <a:r>
              <a:rPr lang="en-US" sz="1600" b="0" i="0" u="none" strike="noStrike" dirty="0">
                <a:solidFill>
                  <a:srgbClr val="000000"/>
                </a:solidFill>
                <a:effectLst/>
              </a:rPr>
              <a:t> que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rastreiam</a:t>
            </a:r>
            <a:r>
              <a:rPr lang="en-US" sz="1600" b="0" i="0" u="none" strike="noStrike" dirty="0">
                <a:solidFill>
                  <a:srgbClr val="000000"/>
                </a:solidFill>
                <a:effectLst/>
              </a:rPr>
              <a:t> o </a:t>
            </a:r>
            <a:r>
              <a:rPr lang="en-US" sz="1600" b="0" i="0" u="none" strike="noStrike" dirty="0" err="1">
                <a:solidFill>
                  <a:srgbClr val="000000"/>
                </a:solidFill>
                <a:effectLst/>
              </a:rPr>
              <a:t>estado</a:t>
            </a:r>
            <a:r>
              <a:rPr lang="en-US" sz="1600" b="0" i="0" u="none" strike="noStrike" dirty="0">
                <a:solidFill>
                  <a:srgbClr val="000000"/>
                </a:solidFill>
                <a:effectLst/>
              </a:rPr>
              <a:t> das </a:t>
            </a:r>
            <a:r>
              <a:rPr lang="en-US" sz="1600" b="0" i="0" u="none" strike="noStrike" dirty="0" err="1">
                <a:solidFill>
                  <a:srgbClr val="000000"/>
                </a:solidFill>
                <a:effectLst/>
              </a:rPr>
              <a:t>conexões</a:t>
            </a:r>
            <a:r>
              <a:rPr lang="en-US" sz="1600" b="0" i="0" u="none" strike="noStrike" dirty="0">
                <a:solidFill>
                  <a:srgbClr val="000000"/>
                </a:solidFill>
                <a:effectLst/>
              </a:rPr>
              <a:t>. Para </a:t>
            </a:r>
            <a:r>
              <a:rPr lang="en-US" sz="1600" b="0" i="0" u="none" strike="noStrike" dirty="0" err="1">
                <a:solidFill>
                  <a:srgbClr val="000000"/>
                </a:solidFill>
                <a:effectLst/>
              </a:rPr>
              <a:t>permitir</a:t>
            </a:r>
            <a:r>
              <a:rPr lang="en-US" sz="1600" b="0" i="0" u="none" strike="noStrike" dirty="0">
                <a:solidFill>
                  <a:srgbClr val="000000"/>
                </a:solidFill>
                <a:effectLst/>
              </a:rPr>
              <a:t> </a:t>
            </a:r>
            <a:r>
              <a:rPr lang="en-US" sz="1600" b="0" i="0" u="none" strike="noStrike" dirty="0" err="1">
                <a:solidFill>
                  <a:srgbClr val="000000"/>
                </a:solidFill>
                <a:effectLst/>
              </a:rPr>
              <a:t>tráfego</a:t>
            </a:r>
            <a:r>
              <a:rPr lang="en-US" sz="1600" b="0" i="0" u="none" strike="noStrike" dirty="0">
                <a:solidFill>
                  <a:srgbClr val="000000"/>
                </a:solidFill>
                <a:effectLst/>
              </a:rPr>
              <a:t> </a:t>
            </a:r>
            <a:r>
              <a:rPr lang="en-US" sz="1600" b="0" i="0" u="none" strike="noStrike" dirty="0" err="1">
                <a:solidFill>
                  <a:srgbClr val="000000"/>
                </a:solidFill>
                <a:effectLst/>
              </a:rPr>
              <a:t>bidirecional</a:t>
            </a:r>
            <a:r>
              <a:rPr lang="en-US" sz="1600" b="0" i="0" u="none" strike="noStrike" dirty="0">
                <a:solidFill>
                  <a:srgbClr val="000000"/>
                </a:solidFill>
                <a:effectLst/>
              </a:rPr>
              <a:t>, é </a:t>
            </a:r>
            <a:r>
              <a:rPr lang="en-US" sz="1600" b="0" i="0" u="none" strike="noStrike" dirty="0" err="1">
                <a:solidFill>
                  <a:srgbClr val="000000"/>
                </a:solidFill>
                <a:effectLst/>
              </a:rPr>
              <a:t>necessário</a:t>
            </a:r>
            <a:r>
              <a:rPr lang="en-US" sz="1600" b="0" i="0" u="none" strike="noStrike" dirty="0">
                <a:solidFill>
                  <a:srgbClr val="000000"/>
                </a:solidFill>
                <a:effectLst/>
              </a:rPr>
              <a:t> </a:t>
            </a:r>
            <a:r>
              <a:rPr lang="en-US" sz="1600" b="0" i="0" u="none" strike="noStrike" dirty="0" err="1">
                <a:solidFill>
                  <a:srgbClr val="000000"/>
                </a:solidFill>
                <a:effectLst/>
              </a:rPr>
              <a:t>criar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separadas</a:t>
            </a:r>
            <a:r>
              <a:rPr lang="en-US" sz="1600" b="0" i="0" u="none" strike="noStrike" dirty="0">
                <a:solidFill>
                  <a:srgbClr val="000000"/>
                </a:solidFill>
                <a:effectLst/>
              </a:rPr>
              <a:t> para entrada 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aplicados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sub-rede, </a:t>
            </a:r>
            <a:r>
              <a:rPr lang="en-US" sz="1600" b="0" i="0" u="none" strike="noStrike" dirty="0" err="1">
                <a:solidFill>
                  <a:srgbClr val="000000"/>
                </a:solidFill>
                <a:effectLst/>
              </a:rPr>
              <a:t>afetando</a:t>
            </a:r>
            <a:r>
              <a:rPr lang="en-US" sz="1600" b="0" i="0" u="none" strike="noStrike" dirty="0">
                <a:solidFill>
                  <a:srgbClr val="000000"/>
                </a:solidFill>
                <a:effectLst/>
              </a:rPr>
              <a:t> </a:t>
            </a:r>
            <a:r>
              <a:rPr lang="en-US" sz="1600" b="0" i="0" u="none" strike="noStrike" dirty="0" err="1">
                <a:solidFill>
                  <a:srgbClr val="000000"/>
                </a:solidFill>
                <a:effectLst/>
              </a:rPr>
              <a:t>todas</a:t>
            </a:r>
            <a:r>
              <a:rPr lang="en-US" sz="1600" b="0" i="0" u="none" strike="noStrike" dirty="0">
                <a:solidFill>
                  <a:srgbClr val="000000"/>
                </a:solidFill>
                <a:effectLst/>
              </a:rPr>
              <a:t> as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dentro</a:t>
            </a:r>
            <a:r>
              <a:rPr lang="en-US" sz="1600" b="0" i="0" u="none" strike="noStrike" dirty="0">
                <a:solidFill>
                  <a:srgbClr val="000000"/>
                </a:solidFill>
                <a:effectLst/>
              </a:rPr>
              <a:t> da sub-rede.</a:t>
            </a:r>
          </a:p>
          <a:p>
            <a:pPr algn="l">
              <a:buFont typeface="Arial" panose="020B0604020202020204" pitchFamily="34" charset="0"/>
              <a:buChar char="•"/>
            </a:pPr>
            <a:r>
              <a:rPr lang="en-US" sz="1600" b="0" i="0" u="none" strike="noStrike" dirty="0">
                <a:solidFill>
                  <a:srgbClr val="000000"/>
                </a:solidFill>
                <a:effectLst/>
              </a:rPr>
              <a:t> A </a:t>
            </a:r>
            <a:r>
              <a:rPr lang="en-US" sz="1600" b="0" i="0" u="none" strike="noStrike" dirty="0" err="1">
                <a:solidFill>
                  <a:srgbClr val="000000"/>
                </a:solidFill>
                <a:effectLst/>
              </a:rPr>
              <a:t>combinação</a:t>
            </a:r>
            <a:r>
              <a:rPr lang="en-US" sz="1600" b="0" i="0" u="none" strike="noStrike" dirty="0">
                <a:solidFill>
                  <a:srgbClr val="000000"/>
                </a:solidFill>
                <a:effectLst/>
              </a:rPr>
              <a:t> de </a:t>
            </a:r>
            <a:r>
              <a:rPr lang="en-US" sz="1600" b="1" i="0" u="none" strike="noStrike" dirty="0">
                <a:solidFill>
                  <a:srgbClr val="000000"/>
                </a:solidFill>
                <a:effectLst/>
              </a:rPr>
              <a:t>Security Groups</a:t>
            </a:r>
            <a:r>
              <a:rPr lang="en-US" sz="1600" b="0" i="0" u="none" strike="noStrike" dirty="0">
                <a:solidFill>
                  <a:srgbClr val="000000"/>
                </a:solidFill>
                <a:effectLst/>
              </a:rPr>
              <a:t> e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permite</a:t>
            </a:r>
            <a:r>
              <a:rPr lang="en-US" sz="1600" b="0" i="0" u="none" strike="noStrike" dirty="0">
                <a:solidFill>
                  <a:srgbClr val="000000"/>
                </a:solidFill>
                <a:effectLst/>
              </a:rPr>
              <a:t> um </a:t>
            </a:r>
            <a:r>
              <a:rPr lang="en-US" sz="1600" b="0" i="0" u="none" strike="noStrike" dirty="0" err="1">
                <a:solidFill>
                  <a:srgbClr val="000000"/>
                </a:solidFill>
                <a:effectLst/>
              </a:rPr>
              <a:t>controle</a:t>
            </a:r>
            <a:r>
              <a:rPr lang="en-US" sz="1600" b="0" i="0" u="none" strike="noStrike" dirty="0">
                <a:solidFill>
                  <a:srgbClr val="000000"/>
                </a:solidFill>
                <a:effectLst/>
              </a:rPr>
              <a:t> de segurança </a:t>
            </a:r>
            <a:r>
              <a:rPr lang="en-US" sz="1600" b="0" i="0" u="none" strike="noStrike" dirty="0" err="1">
                <a:solidFill>
                  <a:srgbClr val="000000"/>
                </a:solidFill>
                <a:effectLst/>
              </a:rPr>
              <a:t>detalhado</a:t>
            </a:r>
            <a:r>
              <a:rPr lang="en-US" sz="1600" b="0" i="0" u="none" strike="noStrike" dirty="0">
                <a:solidFill>
                  <a:srgbClr val="000000"/>
                </a:solidFill>
                <a:effectLst/>
              </a:rPr>
              <a:t>. Por </a:t>
            </a:r>
            <a:r>
              <a:rPr lang="en-US" sz="1600" b="0" i="0" u="none" strike="noStrike" dirty="0" err="1">
                <a:solidFill>
                  <a:srgbClr val="000000"/>
                </a:solidFill>
                <a:effectLst/>
              </a:rPr>
              <a:t>exemplo</a:t>
            </a:r>
            <a:r>
              <a:rPr lang="en-US" sz="1600" b="0" i="0" u="none" strike="noStrike" dirty="0">
                <a:solidFill>
                  <a:srgbClr val="000000"/>
                </a:solidFill>
                <a:effectLst/>
              </a:rPr>
              <a:t>, você </a:t>
            </a:r>
            <a:r>
              <a:rPr lang="en-US" sz="1600" b="0" i="0" u="none" strike="noStrike" dirty="0" err="1">
                <a:solidFill>
                  <a:srgbClr val="000000"/>
                </a:solidFill>
                <a:effectLst/>
              </a:rPr>
              <a:t>pode</a:t>
            </a:r>
            <a:r>
              <a:rPr lang="en-US" sz="1600" b="0" i="0" u="none" strike="noStrike" dirty="0">
                <a:solidFill>
                  <a:srgbClr val="000000"/>
                </a:solidFill>
                <a:effectLst/>
              </a:rPr>
              <a:t> usar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definir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mais</a:t>
            </a:r>
            <a:r>
              <a:rPr lang="en-US" sz="1600" b="0" i="0" u="none" strike="noStrike" dirty="0">
                <a:solidFill>
                  <a:srgbClr val="000000"/>
                </a:solidFill>
                <a:effectLst/>
              </a:rPr>
              <a:t> </a:t>
            </a:r>
            <a:r>
              <a:rPr lang="en-US" sz="1600" b="0" i="0" u="none" strike="noStrike" dirty="0" err="1">
                <a:solidFill>
                  <a:srgbClr val="000000"/>
                </a:solidFill>
                <a:effectLst/>
              </a:rPr>
              <a:t>específicas</a:t>
            </a:r>
            <a:r>
              <a:rPr lang="en-US" sz="1600" b="0" i="0" u="none" strike="noStrike" dirty="0">
                <a:solidFill>
                  <a:srgbClr val="000000"/>
                </a:solidFill>
                <a:effectLst/>
              </a:rPr>
              <a:t> para </a:t>
            </a:r>
            <a:r>
              <a:rPr lang="en-US" sz="1600" b="0" i="0" u="none" strike="noStrike" dirty="0" err="1">
                <a:solidFill>
                  <a:srgbClr val="000000"/>
                </a:solidFill>
                <a:effectLst/>
              </a:rPr>
              <a:t>cada</a:t>
            </a:r>
            <a:r>
              <a:rPr lang="en-US" sz="1600" b="0" i="0" u="none" strike="noStrike" dirty="0">
                <a:solidFill>
                  <a:srgbClr val="000000"/>
                </a:solidFill>
                <a:effectLst/>
              </a:rPr>
              <a:t> </a:t>
            </a:r>
            <a:r>
              <a:rPr lang="en-US" sz="1600" b="0" i="0" u="none" strike="noStrike" dirty="0" err="1">
                <a:solidFill>
                  <a:srgbClr val="000000"/>
                </a:solidFill>
                <a:effectLst/>
              </a:rPr>
              <a:t>instância</a:t>
            </a:r>
            <a:r>
              <a:rPr lang="en-US" sz="1600" b="0" i="0" u="none" strike="noStrike" dirty="0">
                <a:solidFill>
                  <a:srgbClr val="000000"/>
                </a:solidFill>
                <a:effectLst/>
              </a:rPr>
              <a:t> EC2 e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aplicar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de segurança </a:t>
            </a:r>
            <a:r>
              <a:rPr lang="en-US" sz="1600" b="0" i="0" u="none" strike="noStrike" dirty="0" err="1">
                <a:solidFill>
                  <a:srgbClr val="000000"/>
                </a:solidFill>
                <a:effectLst/>
              </a:rPr>
              <a:t>mais</a:t>
            </a:r>
            <a:r>
              <a:rPr lang="en-US" sz="1600" b="0" i="0" u="none" strike="noStrike" dirty="0">
                <a:solidFill>
                  <a:srgbClr val="000000"/>
                </a:solidFill>
                <a:effectLst/>
              </a:rPr>
              <a:t> </a:t>
            </a:r>
            <a:r>
              <a:rPr lang="en-US" sz="1600" b="0" i="0" u="none" strike="noStrike" dirty="0" err="1">
                <a:solidFill>
                  <a:srgbClr val="000000"/>
                </a:solidFill>
                <a:effectLst/>
              </a:rPr>
              <a:t>amplas</a:t>
            </a:r>
            <a:r>
              <a:rPr lang="en-US" sz="1600" b="0" i="0" u="none" strike="noStrike" dirty="0">
                <a:solidFill>
                  <a:srgbClr val="000000"/>
                </a:solidFill>
                <a:effectLst/>
              </a:rPr>
              <a:t> e </a:t>
            </a:r>
            <a:r>
              <a:rPr lang="en-US" sz="1600" b="0" i="0" u="none" strike="noStrike" dirty="0" err="1">
                <a:solidFill>
                  <a:srgbClr val="000000"/>
                </a:solidFill>
                <a:effectLst/>
              </a:rPr>
              <a:t>genéricas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sub-rede.</a:t>
            </a:r>
          </a:p>
          <a:p>
            <a:pPr algn="l"/>
            <a:r>
              <a:rPr lang="en-US" sz="1600" b="0" i="0" u="none" strike="noStrike" dirty="0">
                <a:solidFill>
                  <a:srgbClr val="000000"/>
                </a:solidFill>
                <a:effectLst/>
              </a:rPr>
              <a:t>As </a:t>
            </a:r>
            <a:r>
              <a:rPr lang="en-US" sz="1600" b="0" i="0" u="none" strike="noStrike" dirty="0" err="1">
                <a:solidFill>
                  <a:srgbClr val="000000"/>
                </a:solidFill>
                <a:effectLst/>
              </a:rPr>
              <a:t>outras</a:t>
            </a:r>
            <a:r>
              <a:rPr lang="en-US" sz="1600" b="0" i="0" u="none" strike="noStrike" dirty="0">
                <a:solidFill>
                  <a:srgbClr val="000000"/>
                </a:solidFill>
                <a:effectLst/>
              </a:rPr>
              <a:t> </a:t>
            </a:r>
            <a:r>
              <a:rPr lang="en-US" sz="1600" b="0" i="0" u="none" strike="noStrike" dirty="0" err="1">
                <a:solidFill>
                  <a:srgbClr val="000000"/>
                </a:solidFill>
                <a:effectLst/>
              </a:rPr>
              <a:t>opções</a:t>
            </a:r>
            <a:r>
              <a:rPr lang="en-US" sz="1600" b="0" i="0" u="none" strike="noStrike" dirty="0">
                <a:solidFill>
                  <a:srgbClr val="000000"/>
                </a:solidFill>
                <a:effectLst/>
              </a:rPr>
              <a:t>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incorretas</a:t>
            </a:r>
            <a:r>
              <a:rPr lang="en-US" sz="1600" b="0" i="0" u="none" strike="noStrike" dirty="0">
                <a:solidFill>
                  <a:srgbClr val="000000"/>
                </a:solidFill>
                <a:effectLst/>
              </a:rPr>
              <a:t> </a:t>
            </a:r>
            <a:r>
              <a:rPr lang="en-US" sz="1600" b="0" i="0" u="none" strike="noStrike" dirty="0" err="1">
                <a:solidFill>
                  <a:srgbClr val="000000"/>
                </a:solidFill>
                <a:effectLst/>
              </a:rPr>
              <a:t>porque</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 b)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a:t>
            </a:r>
            <a:r>
              <a:rPr lang="en-US" sz="1600" b="0" i="0" u="none" strike="noStrike" dirty="0" err="1">
                <a:solidFill>
                  <a:srgbClr val="000000"/>
                </a:solidFill>
                <a:effectLst/>
              </a:rPr>
              <a:t>não</a:t>
            </a:r>
            <a:r>
              <a:rPr lang="en-US" sz="1600" b="0" i="0" u="none" strike="noStrike" dirty="0">
                <a:solidFill>
                  <a:srgbClr val="000000"/>
                </a:solidFill>
                <a:effectLst/>
              </a:rPr>
              <a:t> stateless.</a:t>
            </a:r>
          </a:p>
          <a:p>
            <a:pPr algn="l">
              <a:buFont typeface="Arial" panose="020B0604020202020204" pitchFamily="34" charset="0"/>
              <a:buChar char="•"/>
            </a:pPr>
            <a:r>
              <a:rPr lang="en-US" sz="1600" b="0" i="0" u="none" strike="noStrike" dirty="0">
                <a:solidFill>
                  <a:srgbClr val="000000"/>
                </a:solidFill>
                <a:effectLst/>
              </a:rPr>
              <a:t> c)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stateless, </a:t>
            </a:r>
            <a:r>
              <a:rPr lang="en-US" sz="1600" b="0" i="0" u="none" strike="noStrike" dirty="0" err="1">
                <a:solidFill>
                  <a:srgbClr val="000000"/>
                </a:solidFill>
                <a:effectLst/>
              </a:rPr>
              <a:t>não</a:t>
            </a:r>
            <a:r>
              <a:rPr lang="en-US" sz="1600" b="0" i="0" u="none" strike="noStrike" dirty="0">
                <a:solidFill>
                  <a:srgbClr val="000000"/>
                </a:solidFill>
                <a:effectLst/>
              </a:rPr>
              <a:t> stateful, e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aplicados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 d)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aplicados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EC2,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sub-rede.</a:t>
            </a:r>
          </a:p>
          <a:p>
            <a:pPr algn="l">
              <a:buFont typeface="Arial" panose="020B0604020202020204" pitchFamily="34" charset="0"/>
              <a:buChar char="•"/>
            </a:pPr>
            <a:endParaRPr lang="en-US" sz="1600" b="0" i="0" u="none" strike="noStrike" dirty="0">
              <a:solidFill>
                <a:srgbClr val="000000"/>
              </a:solidFill>
              <a:effectLst/>
            </a:endParaRPr>
          </a:p>
          <a:p>
            <a:pPr algn="l"/>
            <a:r>
              <a:rPr lang="en-US" sz="1600" b="1" i="0" u="none" strike="noStrike" dirty="0" err="1">
                <a:solidFill>
                  <a:srgbClr val="000000"/>
                </a:solidFill>
                <a:effectLst/>
              </a:rPr>
              <a:t>Referência</a:t>
            </a:r>
            <a:r>
              <a:rPr lang="en-US" sz="1600" b="1" i="0" u="none" strike="noStrike" dirty="0">
                <a:solidFill>
                  <a:srgbClr val="000000"/>
                </a:solidFill>
                <a:effectLst/>
              </a:rPr>
              <a:t> </a:t>
            </a:r>
            <a:r>
              <a:rPr lang="en-US" sz="1600" b="1" i="0" u="none" strike="noStrike" dirty="0" err="1">
                <a:solidFill>
                  <a:srgbClr val="000000"/>
                </a:solidFill>
                <a:effectLst/>
              </a:rPr>
              <a:t>na</a:t>
            </a:r>
            <a:r>
              <a:rPr lang="en-US" sz="1600" b="1" i="0" u="none" strike="noStrike" dirty="0">
                <a:solidFill>
                  <a:srgbClr val="000000"/>
                </a:solidFill>
                <a:effectLst/>
              </a:rPr>
              <a:t> </a:t>
            </a:r>
            <a:r>
              <a:rPr lang="en-US" sz="1600" b="1" i="0" u="none" strike="noStrike" dirty="0" err="1">
                <a:solidFill>
                  <a:srgbClr val="000000"/>
                </a:solidFill>
                <a:effectLst/>
              </a:rPr>
              <a:t>Documentação</a:t>
            </a:r>
            <a:r>
              <a:rPr lang="en-US" sz="1600" b="1" i="0" u="none" strike="noStrike" dirty="0">
                <a:solidFill>
                  <a:srgbClr val="000000"/>
                </a:solidFill>
                <a:effectLst/>
              </a:rPr>
              <a:t> da AWS: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2"/>
              </a:rPr>
              <a:t> Security Groups for Your VPC</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3"/>
              </a:rPr>
              <a:t> Network ACLs</a:t>
            </a:r>
            <a:endParaRPr lang="en-US" sz="1600" b="0" i="0" u="none" strike="noStrike" dirty="0">
              <a:solidFill>
                <a:srgbClr val="000000"/>
              </a:solidFill>
              <a:effectLst/>
            </a:endParaRPr>
          </a:p>
          <a:p>
            <a:pPr algn="l"/>
            <a:r>
              <a:rPr lang="en-US" sz="1600" b="0" i="0" u="none" strike="noStrike" dirty="0" err="1">
                <a:solidFill>
                  <a:srgbClr val="000000"/>
                </a:solidFill>
                <a:effectLst/>
              </a:rPr>
              <a:t>Esse</a:t>
            </a:r>
            <a:r>
              <a:rPr lang="en-US" sz="1600" b="0" i="0" u="none" strike="noStrike" dirty="0">
                <a:solidFill>
                  <a:srgbClr val="000000"/>
                </a:solidFill>
                <a:effectLst/>
              </a:rPr>
              <a:t> </a:t>
            </a:r>
            <a:r>
              <a:rPr lang="en-US" sz="1600" b="0" i="0" u="none" strike="noStrike" dirty="0" err="1">
                <a:solidFill>
                  <a:srgbClr val="000000"/>
                </a:solidFill>
                <a:effectLst/>
              </a:rPr>
              <a:t>exemplo</a:t>
            </a:r>
            <a:r>
              <a:rPr lang="en-US" sz="1600" b="0" i="0" u="none" strike="noStrike" dirty="0">
                <a:solidFill>
                  <a:srgbClr val="000000"/>
                </a:solidFill>
                <a:effectLst/>
              </a:rPr>
              <a:t> </a:t>
            </a:r>
            <a:r>
              <a:rPr lang="en-US" sz="1600" b="0" i="0" u="none" strike="noStrike" dirty="0" err="1">
                <a:solidFill>
                  <a:srgbClr val="000000"/>
                </a:solidFill>
                <a:effectLst/>
              </a:rPr>
              <a:t>ajuda</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alunos</a:t>
            </a:r>
            <a:r>
              <a:rPr lang="en-US" sz="1600" b="0" i="0" u="none" strike="noStrike" dirty="0">
                <a:solidFill>
                  <a:srgbClr val="000000"/>
                </a:solidFill>
                <a:effectLst/>
              </a:rPr>
              <a:t> a </a:t>
            </a:r>
            <a:r>
              <a:rPr lang="en-US" sz="1600" b="0" i="0" u="none" strike="noStrike" dirty="0" err="1">
                <a:solidFill>
                  <a:srgbClr val="000000"/>
                </a:solidFill>
                <a:effectLst/>
              </a:rPr>
              <a:t>entender</a:t>
            </a:r>
            <a:r>
              <a:rPr lang="en-US" sz="1600" b="0" i="0" u="none" strike="noStrike" dirty="0">
                <a:solidFill>
                  <a:srgbClr val="000000"/>
                </a:solidFill>
                <a:effectLst/>
              </a:rPr>
              <a:t> a </a:t>
            </a:r>
            <a:r>
              <a:rPr lang="en-US" sz="1600" b="0" i="0" u="none" strike="noStrike" dirty="0" err="1">
                <a:solidFill>
                  <a:srgbClr val="000000"/>
                </a:solidFill>
                <a:effectLst/>
              </a:rPr>
              <a:t>diferença</a:t>
            </a:r>
            <a:r>
              <a:rPr lang="en-US" sz="1600" b="0" i="0" u="none" strike="noStrike" dirty="0">
                <a:solidFill>
                  <a:srgbClr val="000000"/>
                </a:solidFill>
                <a:effectLst/>
              </a:rPr>
              <a:t> entre o </a:t>
            </a:r>
            <a:r>
              <a:rPr lang="en-US" sz="1600" b="0" i="0" u="none" strike="noStrike" dirty="0" err="1">
                <a:solidFill>
                  <a:srgbClr val="000000"/>
                </a:solidFill>
                <a:effectLst/>
              </a:rPr>
              <a:t>comportamento</a:t>
            </a:r>
            <a:r>
              <a:rPr lang="en-US" sz="1600" b="0" i="0" u="none" strike="noStrike" dirty="0">
                <a:solidFill>
                  <a:srgbClr val="000000"/>
                </a:solidFill>
                <a:effectLst/>
              </a:rPr>
              <a:t> stateful dos Security Groups e o </a:t>
            </a:r>
            <a:r>
              <a:rPr lang="en-US" sz="1600" b="0" i="0" u="none" strike="noStrike" dirty="0" err="1">
                <a:solidFill>
                  <a:srgbClr val="000000"/>
                </a:solidFill>
                <a:effectLst/>
              </a:rPr>
              <a:t>comportamento</a:t>
            </a:r>
            <a:r>
              <a:rPr lang="en-US" sz="1600" b="0" i="0" u="none" strike="noStrike" dirty="0">
                <a:solidFill>
                  <a:srgbClr val="000000"/>
                </a:solidFill>
                <a:effectLst/>
              </a:rPr>
              <a:t> stateless das NACLs, </a:t>
            </a:r>
            <a:r>
              <a:rPr lang="en-US" sz="1600" b="0" i="0" u="none" strike="noStrike" dirty="0" err="1">
                <a:solidFill>
                  <a:srgbClr val="000000"/>
                </a:solidFill>
                <a:effectLst/>
              </a:rPr>
              <a:t>além</a:t>
            </a:r>
            <a:r>
              <a:rPr lang="en-US" sz="1600" b="0" i="0" u="none" strike="noStrike" dirty="0">
                <a:solidFill>
                  <a:srgbClr val="000000"/>
                </a:solidFill>
                <a:effectLst/>
              </a:rPr>
              <a:t> de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essas</a:t>
            </a:r>
            <a:r>
              <a:rPr lang="en-US" sz="1600" b="0" i="0" u="none" strike="noStrike" dirty="0">
                <a:solidFill>
                  <a:srgbClr val="000000"/>
                </a:solidFill>
                <a:effectLst/>
              </a:rPr>
              <a:t> ferramentas </a:t>
            </a:r>
            <a:r>
              <a:rPr lang="en-US" sz="1600" b="0" i="0" u="none" strike="noStrike" dirty="0" err="1">
                <a:solidFill>
                  <a:srgbClr val="000000"/>
                </a:solidFill>
                <a:effectLst/>
              </a:rPr>
              <a:t>devem</a:t>
            </a:r>
            <a:r>
              <a:rPr lang="en-US" sz="1600" b="0" i="0" u="none" strike="noStrike" dirty="0">
                <a:solidFill>
                  <a:srgbClr val="000000"/>
                </a:solidFill>
                <a:effectLst/>
              </a:rPr>
              <a:t> ser </a:t>
            </a:r>
            <a:r>
              <a:rPr lang="en-US" sz="1600" b="0" i="0" u="none" strike="noStrike" dirty="0" err="1">
                <a:solidFill>
                  <a:srgbClr val="000000"/>
                </a:solidFill>
                <a:effectLst/>
              </a:rPr>
              <a:t>usadas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conjunto para </a:t>
            </a:r>
            <a:r>
              <a:rPr lang="en-US" sz="1600" b="0" i="0" u="none" strike="noStrike" dirty="0" err="1">
                <a:solidFill>
                  <a:srgbClr val="000000"/>
                </a:solidFill>
                <a:effectLst/>
              </a:rPr>
              <a:t>proporcionar</a:t>
            </a:r>
            <a:r>
              <a:rPr lang="en-US" sz="1600" b="0" i="0" u="none" strike="noStrike" dirty="0">
                <a:solidFill>
                  <a:srgbClr val="000000"/>
                </a:solidFill>
                <a:effectLst/>
              </a:rPr>
              <a:t> segurança robusta </a:t>
            </a:r>
            <a:r>
              <a:rPr lang="en-US" sz="1600" b="0" i="0" u="none" strike="noStrike" dirty="0" err="1">
                <a:solidFill>
                  <a:srgbClr val="000000"/>
                </a:solidFill>
                <a:effectLst/>
              </a:rPr>
              <a:t>na</a:t>
            </a:r>
            <a:r>
              <a:rPr lang="en-US" sz="1600" b="0" i="0" u="none" strike="noStrike" dirty="0">
                <a:solidFill>
                  <a:srgbClr val="000000"/>
                </a:solidFill>
                <a:effectLst/>
              </a:rPr>
              <a:t> AWS.</a:t>
            </a:r>
          </a:p>
          <a:p>
            <a:endParaRPr lang="en-BR" sz="1600" dirty="0"/>
          </a:p>
        </p:txBody>
      </p:sp>
    </p:spTree>
    <p:extLst>
      <p:ext uri="{BB962C8B-B14F-4D97-AF65-F5344CB8AC3E}">
        <p14:creationId xmlns:p14="http://schemas.microsoft.com/office/powerpoint/2010/main" val="188100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20650" y="197346"/>
            <a:ext cx="12071350" cy="6463308"/>
          </a:xfrm>
          <a:prstGeom prst="rect">
            <a:avLst/>
          </a:prstGeom>
          <a:noFill/>
        </p:spPr>
        <p:txBody>
          <a:bodyPr wrap="square" rtlCol="0">
            <a:spAutoFit/>
          </a:bodyPr>
          <a:lstStyle/>
          <a:p>
            <a:pPr algn="l"/>
            <a:r>
              <a:rPr lang="en-US" b="1" i="0" u="none" strike="noStrike" dirty="0">
                <a:solidFill>
                  <a:srgbClr val="000000"/>
                </a:solidFill>
                <a:effectLst/>
              </a:rPr>
              <a:t>Q4 - </a:t>
            </a:r>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startup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implementando</a:t>
            </a:r>
            <a:r>
              <a:rPr lang="en-US" b="0" i="0" u="none" strike="noStrike" dirty="0">
                <a:solidFill>
                  <a:srgbClr val="000000"/>
                </a:solidFill>
                <a:effectLst/>
              </a:rPr>
              <a:t> </a:t>
            </a:r>
            <a:r>
              <a:rPr lang="en-US" b="0" i="0" u="none" strike="noStrike" dirty="0" err="1">
                <a:solidFill>
                  <a:srgbClr val="000000"/>
                </a:solidFill>
                <a:effectLst/>
              </a:rPr>
              <a:t>sua</a:t>
            </a:r>
            <a:r>
              <a:rPr lang="en-US" b="0" i="0" u="none" strike="noStrike" dirty="0">
                <a:solidFill>
                  <a:srgbClr val="000000"/>
                </a:solidFill>
                <a:effectLst/>
              </a:rPr>
              <a:t> </a:t>
            </a:r>
            <a:r>
              <a:rPr lang="en-US" b="0" i="0" u="none" strike="noStrike" dirty="0" err="1">
                <a:solidFill>
                  <a:srgbClr val="000000"/>
                </a:solidFill>
                <a:effectLst/>
              </a:rPr>
              <a:t>infraestrutura</a:t>
            </a:r>
            <a:r>
              <a:rPr lang="en-US" b="0" i="0" u="none" strike="noStrike" dirty="0">
                <a:solidFill>
                  <a:srgbClr val="000000"/>
                </a:solidFill>
                <a:effectLst/>
              </a:rPr>
              <a:t> </a:t>
            </a:r>
            <a:r>
              <a:rPr lang="en-US" b="0" i="0" u="none" strike="noStrike" dirty="0" err="1">
                <a:solidFill>
                  <a:srgbClr val="000000"/>
                </a:solidFill>
                <a:effectLst/>
              </a:rPr>
              <a:t>na</a:t>
            </a:r>
            <a:r>
              <a:rPr lang="en-US" b="0" i="0" u="none" strike="noStrike" dirty="0">
                <a:solidFill>
                  <a:srgbClr val="000000"/>
                </a:solidFill>
                <a:effectLst/>
              </a:rPr>
              <a:t> AWS para </a:t>
            </a:r>
            <a:r>
              <a:rPr lang="en-US" b="0" i="0" u="none" strike="noStrike" dirty="0" err="1">
                <a:solidFill>
                  <a:srgbClr val="000000"/>
                </a:solidFill>
                <a:effectLst/>
              </a:rPr>
              <a:t>hospedar</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aplicação</a:t>
            </a:r>
            <a:r>
              <a:rPr lang="en-US" b="0" i="0" u="none" strike="noStrike" dirty="0">
                <a:solidFill>
                  <a:srgbClr val="000000"/>
                </a:solidFill>
                <a:effectLst/>
              </a:rPr>
              <a:t> web </a:t>
            </a:r>
            <a:r>
              <a:rPr lang="en-US" b="0" i="0" u="none" strike="noStrike" dirty="0" err="1">
                <a:solidFill>
                  <a:srgbClr val="000000"/>
                </a:solidFill>
                <a:effectLst/>
              </a:rPr>
              <a:t>crítica</a:t>
            </a:r>
            <a:r>
              <a:rPr lang="en-US" b="0" i="0" u="none" strike="noStrike" dirty="0">
                <a:solidFill>
                  <a:srgbClr val="000000"/>
                </a:solidFill>
                <a:effectLst/>
              </a:rPr>
              <a:t>. Eles </a:t>
            </a:r>
            <a:r>
              <a:rPr lang="en-US" b="0" i="0" u="none" strike="noStrike" dirty="0" err="1">
                <a:solidFill>
                  <a:srgbClr val="000000"/>
                </a:solidFill>
                <a:effectLst/>
              </a:rPr>
              <a:t>optaram</a:t>
            </a:r>
            <a:r>
              <a:rPr lang="en-US" b="0" i="0" u="none" strike="noStrike" dirty="0">
                <a:solidFill>
                  <a:srgbClr val="000000"/>
                </a:solidFill>
                <a:effectLst/>
              </a:rPr>
              <a:t> </a:t>
            </a:r>
            <a:r>
              <a:rPr lang="en-US" b="0" i="0" u="none" strike="noStrike" dirty="0" err="1">
                <a:solidFill>
                  <a:srgbClr val="000000"/>
                </a:solidFill>
                <a:effectLst/>
              </a:rPr>
              <a:t>por</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arquitetura</a:t>
            </a:r>
            <a:r>
              <a:rPr lang="en-US" b="0" i="0" u="none" strike="noStrike" dirty="0">
                <a:solidFill>
                  <a:srgbClr val="000000"/>
                </a:solidFill>
                <a:effectLst/>
              </a:rPr>
              <a:t> que </a:t>
            </a:r>
            <a:r>
              <a:rPr lang="en-US" b="0" i="0" u="none" strike="noStrike" dirty="0" err="1">
                <a:solidFill>
                  <a:srgbClr val="000000"/>
                </a:solidFill>
                <a:effectLst/>
              </a:rPr>
              <a:t>inclui</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VPC com duas sub-redes: </a:t>
            </a:r>
            <a:r>
              <a:rPr lang="en-US" b="0" i="0" u="none" strike="noStrike" dirty="0" err="1">
                <a:solidFill>
                  <a:srgbClr val="000000"/>
                </a:solidFill>
                <a:effectLst/>
              </a:rPr>
              <a:t>uma</a:t>
            </a:r>
            <a:r>
              <a:rPr lang="en-US" b="0" i="0" u="none" strike="noStrike" dirty="0">
                <a:solidFill>
                  <a:srgbClr val="000000"/>
                </a:solidFill>
                <a:effectLst/>
              </a:rPr>
              <a:t> sub-rede </a:t>
            </a:r>
            <a:r>
              <a:rPr lang="en-US" b="0" i="0" u="none" strike="noStrike" dirty="0" err="1">
                <a:solidFill>
                  <a:srgbClr val="000000"/>
                </a:solidFill>
                <a:effectLst/>
              </a:rPr>
              <a:t>pública</a:t>
            </a:r>
            <a:r>
              <a:rPr lang="en-US" b="0" i="0" u="none" strike="noStrike" dirty="0">
                <a:solidFill>
                  <a:srgbClr val="000000"/>
                </a:solidFill>
                <a:effectLst/>
              </a:rPr>
              <a:t> </a:t>
            </a:r>
            <a:r>
              <a:rPr lang="en-US" b="0" i="0" u="none" strike="noStrike" dirty="0" err="1">
                <a:solidFill>
                  <a:srgbClr val="000000"/>
                </a:solidFill>
                <a:effectLst/>
              </a:rPr>
              <a:t>onde</a:t>
            </a:r>
            <a:r>
              <a:rPr lang="en-US" b="0" i="0" u="none" strike="noStrike" dirty="0">
                <a:solidFill>
                  <a:srgbClr val="000000"/>
                </a:solidFill>
                <a:effectLst/>
              </a:rPr>
              <a:t> um </a:t>
            </a:r>
            <a:r>
              <a:rPr lang="en-US" b="0" i="0" u="none" strike="noStrike" dirty="0" err="1">
                <a:solidFill>
                  <a:srgbClr val="000000"/>
                </a:solidFill>
                <a:effectLst/>
              </a:rPr>
              <a:t>balanceador</a:t>
            </a:r>
            <a:r>
              <a:rPr lang="en-US" b="0" i="0" u="none" strike="noStrike" dirty="0">
                <a:solidFill>
                  <a:srgbClr val="000000"/>
                </a:solidFill>
                <a:effectLst/>
              </a:rPr>
              <a:t> de carga (ELB) é </a:t>
            </a:r>
            <a:r>
              <a:rPr lang="en-US" b="0" i="0" u="none" strike="noStrike" dirty="0" err="1">
                <a:solidFill>
                  <a:srgbClr val="000000"/>
                </a:solidFill>
                <a:effectLst/>
              </a:rPr>
              <a:t>implantado</a:t>
            </a:r>
            <a:r>
              <a:rPr lang="en-US" b="0" i="0" u="none" strike="noStrike" dirty="0">
                <a:solidFill>
                  <a:srgbClr val="000000"/>
                </a:solidFill>
                <a:effectLst/>
              </a:rPr>
              <a:t> e </a:t>
            </a:r>
            <a:r>
              <a:rPr lang="en-US" b="0" i="0" u="none" strike="noStrike" dirty="0" err="1">
                <a:solidFill>
                  <a:srgbClr val="000000"/>
                </a:solidFill>
                <a:effectLst/>
              </a:rPr>
              <a:t>uma</a:t>
            </a:r>
            <a:r>
              <a:rPr lang="en-US" b="0" i="0" u="none" strike="noStrike" dirty="0">
                <a:solidFill>
                  <a:srgbClr val="000000"/>
                </a:solidFill>
                <a:effectLst/>
              </a:rPr>
              <a:t> sub-rede </a:t>
            </a:r>
            <a:r>
              <a:rPr lang="en-US" b="0" i="0" u="none" strike="noStrike" dirty="0" err="1">
                <a:solidFill>
                  <a:srgbClr val="000000"/>
                </a:solidFill>
                <a:effectLst/>
              </a:rPr>
              <a:t>privada</a:t>
            </a:r>
            <a:r>
              <a:rPr lang="en-US" b="0" i="0" u="none" strike="noStrike" dirty="0">
                <a:solidFill>
                  <a:srgbClr val="000000"/>
                </a:solidFill>
                <a:effectLst/>
              </a:rPr>
              <a:t> </a:t>
            </a:r>
            <a:r>
              <a:rPr lang="en-US" b="0" i="0" u="none" strike="noStrike" dirty="0" err="1">
                <a:solidFill>
                  <a:srgbClr val="000000"/>
                </a:solidFill>
                <a:effectLst/>
              </a:rPr>
              <a:t>onde</a:t>
            </a:r>
            <a:r>
              <a:rPr lang="en-US" b="0" i="0" u="none" strike="noStrike" dirty="0">
                <a:solidFill>
                  <a:srgbClr val="000000"/>
                </a:solidFill>
                <a:effectLst/>
              </a:rPr>
              <a:t> as </a:t>
            </a:r>
            <a:r>
              <a:rPr lang="en-US" b="0" i="0" u="none" strike="noStrike" dirty="0" err="1">
                <a:solidFill>
                  <a:srgbClr val="000000"/>
                </a:solidFill>
                <a:effectLst/>
              </a:rPr>
              <a:t>instâncias</a:t>
            </a:r>
            <a:r>
              <a:rPr lang="en-US" b="0" i="0" u="none" strike="noStrike" dirty="0">
                <a:solidFill>
                  <a:srgbClr val="000000"/>
                </a:solidFill>
                <a:effectLst/>
              </a:rPr>
              <a:t> EC2 que </a:t>
            </a:r>
            <a:r>
              <a:rPr lang="en-US" b="0" i="0" u="none" strike="noStrike" dirty="0" err="1">
                <a:solidFill>
                  <a:srgbClr val="000000"/>
                </a:solidFill>
                <a:effectLst/>
              </a:rPr>
              <a:t>executam</a:t>
            </a:r>
            <a:r>
              <a:rPr lang="en-US" b="0" i="0" u="none" strike="noStrike" dirty="0">
                <a:solidFill>
                  <a:srgbClr val="000000"/>
                </a:solidFill>
                <a:effectLst/>
              </a:rPr>
              <a:t> o backend da </a:t>
            </a:r>
            <a:r>
              <a:rPr lang="en-US" b="0" i="0" u="none" strike="noStrike" dirty="0" err="1">
                <a:solidFill>
                  <a:srgbClr val="000000"/>
                </a:solidFill>
                <a:effectLst/>
              </a:rPr>
              <a:t>aplicação</a:t>
            </a:r>
            <a:r>
              <a:rPr lang="en-US" b="0" i="0" u="none" strike="noStrike" dirty="0">
                <a:solidFill>
                  <a:srgbClr val="000000"/>
                </a:solidFill>
                <a:effectLst/>
              </a:rPr>
              <a:t> </a:t>
            </a:r>
            <a:r>
              <a:rPr lang="en-US" b="0" i="0" u="none" strike="noStrike" dirty="0" err="1">
                <a:solidFill>
                  <a:srgbClr val="000000"/>
                </a:solidFill>
                <a:effectLst/>
              </a:rPr>
              <a:t>estão</a:t>
            </a:r>
            <a:r>
              <a:rPr lang="en-US" b="0" i="0" u="none" strike="noStrike" dirty="0">
                <a:solidFill>
                  <a:srgbClr val="000000"/>
                </a:solidFill>
                <a:effectLst/>
              </a:rPr>
              <a:t> </a:t>
            </a:r>
            <a:r>
              <a:rPr lang="en-US" b="0" i="0" u="none" strike="noStrike" dirty="0" err="1">
                <a:solidFill>
                  <a:srgbClr val="000000"/>
                </a:solidFill>
                <a:effectLst/>
              </a:rPr>
              <a:t>localizadas</a:t>
            </a:r>
            <a:r>
              <a:rPr lang="en-US" b="0" i="0" u="none" strike="noStrike" dirty="0">
                <a:solidFill>
                  <a:srgbClr val="000000"/>
                </a:solidFill>
                <a:effectLst/>
              </a:rPr>
              <a:t>. Por </a:t>
            </a:r>
            <a:r>
              <a:rPr lang="en-US" b="0" i="0" u="none" strike="noStrike" dirty="0" err="1">
                <a:solidFill>
                  <a:srgbClr val="000000"/>
                </a:solidFill>
                <a:effectLst/>
              </a:rPr>
              <a:t>razões</a:t>
            </a:r>
            <a:r>
              <a:rPr lang="en-US" b="0" i="0" u="none" strike="noStrike" dirty="0">
                <a:solidFill>
                  <a:srgbClr val="000000"/>
                </a:solidFill>
                <a:effectLst/>
              </a:rPr>
              <a:t> de segurança, as </a:t>
            </a:r>
            <a:r>
              <a:rPr lang="en-US" b="0" i="0" u="none" strike="noStrike" dirty="0" err="1">
                <a:solidFill>
                  <a:srgbClr val="000000"/>
                </a:solidFill>
                <a:effectLst/>
              </a:rPr>
              <a:t>instâncias</a:t>
            </a:r>
            <a:r>
              <a:rPr lang="en-US" b="0" i="0" u="none" strike="noStrike" dirty="0">
                <a:solidFill>
                  <a:srgbClr val="000000"/>
                </a:solidFill>
                <a:effectLst/>
              </a:rPr>
              <a:t> EC2 </a:t>
            </a:r>
            <a:r>
              <a:rPr lang="en-US" b="0" i="0" u="none" strike="noStrike" dirty="0" err="1">
                <a:solidFill>
                  <a:srgbClr val="000000"/>
                </a:solidFill>
                <a:effectLst/>
              </a:rPr>
              <a:t>na</a:t>
            </a:r>
            <a:r>
              <a:rPr lang="en-US" b="0" i="0" u="none" strike="noStrike" dirty="0">
                <a:solidFill>
                  <a:srgbClr val="000000"/>
                </a:solidFill>
                <a:effectLst/>
              </a:rPr>
              <a:t> sub-rede </a:t>
            </a:r>
            <a:r>
              <a:rPr lang="en-US" b="0" i="0" u="none" strike="noStrike" dirty="0" err="1">
                <a:solidFill>
                  <a:srgbClr val="000000"/>
                </a:solidFill>
                <a:effectLst/>
              </a:rPr>
              <a:t>privada</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têm</a:t>
            </a:r>
            <a:r>
              <a:rPr lang="en-US" b="0" i="0" u="none" strike="noStrike" dirty="0">
                <a:solidFill>
                  <a:srgbClr val="000000"/>
                </a:solidFill>
                <a:effectLst/>
              </a:rPr>
              <a:t> </a:t>
            </a:r>
            <a:r>
              <a:rPr lang="en-US" b="0" i="0" u="none" strike="noStrike" dirty="0" err="1">
                <a:solidFill>
                  <a:srgbClr val="000000"/>
                </a:solidFill>
                <a:effectLst/>
              </a:rPr>
              <a:t>endereços</a:t>
            </a:r>
            <a:r>
              <a:rPr lang="en-US" b="0" i="0" u="none" strike="noStrike" dirty="0">
                <a:solidFill>
                  <a:srgbClr val="000000"/>
                </a:solidFill>
                <a:effectLst/>
              </a:rPr>
              <a:t> IP </a:t>
            </a:r>
            <a:r>
              <a:rPr lang="en-US" b="0" i="0" u="none" strike="noStrike" dirty="0" err="1">
                <a:solidFill>
                  <a:srgbClr val="000000"/>
                </a:solidFill>
                <a:effectLst/>
              </a:rPr>
              <a:t>públicos</a:t>
            </a:r>
            <a:r>
              <a:rPr lang="en-US" b="0" i="0" u="none" strike="noStrike" dirty="0">
                <a:solidFill>
                  <a:srgbClr val="000000"/>
                </a:solidFill>
                <a:effectLst/>
              </a:rPr>
              <a:t>.</a:t>
            </a:r>
          </a:p>
          <a:p>
            <a:pPr algn="l"/>
            <a:r>
              <a:rPr lang="en-US" b="0" i="0" u="none" strike="noStrike" dirty="0" err="1">
                <a:solidFill>
                  <a:srgbClr val="000000"/>
                </a:solidFill>
                <a:effectLst/>
              </a:rPr>
              <a:t>Recentemente</a:t>
            </a:r>
            <a:r>
              <a:rPr lang="en-US" b="0" i="0" u="none" strike="noStrike" dirty="0">
                <a:solidFill>
                  <a:srgbClr val="000000"/>
                </a:solidFill>
                <a:effectLst/>
              </a:rPr>
              <a:t>, a equipe de </a:t>
            </a:r>
            <a:r>
              <a:rPr lang="en-US" b="0" i="0" u="none" strike="noStrike" dirty="0" err="1">
                <a:solidFill>
                  <a:srgbClr val="000000"/>
                </a:solidFill>
                <a:effectLst/>
              </a:rPr>
              <a:t>operações</a:t>
            </a:r>
            <a:r>
              <a:rPr lang="en-US" b="0" i="0" u="none" strike="noStrike" dirty="0">
                <a:solidFill>
                  <a:srgbClr val="000000"/>
                </a:solidFill>
                <a:effectLst/>
              </a:rPr>
              <a:t> </a:t>
            </a:r>
            <a:r>
              <a:rPr lang="en-US" b="0" i="0" u="none" strike="noStrike" dirty="0" err="1">
                <a:solidFill>
                  <a:srgbClr val="000000"/>
                </a:solidFill>
                <a:effectLst/>
              </a:rPr>
              <a:t>percebeu</a:t>
            </a:r>
            <a:r>
              <a:rPr lang="en-US" b="0" i="0" u="none" strike="noStrike" dirty="0">
                <a:solidFill>
                  <a:srgbClr val="000000"/>
                </a:solidFill>
                <a:effectLst/>
              </a:rPr>
              <a:t> que as </a:t>
            </a:r>
            <a:r>
              <a:rPr lang="en-US" b="0" i="0" u="none" strike="noStrike" dirty="0" err="1">
                <a:solidFill>
                  <a:srgbClr val="000000"/>
                </a:solidFill>
                <a:effectLst/>
              </a:rPr>
              <a:t>instâncias</a:t>
            </a:r>
            <a:r>
              <a:rPr lang="en-US" b="0" i="0" u="none" strike="noStrike" dirty="0">
                <a:solidFill>
                  <a:srgbClr val="000000"/>
                </a:solidFill>
                <a:effectLst/>
              </a:rPr>
              <a:t> EC2 </a:t>
            </a:r>
            <a:r>
              <a:rPr lang="en-US" b="0" i="0" u="none" strike="noStrike" dirty="0" err="1">
                <a:solidFill>
                  <a:srgbClr val="000000"/>
                </a:solidFill>
                <a:effectLst/>
              </a:rPr>
              <a:t>precisam</a:t>
            </a:r>
            <a:r>
              <a:rPr lang="en-US" b="0" i="0" u="none" strike="noStrike" dirty="0">
                <a:solidFill>
                  <a:srgbClr val="000000"/>
                </a:solidFill>
                <a:effectLst/>
              </a:rPr>
              <a:t> </a:t>
            </a:r>
            <a:r>
              <a:rPr lang="en-US" b="0" i="0" u="none" strike="noStrike" dirty="0" err="1">
                <a:solidFill>
                  <a:srgbClr val="000000"/>
                </a:solidFill>
                <a:effectLst/>
              </a:rPr>
              <a:t>baixar</a:t>
            </a:r>
            <a:r>
              <a:rPr lang="en-US" b="0" i="0" u="none" strike="noStrike" dirty="0">
                <a:solidFill>
                  <a:srgbClr val="000000"/>
                </a:solidFill>
                <a:effectLst/>
              </a:rPr>
              <a:t> </a:t>
            </a:r>
            <a:r>
              <a:rPr lang="en-US" b="0" i="0" u="none" strike="noStrike" dirty="0" err="1">
                <a:solidFill>
                  <a:srgbClr val="000000"/>
                </a:solidFill>
                <a:effectLst/>
              </a:rPr>
              <a:t>atualizações</a:t>
            </a:r>
            <a:r>
              <a:rPr lang="en-US" b="0" i="0" u="none" strike="noStrike" dirty="0">
                <a:solidFill>
                  <a:srgbClr val="000000"/>
                </a:solidFill>
                <a:effectLst/>
              </a:rPr>
              <a:t> de segurança </a:t>
            </a:r>
            <a:r>
              <a:rPr lang="en-US" b="0" i="0" u="none" strike="noStrike" dirty="0" err="1">
                <a:solidFill>
                  <a:srgbClr val="000000"/>
                </a:solidFill>
                <a:effectLst/>
              </a:rPr>
              <a:t>regulares</a:t>
            </a:r>
            <a:r>
              <a:rPr lang="en-US" b="0" i="0" u="none" strike="noStrike" dirty="0">
                <a:solidFill>
                  <a:srgbClr val="000000"/>
                </a:solidFill>
                <a:effectLst/>
              </a:rPr>
              <a:t> e </a:t>
            </a:r>
            <a:r>
              <a:rPr lang="en-US" b="0" i="0" u="none" strike="noStrike" dirty="0" err="1">
                <a:solidFill>
                  <a:srgbClr val="000000"/>
                </a:solidFill>
                <a:effectLst/>
              </a:rPr>
              <a:t>pacotes</a:t>
            </a:r>
            <a:r>
              <a:rPr lang="en-US" b="0" i="0" u="none" strike="noStrike" dirty="0">
                <a:solidFill>
                  <a:srgbClr val="000000"/>
                </a:solidFill>
                <a:effectLst/>
              </a:rPr>
              <a:t> de software da internet, mas, </a:t>
            </a:r>
            <a:r>
              <a:rPr lang="en-US" b="0" i="0" u="none" strike="noStrike" dirty="0" err="1">
                <a:solidFill>
                  <a:srgbClr val="000000"/>
                </a:solidFill>
                <a:effectLst/>
              </a:rPr>
              <a:t>por</a:t>
            </a:r>
            <a:r>
              <a:rPr lang="en-US" b="0" i="0" u="none" strike="noStrike" dirty="0">
                <a:solidFill>
                  <a:srgbClr val="000000"/>
                </a:solidFill>
                <a:effectLst/>
              </a:rPr>
              <a:t> </a:t>
            </a:r>
            <a:r>
              <a:rPr lang="en-US" b="0" i="0" u="none" strike="noStrike" dirty="0" err="1">
                <a:solidFill>
                  <a:srgbClr val="000000"/>
                </a:solidFill>
                <a:effectLst/>
              </a:rPr>
              <a:t>razões</a:t>
            </a:r>
            <a:r>
              <a:rPr lang="en-US" b="0" i="0" u="none" strike="noStrike" dirty="0">
                <a:solidFill>
                  <a:srgbClr val="000000"/>
                </a:solidFill>
                <a:effectLst/>
              </a:rPr>
              <a:t> de segurança, </a:t>
            </a:r>
            <a:r>
              <a:rPr lang="en-US" b="0" i="0" u="none" strike="noStrike" dirty="0" err="1">
                <a:solidFill>
                  <a:srgbClr val="000000"/>
                </a:solidFill>
                <a:effectLst/>
              </a:rPr>
              <a:t>elas</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devem</a:t>
            </a:r>
            <a:r>
              <a:rPr lang="en-US" b="0" i="0" u="none" strike="noStrike" dirty="0">
                <a:solidFill>
                  <a:srgbClr val="000000"/>
                </a:solidFill>
                <a:effectLst/>
              </a:rPr>
              <a:t> </a:t>
            </a:r>
            <a:r>
              <a:rPr lang="en-US" b="0" i="0" u="none" strike="noStrike" dirty="0" err="1">
                <a:solidFill>
                  <a:srgbClr val="000000"/>
                </a:solidFill>
                <a:effectLst/>
              </a:rPr>
              <a:t>estar</a:t>
            </a:r>
            <a:r>
              <a:rPr lang="en-US" b="0" i="0" u="none" strike="noStrike" dirty="0">
                <a:solidFill>
                  <a:srgbClr val="000000"/>
                </a:solidFill>
                <a:effectLst/>
              </a:rPr>
              <a:t> </a:t>
            </a:r>
            <a:r>
              <a:rPr lang="en-US" b="0" i="0" u="none" strike="noStrike" dirty="0" err="1">
                <a:solidFill>
                  <a:srgbClr val="000000"/>
                </a:solidFill>
                <a:effectLst/>
              </a:rPr>
              <a:t>diretamente</a:t>
            </a:r>
            <a:r>
              <a:rPr lang="en-US" b="0" i="0" u="none" strike="noStrike" dirty="0">
                <a:solidFill>
                  <a:srgbClr val="000000"/>
                </a:solidFill>
                <a:effectLst/>
              </a:rPr>
              <a:t> </a:t>
            </a:r>
            <a:r>
              <a:rPr lang="en-US" b="0" i="0" u="none" strike="noStrike" dirty="0" err="1">
                <a:solidFill>
                  <a:srgbClr val="000000"/>
                </a:solidFill>
                <a:effectLst/>
              </a:rPr>
              <a:t>acessíveis</a:t>
            </a:r>
            <a:r>
              <a:rPr lang="en-US" b="0" i="0" u="none" strike="noStrike" dirty="0">
                <a:solidFill>
                  <a:srgbClr val="000000"/>
                </a:solidFill>
                <a:effectLst/>
              </a:rPr>
              <a:t> pela internet.</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endParaRPr lang="en-US" b="0" i="0" u="none" strike="noStrike" dirty="0">
              <a:solidFill>
                <a:srgbClr val="000000"/>
              </a:solidFill>
              <a:effectLst/>
            </a:endParaRPr>
          </a:p>
          <a:p>
            <a:pPr algn="l"/>
            <a:r>
              <a:rPr lang="en-US" b="0" i="0" u="none" strike="noStrike" dirty="0">
                <a:solidFill>
                  <a:srgbClr val="000000"/>
                </a:solidFill>
                <a:effectLst/>
              </a:rPr>
              <a:t>Qual </a:t>
            </a:r>
            <a:r>
              <a:rPr lang="en-US" b="0" i="0" u="none" strike="noStrike" dirty="0" err="1">
                <a:solidFill>
                  <a:srgbClr val="000000"/>
                </a:solidFill>
                <a:effectLst/>
              </a:rPr>
              <a:t>solução</a:t>
            </a:r>
            <a:r>
              <a:rPr lang="en-US" b="0" i="0" u="none" strike="noStrike" dirty="0">
                <a:solidFill>
                  <a:srgbClr val="000000"/>
                </a:solidFill>
                <a:effectLst/>
              </a:rPr>
              <a:t> você </a:t>
            </a:r>
            <a:r>
              <a:rPr lang="en-US" b="0" i="0" u="none" strike="noStrike" dirty="0" err="1">
                <a:solidFill>
                  <a:srgbClr val="000000"/>
                </a:solidFill>
                <a:effectLst/>
              </a:rPr>
              <a:t>recomendaria</a:t>
            </a:r>
            <a:r>
              <a:rPr lang="en-US" b="0" i="0" u="none" strike="noStrike" dirty="0">
                <a:solidFill>
                  <a:srgbClr val="000000"/>
                </a:solidFill>
                <a:effectLst/>
              </a:rPr>
              <a:t> para </a:t>
            </a:r>
            <a:r>
              <a:rPr lang="en-US" b="0" i="0" u="none" strike="noStrike" dirty="0" err="1">
                <a:solidFill>
                  <a:srgbClr val="000000"/>
                </a:solidFill>
                <a:effectLst/>
              </a:rPr>
              <a:t>permitir</a:t>
            </a:r>
            <a:r>
              <a:rPr lang="en-US" b="0" i="0" u="none" strike="noStrike" dirty="0">
                <a:solidFill>
                  <a:srgbClr val="000000"/>
                </a:solidFill>
                <a:effectLst/>
              </a:rPr>
              <a:t> que as </a:t>
            </a:r>
            <a:r>
              <a:rPr lang="en-US" b="0" i="0" u="none" strike="noStrike" dirty="0" err="1">
                <a:solidFill>
                  <a:srgbClr val="000000"/>
                </a:solidFill>
                <a:effectLst/>
              </a:rPr>
              <a:t>instâncias</a:t>
            </a:r>
            <a:r>
              <a:rPr lang="en-US" b="0" i="0" u="none" strike="noStrike" dirty="0">
                <a:solidFill>
                  <a:srgbClr val="000000"/>
                </a:solidFill>
                <a:effectLst/>
              </a:rPr>
              <a:t> EC2 </a:t>
            </a:r>
            <a:r>
              <a:rPr lang="en-US" b="0" i="0" u="none" strike="noStrike" dirty="0" err="1">
                <a:solidFill>
                  <a:srgbClr val="000000"/>
                </a:solidFill>
                <a:effectLst/>
              </a:rPr>
              <a:t>na</a:t>
            </a:r>
            <a:r>
              <a:rPr lang="en-US" b="0" i="0" u="none" strike="noStrike" dirty="0">
                <a:solidFill>
                  <a:srgbClr val="000000"/>
                </a:solidFill>
                <a:effectLst/>
              </a:rPr>
              <a:t> sub-rede </a:t>
            </a:r>
            <a:r>
              <a:rPr lang="en-US" b="0" i="0" u="none" strike="noStrike" dirty="0" err="1">
                <a:solidFill>
                  <a:srgbClr val="000000"/>
                </a:solidFill>
                <a:effectLst/>
              </a:rPr>
              <a:t>privada</a:t>
            </a:r>
            <a:r>
              <a:rPr lang="en-US" b="0" i="0" u="none" strike="noStrike" dirty="0">
                <a:solidFill>
                  <a:srgbClr val="000000"/>
                </a:solidFill>
                <a:effectLst/>
              </a:rPr>
              <a:t> </a:t>
            </a:r>
            <a:r>
              <a:rPr lang="en-US" b="0" i="0" u="none" strike="noStrike" dirty="0" err="1">
                <a:solidFill>
                  <a:srgbClr val="000000"/>
                </a:solidFill>
                <a:effectLst/>
              </a:rPr>
              <a:t>baixem</a:t>
            </a:r>
            <a:r>
              <a:rPr lang="en-US" b="0" i="0" u="none" strike="noStrike" dirty="0">
                <a:solidFill>
                  <a:srgbClr val="000000"/>
                </a:solidFill>
                <a:effectLst/>
              </a:rPr>
              <a:t> </a:t>
            </a:r>
            <a:r>
              <a:rPr lang="en-US" b="0" i="0" u="none" strike="noStrike" dirty="0" err="1">
                <a:solidFill>
                  <a:srgbClr val="000000"/>
                </a:solidFill>
                <a:effectLst/>
              </a:rPr>
              <a:t>atualizações</a:t>
            </a:r>
            <a:r>
              <a:rPr lang="en-US" b="0" i="0" u="none" strike="noStrike" dirty="0">
                <a:solidFill>
                  <a:srgbClr val="000000"/>
                </a:solidFill>
                <a:effectLst/>
              </a:rPr>
              <a:t> da internet, </a:t>
            </a:r>
            <a:r>
              <a:rPr lang="en-US" b="0" i="0" u="none" strike="noStrike" dirty="0" err="1">
                <a:solidFill>
                  <a:srgbClr val="000000"/>
                </a:solidFill>
                <a:effectLst/>
              </a:rPr>
              <a:t>mantendo</a:t>
            </a:r>
            <a:r>
              <a:rPr lang="en-US" b="0" i="0" u="none" strike="noStrike" dirty="0">
                <a:solidFill>
                  <a:srgbClr val="000000"/>
                </a:solidFill>
                <a:effectLst/>
              </a:rPr>
              <a:t> as boas </a:t>
            </a:r>
            <a:r>
              <a:rPr lang="en-US" b="0" i="0" u="none" strike="noStrike" dirty="0" err="1">
                <a:solidFill>
                  <a:srgbClr val="000000"/>
                </a:solidFill>
                <a:effectLst/>
              </a:rPr>
              <a:t>práticas</a:t>
            </a:r>
            <a:r>
              <a:rPr lang="en-US" b="0" i="0" u="none" strike="noStrike" dirty="0">
                <a:solidFill>
                  <a:srgbClr val="000000"/>
                </a:solidFill>
                <a:effectLst/>
              </a:rPr>
              <a:t> de segurança?</a:t>
            </a:r>
          </a:p>
          <a:p>
            <a:pPr algn="l"/>
            <a:endParaRPr lang="en-US" b="0" i="0" u="none" strike="noStrike" dirty="0">
              <a:solidFill>
                <a:srgbClr val="000000"/>
              </a:solidFill>
              <a:effectLst/>
            </a:endParaRPr>
          </a:p>
          <a:p>
            <a:pPr algn="l"/>
            <a:r>
              <a:rPr lang="en-US" b="0" i="0" u="none" strike="noStrike" dirty="0">
                <a:solidFill>
                  <a:srgbClr val="000000"/>
                </a:solidFill>
                <a:effectLst/>
              </a:rPr>
              <a:t>a) </a:t>
            </a:r>
            <a:r>
              <a:rPr lang="en-US" b="0" i="0" u="none" strike="noStrike" dirty="0" err="1">
                <a:solidFill>
                  <a:srgbClr val="000000"/>
                </a:solidFill>
                <a:effectLst/>
              </a:rPr>
              <a:t>Associar</a:t>
            </a:r>
            <a:r>
              <a:rPr lang="en-US" b="0" i="0" u="none" strike="noStrike" dirty="0">
                <a:solidFill>
                  <a:srgbClr val="000000"/>
                </a:solidFill>
                <a:effectLst/>
              </a:rPr>
              <a:t> um IP </a:t>
            </a:r>
            <a:r>
              <a:rPr lang="en-US" b="0" i="0" u="none" strike="noStrike" dirty="0" err="1">
                <a:solidFill>
                  <a:srgbClr val="000000"/>
                </a:solidFill>
                <a:effectLst/>
              </a:rPr>
              <a:t>público</a:t>
            </a:r>
            <a:r>
              <a:rPr lang="en-US" b="0" i="0" u="none" strike="noStrike" dirty="0">
                <a:solidFill>
                  <a:srgbClr val="000000"/>
                </a:solidFill>
                <a:effectLst/>
              </a:rPr>
              <a:t> </a:t>
            </a:r>
            <a:r>
              <a:rPr lang="en-US" b="0" i="0" u="none" strike="noStrike" dirty="0" err="1">
                <a:solidFill>
                  <a:srgbClr val="000000"/>
                </a:solidFill>
                <a:effectLst/>
              </a:rPr>
              <a:t>às</a:t>
            </a:r>
            <a:r>
              <a:rPr lang="en-US" b="0" i="0" u="none" strike="noStrike" dirty="0">
                <a:solidFill>
                  <a:srgbClr val="000000"/>
                </a:solidFill>
                <a:effectLst/>
              </a:rPr>
              <a:t> </a:t>
            </a:r>
            <a:r>
              <a:rPr lang="en-US" b="0" i="0" u="none" strike="noStrike" dirty="0" err="1">
                <a:solidFill>
                  <a:srgbClr val="000000"/>
                </a:solidFill>
                <a:effectLst/>
              </a:rPr>
              <a:t>instâncias</a:t>
            </a:r>
            <a:r>
              <a:rPr lang="en-US" b="0" i="0" u="none" strike="noStrike" dirty="0">
                <a:solidFill>
                  <a:srgbClr val="000000"/>
                </a:solidFill>
                <a:effectLst/>
              </a:rPr>
              <a:t> EC2 </a:t>
            </a:r>
            <a:r>
              <a:rPr lang="en-US" b="0" i="0" u="none" strike="noStrike" dirty="0" err="1">
                <a:solidFill>
                  <a:srgbClr val="000000"/>
                </a:solidFill>
                <a:effectLst/>
              </a:rPr>
              <a:t>na</a:t>
            </a:r>
            <a:r>
              <a:rPr lang="en-US" b="0" i="0" u="none" strike="noStrike" dirty="0">
                <a:solidFill>
                  <a:srgbClr val="000000"/>
                </a:solidFill>
                <a:effectLst/>
              </a:rPr>
              <a:t> sub-rede </a:t>
            </a:r>
            <a:r>
              <a:rPr lang="en-US" b="0" i="0" u="none" strike="noStrike" dirty="0" err="1">
                <a:solidFill>
                  <a:srgbClr val="000000"/>
                </a:solidFill>
                <a:effectLst/>
              </a:rPr>
              <a:t>privada</a:t>
            </a:r>
            <a:r>
              <a:rPr lang="en-US" b="0" i="0" u="none" strike="noStrike" dirty="0">
                <a:solidFill>
                  <a:srgbClr val="000000"/>
                </a:solidFill>
                <a:effectLst/>
              </a:rPr>
              <a:t> </a:t>
            </a:r>
            <a:r>
              <a:rPr lang="en-US" b="0" i="0" u="none" strike="noStrike" dirty="0" err="1">
                <a:solidFill>
                  <a:srgbClr val="000000"/>
                </a:solidFill>
                <a:effectLst/>
              </a:rPr>
              <a:t>temporariamente</a:t>
            </a:r>
            <a:r>
              <a:rPr lang="en-US" b="0" i="0" u="none" strike="noStrike" dirty="0">
                <a:solidFill>
                  <a:srgbClr val="000000"/>
                </a:solidFill>
                <a:effectLst/>
              </a:rPr>
              <a:t> para que </a:t>
            </a:r>
            <a:r>
              <a:rPr lang="en-US" b="0" i="0" u="none" strike="noStrike" dirty="0" err="1">
                <a:solidFill>
                  <a:srgbClr val="000000"/>
                </a:solidFill>
                <a:effectLst/>
              </a:rPr>
              <a:t>possam</a:t>
            </a:r>
            <a:r>
              <a:rPr lang="en-US" b="0" i="0" u="none" strike="noStrike" dirty="0">
                <a:solidFill>
                  <a:srgbClr val="000000"/>
                </a:solidFill>
                <a:effectLst/>
              </a:rPr>
              <a:t> </a:t>
            </a:r>
            <a:r>
              <a:rPr lang="en-US" b="0" i="0" u="none" strike="noStrike" dirty="0" err="1">
                <a:solidFill>
                  <a:srgbClr val="000000"/>
                </a:solidFill>
                <a:effectLst/>
              </a:rPr>
              <a:t>acessar</a:t>
            </a:r>
            <a:r>
              <a:rPr lang="en-US" b="0" i="0" u="none" strike="noStrike" dirty="0">
                <a:solidFill>
                  <a:srgbClr val="000000"/>
                </a:solidFill>
                <a:effectLst/>
              </a:rPr>
              <a:t> a internet e </a:t>
            </a:r>
            <a:r>
              <a:rPr lang="en-US" b="0" i="0" u="none" strike="noStrike" dirty="0" err="1">
                <a:solidFill>
                  <a:srgbClr val="000000"/>
                </a:solidFill>
                <a:effectLst/>
              </a:rPr>
              <a:t>depois</a:t>
            </a:r>
            <a:r>
              <a:rPr lang="en-US" b="0" i="0" u="none" strike="noStrike" dirty="0">
                <a:solidFill>
                  <a:srgbClr val="000000"/>
                </a:solidFill>
                <a:effectLst/>
              </a:rPr>
              <a:t> remover o IP </a:t>
            </a:r>
            <a:r>
              <a:rPr lang="en-US" b="0" i="0" u="none" strike="noStrike" dirty="0" err="1">
                <a:solidFill>
                  <a:srgbClr val="000000"/>
                </a:solidFill>
                <a:effectLst/>
              </a:rPr>
              <a:t>público</a:t>
            </a:r>
            <a:r>
              <a:rPr lang="en-US" b="0" i="0" u="none" strike="noStrike" dirty="0">
                <a:solidFill>
                  <a:srgbClr val="000000"/>
                </a:solidFill>
                <a:effectLst/>
              </a:rPr>
              <a:t> </a:t>
            </a:r>
            <a:r>
              <a:rPr lang="en-US" b="0" i="0" u="none" strike="noStrike" dirty="0" err="1">
                <a:solidFill>
                  <a:srgbClr val="000000"/>
                </a:solidFill>
                <a:effectLst/>
              </a:rPr>
              <a:t>após</a:t>
            </a:r>
            <a:r>
              <a:rPr lang="en-US" b="0" i="0" u="none" strike="noStrike" dirty="0">
                <a:solidFill>
                  <a:srgbClr val="000000"/>
                </a:solidFill>
                <a:effectLst/>
              </a:rPr>
              <a:t> as </a:t>
            </a:r>
            <a:r>
              <a:rPr lang="en-US" b="0" i="0" u="none" strike="noStrike" dirty="0" err="1">
                <a:solidFill>
                  <a:srgbClr val="000000"/>
                </a:solidFill>
                <a:effectLst/>
              </a:rPr>
              <a:t>atualizações</a:t>
            </a:r>
            <a:r>
              <a:rPr lang="en-US" b="0" i="0" u="none" strike="noStrike" dirty="0">
                <a:solidFill>
                  <a:srgbClr val="000000"/>
                </a:solidFill>
                <a:effectLst/>
              </a:rPr>
              <a:t> </a:t>
            </a:r>
            <a:r>
              <a:rPr lang="en-US" b="0" i="0" u="none" strike="noStrike" dirty="0" err="1">
                <a:solidFill>
                  <a:srgbClr val="000000"/>
                </a:solidFill>
                <a:effectLst/>
              </a:rPr>
              <a:t>serem</a:t>
            </a:r>
            <a:r>
              <a:rPr lang="en-US" b="0" i="0" u="none" strike="noStrike" dirty="0">
                <a:solidFill>
                  <a:srgbClr val="000000"/>
                </a:solidFill>
                <a:effectLst/>
              </a:rPr>
              <a:t> </a:t>
            </a:r>
            <a:r>
              <a:rPr lang="en-US" b="0" i="0" u="none" strike="noStrike" dirty="0" err="1">
                <a:solidFill>
                  <a:srgbClr val="000000"/>
                </a:solidFill>
                <a:effectLst/>
              </a:rPr>
              <a:t>concluídas</a:t>
            </a:r>
            <a:r>
              <a:rPr lang="en-US" b="0" i="0" u="none" strike="noStrike" dirty="0">
                <a:solidFill>
                  <a:srgbClr val="000000"/>
                </a:solidFill>
                <a:effectLst/>
              </a:rPr>
              <a:t>.</a:t>
            </a:r>
          </a:p>
          <a:p>
            <a:pPr algn="l"/>
            <a:r>
              <a:rPr lang="en-US" b="0" i="0" u="none" strike="noStrike" dirty="0">
                <a:solidFill>
                  <a:srgbClr val="000000"/>
                </a:solidFill>
                <a:effectLst/>
              </a:rPr>
              <a:t>b) </a:t>
            </a:r>
            <a:r>
              <a:rPr lang="en-US" b="0" i="0" u="none" strike="noStrike" dirty="0" err="1">
                <a:solidFill>
                  <a:srgbClr val="000000"/>
                </a:solidFill>
                <a:effectLst/>
              </a:rPr>
              <a:t>Criar</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nova sub-rede </a:t>
            </a:r>
            <a:r>
              <a:rPr lang="en-US" b="0" i="0" u="none" strike="noStrike" dirty="0" err="1">
                <a:solidFill>
                  <a:srgbClr val="000000"/>
                </a:solidFill>
                <a:effectLst/>
              </a:rPr>
              <a:t>pública</a:t>
            </a:r>
            <a:r>
              <a:rPr lang="en-US" b="0" i="0" u="none" strike="noStrike" dirty="0">
                <a:solidFill>
                  <a:srgbClr val="000000"/>
                </a:solidFill>
                <a:effectLst/>
              </a:rPr>
              <a:t>, mover as </a:t>
            </a:r>
            <a:r>
              <a:rPr lang="en-US" b="0" i="0" u="none" strike="noStrike" dirty="0" err="1">
                <a:solidFill>
                  <a:srgbClr val="000000"/>
                </a:solidFill>
                <a:effectLst/>
              </a:rPr>
              <a:t>instâncias</a:t>
            </a:r>
            <a:r>
              <a:rPr lang="en-US" b="0" i="0" u="none" strike="noStrike" dirty="0">
                <a:solidFill>
                  <a:srgbClr val="000000"/>
                </a:solidFill>
                <a:effectLst/>
              </a:rPr>
              <a:t> EC2 para </a:t>
            </a:r>
            <a:r>
              <a:rPr lang="en-US" b="0" i="0" u="none" strike="noStrike" dirty="0" err="1">
                <a:solidFill>
                  <a:srgbClr val="000000"/>
                </a:solidFill>
                <a:effectLst/>
              </a:rPr>
              <a:t>essa</a:t>
            </a:r>
            <a:r>
              <a:rPr lang="en-US" b="0" i="0" u="none" strike="noStrike" dirty="0">
                <a:solidFill>
                  <a:srgbClr val="000000"/>
                </a:solidFill>
                <a:effectLst/>
              </a:rPr>
              <a:t> sub-rede e </a:t>
            </a:r>
            <a:r>
              <a:rPr lang="en-US" b="0" i="0" u="none" strike="noStrike" dirty="0" err="1">
                <a:solidFill>
                  <a:srgbClr val="000000"/>
                </a:solidFill>
                <a:effectLst/>
              </a:rPr>
              <a:t>associar</a:t>
            </a:r>
            <a:r>
              <a:rPr lang="en-US" b="0" i="0" u="none" strike="noStrike" dirty="0">
                <a:solidFill>
                  <a:srgbClr val="000000"/>
                </a:solidFill>
                <a:effectLst/>
              </a:rPr>
              <a:t> IPs </a:t>
            </a:r>
            <a:r>
              <a:rPr lang="en-US" b="0" i="0" u="none" strike="noStrike" dirty="0" err="1">
                <a:solidFill>
                  <a:srgbClr val="000000"/>
                </a:solidFill>
                <a:effectLst/>
              </a:rPr>
              <a:t>públicos</a:t>
            </a:r>
            <a:r>
              <a:rPr lang="en-US" b="0" i="0" u="none" strike="noStrike" dirty="0">
                <a:solidFill>
                  <a:srgbClr val="000000"/>
                </a:solidFill>
                <a:effectLst/>
              </a:rPr>
              <a:t> para que </a:t>
            </a:r>
            <a:r>
              <a:rPr lang="en-US" b="0" i="0" u="none" strike="noStrike" dirty="0" err="1">
                <a:solidFill>
                  <a:srgbClr val="000000"/>
                </a:solidFill>
                <a:effectLst/>
              </a:rPr>
              <a:t>possam</a:t>
            </a:r>
            <a:r>
              <a:rPr lang="en-US" b="0" i="0" u="none" strike="noStrike" dirty="0">
                <a:solidFill>
                  <a:srgbClr val="000000"/>
                </a:solidFill>
                <a:effectLst/>
              </a:rPr>
              <a:t> </a:t>
            </a:r>
            <a:r>
              <a:rPr lang="en-US" b="0" i="0" u="none" strike="noStrike" dirty="0" err="1">
                <a:solidFill>
                  <a:srgbClr val="000000"/>
                </a:solidFill>
                <a:effectLst/>
              </a:rPr>
              <a:t>acessar</a:t>
            </a:r>
            <a:r>
              <a:rPr lang="en-US" b="0" i="0" u="none" strike="noStrike" dirty="0">
                <a:solidFill>
                  <a:srgbClr val="000000"/>
                </a:solidFill>
                <a:effectLst/>
              </a:rPr>
              <a:t> a internet.</a:t>
            </a:r>
          </a:p>
          <a:p>
            <a:pPr algn="l"/>
            <a:r>
              <a:rPr lang="en-US" b="0" i="0" u="none" strike="noStrike" dirty="0">
                <a:solidFill>
                  <a:srgbClr val="000000"/>
                </a:solidFill>
                <a:effectLst/>
              </a:rPr>
              <a:t>c) </a:t>
            </a:r>
            <a:r>
              <a:rPr lang="en-US" b="0" i="0" u="none" strike="noStrike" dirty="0" err="1">
                <a:solidFill>
                  <a:srgbClr val="000000"/>
                </a:solidFill>
                <a:effectLst/>
              </a:rPr>
              <a:t>Configurar</a:t>
            </a:r>
            <a:r>
              <a:rPr lang="en-US" b="0" i="0" u="none" strike="noStrike" dirty="0">
                <a:solidFill>
                  <a:srgbClr val="000000"/>
                </a:solidFill>
                <a:effectLst/>
              </a:rPr>
              <a:t> um NAT Gateway </a:t>
            </a:r>
            <a:r>
              <a:rPr lang="en-US" b="0" i="0" u="none" strike="noStrike" dirty="0" err="1">
                <a:solidFill>
                  <a:srgbClr val="000000"/>
                </a:solidFill>
                <a:effectLst/>
              </a:rPr>
              <a:t>na</a:t>
            </a:r>
            <a:r>
              <a:rPr lang="en-US" b="0" i="0" u="none" strike="noStrike" dirty="0">
                <a:solidFill>
                  <a:srgbClr val="000000"/>
                </a:solidFill>
                <a:effectLst/>
              </a:rPr>
              <a:t> sub-rede </a:t>
            </a:r>
            <a:r>
              <a:rPr lang="en-US" b="0" i="0" u="none" strike="noStrike" dirty="0" err="1">
                <a:solidFill>
                  <a:srgbClr val="000000"/>
                </a:solidFill>
                <a:effectLst/>
              </a:rPr>
              <a:t>pública</a:t>
            </a:r>
            <a:r>
              <a:rPr lang="en-US" b="0" i="0" u="none" strike="noStrike" dirty="0">
                <a:solidFill>
                  <a:srgbClr val="000000"/>
                </a:solidFill>
                <a:effectLst/>
              </a:rPr>
              <a:t> e </a:t>
            </a:r>
            <a:r>
              <a:rPr lang="en-US" b="0" i="0" u="none" strike="noStrike" dirty="0" err="1">
                <a:solidFill>
                  <a:srgbClr val="000000"/>
                </a:solidFill>
                <a:effectLst/>
              </a:rPr>
              <a:t>atualizar</a:t>
            </a:r>
            <a:r>
              <a:rPr lang="en-US" b="0" i="0" u="none" strike="noStrike" dirty="0">
                <a:solidFill>
                  <a:srgbClr val="000000"/>
                </a:solidFill>
                <a:effectLst/>
              </a:rPr>
              <a:t> a </a:t>
            </a:r>
            <a:r>
              <a:rPr lang="en-US" b="0" i="0" u="none" strike="noStrike" dirty="0" err="1">
                <a:solidFill>
                  <a:srgbClr val="000000"/>
                </a:solidFill>
                <a:effectLst/>
              </a:rPr>
              <a:t>tabela</a:t>
            </a:r>
            <a:r>
              <a:rPr lang="en-US" b="0" i="0" u="none" strike="noStrike" dirty="0">
                <a:solidFill>
                  <a:srgbClr val="000000"/>
                </a:solidFill>
                <a:effectLst/>
              </a:rPr>
              <a:t> de </a:t>
            </a:r>
            <a:r>
              <a:rPr lang="en-US" b="0" i="0" u="none" strike="noStrike" dirty="0" err="1">
                <a:solidFill>
                  <a:srgbClr val="000000"/>
                </a:solidFill>
                <a:effectLst/>
              </a:rPr>
              <a:t>rotas</a:t>
            </a:r>
            <a:r>
              <a:rPr lang="en-US" b="0" i="0" u="none" strike="noStrike" dirty="0">
                <a:solidFill>
                  <a:srgbClr val="000000"/>
                </a:solidFill>
                <a:effectLst/>
              </a:rPr>
              <a:t> da sub-rede </a:t>
            </a:r>
            <a:r>
              <a:rPr lang="en-US" b="0" i="0" u="none" strike="noStrike" dirty="0" err="1">
                <a:solidFill>
                  <a:srgbClr val="000000"/>
                </a:solidFill>
                <a:effectLst/>
              </a:rPr>
              <a:t>privada</a:t>
            </a:r>
            <a:r>
              <a:rPr lang="en-US" b="0" i="0" u="none" strike="noStrike" dirty="0">
                <a:solidFill>
                  <a:srgbClr val="000000"/>
                </a:solidFill>
                <a:effectLst/>
              </a:rPr>
              <a:t> para </a:t>
            </a:r>
            <a:r>
              <a:rPr lang="en-US" b="0" i="0" u="none" strike="noStrike" dirty="0" err="1">
                <a:solidFill>
                  <a:srgbClr val="000000"/>
                </a:solidFill>
                <a:effectLst/>
              </a:rPr>
              <a:t>direcionar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a:t>
            </a:r>
            <a:r>
              <a:rPr lang="en-US" b="0" i="0" u="none" strike="noStrike" dirty="0" err="1">
                <a:solidFill>
                  <a:srgbClr val="000000"/>
                </a:solidFill>
                <a:effectLst/>
              </a:rPr>
              <a:t>saída</a:t>
            </a:r>
            <a:r>
              <a:rPr lang="en-US" b="0" i="0" u="none" strike="noStrike" dirty="0">
                <a:solidFill>
                  <a:srgbClr val="000000"/>
                </a:solidFill>
                <a:effectLst/>
              </a:rPr>
              <a:t> para a internet </a:t>
            </a:r>
            <a:r>
              <a:rPr lang="en-US" b="0" i="0" u="none" strike="noStrike" dirty="0" err="1">
                <a:solidFill>
                  <a:srgbClr val="000000"/>
                </a:solidFill>
                <a:effectLst/>
              </a:rPr>
              <a:t>através</a:t>
            </a:r>
            <a:r>
              <a:rPr lang="en-US" b="0" i="0" u="none" strike="noStrike" dirty="0">
                <a:solidFill>
                  <a:srgbClr val="000000"/>
                </a:solidFill>
                <a:effectLst/>
              </a:rPr>
              <a:t> do NAT Gateway.</a:t>
            </a:r>
          </a:p>
          <a:p>
            <a:pPr algn="l"/>
            <a:r>
              <a:rPr lang="en-US" b="0" i="0" u="none" strike="noStrike" dirty="0">
                <a:solidFill>
                  <a:srgbClr val="000000"/>
                </a:solidFill>
                <a:effectLst/>
              </a:rPr>
              <a:t>d) </a:t>
            </a:r>
            <a:r>
              <a:rPr lang="en-US" b="0" i="0" u="none" strike="noStrike" dirty="0" err="1">
                <a:solidFill>
                  <a:srgbClr val="000000"/>
                </a:solidFill>
                <a:effectLst/>
              </a:rPr>
              <a:t>Implementar</a:t>
            </a:r>
            <a:r>
              <a:rPr lang="en-US" b="0" i="0" u="none" strike="noStrike" dirty="0">
                <a:solidFill>
                  <a:srgbClr val="000000"/>
                </a:solidFill>
                <a:effectLst/>
              </a:rPr>
              <a:t> um bastion host </a:t>
            </a:r>
            <a:r>
              <a:rPr lang="en-US" b="0" i="0" u="none" strike="noStrike" dirty="0" err="1">
                <a:solidFill>
                  <a:srgbClr val="000000"/>
                </a:solidFill>
                <a:effectLst/>
              </a:rPr>
              <a:t>na</a:t>
            </a:r>
            <a:r>
              <a:rPr lang="en-US" b="0" i="0" u="none" strike="noStrike" dirty="0">
                <a:solidFill>
                  <a:srgbClr val="000000"/>
                </a:solidFill>
                <a:effectLst/>
              </a:rPr>
              <a:t> sub-rede </a:t>
            </a:r>
            <a:r>
              <a:rPr lang="en-US" b="0" i="0" u="none" strike="noStrike" dirty="0" err="1">
                <a:solidFill>
                  <a:srgbClr val="000000"/>
                </a:solidFill>
                <a:effectLst/>
              </a:rPr>
              <a:t>privada</a:t>
            </a:r>
            <a:r>
              <a:rPr lang="en-US" b="0" i="0" u="none" strike="noStrike" dirty="0">
                <a:solidFill>
                  <a:srgbClr val="000000"/>
                </a:solidFill>
                <a:effectLst/>
              </a:rPr>
              <a:t> para </a:t>
            </a:r>
            <a:r>
              <a:rPr lang="en-US" b="0" i="0" u="none" strike="noStrike" dirty="0" err="1">
                <a:solidFill>
                  <a:srgbClr val="000000"/>
                </a:solidFill>
                <a:effectLst/>
              </a:rPr>
              <a:t>encaminhar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internet para as </a:t>
            </a:r>
            <a:r>
              <a:rPr lang="en-US" b="0" i="0" u="none" strike="noStrike" dirty="0" err="1">
                <a:solidFill>
                  <a:srgbClr val="000000"/>
                </a:solidFill>
                <a:effectLst/>
              </a:rPr>
              <a:t>instâncias</a:t>
            </a:r>
            <a:r>
              <a:rPr lang="en-US" b="0" i="0" u="none" strike="noStrike" dirty="0">
                <a:solidFill>
                  <a:srgbClr val="000000"/>
                </a:solidFill>
                <a:effectLst/>
              </a:rPr>
              <a:t> EC2 </a:t>
            </a:r>
            <a:r>
              <a:rPr lang="en-US" b="0" i="0" u="none" strike="noStrike" dirty="0" err="1">
                <a:solidFill>
                  <a:srgbClr val="000000"/>
                </a:solidFill>
                <a:effectLst/>
              </a:rPr>
              <a:t>usando</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avançadas</a:t>
            </a:r>
            <a:r>
              <a:rPr lang="en-US" b="0" i="0" u="none" strike="noStrike" dirty="0">
                <a:solidFill>
                  <a:srgbClr val="000000"/>
                </a:solidFill>
                <a:effectLst/>
              </a:rPr>
              <a:t>.</a:t>
            </a:r>
          </a:p>
          <a:p>
            <a:endParaRPr lang="en-BR" b="1" i="1" dirty="0"/>
          </a:p>
        </p:txBody>
      </p:sp>
    </p:spTree>
    <p:extLst>
      <p:ext uri="{BB962C8B-B14F-4D97-AF65-F5344CB8AC3E}">
        <p14:creationId xmlns:p14="http://schemas.microsoft.com/office/powerpoint/2010/main" val="177449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BEBC7-D7D2-E9E7-8193-3458C928048A}"/>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kern="1200">
                <a:solidFill>
                  <a:srgbClr val="FFFFFF"/>
                </a:solidFill>
                <a:latin typeface="+mj-lt"/>
                <a:ea typeface="+mj-ea"/>
                <a:cs typeface="+mj-cs"/>
              </a:rPr>
              <a:t>Guia do Exame</a:t>
            </a:r>
          </a:p>
        </p:txBody>
      </p:sp>
      <p:pic>
        <p:nvPicPr>
          <p:cNvPr id="3" name="Picture 2">
            <a:extLst>
              <a:ext uri="{FF2B5EF4-FFF2-40B4-BE49-F238E27FC236}">
                <a16:creationId xmlns:a16="http://schemas.microsoft.com/office/drawing/2014/main" id="{A9EEA7C7-AF77-8E6F-1D9C-B23245D12A84}"/>
              </a:ext>
            </a:extLst>
          </p:cNvPr>
          <p:cNvPicPr>
            <a:picLocks noChangeAspect="1"/>
          </p:cNvPicPr>
          <p:nvPr/>
        </p:nvPicPr>
        <p:blipFill>
          <a:blip r:embed="rId2"/>
          <a:stretch>
            <a:fillRect/>
          </a:stretch>
        </p:blipFill>
        <p:spPr>
          <a:xfrm>
            <a:off x="4777316" y="757935"/>
            <a:ext cx="6780700" cy="5339800"/>
          </a:xfrm>
          <a:prstGeom prst="rect">
            <a:avLst/>
          </a:prstGeom>
        </p:spPr>
      </p:pic>
    </p:spTree>
    <p:extLst>
      <p:ext uri="{BB962C8B-B14F-4D97-AF65-F5344CB8AC3E}">
        <p14:creationId xmlns:p14="http://schemas.microsoft.com/office/powerpoint/2010/main" val="2370635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20650" y="197346"/>
            <a:ext cx="12071350" cy="6740307"/>
          </a:xfrm>
          <a:prstGeom prst="rect">
            <a:avLst/>
          </a:prstGeom>
          <a:noFill/>
        </p:spPr>
        <p:txBody>
          <a:bodyPr wrap="square" rtlCol="0">
            <a:spAutoFit/>
          </a:bodyPr>
          <a:lstStyle/>
          <a:p>
            <a:pPr algn="l"/>
            <a:r>
              <a:rPr lang="en-US" sz="1600" b="1" i="0" u="none" strike="noStrike" dirty="0" err="1">
                <a:solidFill>
                  <a:srgbClr val="000000"/>
                </a:solidFill>
                <a:effectLst/>
              </a:rPr>
              <a:t>Resposta</a:t>
            </a:r>
            <a:r>
              <a:rPr lang="en-US" sz="1600" b="1" i="0" u="none" strike="noStrike" dirty="0">
                <a:solidFill>
                  <a:srgbClr val="000000"/>
                </a:solidFill>
                <a:effectLst/>
              </a:rPr>
              <a:t> </a:t>
            </a:r>
            <a:r>
              <a:rPr lang="en-US" sz="1600" b="1" i="0" u="none" strike="noStrike" dirty="0" err="1">
                <a:solidFill>
                  <a:srgbClr val="000000"/>
                </a:solidFill>
                <a:effectLst/>
              </a:rPr>
              <a:t>Correta</a:t>
            </a:r>
            <a:r>
              <a:rPr lang="en-US" sz="1600" b="1" i="0" u="none" strike="noStrike" dirty="0">
                <a:solidFill>
                  <a:srgbClr val="000000"/>
                </a:solidFill>
                <a:effectLst/>
              </a:rPr>
              <a:t>:</a:t>
            </a:r>
            <a:r>
              <a:rPr lang="en-US" sz="1600" b="0" i="0" u="none" strike="noStrike" dirty="0">
                <a:solidFill>
                  <a:srgbClr val="000000"/>
                </a:solidFill>
                <a:effectLst/>
              </a:rPr>
              <a:t> c) </a:t>
            </a:r>
            <a:r>
              <a:rPr lang="en-US" sz="1600" b="0" i="0" u="none" strike="noStrike" dirty="0" err="1">
                <a:solidFill>
                  <a:srgbClr val="000000"/>
                </a:solidFill>
                <a:effectLst/>
              </a:rPr>
              <a:t>Configurar</a:t>
            </a:r>
            <a:r>
              <a:rPr lang="en-US" sz="1600" b="0" i="0" u="none" strike="noStrike" dirty="0">
                <a:solidFill>
                  <a:srgbClr val="000000"/>
                </a:solidFill>
                <a:effectLst/>
              </a:rPr>
              <a:t> um NAT Gateway </a:t>
            </a:r>
            <a:r>
              <a:rPr lang="en-US" sz="1600" b="0" i="0" u="none" strike="noStrike" dirty="0" err="1">
                <a:solidFill>
                  <a:srgbClr val="000000"/>
                </a:solidFill>
                <a:effectLst/>
              </a:rPr>
              <a:t>na</a:t>
            </a:r>
            <a:r>
              <a:rPr lang="en-US" sz="1600" b="0" i="0" u="none" strike="noStrike" dirty="0">
                <a:solidFill>
                  <a:srgbClr val="000000"/>
                </a:solidFill>
                <a:effectLst/>
              </a:rPr>
              <a:t> sub-rede </a:t>
            </a:r>
            <a:r>
              <a:rPr lang="en-US" sz="1600" b="0" i="0" u="none" strike="noStrike" dirty="0" err="1">
                <a:solidFill>
                  <a:srgbClr val="000000"/>
                </a:solidFill>
                <a:effectLst/>
              </a:rPr>
              <a:t>pública</a:t>
            </a:r>
            <a:r>
              <a:rPr lang="en-US" sz="1600" b="0" i="0" u="none" strike="noStrike" dirty="0">
                <a:solidFill>
                  <a:srgbClr val="000000"/>
                </a:solidFill>
                <a:effectLst/>
              </a:rPr>
              <a:t> e </a:t>
            </a:r>
            <a:r>
              <a:rPr lang="en-US" sz="1600" b="0" i="0" u="none" strike="noStrike" dirty="0" err="1">
                <a:solidFill>
                  <a:srgbClr val="000000"/>
                </a:solidFill>
                <a:effectLst/>
              </a:rPr>
              <a:t>atualizar</a:t>
            </a:r>
            <a:r>
              <a:rPr lang="en-US" sz="1600" b="0" i="0" u="none" strike="noStrike" dirty="0">
                <a:solidFill>
                  <a:srgbClr val="000000"/>
                </a:solidFill>
                <a:effectLst/>
              </a:rPr>
              <a:t> a </a:t>
            </a:r>
            <a:r>
              <a:rPr lang="en-US" sz="1600" b="0" i="0" u="none" strike="noStrike" dirty="0" err="1">
                <a:solidFill>
                  <a:srgbClr val="000000"/>
                </a:solidFill>
                <a:effectLst/>
              </a:rPr>
              <a:t>tabela</a:t>
            </a:r>
            <a:r>
              <a:rPr lang="en-US" sz="1600" b="0" i="0" u="none" strike="noStrike" dirty="0">
                <a:solidFill>
                  <a:srgbClr val="000000"/>
                </a:solidFill>
                <a:effectLst/>
              </a:rPr>
              <a:t> de </a:t>
            </a:r>
            <a:r>
              <a:rPr lang="en-US" sz="1600" b="0" i="0" u="none" strike="noStrike" dirty="0" err="1">
                <a:solidFill>
                  <a:srgbClr val="000000"/>
                </a:solidFill>
                <a:effectLst/>
              </a:rPr>
              <a:t>rotas</a:t>
            </a:r>
            <a:r>
              <a:rPr lang="en-US" sz="1600" b="0" i="0" u="none" strike="noStrike" dirty="0">
                <a:solidFill>
                  <a:srgbClr val="000000"/>
                </a:solidFill>
                <a:effectLst/>
              </a:rPr>
              <a:t> da sub-rede </a:t>
            </a:r>
            <a:r>
              <a:rPr lang="en-US" sz="1600" b="0" i="0" u="none" strike="noStrike" dirty="0" err="1">
                <a:solidFill>
                  <a:srgbClr val="000000"/>
                </a:solidFill>
                <a:effectLst/>
              </a:rPr>
              <a:t>privada</a:t>
            </a:r>
            <a:r>
              <a:rPr lang="en-US" sz="1600" b="0" i="0" u="none" strike="noStrike" dirty="0">
                <a:solidFill>
                  <a:srgbClr val="000000"/>
                </a:solidFill>
                <a:effectLst/>
              </a:rPr>
              <a:t> para </a:t>
            </a:r>
            <a:r>
              <a:rPr lang="en-US" sz="1600" b="0" i="0" u="none" strike="noStrike" dirty="0" err="1">
                <a:solidFill>
                  <a:srgbClr val="000000"/>
                </a:solidFill>
                <a:effectLst/>
              </a:rPr>
              <a:t>direcionar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para a internet </a:t>
            </a:r>
            <a:r>
              <a:rPr lang="en-US" sz="1600" b="0" i="0" u="none" strike="noStrike" dirty="0" err="1">
                <a:solidFill>
                  <a:srgbClr val="000000"/>
                </a:solidFill>
                <a:effectLst/>
              </a:rPr>
              <a:t>através</a:t>
            </a:r>
            <a:r>
              <a:rPr lang="en-US" sz="1600" b="0" i="0" u="none" strike="noStrike" dirty="0">
                <a:solidFill>
                  <a:srgbClr val="000000"/>
                </a:solidFill>
                <a:effectLst/>
              </a:rPr>
              <a:t> do NAT Gateway.</a:t>
            </a:r>
          </a:p>
          <a:p>
            <a:pPr algn="l"/>
            <a:r>
              <a:rPr lang="en-US" sz="1600" b="1" i="0" u="none" strike="noStrike" dirty="0" err="1">
                <a:solidFill>
                  <a:srgbClr val="000000"/>
                </a:solidFill>
                <a:effectLst/>
              </a:rPr>
              <a:t>Explicação</a:t>
            </a:r>
            <a:r>
              <a:rPr lang="en-US" sz="1600" b="1" i="0" u="none" strike="noStrike" dirty="0">
                <a:solidFill>
                  <a:srgbClr val="000000"/>
                </a:solidFill>
                <a:effectLst/>
              </a:rPr>
              <a:t>:</a:t>
            </a:r>
            <a:endParaRPr lang="en-US" sz="1600" b="0" i="0" u="none" strike="noStrike" dirty="0">
              <a:solidFill>
                <a:srgbClr val="000000"/>
              </a:solidFill>
              <a:effectLst/>
            </a:endParaRPr>
          </a:p>
          <a:p>
            <a:pPr algn="l"/>
            <a:r>
              <a:rPr lang="en-US" sz="1600" b="0" i="0" u="none" strike="noStrike" dirty="0">
                <a:solidFill>
                  <a:srgbClr val="000000"/>
                </a:solidFill>
                <a:effectLst/>
              </a:rPr>
              <a:t>Para </a:t>
            </a:r>
            <a:r>
              <a:rPr lang="en-US" sz="1600" b="0" i="0" u="none" strike="noStrike" dirty="0" err="1">
                <a:solidFill>
                  <a:srgbClr val="000000"/>
                </a:solidFill>
                <a:effectLst/>
              </a:rPr>
              <a:t>permitir</a:t>
            </a:r>
            <a:r>
              <a:rPr lang="en-US" sz="1600" b="0" i="0" u="none" strike="noStrike" dirty="0">
                <a:solidFill>
                  <a:srgbClr val="000000"/>
                </a:solidFill>
                <a:effectLst/>
              </a:rPr>
              <a:t> que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sub-rede </a:t>
            </a:r>
            <a:r>
              <a:rPr lang="en-US" sz="1600" b="0" i="0" u="none" strike="noStrike" dirty="0" err="1">
                <a:solidFill>
                  <a:srgbClr val="000000"/>
                </a:solidFill>
                <a:effectLst/>
              </a:rPr>
              <a:t>privada</a:t>
            </a:r>
            <a:r>
              <a:rPr lang="en-US" sz="1600" b="0" i="0" u="none" strike="noStrike" dirty="0">
                <a:solidFill>
                  <a:srgbClr val="000000"/>
                </a:solidFill>
                <a:effectLst/>
              </a:rPr>
              <a:t> </a:t>
            </a:r>
            <a:r>
              <a:rPr lang="en-US" sz="1600" b="0" i="0" u="none" strike="noStrike" dirty="0" err="1">
                <a:solidFill>
                  <a:srgbClr val="000000"/>
                </a:solidFill>
                <a:effectLst/>
              </a:rPr>
              <a:t>acessem</a:t>
            </a:r>
            <a:r>
              <a:rPr lang="en-US" sz="1600" b="0" i="0" u="none" strike="noStrike" dirty="0">
                <a:solidFill>
                  <a:srgbClr val="000000"/>
                </a:solidFill>
                <a:effectLst/>
              </a:rPr>
              <a:t> a internet </a:t>
            </a:r>
            <a:r>
              <a:rPr lang="en-US" sz="1600" b="0" i="0" u="none" strike="noStrike" dirty="0" err="1">
                <a:solidFill>
                  <a:srgbClr val="000000"/>
                </a:solidFill>
                <a:effectLst/>
              </a:rPr>
              <a:t>sem</a:t>
            </a:r>
            <a:r>
              <a:rPr lang="en-US" sz="1600" b="0" i="0" u="none" strike="noStrike" dirty="0">
                <a:solidFill>
                  <a:srgbClr val="000000"/>
                </a:solidFill>
                <a:effectLst/>
              </a:rPr>
              <a:t> </a:t>
            </a:r>
            <a:r>
              <a:rPr lang="en-US" sz="1600" b="0" i="0" u="none" strike="noStrike" dirty="0" err="1">
                <a:solidFill>
                  <a:srgbClr val="000000"/>
                </a:solidFill>
                <a:effectLst/>
              </a:rPr>
              <a:t>expô</a:t>
            </a:r>
            <a:r>
              <a:rPr lang="en-US" sz="1600" b="0" i="0" u="none" strike="noStrike" dirty="0">
                <a:solidFill>
                  <a:srgbClr val="000000"/>
                </a:solidFill>
                <a:effectLst/>
              </a:rPr>
              <a:t>-las </a:t>
            </a:r>
            <a:r>
              <a:rPr lang="en-US" sz="1600" b="0" i="0" u="none" strike="noStrike" dirty="0" err="1">
                <a:solidFill>
                  <a:srgbClr val="000000"/>
                </a:solidFill>
                <a:effectLst/>
              </a:rPr>
              <a:t>diretamente</a:t>
            </a:r>
            <a:r>
              <a:rPr lang="en-US" sz="1600" b="0" i="0" u="none" strike="noStrike" dirty="0">
                <a:solidFill>
                  <a:srgbClr val="000000"/>
                </a:solidFill>
                <a:effectLst/>
              </a:rPr>
              <a:t>, a </a:t>
            </a:r>
            <a:r>
              <a:rPr lang="en-US" sz="1600" b="0" i="0" u="none" strike="noStrike" dirty="0" err="1">
                <a:solidFill>
                  <a:srgbClr val="000000"/>
                </a:solidFill>
                <a:effectLst/>
              </a:rPr>
              <a:t>solução</a:t>
            </a:r>
            <a:r>
              <a:rPr lang="en-US" sz="1600" b="0" i="0" u="none" strike="noStrike" dirty="0">
                <a:solidFill>
                  <a:srgbClr val="000000"/>
                </a:solidFill>
                <a:effectLst/>
              </a:rPr>
              <a:t> </a:t>
            </a:r>
            <a:r>
              <a:rPr lang="en-US" sz="1600" b="0" i="0" u="none" strike="noStrike" dirty="0" err="1">
                <a:solidFill>
                  <a:srgbClr val="000000"/>
                </a:solidFill>
                <a:effectLst/>
              </a:rPr>
              <a:t>recomendada</a:t>
            </a:r>
            <a:r>
              <a:rPr lang="en-US" sz="1600" b="0" i="0" u="none" strike="noStrike" dirty="0">
                <a:solidFill>
                  <a:srgbClr val="000000"/>
                </a:solidFill>
                <a:effectLst/>
              </a:rPr>
              <a:t> é </a:t>
            </a:r>
            <a:r>
              <a:rPr lang="en-US" sz="1600" b="0" i="0" u="none" strike="noStrike" dirty="0" err="1">
                <a:solidFill>
                  <a:srgbClr val="000000"/>
                </a:solidFill>
                <a:effectLst/>
              </a:rPr>
              <a:t>utilizar</a:t>
            </a:r>
            <a:r>
              <a:rPr lang="en-US" sz="1600" b="0" i="0" u="none" strike="noStrike" dirty="0">
                <a:solidFill>
                  <a:srgbClr val="000000"/>
                </a:solidFill>
                <a:effectLst/>
              </a:rPr>
              <a:t> um </a:t>
            </a:r>
            <a:r>
              <a:rPr lang="en-US" sz="1600" b="1" i="0" u="none" strike="noStrike" dirty="0">
                <a:solidFill>
                  <a:srgbClr val="000000"/>
                </a:solidFill>
                <a:effectLst/>
              </a:rPr>
              <a:t>NAT Gateway</a:t>
            </a:r>
            <a:r>
              <a:rPr lang="en-US" sz="1600" b="0" i="0" u="none" strike="noStrike" dirty="0">
                <a:solidFill>
                  <a:srgbClr val="000000"/>
                </a:solidFill>
                <a:effectLst/>
              </a:rPr>
              <a:t>. O NAT Gateway é </a:t>
            </a:r>
            <a:r>
              <a:rPr lang="en-US" sz="1600" b="0" i="0" u="none" strike="noStrike" dirty="0" err="1">
                <a:solidFill>
                  <a:srgbClr val="000000"/>
                </a:solidFill>
                <a:effectLst/>
              </a:rPr>
              <a:t>implantado</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sub-rede </a:t>
            </a:r>
            <a:r>
              <a:rPr lang="en-US" sz="1600" b="0" i="0" u="none" strike="noStrike" dirty="0" err="1">
                <a:solidFill>
                  <a:srgbClr val="000000"/>
                </a:solidFill>
                <a:effectLst/>
              </a:rPr>
              <a:t>pública</a:t>
            </a:r>
            <a:r>
              <a:rPr lang="en-US" sz="1600" b="0" i="0" u="none" strike="noStrike" dirty="0">
                <a:solidFill>
                  <a:srgbClr val="000000"/>
                </a:solidFill>
                <a:effectLst/>
              </a:rPr>
              <a:t> e </a:t>
            </a:r>
            <a:r>
              <a:rPr lang="en-US" sz="1600" b="0" i="0" u="none" strike="noStrike" dirty="0" err="1">
                <a:solidFill>
                  <a:srgbClr val="000000"/>
                </a:solidFill>
                <a:effectLst/>
              </a:rPr>
              <a:t>permite</a:t>
            </a:r>
            <a:r>
              <a:rPr lang="en-US" sz="1600" b="0" i="0" u="none" strike="noStrike" dirty="0">
                <a:solidFill>
                  <a:srgbClr val="000000"/>
                </a:solidFill>
                <a:effectLst/>
              </a:rPr>
              <a:t> que </a:t>
            </a:r>
            <a:r>
              <a:rPr lang="en-US" sz="1600" b="0" i="0" u="none" strike="noStrike" dirty="0" err="1">
                <a:solidFill>
                  <a:srgbClr val="000000"/>
                </a:solidFill>
                <a:effectLst/>
              </a:rPr>
              <a:t>instâncias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sub-rede </a:t>
            </a:r>
            <a:r>
              <a:rPr lang="en-US" sz="1600" b="0" i="0" u="none" strike="noStrike" dirty="0" err="1">
                <a:solidFill>
                  <a:srgbClr val="000000"/>
                </a:solidFill>
                <a:effectLst/>
              </a:rPr>
              <a:t>privada</a:t>
            </a:r>
            <a:r>
              <a:rPr lang="en-US" sz="1600" b="0" i="0" u="none" strike="noStrike" dirty="0">
                <a:solidFill>
                  <a:srgbClr val="000000"/>
                </a:solidFill>
                <a:effectLst/>
              </a:rPr>
              <a:t> </a:t>
            </a:r>
            <a:r>
              <a:rPr lang="en-US" sz="1600" b="0" i="0" u="none" strike="noStrike" dirty="0" err="1">
                <a:solidFill>
                  <a:srgbClr val="000000"/>
                </a:solidFill>
                <a:effectLst/>
              </a:rPr>
              <a:t>iniciem</a:t>
            </a:r>
            <a:r>
              <a:rPr lang="en-US" sz="1600" b="0" i="0" u="none" strike="noStrike" dirty="0">
                <a:solidFill>
                  <a:srgbClr val="000000"/>
                </a:solidFill>
                <a:effectLst/>
              </a:rPr>
              <a:t> </a:t>
            </a:r>
            <a:r>
              <a:rPr lang="en-US" sz="1600" b="0" i="0" u="none" strike="noStrike" dirty="0" err="1">
                <a:solidFill>
                  <a:srgbClr val="000000"/>
                </a:solidFill>
                <a:effectLst/>
              </a:rPr>
              <a:t>conexões</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para a internet (</a:t>
            </a:r>
            <a:r>
              <a:rPr lang="en-US" sz="1600" b="0" i="0" u="none" strike="noStrike" dirty="0" err="1">
                <a:solidFill>
                  <a:srgbClr val="000000"/>
                </a:solidFill>
                <a:effectLst/>
              </a:rPr>
              <a:t>por</a:t>
            </a:r>
            <a:r>
              <a:rPr lang="en-US" sz="1600" b="0" i="0" u="none" strike="noStrike" dirty="0">
                <a:solidFill>
                  <a:srgbClr val="000000"/>
                </a:solidFill>
                <a:effectLst/>
              </a:rPr>
              <a:t> </a:t>
            </a:r>
            <a:r>
              <a:rPr lang="en-US" sz="1600" b="0" i="0" u="none" strike="noStrike" dirty="0" err="1">
                <a:solidFill>
                  <a:srgbClr val="000000"/>
                </a:solidFill>
                <a:effectLst/>
              </a:rPr>
              <a:t>exemplo</a:t>
            </a:r>
            <a:r>
              <a:rPr lang="en-US" sz="1600" b="0" i="0" u="none" strike="noStrike" dirty="0">
                <a:solidFill>
                  <a:srgbClr val="000000"/>
                </a:solidFill>
                <a:effectLst/>
              </a:rPr>
              <a:t>, para </a:t>
            </a:r>
            <a:r>
              <a:rPr lang="en-US" sz="1600" b="0" i="0" u="none" strike="noStrike" dirty="0" err="1">
                <a:solidFill>
                  <a:srgbClr val="000000"/>
                </a:solidFill>
                <a:effectLst/>
              </a:rPr>
              <a:t>baixar</a:t>
            </a:r>
            <a:r>
              <a:rPr lang="en-US" sz="1600" b="0" i="0" u="none" strike="noStrike" dirty="0">
                <a:solidFill>
                  <a:srgbClr val="000000"/>
                </a:solidFill>
                <a:effectLst/>
              </a:rPr>
              <a:t> </a:t>
            </a:r>
            <a:r>
              <a:rPr lang="en-US" sz="1600" b="0" i="0" u="none" strike="noStrike" dirty="0" err="1">
                <a:solidFill>
                  <a:srgbClr val="000000"/>
                </a:solidFill>
                <a:effectLst/>
              </a:rPr>
              <a:t>atualizações</a:t>
            </a:r>
            <a:r>
              <a:rPr lang="en-US" sz="1600" b="0" i="0" u="none" strike="noStrike" dirty="0">
                <a:solidFill>
                  <a:srgbClr val="000000"/>
                </a:solidFill>
                <a:effectLst/>
              </a:rPr>
              <a:t>), mas impede que </a:t>
            </a:r>
            <a:r>
              <a:rPr lang="en-US" sz="1600" b="0" i="0" u="none" strike="noStrike" dirty="0" err="1">
                <a:solidFill>
                  <a:srgbClr val="000000"/>
                </a:solidFill>
                <a:effectLst/>
              </a:rPr>
              <a:t>conexões</a:t>
            </a:r>
            <a:r>
              <a:rPr lang="en-US" sz="1600" b="0" i="0" u="none" strike="noStrike" dirty="0">
                <a:solidFill>
                  <a:srgbClr val="000000"/>
                </a:solidFill>
                <a:effectLst/>
              </a:rPr>
              <a:t>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solicitadas</a:t>
            </a:r>
            <a:r>
              <a:rPr lang="en-US" sz="1600" b="0" i="0" u="none" strike="noStrike" dirty="0">
                <a:solidFill>
                  <a:srgbClr val="000000"/>
                </a:solidFill>
                <a:effectLst/>
              </a:rPr>
              <a:t> da internet </a:t>
            </a:r>
            <a:r>
              <a:rPr lang="en-US" sz="1600" b="0" i="0" u="none" strike="noStrike" dirty="0" err="1">
                <a:solidFill>
                  <a:srgbClr val="000000"/>
                </a:solidFill>
                <a:effectLst/>
              </a:rPr>
              <a:t>cheguem</a:t>
            </a:r>
            <a:r>
              <a:rPr lang="en-US" sz="1600" b="0" i="0" u="none" strike="noStrike" dirty="0">
                <a:solidFill>
                  <a:srgbClr val="000000"/>
                </a:solidFill>
                <a:effectLst/>
              </a:rPr>
              <a:t> </a:t>
            </a:r>
            <a:r>
              <a:rPr lang="en-US" sz="1600" b="0" i="0" u="none" strike="noStrike" dirty="0" err="1">
                <a:solidFill>
                  <a:srgbClr val="000000"/>
                </a:solidFill>
                <a:effectLst/>
              </a:rPr>
              <a:t>às</a:t>
            </a:r>
            <a:r>
              <a:rPr lang="en-US" sz="1600" b="0" i="0" u="none" strike="noStrike" dirty="0">
                <a:solidFill>
                  <a:srgbClr val="000000"/>
                </a:solidFill>
                <a:effectLst/>
              </a:rPr>
              <a:t> </a:t>
            </a:r>
            <a:r>
              <a:rPr lang="en-US" sz="1600" b="0" i="0" u="none" strike="noStrike" dirty="0" err="1">
                <a:solidFill>
                  <a:srgbClr val="000000"/>
                </a:solidFill>
                <a:effectLst/>
              </a:rPr>
              <a:t>instâncias</a:t>
            </a:r>
            <a:r>
              <a:rPr lang="en-US" sz="1600" b="0" i="0" u="none" strike="noStrike" dirty="0">
                <a:solidFill>
                  <a:srgbClr val="000000"/>
                </a:solidFill>
                <a:effectLst/>
              </a:rPr>
              <a:t>.</a:t>
            </a:r>
          </a:p>
          <a:p>
            <a:pPr algn="l"/>
            <a:r>
              <a:rPr lang="en-US" sz="1600" b="1" i="0" u="none" strike="noStrike" dirty="0">
                <a:solidFill>
                  <a:srgbClr val="000000"/>
                </a:solidFill>
                <a:effectLst/>
              </a:rPr>
              <a:t>Passos para </a:t>
            </a:r>
            <a:r>
              <a:rPr lang="en-US" sz="1600" b="1" i="0" u="none" strike="noStrike" dirty="0" err="1">
                <a:solidFill>
                  <a:srgbClr val="000000"/>
                </a:solidFill>
                <a:effectLst/>
              </a:rPr>
              <a:t>Implementar</a:t>
            </a:r>
            <a:r>
              <a:rPr lang="en-US" sz="1600" b="1" i="0" u="none" strike="noStrike" dirty="0">
                <a:solidFill>
                  <a:srgbClr val="000000"/>
                </a:solidFill>
                <a:effectLst/>
              </a:rPr>
              <a:t> a </a:t>
            </a:r>
            <a:r>
              <a:rPr lang="en-US" sz="1600" b="1" i="0" u="none" strike="noStrike" dirty="0" err="1">
                <a:solidFill>
                  <a:srgbClr val="000000"/>
                </a:solidFill>
                <a:effectLst/>
              </a:rPr>
              <a:t>Solução</a:t>
            </a:r>
            <a:r>
              <a:rPr lang="en-US" sz="1600" b="1" i="0" u="none" strike="noStrike" dirty="0">
                <a:solidFill>
                  <a:srgbClr val="000000"/>
                </a:solidFill>
                <a:effectLst/>
              </a:rPr>
              <a:t>:</a:t>
            </a:r>
            <a:endParaRPr lang="en-US" sz="1600" b="0" i="0" u="none" strike="noStrike" dirty="0">
              <a:solidFill>
                <a:srgbClr val="000000"/>
              </a:solidFill>
              <a:effectLst/>
            </a:endParaRPr>
          </a:p>
          <a:p>
            <a:pPr algn="l">
              <a:buFont typeface="+mj-lt"/>
              <a:buAutoNum type="arabicPeriod"/>
            </a:pPr>
            <a:r>
              <a:rPr lang="en-US" sz="1600" b="1" i="0" u="none" strike="noStrike" dirty="0" err="1">
                <a:solidFill>
                  <a:srgbClr val="000000"/>
                </a:solidFill>
                <a:effectLst/>
              </a:rPr>
              <a:t>Criar</a:t>
            </a:r>
            <a:r>
              <a:rPr lang="en-US" sz="1600" b="1" i="0" u="none" strike="noStrike" dirty="0">
                <a:solidFill>
                  <a:srgbClr val="000000"/>
                </a:solidFill>
                <a:effectLst/>
              </a:rPr>
              <a:t> um NAT Gateway</a:t>
            </a:r>
            <a:r>
              <a:rPr lang="en-US" sz="1600" b="0" i="0" u="none" strike="noStrike" dirty="0">
                <a:solidFill>
                  <a:srgbClr val="000000"/>
                </a:solidFill>
                <a:effectLst/>
              </a:rPr>
              <a:t>: </a:t>
            </a:r>
            <a:r>
              <a:rPr lang="en-US" sz="1600" b="0" i="0" u="none" strike="noStrike" dirty="0" err="1">
                <a:solidFill>
                  <a:srgbClr val="000000"/>
                </a:solidFill>
                <a:effectLst/>
              </a:rPr>
              <a:t>Implante</a:t>
            </a:r>
            <a:r>
              <a:rPr lang="en-US" sz="1600" b="0" i="0" u="none" strike="noStrike" dirty="0">
                <a:solidFill>
                  <a:srgbClr val="000000"/>
                </a:solidFill>
                <a:effectLst/>
              </a:rPr>
              <a:t> o NAT Gateway </a:t>
            </a:r>
            <a:r>
              <a:rPr lang="en-US" sz="1600" b="0" i="0" u="none" strike="noStrike" dirty="0" err="1">
                <a:solidFill>
                  <a:srgbClr val="000000"/>
                </a:solidFill>
                <a:effectLst/>
              </a:rPr>
              <a:t>na</a:t>
            </a:r>
            <a:r>
              <a:rPr lang="en-US" sz="1600" b="0" i="0" u="none" strike="noStrike" dirty="0">
                <a:solidFill>
                  <a:srgbClr val="000000"/>
                </a:solidFill>
                <a:effectLst/>
              </a:rPr>
              <a:t> sub-rede </a:t>
            </a:r>
            <a:r>
              <a:rPr lang="en-US" sz="1600" b="0" i="0" u="none" strike="noStrike" dirty="0" err="1">
                <a:solidFill>
                  <a:srgbClr val="000000"/>
                </a:solidFill>
                <a:effectLst/>
              </a:rPr>
              <a:t>pública</a:t>
            </a:r>
            <a:r>
              <a:rPr lang="en-US" sz="1600" b="0" i="0" u="none" strike="noStrike" dirty="0">
                <a:solidFill>
                  <a:srgbClr val="000000"/>
                </a:solidFill>
                <a:effectLst/>
              </a:rPr>
              <a:t>. Ele </a:t>
            </a:r>
            <a:r>
              <a:rPr lang="en-US" sz="1600" b="0" i="0" u="none" strike="noStrike" dirty="0" err="1">
                <a:solidFill>
                  <a:srgbClr val="000000"/>
                </a:solidFill>
                <a:effectLst/>
              </a:rPr>
              <a:t>será</a:t>
            </a:r>
            <a:r>
              <a:rPr lang="en-US" sz="1600" b="0" i="0" u="none" strike="noStrike" dirty="0">
                <a:solidFill>
                  <a:srgbClr val="000000"/>
                </a:solidFill>
                <a:effectLst/>
              </a:rPr>
              <a:t> </a:t>
            </a:r>
            <a:r>
              <a:rPr lang="en-US" sz="1600" b="0" i="0" u="none" strike="noStrike" dirty="0" err="1">
                <a:solidFill>
                  <a:srgbClr val="000000"/>
                </a:solidFill>
                <a:effectLst/>
              </a:rPr>
              <a:t>associado</a:t>
            </a:r>
            <a:r>
              <a:rPr lang="en-US" sz="1600" b="0" i="0" u="none" strike="noStrike" dirty="0">
                <a:solidFill>
                  <a:srgbClr val="000000"/>
                </a:solidFill>
                <a:effectLst/>
              </a:rPr>
              <a:t> a um Elastic IP (EIP) para se </a:t>
            </a:r>
            <a:r>
              <a:rPr lang="en-US" sz="1600" b="0" i="0" u="none" strike="noStrike" dirty="0" err="1">
                <a:solidFill>
                  <a:srgbClr val="000000"/>
                </a:solidFill>
                <a:effectLst/>
              </a:rPr>
              <a:t>comunicar</a:t>
            </a:r>
            <a:r>
              <a:rPr lang="en-US" sz="1600" b="0" i="0" u="none" strike="noStrike" dirty="0">
                <a:solidFill>
                  <a:srgbClr val="000000"/>
                </a:solidFill>
                <a:effectLst/>
              </a:rPr>
              <a:t> com a internet.</a:t>
            </a:r>
          </a:p>
          <a:p>
            <a:pPr algn="l">
              <a:buFont typeface="+mj-lt"/>
              <a:buAutoNum type="arabicPeriod"/>
            </a:pPr>
            <a:r>
              <a:rPr lang="en-US" sz="1600" b="1" i="0" u="none" strike="noStrike" dirty="0" err="1">
                <a:solidFill>
                  <a:srgbClr val="000000"/>
                </a:solidFill>
                <a:effectLst/>
              </a:rPr>
              <a:t>Atualizar</a:t>
            </a:r>
            <a:r>
              <a:rPr lang="en-US" sz="1600" b="1" i="0" u="none" strike="noStrike" dirty="0">
                <a:solidFill>
                  <a:srgbClr val="000000"/>
                </a:solidFill>
                <a:effectLst/>
              </a:rPr>
              <a:t> a </a:t>
            </a:r>
            <a:r>
              <a:rPr lang="en-US" sz="1600" b="1" i="0" u="none" strike="noStrike" dirty="0" err="1">
                <a:solidFill>
                  <a:srgbClr val="000000"/>
                </a:solidFill>
                <a:effectLst/>
              </a:rPr>
              <a:t>Tabela</a:t>
            </a:r>
            <a:r>
              <a:rPr lang="en-US" sz="1600" b="1" i="0" u="none" strike="noStrike" dirty="0">
                <a:solidFill>
                  <a:srgbClr val="000000"/>
                </a:solidFill>
                <a:effectLst/>
              </a:rPr>
              <a:t> de </a:t>
            </a:r>
            <a:r>
              <a:rPr lang="en-US" sz="1600" b="1" i="0" u="none" strike="noStrike" dirty="0" err="1">
                <a:solidFill>
                  <a:srgbClr val="000000"/>
                </a:solidFill>
                <a:effectLst/>
              </a:rPr>
              <a:t>Rotas</a:t>
            </a:r>
            <a:r>
              <a:rPr lang="en-US" sz="1600" b="1" i="0" u="none" strike="noStrike" dirty="0">
                <a:solidFill>
                  <a:srgbClr val="000000"/>
                </a:solidFill>
                <a:effectLst/>
              </a:rPr>
              <a:t> da Sub-rede </a:t>
            </a:r>
            <a:r>
              <a:rPr lang="en-US" sz="1600" b="1" i="0" u="none" strike="noStrike" dirty="0" err="1">
                <a:solidFill>
                  <a:srgbClr val="000000"/>
                </a:solidFill>
                <a:effectLst/>
              </a:rPr>
              <a:t>Privada</a:t>
            </a:r>
            <a:r>
              <a:rPr lang="en-US" sz="1600" b="0" i="0" u="none" strike="noStrike" dirty="0">
                <a:solidFill>
                  <a:srgbClr val="000000"/>
                </a:solidFill>
                <a:effectLst/>
              </a:rPr>
              <a:t>: </a:t>
            </a:r>
            <a:r>
              <a:rPr lang="en-US" sz="1600" b="0" i="0" u="none" strike="noStrike" dirty="0" err="1">
                <a:solidFill>
                  <a:srgbClr val="000000"/>
                </a:solidFill>
                <a:effectLst/>
              </a:rPr>
              <a:t>Modifique</a:t>
            </a:r>
            <a:r>
              <a:rPr lang="en-US" sz="1600" b="0" i="0" u="none" strike="noStrike" dirty="0">
                <a:solidFill>
                  <a:srgbClr val="000000"/>
                </a:solidFill>
                <a:effectLst/>
              </a:rPr>
              <a:t> a </a:t>
            </a:r>
            <a:r>
              <a:rPr lang="en-US" sz="1600" b="0" i="0" u="none" strike="noStrike" dirty="0" err="1">
                <a:solidFill>
                  <a:srgbClr val="000000"/>
                </a:solidFill>
                <a:effectLst/>
              </a:rPr>
              <a:t>tabela</a:t>
            </a:r>
            <a:r>
              <a:rPr lang="en-US" sz="1600" b="0" i="0" u="none" strike="noStrike" dirty="0">
                <a:solidFill>
                  <a:srgbClr val="000000"/>
                </a:solidFill>
                <a:effectLst/>
              </a:rPr>
              <a:t> de </a:t>
            </a:r>
            <a:r>
              <a:rPr lang="en-US" sz="1600" b="0" i="0" u="none" strike="noStrike" dirty="0" err="1">
                <a:solidFill>
                  <a:srgbClr val="000000"/>
                </a:solidFill>
                <a:effectLst/>
              </a:rPr>
              <a:t>rotas</a:t>
            </a:r>
            <a:r>
              <a:rPr lang="en-US" sz="1600" b="0" i="0" u="none" strike="noStrike" dirty="0">
                <a:solidFill>
                  <a:srgbClr val="000000"/>
                </a:solidFill>
                <a:effectLst/>
              </a:rPr>
              <a:t> </a:t>
            </a:r>
            <a:r>
              <a:rPr lang="en-US" sz="1600" b="0" i="0" u="none" strike="noStrike" dirty="0" err="1">
                <a:solidFill>
                  <a:srgbClr val="000000"/>
                </a:solidFill>
                <a:effectLst/>
              </a:rPr>
              <a:t>associada</a:t>
            </a:r>
            <a:r>
              <a:rPr lang="en-US" sz="1600" b="0" i="0" u="none" strike="noStrike" dirty="0">
                <a:solidFill>
                  <a:srgbClr val="000000"/>
                </a:solidFill>
                <a:effectLst/>
              </a:rPr>
              <a:t> à sub-rede </a:t>
            </a:r>
            <a:r>
              <a:rPr lang="en-US" sz="1600" b="0" i="0" u="none" strike="noStrike" dirty="0" err="1">
                <a:solidFill>
                  <a:srgbClr val="000000"/>
                </a:solidFill>
                <a:effectLst/>
              </a:rPr>
              <a:t>privada</a:t>
            </a:r>
            <a:r>
              <a:rPr lang="en-US" sz="1600" b="0" i="0" u="none" strike="noStrike" dirty="0">
                <a:solidFill>
                  <a:srgbClr val="000000"/>
                </a:solidFill>
                <a:effectLst/>
              </a:rPr>
              <a:t> para </a:t>
            </a:r>
            <a:r>
              <a:rPr lang="en-US" sz="1600" b="0" i="0" u="none" strike="noStrike" dirty="0" err="1">
                <a:solidFill>
                  <a:srgbClr val="000000"/>
                </a:solidFill>
                <a:effectLst/>
              </a:rPr>
              <a:t>direcionar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destinado</a:t>
            </a:r>
            <a:r>
              <a:rPr lang="en-US" sz="1600" b="0" i="0" u="none" strike="noStrike" dirty="0">
                <a:solidFill>
                  <a:srgbClr val="000000"/>
                </a:solidFill>
                <a:effectLst/>
              </a:rPr>
              <a:t> à internet (0.0.0.0/0) para o NAT Gateway.</a:t>
            </a:r>
          </a:p>
          <a:p>
            <a:pPr algn="l">
              <a:buFont typeface="+mj-lt"/>
              <a:buAutoNum type="arabicPeriod"/>
            </a:pPr>
            <a:r>
              <a:rPr lang="en-US" sz="1600" b="1" i="0" u="none" strike="noStrike" dirty="0" err="1">
                <a:solidFill>
                  <a:srgbClr val="000000"/>
                </a:solidFill>
                <a:effectLst/>
              </a:rPr>
              <a:t>Manter</a:t>
            </a:r>
            <a:r>
              <a:rPr lang="en-US" sz="1600" b="1" i="0" u="none" strike="noStrike" dirty="0">
                <a:solidFill>
                  <a:srgbClr val="000000"/>
                </a:solidFill>
                <a:effectLst/>
              </a:rPr>
              <a:t> a Segurança</a:t>
            </a:r>
            <a:r>
              <a:rPr lang="en-US" sz="1600" b="0" i="0" u="none" strike="noStrike" dirty="0">
                <a:solidFill>
                  <a:srgbClr val="000000"/>
                </a:solidFill>
                <a:effectLst/>
              </a:rPr>
              <a:t>: Essa </a:t>
            </a:r>
            <a:r>
              <a:rPr lang="en-US" sz="1600" b="0" i="0" u="none" strike="noStrike" dirty="0" err="1">
                <a:solidFill>
                  <a:srgbClr val="000000"/>
                </a:solidFill>
                <a:effectLst/>
              </a:rPr>
              <a:t>abordagem</a:t>
            </a:r>
            <a:r>
              <a:rPr lang="en-US" sz="1600" b="0" i="0" u="none" strike="noStrike" dirty="0">
                <a:solidFill>
                  <a:srgbClr val="000000"/>
                </a:solidFill>
                <a:effectLst/>
              </a:rPr>
              <a:t> </a:t>
            </a:r>
            <a:r>
              <a:rPr lang="en-US" sz="1600" b="0" i="0" u="none" strike="noStrike" dirty="0" err="1">
                <a:solidFill>
                  <a:srgbClr val="000000"/>
                </a:solidFill>
                <a:effectLst/>
              </a:rPr>
              <a:t>mantém</a:t>
            </a:r>
            <a:r>
              <a:rPr lang="en-US" sz="1600" b="0" i="0" u="none" strike="noStrike" dirty="0">
                <a:solidFill>
                  <a:srgbClr val="000000"/>
                </a:solidFill>
                <a:effectLst/>
              </a:rPr>
              <a:t> as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na</a:t>
            </a:r>
            <a:r>
              <a:rPr lang="en-US" sz="1600" b="0" i="0" u="none" strike="noStrike" dirty="0">
                <a:solidFill>
                  <a:srgbClr val="000000"/>
                </a:solidFill>
                <a:effectLst/>
              </a:rPr>
              <a:t> sub-rede </a:t>
            </a:r>
            <a:r>
              <a:rPr lang="en-US" sz="1600" b="0" i="0" u="none" strike="noStrike" dirty="0" err="1">
                <a:solidFill>
                  <a:srgbClr val="000000"/>
                </a:solidFill>
                <a:effectLst/>
              </a:rPr>
              <a:t>privada</a:t>
            </a:r>
            <a:r>
              <a:rPr lang="en-US" sz="1600" b="0" i="0" u="none" strike="noStrike" dirty="0">
                <a:solidFill>
                  <a:srgbClr val="000000"/>
                </a:solidFill>
                <a:effectLst/>
              </a:rPr>
              <a:t> </a:t>
            </a:r>
            <a:r>
              <a:rPr lang="en-US" sz="1600" b="0" i="0" u="none" strike="noStrike" dirty="0" err="1">
                <a:solidFill>
                  <a:srgbClr val="000000"/>
                </a:solidFill>
                <a:effectLst/>
              </a:rPr>
              <a:t>inacessíveis</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da internet, </a:t>
            </a:r>
            <a:r>
              <a:rPr lang="en-US" sz="1600" b="0" i="0" u="none" strike="noStrike" dirty="0" err="1">
                <a:solidFill>
                  <a:srgbClr val="000000"/>
                </a:solidFill>
                <a:effectLst/>
              </a:rPr>
              <a:t>alinhando</a:t>
            </a:r>
            <a:r>
              <a:rPr lang="en-US" sz="1600" b="0" i="0" u="none" strike="noStrike" dirty="0">
                <a:solidFill>
                  <a:srgbClr val="000000"/>
                </a:solidFill>
                <a:effectLst/>
              </a:rPr>
              <a:t>-se </a:t>
            </a:r>
            <a:r>
              <a:rPr lang="en-US" sz="1600" b="0" i="0" u="none" strike="noStrike" dirty="0" err="1">
                <a:solidFill>
                  <a:srgbClr val="000000"/>
                </a:solidFill>
                <a:effectLst/>
              </a:rPr>
              <a:t>às</a:t>
            </a:r>
            <a:r>
              <a:rPr lang="en-US" sz="1600" b="0" i="0" u="none" strike="noStrike" dirty="0">
                <a:solidFill>
                  <a:srgbClr val="000000"/>
                </a:solidFill>
                <a:effectLst/>
              </a:rPr>
              <a:t> </a:t>
            </a:r>
            <a:r>
              <a:rPr lang="en-US" sz="1600" b="0" i="0" u="none" strike="noStrike" dirty="0" err="1">
                <a:solidFill>
                  <a:srgbClr val="000000"/>
                </a:solidFill>
                <a:effectLst/>
              </a:rPr>
              <a:t>melhores</a:t>
            </a:r>
            <a:r>
              <a:rPr lang="en-US" sz="1600" b="0" i="0" u="none" strike="noStrike" dirty="0">
                <a:solidFill>
                  <a:srgbClr val="000000"/>
                </a:solidFill>
                <a:effectLst/>
              </a:rPr>
              <a:t> </a:t>
            </a:r>
            <a:r>
              <a:rPr lang="en-US" sz="1600" b="0" i="0" u="none" strike="noStrike" dirty="0" err="1">
                <a:solidFill>
                  <a:srgbClr val="000000"/>
                </a:solidFill>
                <a:effectLst/>
              </a:rPr>
              <a:t>práticas</a:t>
            </a:r>
            <a:r>
              <a:rPr lang="en-US" sz="1600" b="0" i="0" u="none" strike="noStrike" dirty="0">
                <a:solidFill>
                  <a:srgbClr val="000000"/>
                </a:solidFill>
                <a:effectLst/>
              </a:rPr>
              <a:t> de segurança.</a:t>
            </a:r>
          </a:p>
          <a:p>
            <a:pPr algn="l"/>
            <a:r>
              <a:rPr lang="en-US" sz="1600" b="0" i="0" u="none" strike="noStrike" dirty="0">
                <a:solidFill>
                  <a:srgbClr val="000000"/>
                </a:solidFill>
                <a:effectLst/>
              </a:rPr>
              <a:t>As </a:t>
            </a:r>
            <a:r>
              <a:rPr lang="en-US" sz="1600" b="0" i="0" u="none" strike="noStrike" dirty="0" err="1">
                <a:solidFill>
                  <a:srgbClr val="000000"/>
                </a:solidFill>
                <a:effectLst/>
              </a:rPr>
              <a:t>outras</a:t>
            </a:r>
            <a:r>
              <a:rPr lang="en-US" sz="1600" b="0" i="0" u="none" strike="noStrike" dirty="0">
                <a:solidFill>
                  <a:srgbClr val="000000"/>
                </a:solidFill>
                <a:effectLst/>
              </a:rPr>
              <a:t> </a:t>
            </a:r>
            <a:r>
              <a:rPr lang="en-US" sz="1600" b="0" i="0" u="none" strike="noStrike" dirty="0" err="1">
                <a:solidFill>
                  <a:srgbClr val="000000"/>
                </a:solidFill>
                <a:effectLst/>
              </a:rPr>
              <a:t>opções</a:t>
            </a:r>
            <a:r>
              <a:rPr lang="en-US" sz="1600" b="0" i="0" u="none" strike="noStrike" dirty="0">
                <a:solidFill>
                  <a:srgbClr val="000000"/>
                </a:solidFill>
                <a:effectLst/>
              </a:rPr>
              <a:t>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incorretas</a:t>
            </a:r>
            <a:r>
              <a:rPr lang="en-US" sz="1600" b="0" i="0" u="none" strike="noStrike" dirty="0">
                <a:solidFill>
                  <a:srgbClr val="000000"/>
                </a:solidFill>
                <a:effectLst/>
              </a:rPr>
              <a:t> </a:t>
            </a:r>
            <a:r>
              <a:rPr lang="en-US" sz="1600" b="0" i="0" u="none" strike="noStrike" dirty="0" err="1">
                <a:solidFill>
                  <a:srgbClr val="000000"/>
                </a:solidFill>
                <a:effectLst/>
              </a:rPr>
              <a:t>porque</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a) </a:t>
            </a:r>
            <a:r>
              <a:rPr lang="en-US" sz="1600" b="0" i="0" u="none" strike="noStrike" dirty="0" err="1">
                <a:solidFill>
                  <a:srgbClr val="000000"/>
                </a:solidFill>
                <a:effectLst/>
              </a:rPr>
              <a:t>Associar</a:t>
            </a:r>
            <a:r>
              <a:rPr lang="en-US" sz="1600" b="0" i="0" u="none" strike="noStrike" dirty="0">
                <a:solidFill>
                  <a:srgbClr val="000000"/>
                </a:solidFill>
                <a:effectLst/>
              </a:rPr>
              <a:t> um IP </a:t>
            </a:r>
            <a:r>
              <a:rPr lang="en-US" sz="1600" b="0" i="0" u="none" strike="noStrike" dirty="0" err="1">
                <a:solidFill>
                  <a:srgbClr val="000000"/>
                </a:solidFill>
                <a:effectLst/>
              </a:rPr>
              <a:t>público</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a:t>
            </a:r>
            <a:r>
              <a:rPr lang="en-US" sz="1600" b="0" i="0" u="none" strike="noStrike" dirty="0" err="1">
                <a:solidFill>
                  <a:srgbClr val="000000"/>
                </a:solidFill>
                <a:effectLst/>
              </a:rPr>
              <a:t>às</a:t>
            </a:r>
            <a:r>
              <a:rPr lang="en-US" sz="1600" b="0" i="0" u="none" strike="noStrike" dirty="0">
                <a:solidFill>
                  <a:srgbClr val="000000"/>
                </a:solidFill>
                <a:effectLst/>
              </a:rPr>
              <a:t>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na</a:t>
            </a:r>
            <a:r>
              <a:rPr lang="en-US" sz="1600" b="0" i="0" u="none" strike="noStrike" dirty="0">
                <a:solidFill>
                  <a:srgbClr val="000000"/>
                </a:solidFill>
                <a:effectLst/>
              </a:rPr>
              <a:t> sub-rede </a:t>
            </a:r>
            <a:r>
              <a:rPr lang="en-US" sz="1600" b="0" i="0" u="none" strike="noStrike" dirty="0" err="1">
                <a:solidFill>
                  <a:srgbClr val="000000"/>
                </a:solidFill>
                <a:effectLst/>
              </a:rPr>
              <a:t>privada</a:t>
            </a:r>
            <a:r>
              <a:rPr lang="en-US" sz="1600" b="0" i="0" u="none" strike="noStrike" dirty="0">
                <a:solidFill>
                  <a:srgbClr val="000000"/>
                </a:solidFill>
                <a:effectLst/>
              </a:rPr>
              <a:t> </a:t>
            </a:r>
            <a:r>
              <a:rPr lang="en-US" sz="1600" b="0" i="0" u="none" strike="noStrike" dirty="0" err="1">
                <a:solidFill>
                  <a:srgbClr val="000000"/>
                </a:solidFill>
                <a:effectLst/>
              </a:rPr>
              <a:t>compromete</a:t>
            </a:r>
            <a:r>
              <a:rPr lang="en-US" sz="1600" b="0" i="0" u="none" strike="noStrike" dirty="0">
                <a:solidFill>
                  <a:srgbClr val="000000"/>
                </a:solidFill>
                <a:effectLst/>
              </a:rPr>
              <a:t> a segurança, </a:t>
            </a:r>
            <a:r>
              <a:rPr lang="en-US" sz="1600" b="0" i="0" u="none" strike="noStrike" dirty="0" err="1">
                <a:solidFill>
                  <a:srgbClr val="000000"/>
                </a:solidFill>
                <a:effectLst/>
              </a:rPr>
              <a:t>tornando</a:t>
            </a:r>
            <a:r>
              <a:rPr lang="en-US" sz="1600" b="0" i="0" u="none" strike="noStrike" dirty="0">
                <a:solidFill>
                  <a:srgbClr val="000000"/>
                </a:solidFill>
                <a:effectLst/>
              </a:rPr>
              <a:t>-as </a:t>
            </a:r>
            <a:r>
              <a:rPr lang="en-US" sz="1600" b="0" i="0" u="none" strike="noStrike" dirty="0" err="1">
                <a:solidFill>
                  <a:srgbClr val="000000"/>
                </a:solidFill>
                <a:effectLst/>
              </a:rPr>
              <a:t>acessíveis</a:t>
            </a:r>
            <a:r>
              <a:rPr lang="en-US" sz="1600" b="0" i="0" u="none" strike="noStrike" dirty="0">
                <a:solidFill>
                  <a:srgbClr val="000000"/>
                </a:solidFill>
                <a:effectLst/>
              </a:rPr>
              <a:t> pela internet.</a:t>
            </a:r>
          </a:p>
          <a:p>
            <a:pPr algn="l">
              <a:buFont typeface="Arial" panose="020B0604020202020204" pitchFamily="34" charset="0"/>
              <a:buChar char="•"/>
            </a:pPr>
            <a:r>
              <a:rPr lang="en-US" sz="1600" b="0" i="0" u="none" strike="noStrike" dirty="0">
                <a:solidFill>
                  <a:srgbClr val="000000"/>
                </a:solidFill>
                <a:effectLst/>
              </a:rPr>
              <a:t>b) Mover as </a:t>
            </a:r>
            <a:r>
              <a:rPr lang="en-US" sz="1600" b="0" i="0" u="none" strike="noStrike" dirty="0" err="1">
                <a:solidFill>
                  <a:srgbClr val="000000"/>
                </a:solidFill>
                <a:effectLst/>
              </a:rPr>
              <a:t>instâncias</a:t>
            </a:r>
            <a:r>
              <a:rPr lang="en-US" sz="1600" b="0" i="0" u="none" strike="noStrike" dirty="0">
                <a:solidFill>
                  <a:srgbClr val="000000"/>
                </a:solidFill>
                <a:effectLst/>
              </a:rPr>
              <a:t> para </a:t>
            </a:r>
            <a:r>
              <a:rPr lang="en-US" sz="1600" b="0" i="0" u="none" strike="noStrike" dirty="0" err="1">
                <a:solidFill>
                  <a:srgbClr val="000000"/>
                </a:solidFill>
                <a:effectLst/>
              </a:rPr>
              <a:t>uma</a:t>
            </a:r>
            <a:r>
              <a:rPr lang="en-US" sz="1600" b="0" i="0" u="none" strike="noStrike" dirty="0">
                <a:solidFill>
                  <a:srgbClr val="000000"/>
                </a:solidFill>
                <a:effectLst/>
              </a:rPr>
              <a:t> sub-rede </a:t>
            </a:r>
            <a:r>
              <a:rPr lang="en-US" sz="1600" b="0" i="0" u="none" strike="noStrike" dirty="0" err="1">
                <a:solidFill>
                  <a:srgbClr val="000000"/>
                </a:solidFill>
                <a:effectLst/>
              </a:rPr>
              <a:t>pública</a:t>
            </a:r>
            <a:r>
              <a:rPr lang="en-US" sz="1600" b="0" i="0" u="none" strike="noStrike" dirty="0">
                <a:solidFill>
                  <a:srgbClr val="000000"/>
                </a:solidFill>
                <a:effectLst/>
              </a:rPr>
              <a:t> as </a:t>
            </a:r>
            <a:r>
              <a:rPr lang="en-US" sz="1600" b="0" i="0" u="none" strike="noStrike" dirty="0" err="1">
                <a:solidFill>
                  <a:srgbClr val="000000"/>
                </a:solidFill>
                <a:effectLst/>
              </a:rPr>
              <a:t>exporia</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à internet, o que </a:t>
            </a:r>
            <a:r>
              <a:rPr lang="en-US" sz="1600" b="0" i="0" u="none" strike="noStrike" dirty="0" err="1">
                <a:solidFill>
                  <a:srgbClr val="000000"/>
                </a:solidFill>
                <a:effectLst/>
              </a:rPr>
              <a:t>não</a:t>
            </a:r>
            <a:r>
              <a:rPr lang="en-US" sz="1600" b="0" i="0" u="none" strike="noStrike" dirty="0">
                <a:solidFill>
                  <a:srgbClr val="000000"/>
                </a:solidFill>
                <a:effectLst/>
              </a:rPr>
              <a:t> é </a:t>
            </a:r>
            <a:r>
              <a:rPr lang="en-US" sz="1600" b="0" i="0" u="none" strike="noStrike" dirty="0" err="1">
                <a:solidFill>
                  <a:srgbClr val="000000"/>
                </a:solidFill>
                <a:effectLst/>
              </a:rPr>
              <a:t>recomendado</a:t>
            </a:r>
            <a:r>
              <a:rPr lang="en-US" sz="1600" b="0" i="0" u="none" strike="noStrike" dirty="0">
                <a:solidFill>
                  <a:srgbClr val="000000"/>
                </a:solidFill>
                <a:effectLst/>
              </a:rPr>
              <a:t> para </a:t>
            </a:r>
            <a:r>
              <a:rPr lang="en-US" sz="1600" b="0" i="0" u="none" strike="noStrike" dirty="0" err="1">
                <a:solidFill>
                  <a:srgbClr val="000000"/>
                </a:solidFill>
                <a:effectLst/>
              </a:rPr>
              <a:t>instâncias</a:t>
            </a:r>
            <a:r>
              <a:rPr lang="en-US" sz="1600" b="0" i="0" u="none" strike="noStrike" dirty="0">
                <a:solidFill>
                  <a:srgbClr val="000000"/>
                </a:solidFill>
                <a:effectLst/>
              </a:rPr>
              <a:t> de backend </a:t>
            </a:r>
            <a:r>
              <a:rPr lang="en-US" sz="1600" b="0" i="0" u="none" strike="noStrike" dirty="0" err="1">
                <a:solidFill>
                  <a:srgbClr val="000000"/>
                </a:solidFill>
                <a:effectLst/>
              </a:rPr>
              <a:t>sensíveis</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d) Um bastion host </a:t>
            </a:r>
            <a:r>
              <a:rPr lang="en-US" sz="1600" b="0" i="0" u="none" strike="noStrike" dirty="0" err="1">
                <a:solidFill>
                  <a:srgbClr val="000000"/>
                </a:solidFill>
                <a:effectLst/>
              </a:rPr>
              <a:t>não</a:t>
            </a:r>
            <a:r>
              <a:rPr lang="en-US" sz="1600" b="0" i="0" u="none" strike="noStrike" dirty="0">
                <a:solidFill>
                  <a:srgbClr val="000000"/>
                </a:solidFill>
                <a:effectLst/>
              </a:rPr>
              <a:t> é </a:t>
            </a:r>
            <a:r>
              <a:rPr lang="en-US" sz="1600" b="0" i="0" u="none" strike="noStrike" dirty="0" err="1">
                <a:solidFill>
                  <a:srgbClr val="000000"/>
                </a:solidFill>
                <a:effectLst/>
              </a:rPr>
              <a:t>apropriado</a:t>
            </a:r>
            <a:r>
              <a:rPr lang="en-US" sz="1600" b="0" i="0" u="none" strike="noStrike" dirty="0">
                <a:solidFill>
                  <a:srgbClr val="000000"/>
                </a:solidFill>
                <a:effectLst/>
              </a:rPr>
              <a:t> para </a:t>
            </a:r>
            <a:r>
              <a:rPr lang="en-US" sz="1600" b="0" i="0" u="none" strike="noStrike" dirty="0" err="1">
                <a:solidFill>
                  <a:srgbClr val="000000"/>
                </a:solidFill>
                <a:effectLst/>
              </a:rPr>
              <a:t>encaminhar</a:t>
            </a:r>
            <a:r>
              <a:rPr lang="en-US" sz="1600" b="0" i="0" u="none" strike="noStrike" dirty="0">
                <a:solidFill>
                  <a:srgbClr val="000000"/>
                </a:solidFill>
                <a:effectLst/>
              </a:rPr>
              <a:t>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atualização</a:t>
            </a:r>
            <a:r>
              <a:rPr lang="en-US" sz="1600" b="0" i="0" u="none" strike="noStrike" dirty="0">
                <a:solidFill>
                  <a:srgbClr val="000000"/>
                </a:solidFill>
                <a:effectLst/>
              </a:rPr>
              <a:t> de software para as </a:t>
            </a:r>
            <a:r>
              <a:rPr lang="en-US" sz="1600" b="0" i="0" u="none" strike="noStrike" dirty="0" err="1">
                <a:solidFill>
                  <a:srgbClr val="000000"/>
                </a:solidFill>
                <a:effectLst/>
              </a:rPr>
              <a:t>instâncias</a:t>
            </a:r>
            <a:r>
              <a:rPr lang="en-US" sz="1600" b="0" i="0" u="none" strike="noStrike" dirty="0">
                <a:solidFill>
                  <a:srgbClr val="000000"/>
                </a:solidFill>
                <a:effectLst/>
              </a:rPr>
              <a:t> EC2. Bastion hosts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geralmente</a:t>
            </a:r>
            <a:r>
              <a:rPr lang="en-US" sz="1600" b="0" i="0" u="none" strike="noStrike" dirty="0">
                <a:solidFill>
                  <a:srgbClr val="000000"/>
                </a:solidFill>
                <a:effectLst/>
              </a:rPr>
              <a:t> </a:t>
            </a:r>
            <a:r>
              <a:rPr lang="en-US" sz="1600" b="0" i="0" u="none" strike="noStrike" dirty="0" err="1">
                <a:solidFill>
                  <a:srgbClr val="000000"/>
                </a:solidFill>
                <a:effectLst/>
              </a:rPr>
              <a:t>usados</a:t>
            </a:r>
            <a:r>
              <a:rPr lang="en-US" sz="1600" b="0" i="0" u="none" strike="noStrike" dirty="0">
                <a:solidFill>
                  <a:srgbClr val="000000"/>
                </a:solidFill>
                <a:effectLst/>
              </a:rPr>
              <a:t> para SSH/RDP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privadas</a:t>
            </a:r>
            <a:r>
              <a:rPr lang="en-US" sz="1600" b="0" i="0" u="none" strike="noStrike" dirty="0">
                <a:solidFill>
                  <a:srgbClr val="000000"/>
                </a:solidFill>
                <a:effectLst/>
              </a:rPr>
              <a:t> de </a:t>
            </a:r>
            <a:r>
              <a:rPr lang="en-US" sz="1600" b="0" i="0" u="none" strike="noStrike" dirty="0" err="1">
                <a:solidFill>
                  <a:srgbClr val="000000"/>
                </a:solidFill>
                <a:effectLst/>
              </a:rPr>
              <a:t>maneira</a:t>
            </a:r>
            <a:r>
              <a:rPr lang="en-US" sz="1600" b="0" i="0" u="none" strike="noStrike" dirty="0">
                <a:solidFill>
                  <a:srgbClr val="000000"/>
                </a:solidFill>
                <a:effectLst/>
              </a:rPr>
              <a:t> </a:t>
            </a:r>
            <a:r>
              <a:rPr lang="en-US" sz="1600" b="0" i="0" u="none" strike="noStrike" dirty="0" err="1">
                <a:solidFill>
                  <a:srgbClr val="000000"/>
                </a:solidFill>
                <a:effectLst/>
              </a:rPr>
              <a:t>segura</a:t>
            </a:r>
            <a:r>
              <a:rPr lang="en-US" sz="1600" b="0" i="0" u="none" strike="noStrike" dirty="0">
                <a:solidFill>
                  <a:srgbClr val="000000"/>
                </a:solidFill>
                <a:effectLst/>
              </a:rPr>
              <a:t>.</a:t>
            </a:r>
          </a:p>
          <a:p>
            <a:pPr algn="l"/>
            <a:r>
              <a:rPr lang="en-US" sz="1600" b="1" i="0" u="none" strike="noStrike" dirty="0" err="1">
                <a:solidFill>
                  <a:srgbClr val="000000"/>
                </a:solidFill>
                <a:effectLst/>
              </a:rPr>
              <a:t>Referência</a:t>
            </a:r>
            <a:r>
              <a:rPr lang="en-US" sz="1600" b="1" i="0" u="none" strike="noStrike" dirty="0">
                <a:solidFill>
                  <a:srgbClr val="000000"/>
                </a:solidFill>
                <a:effectLst/>
              </a:rPr>
              <a:t> </a:t>
            </a:r>
            <a:r>
              <a:rPr lang="en-US" sz="1600" b="1" i="0" u="none" strike="noStrike" dirty="0" err="1">
                <a:solidFill>
                  <a:srgbClr val="000000"/>
                </a:solidFill>
                <a:effectLst/>
              </a:rPr>
              <a:t>na</a:t>
            </a:r>
            <a:r>
              <a:rPr lang="en-US" sz="1600" b="1" i="0" u="none" strike="noStrike" dirty="0">
                <a:solidFill>
                  <a:srgbClr val="000000"/>
                </a:solidFill>
                <a:effectLst/>
              </a:rPr>
              <a:t> </a:t>
            </a:r>
            <a:r>
              <a:rPr lang="en-US" sz="1600" b="1" i="0" u="none" strike="noStrike" dirty="0" err="1">
                <a:solidFill>
                  <a:srgbClr val="000000"/>
                </a:solidFill>
                <a:effectLst/>
              </a:rPr>
              <a:t>Documentação</a:t>
            </a:r>
            <a:r>
              <a:rPr lang="en-US" sz="1600" b="1" i="0" u="none" strike="noStrike" dirty="0">
                <a:solidFill>
                  <a:srgbClr val="000000"/>
                </a:solidFill>
                <a:effectLst/>
              </a:rPr>
              <a:t> da AWS: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2"/>
              </a:rPr>
              <a:t>NAT Gateways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3"/>
              </a:rPr>
              <a:t>Subnets in Your VPC</a:t>
            </a:r>
            <a:endParaRPr lang="en-US" sz="1600" b="0" i="0" u="none" strike="noStrike" dirty="0">
              <a:solidFill>
                <a:srgbClr val="000000"/>
              </a:solidFill>
              <a:effectLst/>
            </a:endParaRPr>
          </a:p>
          <a:p>
            <a:pPr algn="l"/>
            <a:r>
              <a:rPr lang="en-US" sz="1600" b="0" i="0" u="none" strike="noStrike" dirty="0" err="1">
                <a:solidFill>
                  <a:srgbClr val="000000"/>
                </a:solidFill>
                <a:effectLst/>
              </a:rPr>
              <a:t>Esse</a:t>
            </a:r>
            <a:r>
              <a:rPr lang="en-US" sz="1600" b="0" i="0" u="none" strike="noStrike" dirty="0">
                <a:solidFill>
                  <a:srgbClr val="000000"/>
                </a:solidFill>
                <a:effectLst/>
              </a:rPr>
              <a:t> </a:t>
            </a:r>
            <a:r>
              <a:rPr lang="en-US" sz="1600" b="0" i="0" u="none" strike="noStrike" dirty="0" err="1">
                <a:solidFill>
                  <a:srgbClr val="000000"/>
                </a:solidFill>
                <a:effectLst/>
              </a:rPr>
              <a:t>exemplo</a:t>
            </a:r>
            <a:r>
              <a:rPr lang="en-US" sz="1600" b="0" i="0" u="none" strike="noStrike" dirty="0">
                <a:solidFill>
                  <a:srgbClr val="000000"/>
                </a:solidFill>
                <a:effectLst/>
              </a:rPr>
              <a:t> </a:t>
            </a:r>
            <a:r>
              <a:rPr lang="en-US" sz="1600" b="0" i="0" u="none" strike="noStrike" dirty="0" err="1">
                <a:solidFill>
                  <a:srgbClr val="000000"/>
                </a:solidFill>
                <a:effectLst/>
              </a:rPr>
              <a:t>ajuda</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alunos</a:t>
            </a:r>
            <a:r>
              <a:rPr lang="en-US" sz="1600" b="0" i="0" u="none" strike="noStrike" dirty="0">
                <a:solidFill>
                  <a:srgbClr val="000000"/>
                </a:solidFill>
                <a:effectLst/>
              </a:rPr>
              <a:t> a </a:t>
            </a:r>
            <a:r>
              <a:rPr lang="en-US" sz="1600" b="0" i="0" u="none" strike="noStrike" dirty="0" err="1">
                <a:solidFill>
                  <a:srgbClr val="000000"/>
                </a:solidFill>
                <a:effectLst/>
              </a:rPr>
              <a:t>entender</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utilizar</a:t>
            </a:r>
            <a:r>
              <a:rPr lang="en-US" sz="1600" b="0" i="0" u="none" strike="noStrike" dirty="0">
                <a:solidFill>
                  <a:srgbClr val="000000"/>
                </a:solidFill>
                <a:effectLst/>
              </a:rPr>
              <a:t> um NAT Gateway para </a:t>
            </a:r>
            <a:r>
              <a:rPr lang="en-US" sz="1600" b="0" i="0" u="none" strike="noStrike" dirty="0" err="1">
                <a:solidFill>
                  <a:srgbClr val="000000"/>
                </a:solidFill>
                <a:effectLst/>
              </a:rPr>
              <a:t>permitir</a:t>
            </a:r>
            <a:r>
              <a:rPr lang="en-US" sz="1600" b="0" i="0" u="none" strike="noStrike" dirty="0">
                <a:solidFill>
                  <a:srgbClr val="000000"/>
                </a:solidFill>
                <a:effectLst/>
              </a:rPr>
              <a:t> </a:t>
            </a:r>
            <a:r>
              <a:rPr lang="en-US" sz="1600" b="0" i="0" u="none" strike="noStrike" dirty="0" err="1">
                <a:solidFill>
                  <a:srgbClr val="000000"/>
                </a:solidFill>
                <a:effectLst/>
              </a:rPr>
              <a:t>acesso</a:t>
            </a:r>
            <a:r>
              <a:rPr lang="en-US" sz="1600" b="0" i="0" u="none" strike="noStrike" dirty="0">
                <a:solidFill>
                  <a:srgbClr val="000000"/>
                </a:solidFill>
                <a:effectLst/>
              </a:rPr>
              <a:t> </a:t>
            </a:r>
            <a:r>
              <a:rPr lang="en-US" sz="1600" b="0" i="0" u="none" strike="noStrike" dirty="0" err="1">
                <a:solidFill>
                  <a:srgbClr val="000000"/>
                </a:solidFill>
                <a:effectLst/>
              </a:rPr>
              <a:t>seguro</a:t>
            </a:r>
            <a:r>
              <a:rPr lang="en-US" sz="1600" b="0" i="0" u="none" strike="noStrike" dirty="0">
                <a:solidFill>
                  <a:srgbClr val="000000"/>
                </a:solidFill>
                <a:effectLst/>
              </a:rPr>
              <a:t> à internet para </a:t>
            </a:r>
            <a:r>
              <a:rPr lang="en-US" sz="1600" b="0" i="0" u="none" strike="noStrike" dirty="0" err="1">
                <a:solidFill>
                  <a:srgbClr val="000000"/>
                </a:solidFill>
                <a:effectLst/>
              </a:rPr>
              <a:t>instâncias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sub-redes </a:t>
            </a:r>
            <a:r>
              <a:rPr lang="en-US" sz="1600" b="0" i="0" u="none" strike="noStrike" dirty="0" err="1">
                <a:solidFill>
                  <a:srgbClr val="000000"/>
                </a:solidFill>
                <a:effectLst/>
              </a:rPr>
              <a:t>privadas</a:t>
            </a:r>
            <a:r>
              <a:rPr lang="en-US" sz="1600" b="0" i="0" u="none" strike="noStrike" dirty="0">
                <a:solidFill>
                  <a:srgbClr val="000000"/>
                </a:solidFill>
                <a:effectLst/>
              </a:rPr>
              <a:t>, </a:t>
            </a:r>
            <a:r>
              <a:rPr lang="en-US" sz="1600" b="0" i="0" u="none" strike="noStrike" dirty="0" err="1">
                <a:solidFill>
                  <a:srgbClr val="000000"/>
                </a:solidFill>
                <a:effectLst/>
              </a:rPr>
              <a:t>enquanto</a:t>
            </a:r>
            <a:r>
              <a:rPr lang="en-US" sz="1600" b="0" i="0" u="none" strike="noStrike" dirty="0">
                <a:solidFill>
                  <a:srgbClr val="000000"/>
                </a:solidFill>
                <a:effectLst/>
              </a:rPr>
              <a:t> </a:t>
            </a:r>
            <a:r>
              <a:rPr lang="en-US" sz="1600" b="0" i="0" u="none" strike="noStrike" dirty="0" err="1">
                <a:solidFill>
                  <a:srgbClr val="000000"/>
                </a:solidFill>
                <a:effectLst/>
              </a:rPr>
              <a:t>explora</a:t>
            </a:r>
            <a:r>
              <a:rPr lang="en-US" sz="1600" b="0" i="0" u="none" strike="noStrike" dirty="0">
                <a:solidFill>
                  <a:srgbClr val="000000"/>
                </a:solidFill>
                <a:effectLst/>
              </a:rPr>
              <a:t> </a:t>
            </a:r>
            <a:r>
              <a:rPr lang="en-US" sz="1600" b="0" i="0" u="none" strike="noStrike" dirty="0" err="1">
                <a:solidFill>
                  <a:srgbClr val="000000"/>
                </a:solidFill>
                <a:effectLst/>
              </a:rPr>
              <a:t>conceitos</a:t>
            </a:r>
            <a:r>
              <a:rPr lang="en-US" sz="1600" b="0" i="0" u="none" strike="noStrike" dirty="0">
                <a:solidFill>
                  <a:srgbClr val="000000"/>
                </a:solidFill>
                <a:effectLst/>
              </a:rPr>
              <a:t> de sub-redes </a:t>
            </a:r>
            <a:r>
              <a:rPr lang="en-US" sz="1600" b="0" i="0" u="none" strike="noStrike" dirty="0" err="1">
                <a:solidFill>
                  <a:srgbClr val="000000"/>
                </a:solidFill>
                <a:effectLst/>
              </a:rPr>
              <a:t>públicas</a:t>
            </a:r>
            <a:r>
              <a:rPr lang="en-US" sz="1600" b="0" i="0" u="none" strike="noStrike" dirty="0">
                <a:solidFill>
                  <a:srgbClr val="000000"/>
                </a:solidFill>
                <a:effectLst/>
              </a:rPr>
              <a:t> e </a:t>
            </a:r>
            <a:r>
              <a:rPr lang="en-US" sz="1600" b="0" i="0" u="none" strike="noStrike" dirty="0" err="1">
                <a:solidFill>
                  <a:srgbClr val="000000"/>
                </a:solidFill>
                <a:effectLst/>
              </a:rPr>
              <a:t>privadas</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AWS.</a:t>
            </a:r>
          </a:p>
          <a:p>
            <a:endParaRPr lang="en-BR" sz="1600" b="1" i="1" dirty="0"/>
          </a:p>
        </p:txBody>
      </p:sp>
    </p:spTree>
    <p:extLst>
      <p:ext uri="{BB962C8B-B14F-4D97-AF65-F5344CB8AC3E}">
        <p14:creationId xmlns:p14="http://schemas.microsoft.com/office/powerpoint/2010/main" val="137127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5575" y="0"/>
            <a:ext cx="11880850" cy="6986528"/>
          </a:xfrm>
          <a:prstGeom prst="rect">
            <a:avLst/>
          </a:prstGeom>
          <a:noFill/>
        </p:spPr>
        <p:txBody>
          <a:bodyPr wrap="square" rtlCol="0">
            <a:spAutoFit/>
          </a:bodyPr>
          <a:lstStyle/>
          <a:p>
            <a:pPr algn="l"/>
            <a:r>
              <a:rPr lang="en-US" sz="1600" b="1" i="0" u="none" strike="noStrike" dirty="0">
                <a:solidFill>
                  <a:srgbClr val="000000"/>
                </a:solidFill>
                <a:effectLst/>
              </a:rPr>
              <a:t>Q5 - </a:t>
            </a:r>
            <a:r>
              <a:rPr lang="en-US" sz="1600" b="1" i="0" u="none" strike="noStrike" dirty="0" err="1">
                <a:solidFill>
                  <a:srgbClr val="000000"/>
                </a:solidFill>
                <a:effectLst/>
              </a:rPr>
              <a:t>Cenário</a:t>
            </a:r>
            <a:r>
              <a:rPr lang="en-US" sz="1600" b="1"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Uma </a:t>
            </a:r>
            <a:r>
              <a:rPr lang="en-US" sz="1600" b="0" i="0" u="none" strike="noStrike" dirty="0" err="1">
                <a:solidFill>
                  <a:srgbClr val="000000"/>
                </a:solidFill>
                <a:effectLst/>
              </a:rPr>
              <a:t>empresa</a:t>
            </a:r>
            <a:r>
              <a:rPr lang="en-US" sz="1600" b="0" i="0" u="none" strike="noStrike" dirty="0">
                <a:solidFill>
                  <a:srgbClr val="000000"/>
                </a:solidFill>
                <a:effectLst/>
              </a:rPr>
              <a:t> de </a:t>
            </a:r>
            <a:r>
              <a:rPr lang="en-US" sz="1600" b="0" i="0" u="none" strike="noStrike" dirty="0" err="1">
                <a:solidFill>
                  <a:srgbClr val="000000"/>
                </a:solidFill>
                <a:effectLst/>
              </a:rPr>
              <a:t>comércio</a:t>
            </a:r>
            <a:r>
              <a:rPr lang="en-US" sz="1600" b="0" i="0" u="none" strike="noStrike" dirty="0">
                <a:solidFill>
                  <a:srgbClr val="000000"/>
                </a:solidFill>
                <a:effectLst/>
              </a:rPr>
              <a:t> </a:t>
            </a:r>
            <a:r>
              <a:rPr lang="en-US" sz="1600" b="0" i="0" u="none" strike="noStrike" dirty="0" err="1">
                <a:solidFill>
                  <a:srgbClr val="000000"/>
                </a:solidFill>
                <a:effectLst/>
              </a:rPr>
              <a:t>eletrônico</a:t>
            </a:r>
            <a:r>
              <a:rPr lang="en-US" sz="1600" b="0" i="0" u="none" strike="noStrike" dirty="0">
                <a:solidFill>
                  <a:srgbClr val="000000"/>
                </a:solidFill>
                <a:effectLst/>
              </a:rPr>
              <a:t> global </a:t>
            </a:r>
            <a:r>
              <a:rPr lang="en-US" sz="1600" b="0" i="0" u="none" strike="noStrike" dirty="0" err="1">
                <a:solidFill>
                  <a:srgbClr val="000000"/>
                </a:solidFill>
                <a:effectLst/>
              </a:rPr>
              <a:t>utiliza</a:t>
            </a:r>
            <a:r>
              <a:rPr lang="en-US" sz="1600" b="0" i="0" u="none" strike="noStrike" dirty="0">
                <a:solidFill>
                  <a:srgbClr val="000000"/>
                </a:solidFill>
                <a:effectLst/>
              </a:rPr>
              <a:t> o Amazon RDS para </a:t>
            </a:r>
            <a:r>
              <a:rPr lang="en-US" sz="1600" b="0" i="0" u="none" strike="noStrike" dirty="0" err="1">
                <a:solidFill>
                  <a:srgbClr val="000000"/>
                </a:solidFill>
                <a:effectLst/>
              </a:rPr>
              <a:t>gerenciar</a:t>
            </a:r>
            <a:r>
              <a:rPr lang="en-US" sz="1600" b="0" i="0" u="none" strike="noStrike" dirty="0">
                <a:solidFill>
                  <a:srgbClr val="000000"/>
                </a:solidFill>
                <a:effectLst/>
              </a:rPr>
              <a:t> </a:t>
            </a:r>
            <a:r>
              <a:rPr lang="en-US" sz="1600" b="0" i="0" u="none" strike="noStrike" dirty="0" err="1">
                <a:solidFill>
                  <a:srgbClr val="000000"/>
                </a:solidFill>
                <a:effectLst/>
              </a:rPr>
              <a:t>seu</a:t>
            </a:r>
            <a:r>
              <a:rPr lang="en-US" sz="1600" b="0" i="0" u="none" strike="noStrike" dirty="0">
                <a:solidFill>
                  <a:srgbClr val="000000"/>
                </a:solidFill>
                <a:effectLst/>
              </a:rPr>
              <a:t> banco de dados </a:t>
            </a:r>
            <a:r>
              <a:rPr lang="en-US" sz="1600" b="0" i="0" u="none" strike="noStrike" dirty="0" err="1">
                <a:solidFill>
                  <a:srgbClr val="000000"/>
                </a:solidFill>
                <a:effectLst/>
              </a:rPr>
              <a:t>relacional</a:t>
            </a:r>
            <a:r>
              <a:rPr lang="en-US" sz="1600" b="0" i="0" u="none" strike="noStrike" dirty="0">
                <a:solidFill>
                  <a:srgbClr val="000000"/>
                </a:solidFill>
                <a:effectLst/>
              </a:rPr>
              <a:t> que </a:t>
            </a:r>
            <a:r>
              <a:rPr lang="en-US" sz="1600" b="0" i="0" u="none" strike="noStrike" dirty="0" err="1">
                <a:solidFill>
                  <a:srgbClr val="000000"/>
                </a:solidFill>
                <a:effectLst/>
              </a:rPr>
              <a:t>armazena</a:t>
            </a:r>
            <a:r>
              <a:rPr lang="en-US" sz="1600" b="0" i="0" u="none" strike="noStrike" dirty="0">
                <a:solidFill>
                  <a:srgbClr val="000000"/>
                </a:solidFill>
                <a:effectLst/>
              </a:rPr>
              <a:t> </a:t>
            </a:r>
            <a:r>
              <a:rPr lang="en-US" sz="1600" b="0" i="0" u="none" strike="noStrike" dirty="0" err="1">
                <a:solidFill>
                  <a:srgbClr val="000000"/>
                </a:solidFill>
                <a:effectLst/>
              </a:rPr>
              <a:t>informações</a:t>
            </a:r>
            <a:r>
              <a:rPr lang="en-US" sz="1600" b="0" i="0" u="none" strike="noStrike" dirty="0">
                <a:solidFill>
                  <a:srgbClr val="000000"/>
                </a:solidFill>
                <a:effectLst/>
              </a:rPr>
              <a:t> </a:t>
            </a:r>
            <a:r>
              <a:rPr lang="en-US" sz="1600" b="0" i="0" u="none" strike="noStrike" dirty="0" err="1">
                <a:solidFill>
                  <a:srgbClr val="000000"/>
                </a:solidFill>
                <a:effectLst/>
              </a:rPr>
              <a:t>críticas</a:t>
            </a:r>
            <a:r>
              <a:rPr lang="en-US" sz="1600" b="0" i="0" u="none" strike="noStrike" dirty="0">
                <a:solidFill>
                  <a:srgbClr val="000000"/>
                </a:solidFill>
                <a:effectLst/>
              </a:rPr>
              <a:t> de </a:t>
            </a:r>
            <a:r>
              <a:rPr lang="en-US" sz="1600" b="0" i="0" u="none" strike="noStrike" dirty="0" err="1">
                <a:solidFill>
                  <a:srgbClr val="000000"/>
                </a:solidFill>
                <a:effectLst/>
              </a:rPr>
              <a:t>transações</a:t>
            </a:r>
            <a:r>
              <a:rPr lang="en-US" sz="1600" b="0" i="0" u="none" strike="noStrike" dirty="0">
                <a:solidFill>
                  <a:srgbClr val="000000"/>
                </a:solidFill>
                <a:effectLst/>
              </a:rPr>
              <a:t> de </a:t>
            </a:r>
            <a:r>
              <a:rPr lang="en-US" sz="1600" b="0" i="0" u="none" strike="noStrike" dirty="0" err="1">
                <a:solidFill>
                  <a:srgbClr val="000000"/>
                </a:solidFill>
                <a:effectLst/>
              </a:rPr>
              <a:t>clientes</a:t>
            </a:r>
            <a:r>
              <a:rPr lang="en-US" sz="1600" b="0" i="0" u="none" strike="noStrike" dirty="0">
                <a:solidFill>
                  <a:srgbClr val="000000"/>
                </a:solidFill>
                <a:effectLst/>
              </a:rPr>
              <a:t>. Para </a:t>
            </a:r>
            <a:r>
              <a:rPr lang="en-US" sz="1600" b="0" i="0" u="none" strike="noStrike" dirty="0" err="1">
                <a:solidFill>
                  <a:srgbClr val="000000"/>
                </a:solidFill>
                <a:effectLst/>
              </a:rPr>
              <a:t>garantir</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resiliência</a:t>
            </a:r>
            <a:r>
              <a:rPr lang="en-US" sz="1600" b="0" i="0" u="none" strike="noStrike" dirty="0">
                <a:solidFill>
                  <a:srgbClr val="000000"/>
                </a:solidFill>
                <a:effectLst/>
              </a:rPr>
              <a:t> a </a:t>
            </a:r>
            <a:r>
              <a:rPr lang="en-US" sz="1600" b="0" i="0" u="none" strike="noStrike" dirty="0" err="1">
                <a:solidFill>
                  <a:srgbClr val="000000"/>
                </a:solidFill>
                <a:effectLst/>
              </a:rPr>
              <a:t>desastres</a:t>
            </a:r>
            <a:r>
              <a:rPr lang="en-US" sz="1600" b="0" i="0" u="none" strike="noStrike" dirty="0">
                <a:solidFill>
                  <a:srgbClr val="000000"/>
                </a:solidFill>
                <a:effectLst/>
              </a:rPr>
              <a:t>, a </a:t>
            </a:r>
            <a:r>
              <a:rPr lang="en-US" sz="1600" b="0" i="0" u="none" strike="noStrike" dirty="0" err="1">
                <a:solidFill>
                  <a:srgbClr val="000000"/>
                </a:solidFill>
                <a:effectLst/>
              </a:rPr>
              <a:t>empresa</a:t>
            </a:r>
            <a:r>
              <a:rPr lang="en-US" sz="1600" b="0" i="0" u="none" strike="noStrike" dirty="0">
                <a:solidFill>
                  <a:srgbClr val="000000"/>
                </a:solidFill>
                <a:effectLst/>
              </a:rPr>
              <a:t> </a:t>
            </a:r>
            <a:r>
              <a:rPr lang="en-US" sz="1600" b="0" i="0" u="none" strike="noStrike" dirty="0" err="1">
                <a:solidFill>
                  <a:srgbClr val="000000"/>
                </a:solidFill>
                <a:effectLst/>
              </a:rPr>
              <a:t>está</a:t>
            </a:r>
            <a:r>
              <a:rPr lang="en-US" sz="1600" b="0" i="0" u="none" strike="noStrike" dirty="0">
                <a:solidFill>
                  <a:srgbClr val="000000"/>
                </a:solidFill>
                <a:effectLst/>
              </a:rPr>
              <a:t> </a:t>
            </a:r>
            <a:r>
              <a:rPr lang="en-US" sz="1600" b="0" i="0" u="none" strike="noStrike" dirty="0" err="1">
                <a:solidFill>
                  <a:srgbClr val="000000"/>
                </a:solidFill>
                <a:effectLst/>
              </a:rPr>
              <a:t>considerando</a:t>
            </a:r>
            <a:r>
              <a:rPr lang="en-US" sz="1600" b="0" i="0" u="none" strike="noStrike" dirty="0">
                <a:solidFill>
                  <a:srgbClr val="000000"/>
                </a:solidFill>
                <a:effectLst/>
              </a:rPr>
              <a:t> </a:t>
            </a:r>
            <a:r>
              <a:rPr lang="en-US" sz="1600" b="0" i="0" u="none" strike="noStrike" dirty="0" err="1">
                <a:solidFill>
                  <a:srgbClr val="000000"/>
                </a:solidFill>
                <a:effectLst/>
              </a:rPr>
              <a:t>diferentes</a:t>
            </a:r>
            <a:r>
              <a:rPr lang="en-US" sz="1600" b="0" i="0" u="none" strike="noStrike" dirty="0">
                <a:solidFill>
                  <a:srgbClr val="000000"/>
                </a:solidFill>
                <a:effectLst/>
              </a:rPr>
              <a:t> </a:t>
            </a:r>
            <a:r>
              <a:rPr lang="en-US" sz="1600" b="0" i="0" u="none" strike="noStrike" dirty="0" err="1">
                <a:solidFill>
                  <a:srgbClr val="000000"/>
                </a:solidFill>
                <a:effectLst/>
              </a:rPr>
              <a:t>estratégias</a:t>
            </a:r>
            <a:r>
              <a:rPr lang="en-US" sz="1600" b="0" i="0" u="none" strike="noStrike" dirty="0">
                <a:solidFill>
                  <a:srgbClr val="000000"/>
                </a:solidFill>
                <a:effectLst/>
              </a:rPr>
              <a:t> de </a:t>
            </a:r>
            <a:r>
              <a:rPr lang="en-US" sz="1600" b="0" i="0" u="none" strike="noStrike" dirty="0" err="1">
                <a:solidFill>
                  <a:srgbClr val="000000"/>
                </a:solidFill>
                <a:effectLst/>
              </a:rPr>
              <a:t>replicação</a:t>
            </a:r>
            <a:r>
              <a:rPr lang="en-US" sz="1600" b="0" i="0" u="none" strike="noStrike" dirty="0">
                <a:solidFill>
                  <a:srgbClr val="000000"/>
                </a:solidFill>
                <a:effectLst/>
              </a:rPr>
              <a:t> de dados.</a:t>
            </a:r>
          </a:p>
          <a:p>
            <a:pPr algn="l"/>
            <a:r>
              <a:rPr lang="en-US" sz="1600" b="0" i="0" u="none" strike="noStrike" dirty="0">
                <a:solidFill>
                  <a:srgbClr val="000000"/>
                </a:solidFill>
                <a:effectLst/>
              </a:rPr>
              <a:t>Eles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avaliando</a:t>
            </a:r>
            <a:r>
              <a:rPr lang="en-US" sz="1600" b="0" i="0" u="none" strike="noStrike" dirty="0">
                <a:solidFill>
                  <a:srgbClr val="000000"/>
                </a:solidFill>
                <a:effectLst/>
              </a:rPr>
              <a:t> entre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e </a:t>
            </a:r>
            <a:r>
              <a:rPr lang="en-US" sz="1600" b="0" i="0" u="none" strike="noStrike" dirty="0" err="1">
                <a:solidFill>
                  <a:srgbClr val="000000"/>
                </a:solidFill>
                <a:effectLst/>
              </a:rPr>
              <a:t>assíncrona</a:t>
            </a:r>
            <a:r>
              <a:rPr lang="en-US" sz="1600" b="0" i="0" u="none" strike="noStrike" dirty="0">
                <a:solidFill>
                  <a:srgbClr val="000000"/>
                </a:solidFill>
                <a:effectLst/>
              </a:rPr>
              <a:t> no Amazon RDS para </a:t>
            </a:r>
            <a:r>
              <a:rPr lang="en-US" sz="1600" b="0" i="0" u="none" strike="noStrike" dirty="0" err="1">
                <a:solidFill>
                  <a:srgbClr val="000000"/>
                </a:solidFill>
                <a:effectLst/>
              </a:rPr>
              <a:t>atender</a:t>
            </a:r>
            <a:r>
              <a:rPr lang="en-US" sz="1600" b="0" i="0" u="none" strike="noStrike" dirty="0">
                <a:solidFill>
                  <a:srgbClr val="000000"/>
                </a:solidFill>
                <a:effectLst/>
              </a:rPr>
              <a:t> </a:t>
            </a:r>
            <a:r>
              <a:rPr lang="en-US" sz="1600" b="0" i="0" u="none" strike="noStrike" dirty="0" err="1">
                <a:solidFill>
                  <a:srgbClr val="000000"/>
                </a:solidFill>
                <a:effectLst/>
              </a:rPr>
              <a:t>às</a:t>
            </a:r>
            <a:r>
              <a:rPr lang="en-US" sz="1600" b="0" i="0" u="none" strike="noStrike" dirty="0">
                <a:solidFill>
                  <a:srgbClr val="000000"/>
                </a:solidFill>
                <a:effectLst/>
              </a:rPr>
              <a:t> </a:t>
            </a:r>
            <a:r>
              <a:rPr lang="en-US" sz="1600" b="0" i="0" u="none" strike="noStrike" dirty="0" err="1">
                <a:solidFill>
                  <a:srgbClr val="000000"/>
                </a:solidFill>
                <a:effectLst/>
              </a:rPr>
              <a:t>suas</a:t>
            </a:r>
            <a:r>
              <a:rPr lang="en-US" sz="1600" b="0" i="0" u="none" strike="noStrike" dirty="0">
                <a:solidFill>
                  <a:srgbClr val="000000"/>
                </a:solidFill>
                <a:effectLst/>
              </a:rPr>
              <a:t> </a:t>
            </a:r>
            <a:r>
              <a:rPr lang="en-US" sz="1600" b="0" i="0" u="none" strike="noStrike" dirty="0" err="1">
                <a:solidFill>
                  <a:srgbClr val="000000"/>
                </a:solidFill>
                <a:effectLst/>
              </a:rPr>
              <a:t>necessidades</a:t>
            </a:r>
            <a:r>
              <a:rPr lang="en-US" sz="1600" b="0" i="0" u="none" strike="noStrike" dirty="0">
                <a:solidFill>
                  <a:srgbClr val="000000"/>
                </a:solidFill>
                <a:effectLst/>
              </a:rPr>
              <a:t> de </a:t>
            </a:r>
            <a:r>
              <a:rPr lang="en-US" sz="1600" b="0" i="0" u="none" strike="noStrike" dirty="0" err="1">
                <a:solidFill>
                  <a:srgbClr val="000000"/>
                </a:solidFill>
                <a:effectLst/>
              </a:rPr>
              <a:t>consistência</a:t>
            </a:r>
            <a:r>
              <a:rPr lang="en-US" sz="1600" b="0" i="0" u="none" strike="noStrike" dirty="0">
                <a:solidFill>
                  <a:srgbClr val="000000"/>
                </a:solidFill>
                <a:effectLst/>
              </a:rPr>
              <a:t> de dados e </a:t>
            </a:r>
            <a:r>
              <a:rPr lang="en-US" sz="1600" b="0" i="0" u="none" strike="noStrike" dirty="0" err="1">
                <a:solidFill>
                  <a:srgbClr val="000000"/>
                </a:solidFill>
                <a:effectLst/>
              </a:rPr>
              <a:t>recuperação</a:t>
            </a:r>
            <a:r>
              <a:rPr lang="en-US" sz="1600" b="0" i="0" u="none" strike="noStrike" dirty="0">
                <a:solidFill>
                  <a:srgbClr val="000000"/>
                </a:solidFill>
                <a:effectLst/>
              </a:rPr>
              <a:t> de </a:t>
            </a:r>
            <a:r>
              <a:rPr lang="en-US" sz="1600" b="0" i="0" u="none" strike="noStrike" dirty="0" err="1">
                <a:solidFill>
                  <a:srgbClr val="000000"/>
                </a:solidFill>
                <a:effectLst/>
              </a:rPr>
              <a:t>desastres</a:t>
            </a:r>
            <a:r>
              <a:rPr lang="en-US" sz="1600" b="0" i="0" u="none" strike="noStrike" dirty="0">
                <a:solidFill>
                  <a:srgbClr val="000000"/>
                </a:solidFill>
                <a:effectLst/>
              </a:rPr>
              <a:t>. A </a:t>
            </a:r>
            <a:r>
              <a:rPr lang="en-US" sz="1600" b="0" i="0" u="none" strike="noStrike" dirty="0" err="1">
                <a:solidFill>
                  <a:srgbClr val="000000"/>
                </a:solidFill>
                <a:effectLst/>
              </a:rPr>
              <a:t>empresa</a:t>
            </a:r>
            <a:r>
              <a:rPr lang="en-US" sz="1600" b="0" i="0" u="none" strike="noStrike" dirty="0">
                <a:solidFill>
                  <a:srgbClr val="000000"/>
                </a:solidFill>
                <a:effectLst/>
              </a:rPr>
              <a:t> </a:t>
            </a:r>
            <a:r>
              <a:rPr lang="en-US" sz="1600" b="0" i="0" u="none" strike="noStrike" dirty="0" err="1">
                <a:solidFill>
                  <a:srgbClr val="000000"/>
                </a:solidFill>
                <a:effectLst/>
              </a:rPr>
              <a:t>tem</a:t>
            </a:r>
            <a:r>
              <a:rPr lang="en-US" sz="1600" b="0" i="0" u="none" strike="noStrike" dirty="0">
                <a:solidFill>
                  <a:srgbClr val="000000"/>
                </a:solidFill>
                <a:effectLst/>
              </a:rPr>
              <a:t> </a:t>
            </a:r>
            <a:r>
              <a:rPr lang="en-US" sz="1600" b="0" i="0" u="none" strike="noStrike" dirty="0" err="1">
                <a:solidFill>
                  <a:srgbClr val="000000"/>
                </a:solidFill>
                <a:effectLst/>
              </a:rPr>
              <a:t>escritórios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várias</a:t>
            </a:r>
            <a:r>
              <a:rPr lang="en-US" sz="1600" b="0" i="0" u="none" strike="noStrike" dirty="0">
                <a:solidFill>
                  <a:srgbClr val="000000"/>
                </a:solidFill>
                <a:effectLst/>
              </a:rPr>
              <a:t> </a:t>
            </a:r>
            <a:r>
              <a:rPr lang="en-US" sz="1600" b="0" i="0" u="none" strike="noStrike" dirty="0" err="1">
                <a:solidFill>
                  <a:srgbClr val="000000"/>
                </a:solidFill>
                <a:effectLst/>
              </a:rPr>
              <a:t>regiões</a:t>
            </a:r>
            <a:r>
              <a:rPr lang="en-US" sz="1600" b="0" i="0" u="none" strike="noStrike" dirty="0">
                <a:solidFill>
                  <a:srgbClr val="000000"/>
                </a:solidFill>
                <a:effectLst/>
              </a:rPr>
              <a:t> e </a:t>
            </a:r>
            <a:r>
              <a:rPr lang="en-US" sz="1600" b="0" i="0" u="none" strike="noStrike" dirty="0" err="1">
                <a:solidFill>
                  <a:srgbClr val="000000"/>
                </a:solidFill>
                <a:effectLst/>
              </a:rPr>
              <a:t>quer</a:t>
            </a:r>
            <a:r>
              <a:rPr lang="en-US" sz="1600" b="0" i="0" u="none" strike="noStrike" dirty="0">
                <a:solidFill>
                  <a:srgbClr val="000000"/>
                </a:solidFill>
                <a:effectLst/>
              </a:rPr>
              <a:t>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estejam</a:t>
            </a:r>
            <a:r>
              <a:rPr lang="en-US" sz="1600" b="0" i="0" u="none" strike="noStrike" dirty="0">
                <a:solidFill>
                  <a:srgbClr val="000000"/>
                </a:solidFill>
                <a:effectLst/>
              </a:rPr>
              <a:t> </a:t>
            </a:r>
            <a:r>
              <a:rPr lang="en-US" sz="1600" b="0" i="0" u="none" strike="noStrike" dirty="0" err="1">
                <a:solidFill>
                  <a:srgbClr val="000000"/>
                </a:solidFill>
                <a:effectLst/>
              </a:rPr>
              <a:t>disponíveis</a:t>
            </a:r>
            <a:r>
              <a:rPr lang="en-US" sz="1600" b="0" i="0" u="none" strike="noStrike" dirty="0">
                <a:solidFill>
                  <a:srgbClr val="000000"/>
                </a:solidFill>
                <a:effectLst/>
              </a:rPr>
              <a:t> com o </a:t>
            </a:r>
            <a:r>
              <a:rPr lang="en-US" sz="1600" b="0" i="0" u="none" strike="noStrike" dirty="0" err="1">
                <a:solidFill>
                  <a:srgbClr val="000000"/>
                </a:solidFill>
                <a:effectLst/>
              </a:rPr>
              <a:t>menor</a:t>
            </a:r>
            <a:r>
              <a:rPr lang="en-US" sz="1600" b="0" i="0" u="none" strike="noStrike" dirty="0">
                <a:solidFill>
                  <a:srgbClr val="000000"/>
                </a:solidFill>
                <a:effectLst/>
              </a:rPr>
              <a:t> tempo de </a:t>
            </a:r>
            <a:r>
              <a:rPr lang="en-US" sz="1600" b="0" i="0" u="none" strike="noStrike" dirty="0" err="1">
                <a:solidFill>
                  <a:srgbClr val="000000"/>
                </a:solidFill>
                <a:effectLst/>
              </a:rPr>
              <a:t>recuperação</a:t>
            </a:r>
            <a:r>
              <a:rPr lang="en-US" sz="1600" b="0" i="0" u="none" strike="noStrike" dirty="0">
                <a:solidFill>
                  <a:srgbClr val="000000"/>
                </a:solidFill>
                <a:effectLst/>
              </a:rPr>
              <a:t> </a:t>
            </a:r>
            <a:r>
              <a:rPr lang="en-US" sz="1600" b="0" i="0" u="none" strike="noStrike" dirty="0" err="1">
                <a:solidFill>
                  <a:srgbClr val="000000"/>
                </a:solidFill>
                <a:effectLst/>
              </a:rPr>
              <a:t>possível</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falhas</a:t>
            </a:r>
            <a:r>
              <a:rPr lang="en-US" sz="1600" b="0" i="0" u="none" strike="noStrike" dirty="0">
                <a:solidFill>
                  <a:srgbClr val="000000"/>
                </a:solidFill>
                <a:effectLst/>
              </a:rPr>
              <a:t> </a:t>
            </a:r>
            <a:r>
              <a:rPr lang="en-US" sz="1600" b="0" i="0" u="none" strike="noStrike" dirty="0" err="1">
                <a:solidFill>
                  <a:srgbClr val="000000"/>
                </a:solidFill>
                <a:effectLst/>
              </a:rPr>
              <a:t>regionais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mesmo</a:t>
            </a:r>
            <a:r>
              <a:rPr lang="en-US" sz="1600" b="0" i="0" u="none" strike="noStrike" dirty="0">
                <a:solidFill>
                  <a:srgbClr val="000000"/>
                </a:solidFill>
                <a:effectLst/>
              </a:rPr>
              <a:t> tempo </a:t>
            </a:r>
            <a:r>
              <a:rPr lang="en-US" sz="1600" b="0" i="0" u="none" strike="noStrike" dirty="0" err="1">
                <a:solidFill>
                  <a:srgbClr val="000000"/>
                </a:solidFill>
                <a:effectLst/>
              </a:rPr>
              <a:t>em</a:t>
            </a:r>
            <a:r>
              <a:rPr lang="en-US" sz="1600" b="0" i="0" u="none" strike="noStrike" dirty="0">
                <a:solidFill>
                  <a:srgbClr val="000000"/>
                </a:solidFill>
                <a:effectLst/>
              </a:rPr>
              <a:t> que </a:t>
            </a:r>
            <a:r>
              <a:rPr lang="en-US" sz="1600" b="0" i="0" u="none" strike="noStrike" dirty="0" err="1">
                <a:solidFill>
                  <a:srgbClr val="000000"/>
                </a:solidFill>
                <a:effectLst/>
              </a:rPr>
              <a:t>minimizam</a:t>
            </a:r>
            <a:r>
              <a:rPr lang="en-US" sz="1600" b="0" i="0" u="none" strike="noStrike" dirty="0">
                <a:solidFill>
                  <a:srgbClr val="000000"/>
                </a:solidFill>
                <a:effectLst/>
              </a:rPr>
              <a:t> a </a:t>
            </a:r>
            <a:r>
              <a:rPr lang="en-US" sz="1600" b="0" i="0" u="none" strike="noStrike" dirty="0" err="1">
                <a:solidFill>
                  <a:srgbClr val="000000"/>
                </a:solidFill>
                <a:effectLst/>
              </a:rPr>
              <a:t>latência</a:t>
            </a:r>
            <a:r>
              <a:rPr lang="en-US" sz="1600" b="0" i="0" u="none" strike="noStrike" dirty="0">
                <a:solidFill>
                  <a:srgbClr val="000000"/>
                </a:solidFill>
                <a:effectLst/>
              </a:rPr>
              <a:t> de </a:t>
            </a:r>
            <a:r>
              <a:rPr lang="en-US" sz="1600" b="0" i="0" u="none" strike="noStrike" dirty="0" err="1">
                <a:solidFill>
                  <a:srgbClr val="000000"/>
                </a:solidFill>
                <a:effectLst/>
              </a:rPr>
              <a:t>escrita</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1" i="0" u="none" strike="noStrike" dirty="0" err="1">
                <a:solidFill>
                  <a:srgbClr val="000000"/>
                </a:solidFill>
                <a:effectLst/>
              </a:rPr>
              <a:t>Pergunta</a:t>
            </a:r>
            <a:r>
              <a:rPr lang="en-US" sz="1600" b="1" i="0" u="none" strike="noStrike" dirty="0">
                <a:solidFill>
                  <a:srgbClr val="000000"/>
                </a:solidFill>
                <a:effectLst/>
              </a:rPr>
              <a:t>:</a:t>
            </a:r>
            <a:endParaRPr lang="en-US" sz="1600" b="0" i="0" u="none" strike="noStrike" dirty="0">
              <a:solidFill>
                <a:srgbClr val="000000"/>
              </a:solidFill>
              <a:effectLst/>
            </a:endParaRPr>
          </a:p>
          <a:p>
            <a:pPr algn="l"/>
            <a:r>
              <a:rPr lang="en-US" sz="1600" b="0" i="0" u="none" strike="noStrike" dirty="0">
                <a:solidFill>
                  <a:srgbClr val="000000"/>
                </a:solidFill>
                <a:effectLst/>
              </a:rPr>
              <a:t>Com base </a:t>
            </a:r>
            <a:r>
              <a:rPr lang="en-US" sz="1600" b="0" i="0" u="none" strike="noStrike" dirty="0" err="1">
                <a:solidFill>
                  <a:srgbClr val="000000"/>
                </a:solidFill>
                <a:effectLst/>
              </a:rPr>
              <a:t>nesse</a:t>
            </a:r>
            <a:r>
              <a:rPr lang="en-US" sz="1600" b="0" i="0" u="none" strike="noStrike" dirty="0">
                <a:solidFill>
                  <a:srgbClr val="000000"/>
                </a:solidFill>
                <a:effectLst/>
              </a:rPr>
              <a:t> </a:t>
            </a:r>
            <a:r>
              <a:rPr lang="en-US" sz="1600" b="0" i="0" u="none" strike="noStrike" dirty="0" err="1">
                <a:solidFill>
                  <a:srgbClr val="000000"/>
                </a:solidFill>
                <a:effectLst/>
              </a:rPr>
              <a:t>cenário</a:t>
            </a:r>
            <a:r>
              <a:rPr lang="en-US" sz="1600" b="0" i="0" u="none" strike="noStrike" dirty="0">
                <a:solidFill>
                  <a:srgbClr val="000000"/>
                </a:solidFill>
                <a:effectLst/>
              </a:rPr>
              <a:t>, qual das </a:t>
            </a:r>
            <a:r>
              <a:rPr lang="en-US" sz="1600" b="0" i="0" u="none" strike="noStrike" dirty="0" err="1">
                <a:solidFill>
                  <a:srgbClr val="000000"/>
                </a:solidFill>
                <a:effectLst/>
              </a:rPr>
              <a:t>seguintes</a:t>
            </a:r>
            <a:r>
              <a:rPr lang="en-US" sz="1600" b="0" i="0" u="none" strike="noStrike" dirty="0">
                <a:solidFill>
                  <a:srgbClr val="000000"/>
                </a:solidFill>
                <a:effectLst/>
              </a:rPr>
              <a:t> </a:t>
            </a:r>
            <a:r>
              <a:rPr lang="en-US" sz="1600" b="0" i="0" u="none" strike="noStrike" dirty="0" err="1">
                <a:solidFill>
                  <a:srgbClr val="000000"/>
                </a:solidFill>
                <a:effectLst/>
              </a:rPr>
              <a:t>afirmações</a:t>
            </a:r>
            <a:r>
              <a:rPr lang="en-US" sz="1600" b="0" i="0" u="none" strike="noStrike" dirty="0">
                <a:solidFill>
                  <a:srgbClr val="000000"/>
                </a:solidFill>
                <a:effectLst/>
              </a:rPr>
              <a:t> </a:t>
            </a:r>
            <a:r>
              <a:rPr lang="en-US" sz="1600" b="0" i="0" u="none" strike="noStrike" dirty="0" err="1">
                <a:solidFill>
                  <a:srgbClr val="000000"/>
                </a:solidFill>
                <a:effectLst/>
              </a:rPr>
              <a:t>descreve</a:t>
            </a:r>
            <a:r>
              <a:rPr lang="en-US" sz="1600" b="0" i="0" u="none" strike="noStrike" dirty="0">
                <a:solidFill>
                  <a:srgbClr val="000000"/>
                </a:solidFill>
                <a:effectLst/>
              </a:rPr>
              <a:t> </a:t>
            </a:r>
            <a:r>
              <a:rPr lang="en-US" sz="1600" b="0" i="0" u="none" strike="noStrike" dirty="0" err="1">
                <a:solidFill>
                  <a:srgbClr val="000000"/>
                </a:solidFill>
                <a:effectLst/>
              </a:rPr>
              <a:t>corretamente</a:t>
            </a:r>
            <a:r>
              <a:rPr lang="en-US" sz="1600" b="0" i="0" u="none" strike="noStrike" dirty="0">
                <a:solidFill>
                  <a:srgbClr val="000000"/>
                </a:solidFill>
                <a:effectLst/>
              </a:rPr>
              <a:t> as </a:t>
            </a:r>
            <a:r>
              <a:rPr lang="en-US" sz="1600" b="0" i="0" u="none" strike="noStrike" dirty="0" err="1">
                <a:solidFill>
                  <a:srgbClr val="000000"/>
                </a:solidFill>
                <a:effectLst/>
              </a:rPr>
              <a:t>diferenças</a:t>
            </a:r>
            <a:r>
              <a:rPr lang="en-US" sz="1600" b="0" i="0" u="none" strike="noStrike" dirty="0">
                <a:solidFill>
                  <a:srgbClr val="000000"/>
                </a:solidFill>
                <a:effectLst/>
              </a:rPr>
              <a:t> entre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e </a:t>
            </a:r>
            <a:r>
              <a:rPr lang="en-US" sz="1600" b="0" i="0" u="none" strike="noStrike" dirty="0" err="1">
                <a:solidFill>
                  <a:srgbClr val="000000"/>
                </a:solidFill>
                <a:effectLst/>
              </a:rPr>
              <a:t>assíncrona</a:t>
            </a:r>
            <a:r>
              <a:rPr lang="en-US" sz="1600" b="0" i="0" u="none" strike="noStrike" dirty="0">
                <a:solidFill>
                  <a:srgbClr val="000000"/>
                </a:solidFill>
                <a:effectLst/>
              </a:rPr>
              <a:t> no Amazon RDS e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cada</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impactar</a:t>
            </a:r>
            <a:r>
              <a:rPr lang="en-US" sz="1600" b="0" i="0" u="none" strike="noStrike" dirty="0">
                <a:solidFill>
                  <a:srgbClr val="000000"/>
                </a:solidFill>
                <a:effectLst/>
              </a:rPr>
              <a:t> a </a:t>
            </a:r>
            <a:r>
              <a:rPr lang="en-US" sz="1600" b="0" i="0" u="none" strike="noStrike" dirty="0" err="1">
                <a:solidFill>
                  <a:srgbClr val="000000"/>
                </a:solidFill>
                <a:effectLst/>
              </a:rPr>
              <a:t>arquitetura</a:t>
            </a:r>
            <a:r>
              <a:rPr lang="en-US" sz="1600" b="0" i="0" u="none" strike="noStrike" dirty="0">
                <a:solidFill>
                  <a:srgbClr val="000000"/>
                </a:solidFill>
                <a:effectLst/>
              </a:rPr>
              <a:t> da </a:t>
            </a:r>
            <a:r>
              <a:rPr lang="en-US" sz="1600" b="0" i="0" u="none" strike="noStrike" dirty="0" err="1">
                <a:solidFill>
                  <a:srgbClr val="000000"/>
                </a:solidFill>
                <a:effectLst/>
              </a:rPr>
              <a:t>empresa</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a)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no RDS é </a:t>
            </a:r>
            <a:r>
              <a:rPr lang="en-US" sz="1600" b="0" i="0" u="none" strike="noStrike" dirty="0" err="1">
                <a:solidFill>
                  <a:srgbClr val="000000"/>
                </a:solidFill>
                <a:effectLst/>
              </a:rPr>
              <a:t>usada</a:t>
            </a:r>
            <a:r>
              <a:rPr lang="en-US" sz="1600" b="0" i="0" u="none" strike="noStrike" dirty="0">
                <a:solidFill>
                  <a:srgbClr val="000000"/>
                </a:solidFill>
                <a:effectLst/>
              </a:rPr>
              <a:t> </a:t>
            </a:r>
            <a:r>
              <a:rPr lang="en-US" sz="1600" b="0" i="0" u="none" strike="noStrike" dirty="0" err="1">
                <a:solidFill>
                  <a:srgbClr val="000000"/>
                </a:solidFill>
                <a:effectLst/>
              </a:rPr>
              <a:t>principalmente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implantações</a:t>
            </a:r>
            <a:r>
              <a:rPr lang="en-US" sz="1600" b="0" i="0" u="none" strike="noStrike" dirty="0">
                <a:solidFill>
                  <a:srgbClr val="000000"/>
                </a:solidFill>
                <a:effectLst/>
              </a:rPr>
              <a:t> Multi-AZ, </a:t>
            </a:r>
            <a:r>
              <a:rPr lang="en-US" sz="1600" b="0" i="0" u="none" strike="noStrike" dirty="0" err="1">
                <a:solidFill>
                  <a:srgbClr val="000000"/>
                </a:solidFill>
                <a:effectLst/>
              </a:rPr>
              <a:t>garantindo</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sejam</a:t>
            </a:r>
            <a:r>
              <a:rPr lang="en-US" sz="1600" b="0" i="0" u="none" strike="noStrike" dirty="0">
                <a:solidFill>
                  <a:srgbClr val="000000"/>
                </a:solidFill>
                <a:effectLst/>
              </a:rPr>
              <a:t> </a:t>
            </a:r>
            <a:r>
              <a:rPr lang="en-US" sz="1600" b="0" i="0" u="none" strike="noStrike" dirty="0" err="1">
                <a:solidFill>
                  <a:srgbClr val="000000"/>
                </a:solidFill>
                <a:effectLst/>
              </a:rPr>
              <a:t>gravados</a:t>
            </a:r>
            <a:r>
              <a:rPr lang="en-US" sz="1600" b="0" i="0" u="none" strike="noStrike" dirty="0">
                <a:solidFill>
                  <a:srgbClr val="000000"/>
                </a:solidFill>
                <a:effectLst/>
              </a:rPr>
              <a:t> </a:t>
            </a:r>
            <a:r>
              <a:rPr lang="en-US" sz="1600" b="0" i="0" u="none" strike="noStrike" dirty="0" err="1">
                <a:solidFill>
                  <a:srgbClr val="000000"/>
                </a:solidFill>
                <a:effectLst/>
              </a:rPr>
              <a:t>simultaneamente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duas zonas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diferentes</a:t>
            </a:r>
            <a:r>
              <a:rPr lang="en-US" sz="1600" b="0" i="0" u="none" strike="noStrike" dirty="0">
                <a:solidFill>
                  <a:srgbClr val="000000"/>
                </a:solidFill>
                <a:effectLst/>
              </a:rPr>
              <a:t>, o que </a:t>
            </a:r>
            <a:r>
              <a:rPr lang="en-US" sz="1600" b="0" i="0" u="none" strike="noStrike" dirty="0" err="1">
                <a:solidFill>
                  <a:srgbClr val="000000"/>
                </a:solidFill>
                <a:effectLst/>
              </a:rPr>
              <a:t>proporciona</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baixa</a:t>
            </a:r>
            <a:r>
              <a:rPr lang="en-US" sz="1600" b="0" i="0" u="none" strike="noStrike" dirty="0">
                <a:solidFill>
                  <a:srgbClr val="000000"/>
                </a:solidFill>
                <a:effectLst/>
              </a:rPr>
              <a:t> </a:t>
            </a:r>
            <a:r>
              <a:rPr lang="en-US" sz="1600" b="0" i="0" u="none" strike="noStrike" dirty="0" err="1">
                <a:solidFill>
                  <a:srgbClr val="000000"/>
                </a:solidFill>
                <a:effectLst/>
              </a:rPr>
              <a:t>latência</a:t>
            </a:r>
            <a:r>
              <a:rPr lang="en-US" sz="1600" b="0" i="0" u="none" strike="noStrike" dirty="0">
                <a:solidFill>
                  <a:srgbClr val="000000"/>
                </a:solidFill>
                <a:effectLst/>
              </a:rPr>
              <a:t> de </a:t>
            </a:r>
            <a:r>
              <a:rPr lang="en-US" sz="1600" b="0" i="0" u="none" strike="noStrike" dirty="0" err="1">
                <a:solidFill>
                  <a:srgbClr val="000000"/>
                </a:solidFill>
                <a:effectLst/>
              </a:rPr>
              <a:t>leitura</a:t>
            </a:r>
            <a:r>
              <a:rPr lang="en-US" sz="1600" b="0" i="0" u="none" strike="noStrike" dirty="0">
                <a:solidFill>
                  <a:srgbClr val="000000"/>
                </a:solidFill>
                <a:effectLst/>
              </a:rPr>
              <a:t>.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assíncrona</a:t>
            </a:r>
            <a:r>
              <a:rPr lang="en-US" sz="1600" b="0" i="0" u="none" strike="noStrike" dirty="0">
                <a:solidFill>
                  <a:srgbClr val="000000"/>
                </a:solidFill>
                <a:effectLst/>
              </a:rPr>
              <a:t> é </a:t>
            </a:r>
            <a:r>
              <a:rPr lang="en-US" sz="1600" b="0" i="0" u="none" strike="noStrike" dirty="0" err="1">
                <a:solidFill>
                  <a:srgbClr val="000000"/>
                </a:solidFill>
                <a:effectLst/>
              </a:rPr>
              <a:t>usada</a:t>
            </a:r>
            <a:r>
              <a:rPr lang="en-US" sz="1600" b="0" i="0" u="none" strike="noStrike" dirty="0">
                <a:solidFill>
                  <a:srgbClr val="000000"/>
                </a:solidFill>
                <a:effectLst/>
              </a:rPr>
              <a:t> para </a:t>
            </a:r>
            <a:r>
              <a:rPr lang="en-US" sz="1600" b="0" i="0" u="none" strike="noStrike" dirty="0" err="1">
                <a:solidFill>
                  <a:srgbClr val="000000"/>
                </a:solidFill>
                <a:effectLst/>
              </a:rPr>
              <a:t>replicação</a:t>
            </a:r>
            <a:r>
              <a:rPr lang="en-US" sz="1600" b="0" i="0" u="none" strike="noStrike" dirty="0">
                <a:solidFill>
                  <a:srgbClr val="000000"/>
                </a:solidFill>
                <a:effectLst/>
              </a:rPr>
              <a:t> entre </a:t>
            </a:r>
            <a:r>
              <a:rPr lang="en-US" sz="1600" b="0" i="0" u="none" strike="noStrike" dirty="0" err="1">
                <a:solidFill>
                  <a:srgbClr val="000000"/>
                </a:solidFill>
                <a:effectLst/>
              </a:rPr>
              <a:t>regiões</a:t>
            </a:r>
            <a:r>
              <a:rPr lang="en-US" sz="1600" b="0" i="0" u="none" strike="noStrike" dirty="0">
                <a:solidFill>
                  <a:srgbClr val="000000"/>
                </a:solidFill>
                <a:effectLst/>
              </a:rPr>
              <a:t> (Cross-Region Replication), mas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resultar</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perda</a:t>
            </a:r>
            <a:r>
              <a:rPr lang="en-US" sz="1600" b="0" i="0" u="none" strike="noStrike" dirty="0">
                <a:solidFill>
                  <a:srgbClr val="000000"/>
                </a:solidFill>
                <a:effectLst/>
              </a:rPr>
              <a:t> de dados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a:t>
            </a:r>
            <a:r>
              <a:rPr lang="en-US" sz="1600" b="0" i="0" u="none" strike="noStrike" dirty="0" err="1">
                <a:solidFill>
                  <a:srgbClr val="000000"/>
                </a:solidFill>
                <a:effectLst/>
              </a:rPr>
              <a:t>região</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a:t>
            </a:r>
          </a:p>
          <a:p>
            <a:pPr algn="l"/>
            <a:r>
              <a:rPr lang="en-US" sz="1600" b="0" i="0" u="none" strike="noStrike" dirty="0">
                <a:solidFill>
                  <a:srgbClr val="000000"/>
                </a:solidFill>
                <a:effectLst/>
              </a:rPr>
              <a:t>b)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assíncrona</a:t>
            </a:r>
            <a:r>
              <a:rPr lang="en-US" sz="1600" b="0" i="0" u="none" strike="noStrike" dirty="0">
                <a:solidFill>
                  <a:srgbClr val="000000"/>
                </a:solidFill>
                <a:effectLst/>
              </a:rPr>
              <a:t> no RDS é </a:t>
            </a:r>
            <a:r>
              <a:rPr lang="en-US" sz="1600" b="0" i="0" u="none" strike="noStrike" dirty="0" err="1">
                <a:solidFill>
                  <a:srgbClr val="000000"/>
                </a:solidFill>
                <a:effectLst/>
              </a:rPr>
              <a:t>usada</a:t>
            </a:r>
            <a:r>
              <a:rPr lang="en-US" sz="1600" b="0" i="0" u="none" strike="noStrike" dirty="0">
                <a:solidFill>
                  <a:srgbClr val="000000"/>
                </a:solidFill>
                <a:effectLst/>
              </a:rPr>
              <a:t> </a:t>
            </a:r>
            <a:r>
              <a:rPr lang="en-US" sz="1600" b="0" i="0" u="none" strike="noStrike" dirty="0" err="1">
                <a:solidFill>
                  <a:srgbClr val="000000"/>
                </a:solidFill>
                <a:effectLst/>
              </a:rPr>
              <a:t>principalmente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implantações</a:t>
            </a:r>
            <a:r>
              <a:rPr lang="en-US" sz="1600" b="0" i="0" u="none" strike="noStrike" dirty="0">
                <a:solidFill>
                  <a:srgbClr val="000000"/>
                </a:solidFill>
                <a:effectLst/>
              </a:rPr>
              <a:t> Multi-AZ, </a:t>
            </a:r>
            <a:r>
              <a:rPr lang="en-US" sz="1600" b="0" i="0" u="none" strike="noStrike" dirty="0" err="1">
                <a:solidFill>
                  <a:srgbClr val="000000"/>
                </a:solidFill>
                <a:effectLst/>
              </a:rPr>
              <a:t>garantindo</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sejam</a:t>
            </a:r>
            <a:r>
              <a:rPr lang="en-US" sz="1600" b="0" i="0" u="none" strike="noStrike" dirty="0">
                <a:solidFill>
                  <a:srgbClr val="000000"/>
                </a:solidFill>
                <a:effectLst/>
              </a:rPr>
              <a:t> </a:t>
            </a:r>
            <a:r>
              <a:rPr lang="en-US" sz="1600" b="0" i="0" u="none" strike="noStrike" dirty="0" err="1">
                <a:solidFill>
                  <a:srgbClr val="000000"/>
                </a:solidFill>
                <a:effectLst/>
              </a:rPr>
              <a:t>gravados</a:t>
            </a:r>
            <a:r>
              <a:rPr lang="en-US" sz="1600" b="0" i="0" u="none" strike="noStrike" dirty="0">
                <a:solidFill>
                  <a:srgbClr val="000000"/>
                </a:solidFill>
                <a:effectLst/>
              </a:rPr>
              <a:t> </a:t>
            </a:r>
            <a:r>
              <a:rPr lang="en-US" sz="1600" b="0" i="0" u="none" strike="noStrike" dirty="0" err="1">
                <a:solidFill>
                  <a:srgbClr val="000000"/>
                </a:solidFill>
                <a:effectLst/>
              </a:rPr>
              <a:t>simultaneamente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duas zonas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diferentes</a:t>
            </a:r>
            <a:r>
              <a:rPr lang="en-US" sz="1600" b="0" i="0" u="none" strike="noStrike" dirty="0">
                <a:solidFill>
                  <a:srgbClr val="000000"/>
                </a:solidFill>
                <a:effectLst/>
              </a:rPr>
              <a:t>, o que </a:t>
            </a:r>
            <a:r>
              <a:rPr lang="en-US" sz="1600" b="0" i="0" u="none" strike="noStrike" dirty="0" err="1">
                <a:solidFill>
                  <a:srgbClr val="000000"/>
                </a:solidFill>
                <a:effectLst/>
              </a:rPr>
              <a:t>proporciona</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consistência</a:t>
            </a:r>
            <a:r>
              <a:rPr lang="en-US" sz="1600" b="0" i="0" u="none" strike="noStrike" dirty="0">
                <a:solidFill>
                  <a:srgbClr val="000000"/>
                </a:solidFill>
                <a:effectLst/>
              </a:rPr>
              <a:t> forte.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é </a:t>
            </a:r>
            <a:r>
              <a:rPr lang="en-US" sz="1600" b="0" i="0" u="none" strike="noStrike" dirty="0" err="1">
                <a:solidFill>
                  <a:srgbClr val="000000"/>
                </a:solidFill>
                <a:effectLst/>
              </a:rPr>
              <a:t>usada</a:t>
            </a:r>
            <a:r>
              <a:rPr lang="en-US" sz="1600" b="0" i="0" u="none" strike="noStrike" dirty="0">
                <a:solidFill>
                  <a:srgbClr val="000000"/>
                </a:solidFill>
                <a:effectLst/>
              </a:rPr>
              <a:t> para </a:t>
            </a:r>
            <a:r>
              <a:rPr lang="en-US" sz="1600" b="0" i="0" u="none" strike="noStrike" dirty="0" err="1">
                <a:solidFill>
                  <a:srgbClr val="000000"/>
                </a:solidFill>
                <a:effectLst/>
              </a:rPr>
              <a:t>replicação</a:t>
            </a:r>
            <a:r>
              <a:rPr lang="en-US" sz="1600" b="0" i="0" u="none" strike="noStrike" dirty="0">
                <a:solidFill>
                  <a:srgbClr val="000000"/>
                </a:solidFill>
                <a:effectLst/>
              </a:rPr>
              <a:t> entre </a:t>
            </a:r>
            <a:r>
              <a:rPr lang="en-US" sz="1600" b="0" i="0" u="none" strike="noStrike" dirty="0" err="1">
                <a:solidFill>
                  <a:srgbClr val="000000"/>
                </a:solidFill>
                <a:effectLst/>
              </a:rPr>
              <a:t>regiões</a:t>
            </a:r>
            <a:r>
              <a:rPr lang="en-US" sz="1600" b="0" i="0" u="none" strike="noStrike" dirty="0">
                <a:solidFill>
                  <a:srgbClr val="000000"/>
                </a:solidFill>
                <a:effectLst/>
              </a:rPr>
              <a:t> (Cross-Region Replication) para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haja</a:t>
            </a:r>
            <a:r>
              <a:rPr lang="en-US" sz="1600" b="0" i="0" u="none" strike="noStrike" dirty="0">
                <a:solidFill>
                  <a:srgbClr val="000000"/>
                </a:solidFill>
                <a:effectLst/>
              </a:rPr>
              <a:t> </a:t>
            </a:r>
            <a:r>
              <a:rPr lang="en-US" sz="1600" b="0" i="0" u="none" strike="noStrike" dirty="0" err="1">
                <a:solidFill>
                  <a:srgbClr val="000000"/>
                </a:solidFill>
                <a:effectLst/>
              </a:rPr>
              <a:t>perda</a:t>
            </a:r>
            <a:r>
              <a:rPr lang="en-US" sz="1600" b="0" i="0" u="none" strike="noStrike" dirty="0">
                <a:solidFill>
                  <a:srgbClr val="000000"/>
                </a:solidFill>
                <a:effectLst/>
              </a:rPr>
              <a:t> de dados.</a:t>
            </a:r>
          </a:p>
          <a:p>
            <a:pPr algn="l"/>
            <a:r>
              <a:rPr lang="en-US" sz="1600" b="0" i="0" u="none" strike="noStrike" dirty="0">
                <a:solidFill>
                  <a:srgbClr val="000000"/>
                </a:solidFill>
                <a:effectLst/>
              </a:rPr>
              <a:t>c)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no RDS é </a:t>
            </a:r>
            <a:r>
              <a:rPr lang="en-US" sz="1600" b="0" i="0" u="none" strike="noStrike" dirty="0" err="1">
                <a:solidFill>
                  <a:srgbClr val="000000"/>
                </a:solidFill>
                <a:effectLst/>
              </a:rPr>
              <a:t>usada</a:t>
            </a:r>
            <a:r>
              <a:rPr lang="en-US" sz="1600" b="0" i="0" u="none" strike="noStrike" dirty="0">
                <a:solidFill>
                  <a:srgbClr val="000000"/>
                </a:solidFill>
                <a:effectLst/>
              </a:rPr>
              <a:t> para </a:t>
            </a:r>
            <a:r>
              <a:rPr lang="en-US" sz="1600" b="0" i="0" u="none" strike="noStrike" dirty="0" err="1">
                <a:solidFill>
                  <a:srgbClr val="000000"/>
                </a:solidFill>
                <a:effectLst/>
              </a:rPr>
              <a:t>replicação</a:t>
            </a:r>
            <a:r>
              <a:rPr lang="en-US" sz="1600" b="0" i="0" u="none" strike="noStrike" dirty="0">
                <a:solidFill>
                  <a:srgbClr val="000000"/>
                </a:solidFill>
                <a:effectLst/>
              </a:rPr>
              <a:t> entre </a:t>
            </a:r>
            <a:r>
              <a:rPr lang="en-US" sz="1600" b="0" i="0" u="none" strike="noStrike" dirty="0" err="1">
                <a:solidFill>
                  <a:srgbClr val="000000"/>
                </a:solidFill>
                <a:effectLst/>
              </a:rPr>
              <a:t>regiões</a:t>
            </a:r>
            <a:r>
              <a:rPr lang="en-US" sz="1600" b="0" i="0" u="none" strike="noStrike" dirty="0">
                <a:solidFill>
                  <a:srgbClr val="000000"/>
                </a:solidFill>
                <a:effectLst/>
              </a:rPr>
              <a:t> (Cross-Region Replication) para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estejam</a:t>
            </a:r>
            <a:r>
              <a:rPr lang="en-US" sz="1600" b="0" i="0" u="none" strike="noStrike" dirty="0">
                <a:solidFill>
                  <a:srgbClr val="000000"/>
                </a:solidFill>
                <a:effectLst/>
              </a:rPr>
              <a:t> </a:t>
            </a:r>
            <a:r>
              <a:rPr lang="en-US" sz="1600" b="0" i="0" u="none" strike="noStrike" dirty="0" err="1">
                <a:solidFill>
                  <a:srgbClr val="000000"/>
                </a:solidFill>
                <a:effectLst/>
              </a:rPr>
              <a:t>consistentemente</a:t>
            </a:r>
            <a:r>
              <a:rPr lang="en-US" sz="1600" b="0" i="0" u="none" strike="noStrike" dirty="0">
                <a:solidFill>
                  <a:srgbClr val="000000"/>
                </a:solidFill>
                <a:effectLst/>
              </a:rPr>
              <a:t> </a:t>
            </a:r>
            <a:r>
              <a:rPr lang="en-US" sz="1600" b="0" i="0" u="none" strike="noStrike" dirty="0" err="1">
                <a:solidFill>
                  <a:srgbClr val="000000"/>
                </a:solidFill>
                <a:effectLst/>
              </a:rPr>
              <a:t>disponíveis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múltiplas</a:t>
            </a:r>
            <a:r>
              <a:rPr lang="en-US" sz="1600" b="0" i="0" u="none" strike="noStrike" dirty="0">
                <a:solidFill>
                  <a:srgbClr val="000000"/>
                </a:solidFill>
                <a:effectLst/>
              </a:rPr>
              <a:t> </a:t>
            </a:r>
            <a:r>
              <a:rPr lang="en-US" sz="1600" b="0" i="0" u="none" strike="noStrike" dirty="0" err="1">
                <a:solidFill>
                  <a:srgbClr val="000000"/>
                </a:solidFill>
                <a:effectLst/>
              </a:rPr>
              <a:t>regiões</a:t>
            </a:r>
            <a:r>
              <a:rPr lang="en-US" sz="1600" b="0" i="0" u="none" strike="noStrike" dirty="0">
                <a:solidFill>
                  <a:srgbClr val="000000"/>
                </a:solidFill>
                <a:effectLst/>
              </a:rPr>
              <a:t>, mas </a:t>
            </a:r>
            <a:r>
              <a:rPr lang="en-US" sz="1600" b="0" i="0" u="none" strike="noStrike" dirty="0" err="1">
                <a:solidFill>
                  <a:srgbClr val="000000"/>
                </a:solidFill>
                <a:effectLst/>
              </a:rPr>
              <a:t>isso</a:t>
            </a:r>
            <a:r>
              <a:rPr lang="en-US" sz="1600" b="0" i="0" u="none" strike="noStrike" dirty="0">
                <a:solidFill>
                  <a:srgbClr val="000000"/>
                </a:solidFill>
                <a:effectLst/>
              </a:rPr>
              <a:t>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resultar</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maior</a:t>
            </a:r>
            <a:r>
              <a:rPr lang="en-US" sz="1600" b="0" i="0" u="none" strike="noStrike" dirty="0">
                <a:solidFill>
                  <a:srgbClr val="000000"/>
                </a:solidFill>
                <a:effectLst/>
              </a:rPr>
              <a:t> </a:t>
            </a:r>
            <a:r>
              <a:rPr lang="en-US" sz="1600" b="0" i="0" u="none" strike="noStrike" dirty="0" err="1">
                <a:solidFill>
                  <a:srgbClr val="000000"/>
                </a:solidFill>
                <a:effectLst/>
              </a:rPr>
              <a:t>latência</a:t>
            </a:r>
            <a:r>
              <a:rPr lang="en-US" sz="1600" b="0" i="0" u="none" strike="noStrike" dirty="0">
                <a:solidFill>
                  <a:srgbClr val="000000"/>
                </a:solidFill>
                <a:effectLst/>
              </a:rPr>
              <a:t> de </a:t>
            </a:r>
            <a:r>
              <a:rPr lang="en-US" sz="1600" b="0" i="0" u="none" strike="noStrike" dirty="0" err="1">
                <a:solidFill>
                  <a:srgbClr val="000000"/>
                </a:solidFill>
                <a:effectLst/>
              </a:rPr>
              <a:t>escrita</a:t>
            </a:r>
            <a:r>
              <a:rPr lang="en-US" sz="1600" b="0" i="0" u="none" strike="noStrike" dirty="0">
                <a:solidFill>
                  <a:srgbClr val="000000"/>
                </a:solidFill>
                <a:effectLst/>
              </a:rPr>
              <a:t>.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assíncrona</a:t>
            </a:r>
            <a:r>
              <a:rPr lang="en-US" sz="1600" b="0" i="0" u="none" strike="noStrike" dirty="0">
                <a:solidFill>
                  <a:srgbClr val="000000"/>
                </a:solidFill>
                <a:effectLst/>
              </a:rPr>
              <a:t> é </a:t>
            </a:r>
            <a:r>
              <a:rPr lang="en-US" sz="1600" b="0" i="0" u="none" strike="noStrike" dirty="0" err="1">
                <a:solidFill>
                  <a:srgbClr val="000000"/>
                </a:solidFill>
                <a:effectLst/>
              </a:rPr>
              <a:t>usada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implantações</a:t>
            </a:r>
            <a:r>
              <a:rPr lang="en-US" sz="1600" b="0" i="0" u="none" strike="noStrike" dirty="0">
                <a:solidFill>
                  <a:srgbClr val="000000"/>
                </a:solidFill>
                <a:effectLst/>
              </a:rPr>
              <a:t> Multi-AZ para </a:t>
            </a:r>
            <a:r>
              <a:rPr lang="en-US" sz="1600" b="0" i="0" u="none" strike="noStrike" dirty="0" err="1">
                <a:solidFill>
                  <a:srgbClr val="000000"/>
                </a:solidFill>
                <a:effectLst/>
              </a:rPr>
              <a:t>garantir</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sem</a:t>
            </a:r>
            <a:r>
              <a:rPr lang="en-US" sz="1600" b="0" i="0" u="none" strike="noStrike" dirty="0">
                <a:solidFill>
                  <a:srgbClr val="000000"/>
                </a:solidFill>
                <a:effectLst/>
              </a:rPr>
              <a:t> </a:t>
            </a:r>
            <a:r>
              <a:rPr lang="en-US" sz="1600" b="0" i="0" u="none" strike="noStrike" dirty="0" err="1">
                <a:solidFill>
                  <a:srgbClr val="000000"/>
                </a:solidFill>
                <a:effectLst/>
              </a:rPr>
              <a:t>impactar</a:t>
            </a:r>
            <a:r>
              <a:rPr lang="en-US" sz="1600" b="0" i="0" u="none" strike="noStrike" dirty="0">
                <a:solidFill>
                  <a:srgbClr val="000000"/>
                </a:solidFill>
                <a:effectLst/>
              </a:rPr>
              <a:t> a </a:t>
            </a:r>
            <a:r>
              <a:rPr lang="en-US" sz="1600" b="0" i="0" u="none" strike="noStrike" dirty="0" err="1">
                <a:solidFill>
                  <a:srgbClr val="000000"/>
                </a:solidFill>
                <a:effectLst/>
              </a:rPr>
              <a:t>latência</a:t>
            </a:r>
            <a:r>
              <a:rPr lang="en-US" sz="1600" b="0" i="0" u="none" strike="noStrike" dirty="0">
                <a:solidFill>
                  <a:srgbClr val="000000"/>
                </a:solidFill>
                <a:effectLst/>
              </a:rPr>
              <a:t> de </a:t>
            </a:r>
            <a:r>
              <a:rPr lang="en-US" sz="1600" b="0" i="0" u="none" strike="noStrike" dirty="0" err="1">
                <a:solidFill>
                  <a:srgbClr val="000000"/>
                </a:solidFill>
                <a:effectLst/>
              </a:rPr>
              <a:t>escrita</a:t>
            </a:r>
            <a:r>
              <a:rPr lang="en-US" sz="1600" b="0" i="0" u="none" strike="noStrike" dirty="0">
                <a:solidFill>
                  <a:srgbClr val="000000"/>
                </a:solidFill>
                <a:effectLst/>
              </a:rPr>
              <a:t>.</a:t>
            </a:r>
          </a:p>
          <a:p>
            <a:pPr algn="l"/>
            <a:r>
              <a:rPr lang="en-US" sz="1600" b="0" i="0" u="none" strike="noStrike" dirty="0">
                <a:solidFill>
                  <a:srgbClr val="000000"/>
                </a:solidFill>
                <a:effectLst/>
              </a:rPr>
              <a:t>d)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assíncrona</a:t>
            </a:r>
            <a:r>
              <a:rPr lang="en-US" sz="1600" b="0" i="0" u="none" strike="noStrike" dirty="0">
                <a:solidFill>
                  <a:srgbClr val="000000"/>
                </a:solidFill>
                <a:effectLst/>
              </a:rPr>
              <a:t> no RDS é </a:t>
            </a:r>
            <a:r>
              <a:rPr lang="en-US" sz="1600" b="0" i="0" u="none" strike="noStrike" dirty="0" err="1">
                <a:solidFill>
                  <a:srgbClr val="000000"/>
                </a:solidFill>
                <a:effectLst/>
              </a:rPr>
              <a:t>usada</a:t>
            </a:r>
            <a:r>
              <a:rPr lang="en-US" sz="1600" b="0" i="0" u="none" strike="noStrike" dirty="0">
                <a:solidFill>
                  <a:srgbClr val="000000"/>
                </a:solidFill>
                <a:effectLst/>
              </a:rPr>
              <a:t> para </a:t>
            </a:r>
            <a:r>
              <a:rPr lang="en-US" sz="1600" b="0" i="0" u="none" strike="noStrike" dirty="0" err="1">
                <a:solidFill>
                  <a:srgbClr val="000000"/>
                </a:solidFill>
                <a:effectLst/>
              </a:rPr>
              <a:t>replicação</a:t>
            </a:r>
            <a:r>
              <a:rPr lang="en-US" sz="1600" b="0" i="0" u="none" strike="noStrike" dirty="0">
                <a:solidFill>
                  <a:srgbClr val="000000"/>
                </a:solidFill>
                <a:effectLst/>
              </a:rPr>
              <a:t> entre </a:t>
            </a:r>
            <a:r>
              <a:rPr lang="en-US" sz="1600" b="0" i="0" u="none" strike="noStrike" dirty="0" err="1">
                <a:solidFill>
                  <a:srgbClr val="000000"/>
                </a:solidFill>
                <a:effectLst/>
              </a:rPr>
              <a:t>regiões</a:t>
            </a:r>
            <a:r>
              <a:rPr lang="en-US" sz="1600" b="0" i="0" u="none" strike="noStrike" dirty="0">
                <a:solidFill>
                  <a:srgbClr val="000000"/>
                </a:solidFill>
                <a:effectLst/>
              </a:rPr>
              <a:t> (Cross-Region Replication) para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estejam</a:t>
            </a:r>
            <a:r>
              <a:rPr lang="en-US" sz="1600" b="0" i="0" u="none" strike="noStrike" dirty="0">
                <a:solidFill>
                  <a:srgbClr val="000000"/>
                </a:solidFill>
                <a:effectLst/>
              </a:rPr>
              <a:t> </a:t>
            </a:r>
            <a:r>
              <a:rPr lang="en-US" sz="1600" b="0" i="0" u="none" strike="noStrike" dirty="0" err="1">
                <a:solidFill>
                  <a:srgbClr val="000000"/>
                </a:solidFill>
                <a:effectLst/>
              </a:rPr>
              <a:t>disponíveis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múltiplas</a:t>
            </a:r>
            <a:r>
              <a:rPr lang="en-US" sz="1600" b="0" i="0" u="none" strike="noStrike" dirty="0">
                <a:solidFill>
                  <a:srgbClr val="000000"/>
                </a:solidFill>
                <a:effectLst/>
              </a:rPr>
              <a:t> </a:t>
            </a:r>
            <a:r>
              <a:rPr lang="en-US" sz="1600" b="0" i="0" u="none" strike="noStrike" dirty="0" err="1">
                <a:solidFill>
                  <a:srgbClr val="000000"/>
                </a:solidFill>
                <a:effectLst/>
              </a:rPr>
              <a:t>regiões</a:t>
            </a:r>
            <a:r>
              <a:rPr lang="en-US" sz="1600" b="0" i="0" u="none" strike="noStrike" dirty="0">
                <a:solidFill>
                  <a:srgbClr val="000000"/>
                </a:solidFill>
                <a:effectLst/>
              </a:rPr>
              <a:t>, mas </a:t>
            </a:r>
            <a:r>
              <a:rPr lang="en-US" sz="1600" b="0" i="0" u="none" strike="noStrike" dirty="0" err="1">
                <a:solidFill>
                  <a:srgbClr val="000000"/>
                </a:solidFill>
                <a:effectLst/>
              </a:rPr>
              <a:t>pode</a:t>
            </a:r>
            <a:r>
              <a:rPr lang="en-US" sz="1600" b="0" i="0" u="none" strike="noStrike" dirty="0">
                <a:solidFill>
                  <a:srgbClr val="000000"/>
                </a:solidFill>
                <a:effectLst/>
              </a:rPr>
              <a:t> haver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perda</a:t>
            </a:r>
            <a:r>
              <a:rPr lang="en-US" sz="1600" b="0" i="0" u="none" strike="noStrike" dirty="0">
                <a:solidFill>
                  <a:srgbClr val="000000"/>
                </a:solidFill>
                <a:effectLst/>
              </a:rPr>
              <a:t> de dados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a:t>
            </a:r>
            <a:r>
              <a:rPr lang="en-US" sz="1600" b="0" i="0" u="none" strike="noStrike" dirty="0" err="1">
                <a:solidFill>
                  <a:srgbClr val="000000"/>
                </a:solidFill>
                <a:effectLst/>
              </a:rPr>
              <a:t>região</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é </a:t>
            </a:r>
            <a:r>
              <a:rPr lang="en-US" sz="1600" b="0" i="0" u="none" strike="noStrike" dirty="0" err="1">
                <a:solidFill>
                  <a:srgbClr val="000000"/>
                </a:solidFill>
                <a:effectLst/>
              </a:rPr>
              <a:t>usada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implantações</a:t>
            </a:r>
            <a:r>
              <a:rPr lang="en-US" sz="1600" b="0" i="0" u="none" strike="noStrike" dirty="0">
                <a:solidFill>
                  <a:srgbClr val="000000"/>
                </a:solidFill>
                <a:effectLst/>
              </a:rPr>
              <a:t> Multi-AZ para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sejam</a:t>
            </a:r>
            <a:r>
              <a:rPr lang="en-US" sz="1600" b="0" i="0" u="none" strike="noStrike" dirty="0">
                <a:solidFill>
                  <a:srgbClr val="000000"/>
                </a:solidFill>
                <a:effectLst/>
              </a:rPr>
              <a:t> </a:t>
            </a:r>
            <a:r>
              <a:rPr lang="en-US" sz="1600" b="0" i="0" u="none" strike="noStrike" dirty="0" err="1">
                <a:solidFill>
                  <a:srgbClr val="000000"/>
                </a:solidFill>
                <a:effectLst/>
              </a:rPr>
              <a:t>gravados</a:t>
            </a:r>
            <a:r>
              <a:rPr lang="en-US" sz="1600" b="0" i="0" u="none" strike="noStrike" dirty="0">
                <a:solidFill>
                  <a:srgbClr val="000000"/>
                </a:solidFill>
                <a:effectLst/>
              </a:rPr>
              <a:t> </a:t>
            </a:r>
            <a:r>
              <a:rPr lang="en-US" sz="1600" b="0" i="0" u="none" strike="noStrike" dirty="0" err="1">
                <a:solidFill>
                  <a:srgbClr val="000000"/>
                </a:solidFill>
                <a:effectLst/>
              </a:rPr>
              <a:t>simultaneamente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duas zonas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diferentes</a:t>
            </a:r>
            <a:r>
              <a:rPr lang="en-US" sz="1600" b="0" i="0" u="none" strike="noStrike" dirty="0">
                <a:solidFill>
                  <a:srgbClr val="000000"/>
                </a:solidFill>
                <a:effectLst/>
              </a:rPr>
              <a:t>, </a:t>
            </a:r>
            <a:r>
              <a:rPr lang="en-US" sz="1600" b="0" i="0" u="none" strike="noStrike" dirty="0" err="1">
                <a:solidFill>
                  <a:srgbClr val="000000"/>
                </a:solidFill>
                <a:effectLst/>
              </a:rPr>
              <a:t>proporcionando</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sem</a:t>
            </a:r>
            <a:r>
              <a:rPr lang="en-US" sz="1600" b="0" i="0" u="none" strike="noStrike" dirty="0">
                <a:solidFill>
                  <a:srgbClr val="000000"/>
                </a:solidFill>
                <a:effectLst/>
              </a:rPr>
              <a:t> </a:t>
            </a:r>
            <a:r>
              <a:rPr lang="en-US" sz="1600" b="0" i="0" u="none" strike="noStrike" dirty="0" err="1">
                <a:solidFill>
                  <a:srgbClr val="000000"/>
                </a:solidFill>
                <a:effectLst/>
              </a:rPr>
              <a:t>perda</a:t>
            </a:r>
            <a:r>
              <a:rPr lang="en-US" sz="1600" b="0" i="0" u="none" strike="noStrike" dirty="0">
                <a:solidFill>
                  <a:srgbClr val="000000"/>
                </a:solidFill>
                <a:effectLst/>
              </a:rPr>
              <a:t> de dados.</a:t>
            </a:r>
          </a:p>
          <a:p>
            <a:endParaRPr lang="en-BR" sz="1600" b="1" i="1" dirty="0"/>
          </a:p>
        </p:txBody>
      </p:sp>
    </p:spTree>
    <p:extLst>
      <p:ext uri="{BB962C8B-B14F-4D97-AF65-F5344CB8AC3E}">
        <p14:creationId xmlns:p14="http://schemas.microsoft.com/office/powerpoint/2010/main" val="1973046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3987" y="151179"/>
            <a:ext cx="11884026" cy="6555641"/>
          </a:xfrm>
          <a:prstGeom prst="rect">
            <a:avLst/>
          </a:prstGeom>
          <a:noFill/>
        </p:spPr>
        <p:txBody>
          <a:bodyPr wrap="square" rtlCol="0">
            <a:spAutoFit/>
          </a:bodyPr>
          <a:lstStyle/>
          <a:p>
            <a:pPr algn="l"/>
            <a:r>
              <a:rPr lang="en-US" sz="1500" b="1" i="0" u="none" strike="noStrike" dirty="0" err="1">
                <a:solidFill>
                  <a:srgbClr val="000000"/>
                </a:solidFill>
                <a:effectLst/>
              </a:rPr>
              <a:t>Resposta</a:t>
            </a:r>
            <a:r>
              <a:rPr lang="en-US" sz="1500" b="1" i="0" u="none" strike="noStrike" dirty="0">
                <a:solidFill>
                  <a:srgbClr val="000000"/>
                </a:solidFill>
                <a:effectLst/>
              </a:rPr>
              <a:t> </a:t>
            </a:r>
            <a:r>
              <a:rPr lang="en-US" sz="1500" b="1" i="0" u="none" strike="noStrike" dirty="0" err="1">
                <a:solidFill>
                  <a:srgbClr val="000000"/>
                </a:solidFill>
                <a:effectLst/>
              </a:rPr>
              <a:t>Correta</a:t>
            </a:r>
            <a:r>
              <a:rPr lang="en-US" sz="1500" b="1" i="0" u="none" strike="noStrike" dirty="0">
                <a:solidFill>
                  <a:srgbClr val="000000"/>
                </a:solidFill>
                <a:effectLst/>
              </a:rPr>
              <a:t>:</a:t>
            </a:r>
            <a:r>
              <a:rPr lang="en-US" sz="1500" b="0" i="0" u="none" strike="noStrike" dirty="0">
                <a:solidFill>
                  <a:srgbClr val="000000"/>
                </a:solidFill>
                <a:effectLst/>
              </a:rPr>
              <a:t> d)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assíncrona</a:t>
            </a:r>
            <a:r>
              <a:rPr lang="en-US" sz="1500" b="0" i="0" u="none" strike="noStrike" dirty="0">
                <a:solidFill>
                  <a:srgbClr val="000000"/>
                </a:solidFill>
                <a:effectLst/>
              </a:rPr>
              <a:t> no RDS é </a:t>
            </a:r>
            <a:r>
              <a:rPr lang="en-US" sz="1500" b="0" i="0" u="none" strike="noStrike" dirty="0" err="1">
                <a:solidFill>
                  <a:srgbClr val="000000"/>
                </a:solidFill>
                <a:effectLst/>
              </a:rPr>
              <a:t>usada</a:t>
            </a:r>
            <a:r>
              <a:rPr lang="en-US" sz="1500" b="0" i="0" u="none" strike="noStrike" dirty="0">
                <a:solidFill>
                  <a:srgbClr val="000000"/>
                </a:solidFill>
                <a:effectLst/>
              </a:rPr>
              <a:t> para </a:t>
            </a:r>
            <a:r>
              <a:rPr lang="en-US" sz="1500" b="0" i="0" u="none" strike="noStrike" dirty="0" err="1">
                <a:solidFill>
                  <a:srgbClr val="000000"/>
                </a:solidFill>
                <a:effectLst/>
              </a:rPr>
              <a:t>replicação</a:t>
            </a:r>
            <a:r>
              <a:rPr lang="en-US" sz="1500" b="0" i="0" u="none" strike="noStrike" dirty="0">
                <a:solidFill>
                  <a:srgbClr val="000000"/>
                </a:solidFill>
                <a:effectLst/>
              </a:rPr>
              <a:t> entre </a:t>
            </a:r>
            <a:r>
              <a:rPr lang="en-US" sz="1500" b="0" i="0" u="none" strike="noStrike" dirty="0" err="1">
                <a:solidFill>
                  <a:srgbClr val="000000"/>
                </a:solidFill>
                <a:effectLst/>
              </a:rPr>
              <a:t>regiões</a:t>
            </a:r>
            <a:r>
              <a:rPr lang="en-US" sz="1500" b="0" i="0" u="none" strike="noStrike" dirty="0">
                <a:solidFill>
                  <a:srgbClr val="000000"/>
                </a:solidFill>
                <a:effectLst/>
              </a:rPr>
              <a:t> (Cross-Region Replication) para </a:t>
            </a:r>
            <a:r>
              <a:rPr lang="en-US" sz="1500" b="0" i="0" u="none" strike="noStrike" dirty="0" err="1">
                <a:solidFill>
                  <a:srgbClr val="000000"/>
                </a:solidFill>
                <a:effectLst/>
              </a:rPr>
              <a:t>garantir</a:t>
            </a:r>
            <a:r>
              <a:rPr lang="en-US" sz="1500" b="0" i="0" u="none" strike="noStrike" dirty="0">
                <a:solidFill>
                  <a:srgbClr val="000000"/>
                </a:solidFill>
                <a:effectLst/>
              </a:rPr>
              <a:t> que </a:t>
            </a:r>
            <a:r>
              <a:rPr lang="en-US" sz="1500" b="0" i="0" u="none" strike="noStrike" dirty="0" err="1">
                <a:solidFill>
                  <a:srgbClr val="000000"/>
                </a:solidFill>
                <a:effectLst/>
              </a:rPr>
              <a:t>os</a:t>
            </a:r>
            <a:r>
              <a:rPr lang="en-US" sz="1500" b="0" i="0" u="none" strike="noStrike" dirty="0">
                <a:solidFill>
                  <a:srgbClr val="000000"/>
                </a:solidFill>
                <a:effectLst/>
              </a:rPr>
              <a:t> dados </a:t>
            </a:r>
            <a:r>
              <a:rPr lang="en-US" sz="1500" b="0" i="0" u="none" strike="noStrike" dirty="0" err="1">
                <a:solidFill>
                  <a:srgbClr val="000000"/>
                </a:solidFill>
                <a:effectLst/>
              </a:rPr>
              <a:t>estejam</a:t>
            </a:r>
            <a:r>
              <a:rPr lang="en-US" sz="1500" b="0" i="0" u="none" strike="noStrike" dirty="0">
                <a:solidFill>
                  <a:srgbClr val="000000"/>
                </a:solidFill>
                <a:effectLst/>
              </a:rPr>
              <a:t> </a:t>
            </a:r>
            <a:r>
              <a:rPr lang="en-US" sz="1500" b="0" i="0" u="none" strike="noStrike" dirty="0" err="1">
                <a:solidFill>
                  <a:srgbClr val="000000"/>
                </a:solidFill>
                <a:effectLst/>
              </a:rPr>
              <a:t>disponíveis</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múltiplas</a:t>
            </a:r>
            <a:r>
              <a:rPr lang="en-US" sz="1500" b="0" i="0" u="none" strike="noStrike" dirty="0">
                <a:solidFill>
                  <a:srgbClr val="000000"/>
                </a:solidFill>
                <a:effectLst/>
              </a:rPr>
              <a:t> </a:t>
            </a:r>
            <a:r>
              <a:rPr lang="en-US" sz="1500" b="0" i="0" u="none" strike="noStrike" dirty="0" err="1">
                <a:solidFill>
                  <a:srgbClr val="000000"/>
                </a:solidFill>
                <a:effectLst/>
              </a:rPr>
              <a:t>regiões</a:t>
            </a:r>
            <a:r>
              <a:rPr lang="en-US" sz="1500" b="0" i="0" u="none" strike="noStrike" dirty="0">
                <a:solidFill>
                  <a:srgbClr val="000000"/>
                </a:solidFill>
                <a:effectLst/>
              </a:rPr>
              <a:t>, mas </a:t>
            </a:r>
            <a:r>
              <a:rPr lang="en-US" sz="1500" b="0" i="0" u="none" strike="noStrike" dirty="0" err="1">
                <a:solidFill>
                  <a:srgbClr val="000000"/>
                </a:solidFill>
                <a:effectLst/>
              </a:rPr>
              <a:t>pode</a:t>
            </a:r>
            <a:r>
              <a:rPr lang="en-US" sz="1500" b="0" i="0" u="none" strike="noStrike" dirty="0">
                <a:solidFill>
                  <a:srgbClr val="000000"/>
                </a:solidFill>
                <a:effectLst/>
              </a:rPr>
              <a:t> haver </a:t>
            </a:r>
            <a:r>
              <a:rPr lang="en-US" sz="1500" b="0" i="0" u="none" strike="noStrike" dirty="0" err="1">
                <a:solidFill>
                  <a:srgbClr val="000000"/>
                </a:solidFill>
                <a:effectLst/>
              </a:rPr>
              <a:t>uma</a:t>
            </a:r>
            <a:r>
              <a:rPr lang="en-US" sz="1500" b="0" i="0" u="none" strike="noStrike" dirty="0">
                <a:solidFill>
                  <a:srgbClr val="000000"/>
                </a:solidFill>
                <a:effectLst/>
              </a:rPr>
              <a:t> </a:t>
            </a:r>
            <a:r>
              <a:rPr lang="en-US" sz="1500" b="0" i="0" u="none" strike="noStrike" dirty="0" err="1">
                <a:solidFill>
                  <a:srgbClr val="000000"/>
                </a:solidFill>
                <a:effectLst/>
              </a:rPr>
              <a:t>perda</a:t>
            </a:r>
            <a:r>
              <a:rPr lang="en-US" sz="1500" b="0" i="0" u="none" strike="noStrike" dirty="0">
                <a:solidFill>
                  <a:srgbClr val="000000"/>
                </a:solidFill>
                <a:effectLst/>
              </a:rPr>
              <a:t> de dados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caso</a:t>
            </a:r>
            <a:r>
              <a:rPr lang="en-US" sz="1500" b="0" i="0" u="none" strike="noStrike" dirty="0">
                <a:solidFill>
                  <a:srgbClr val="000000"/>
                </a:solidFill>
                <a:effectLst/>
              </a:rPr>
              <a:t> de </a:t>
            </a:r>
            <a:r>
              <a:rPr lang="en-US" sz="1500" b="0" i="0" u="none" strike="noStrike" dirty="0" err="1">
                <a:solidFill>
                  <a:srgbClr val="000000"/>
                </a:solidFill>
                <a:effectLst/>
              </a:rPr>
              <a:t>falha</a:t>
            </a:r>
            <a:r>
              <a:rPr lang="en-US" sz="1500" b="0" i="0" u="none" strike="noStrike" dirty="0">
                <a:solidFill>
                  <a:srgbClr val="000000"/>
                </a:solidFill>
                <a:effectLst/>
              </a:rPr>
              <a:t>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região</a:t>
            </a:r>
            <a:r>
              <a:rPr lang="en-US" sz="1500" b="0" i="0" u="none" strike="noStrike" dirty="0">
                <a:solidFill>
                  <a:srgbClr val="000000"/>
                </a:solidFill>
                <a:effectLst/>
              </a:rPr>
              <a:t> </a:t>
            </a:r>
            <a:r>
              <a:rPr lang="en-US" sz="1500" b="0" i="0" u="none" strike="noStrike" dirty="0" err="1">
                <a:solidFill>
                  <a:srgbClr val="000000"/>
                </a:solidFill>
                <a:effectLst/>
              </a:rPr>
              <a:t>primária</a:t>
            </a:r>
            <a:r>
              <a:rPr lang="en-US" sz="1500" b="0" i="0" u="none" strike="noStrike" dirty="0">
                <a:solidFill>
                  <a:srgbClr val="000000"/>
                </a:solidFill>
                <a:effectLst/>
              </a:rPr>
              <a:t>.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é </a:t>
            </a:r>
            <a:r>
              <a:rPr lang="en-US" sz="1500" b="0" i="0" u="none" strike="noStrike" dirty="0" err="1">
                <a:solidFill>
                  <a:srgbClr val="000000"/>
                </a:solidFill>
                <a:effectLst/>
              </a:rPr>
              <a:t>usada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implantações</a:t>
            </a:r>
            <a:r>
              <a:rPr lang="en-US" sz="1500" b="0" i="0" u="none" strike="noStrike" dirty="0">
                <a:solidFill>
                  <a:srgbClr val="000000"/>
                </a:solidFill>
                <a:effectLst/>
              </a:rPr>
              <a:t> Multi-AZ para </a:t>
            </a:r>
            <a:r>
              <a:rPr lang="en-US" sz="1500" b="0" i="0" u="none" strike="noStrike" dirty="0" err="1">
                <a:solidFill>
                  <a:srgbClr val="000000"/>
                </a:solidFill>
                <a:effectLst/>
              </a:rPr>
              <a:t>garantir</a:t>
            </a:r>
            <a:r>
              <a:rPr lang="en-US" sz="1500" b="0" i="0" u="none" strike="noStrike" dirty="0">
                <a:solidFill>
                  <a:srgbClr val="000000"/>
                </a:solidFill>
                <a:effectLst/>
              </a:rPr>
              <a:t> que </a:t>
            </a:r>
            <a:r>
              <a:rPr lang="en-US" sz="1500" b="0" i="0" u="none" strike="noStrike" dirty="0" err="1">
                <a:solidFill>
                  <a:srgbClr val="000000"/>
                </a:solidFill>
                <a:effectLst/>
              </a:rPr>
              <a:t>os</a:t>
            </a:r>
            <a:r>
              <a:rPr lang="en-US" sz="1500" b="0" i="0" u="none" strike="noStrike" dirty="0">
                <a:solidFill>
                  <a:srgbClr val="000000"/>
                </a:solidFill>
                <a:effectLst/>
              </a:rPr>
              <a:t> dados </a:t>
            </a:r>
            <a:r>
              <a:rPr lang="en-US" sz="1500" b="0" i="0" u="none" strike="noStrike" dirty="0" err="1">
                <a:solidFill>
                  <a:srgbClr val="000000"/>
                </a:solidFill>
                <a:effectLst/>
              </a:rPr>
              <a:t>sejam</a:t>
            </a:r>
            <a:r>
              <a:rPr lang="en-US" sz="1500" b="0" i="0" u="none" strike="noStrike" dirty="0">
                <a:solidFill>
                  <a:srgbClr val="000000"/>
                </a:solidFill>
                <a:effectLst/>
              </a:rPr>
              <a:t> </a:t>
            </a:r>
            <a:r>
              <a:rPr lang="en-US" sz="1500" b="0" i="0" u="none" strike="noStrike" dirty="0" err="1">
                <a:solidFill>
                  <a:srgbClr val="000000"/>
                </a:solidFill>
                <a:effectLst/>
              </a:rPr>
              <a:t>gravados</a:t>
            </a:r>
            <a:r>
              <a:rPr lang="en-US" sz="1500" b="0" i="0" u="none" strike="noStrike" dirty="0">
                <a:solidFill>
                  <a:srgbClr val="000000"/>
                </a:solidFill>
                <a:effectLst/>
              </a:rPr>
              <a:t> </a:t>
            </a:r>
            <a:r>
              <a:rPr lang="en-US" sz="1500" b="0" i="0" u="none" strike="noStrike" dirty="0" err="1">
                <a:solidFill>
                  <a:srgbClr val="000000"/>
                </a:solidFill>
                <a:effectLst/>
              </a:rPr>
              <a:t>simultaneamente</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duas zonas de </a:t>
            </a:r>
            <a:r>
              <a:rPr lang="en-US" sz="1500" b="0" i="0" u="none" strike="noStrike" dirty="0" err="1">
                <a:solidFill>
                  <a:srgbClr val="000000"/>
                </a:solidFill>
                <a:effectLst/>
              </a:rPr>
              <a:t>disponibilidade</a:t>
            </a:r>
            <a:r>
              <a:rPr lang="en-US" sz="1500" b="0" i="0" u="none" strike="noStrike" dirty="0">
                <a:solidFill>
                  <a:srgbClr val="000000"/>
                </a:solidFill>
                <a:effectLst/>
              </a:rPr>
              <a:t> </a:t>
            </a:r>
            <a:r>
              <a:rPr lang="en-US" sz="1500" b="0" i="0" u="none" strike="noStrike" dirty="0" err="1">
                <a:solidFill>
                  <a:srgbClr val="000000"/>
                </a:solidFill>
                <a:effectLst/>
              </a:rPr>
              <a:t>diferentes</a:t>
            </a:r>
            <a:r>
              <a:rPr lang="en-US" sz="1500" b="0" i="0" u="none" strike="noStrike" dirty="0">
                <a:solidFill>
                  <a:srgbClr val="000000"/>
                </a:solidFill>
                <a:effectLst/>
              </a:rPr>
              <a:t>, </a:t>
            </a:r>
            <a:r>
              <a:rPr lang="en-US" sz="1500" b="0" i="0" u="none" strike="noStrike" dirty="0" err="1">
                <a:solidFill>
                  <a:srgbClr val="000000"/>
                </a:solidFill>
                <a:effectLst/>
              </a:rPr>
              <a:t>proporcionando</a:t>
            </a:r>
            <a:r>
              <a:rPr lang="en-US" sz="1500" b="0" i="0" u="none" strike="noStrike" dirty="0">
                <a:solidFill>
                  <a:srgbClr val="000000"/>
                </a:solidFill>
                <a:effectLst/>
              </a:rPr>
              <a:t> </a:t>
            </a:r>
            <a:r>
              <a:rPr lang="en-US" sz="1500" b="0" i="0" u="none" strike="noStrike" dirty="0" err="1">
                <a:solidFill>
                  <a:srgbClr val="000000"/>
                </a:solidFill>
                <a:effectLst/>
              </a:rPr>
              <a:t>alta</a:t>
            </a:r>
            <a:r>
              <a:rPr lang="en-US" sz="1500" b="0" i="0" u="none" strike="noStrike" dirty="0">
                <a:solidFill>
                  <a:srgbClr val="000000"/>
                </a:solidFill>
                <a:effectLst/>
              </a:rPr>
              <a:t> </a:t>
            </a:r>
            <a:r>
              <a:rPr lang="en-US" sz="1500" b="0" i="0" u="none" strike="noStrike" dirty="0" err="1">
                <a:solidFill>
                  <a:srgbClr val="000000"/>
                </a:solidFill>
                <a:effectLst/>
              </a:rPr>
              <a:t>disponibilidade</a:t>
            </a:r>
            <a:r>
              <a:rPr lang="en-US" sz="1500" b="0" i="0" u="none" strike="noStrike" dirty="0">
                <a:solidFill>
                  <a:srgbClr val="000000"/>
                </a:solidFill>
                <a:effectLst/>
              </a:rPr>
              <a:t> </a:t>
            </a:r>
            <a:r>
              <a:rPr lang="en-US" sz="1500" b="0" i="0" u="none" strike="noStrike" dirty="0" err="1">
                <a:solidFill>
                  <a:srgbClr val="000000"/>
                </a:solidFill>
                <a:effectLst/>
              </a:rPr>
              <a:t>sem</a:t>
            </a:r>
            <a:r>
              <a:rPr lang="en-US" sz="1500" b="0" i="0" u="none" strike="noStrike" dirty="0">
                <a:solidFill>
                  <a:srgbClr val="000000"/>
                </a:solidFill>
                <a:effectLst/>
              </a:rPr>
              <a:t> </a:t>
            </a:r>
            <a:r>
              <a:rPr lang="en-US" sz="1500" b="0" i="0" u="none" strike="noStrike" dirty="0" err="1">
                <a:solidFill>
                  <a:srgbClr val="000000"/>
                </a:solidFill>
                <a:effectLst/>
              </a:rPr>
              <a:t>perda</a:t>
            </a:r>
            <a:r>
              <a:rPr lang="en-US" sz="1500" b="0" i="0" u="none" strike="noStrike" dirty="0">
                <a:solidFill>
                  <a:srgbClr val="000000"/>
                </a:solidFill>
                <a:effectLst/>
              </a:rPr>
              <a:t> de dados.</a:t>
            </a:r>
          </a:p>
          <a:p>
            <a:pPr algn="l"/>
            <a:endParaRPr lang="en-US" sz="1500" b="0" i="0" u="none" strike="noStrike" dirty="0">
              <a:solidFill>
                <a:srgbClr val="000000"/>
              </a:solidFill>
              <a:effectLst/>
            </a:endParaRPr>
          </a:p>
          <a:p>
            <a:pPr algn="l"/>
            <a:r>
              <a:rPr lang="en-US" sz="1500" b="1" i="0" u="none" strike="noStrike" dirty="0" err="1">
                <a:solidFill>
                  <a:srgbClr val="000000"/>
                </a:solidFill>
                <a:effectLst/>
              </a:rPr>
              <a:t>Explicação</a:t>
            </a:r>
            <a:r>
              <a:rPr lang="en-US" sz="1500" b="1" i="0" u="none" strike="noStrike" dirty="0">
                <a:solidFill>
                  <a:srgbClr val="000000"/>
                </a:solidFill>
                <a:effectLst/>
              </a:rPr>
              <a:t>:</a:t>
            </a:r>
          </a:p>
          <a:p>
            <a:pPr algn="l"/>
            <a:endParaRPr lang="en-US" sz="1500" b="0" i="0" u="none" strike="noStrike" dirty="0">
              <a:solidFill>
                <a:srgbClr val="000000"/>
              </a:solidFill>
              <a:effectLst/>
            </a:endParaRPr>
          </a:p>
          <a:p>
            <a:pPr algn="l">
              <a:buFont typeface="Arial" panose="020B0604020202020204" pitchFamily="34" charset="0"/>
              <a:buChar char="•"/>
            </a:pPr>
            <a:r>
              <a:rPr lang="en-US" sz="1500" b="1" i="0" u="none" strike="noStrike" dirty="0" err="1">
                <a:solidFill>
                  <a:srgbClr val="000000"/>
                </a:solidFill>
                <a:effectLst/>
              </a:rPr>
              <a:t>Replicação</a:t>
            </a:r>
            <a:r>
              <a:rPr lang="en-US" sz="1500" b="1" i="0" u="none" strike="noStrike" dirty="0">
                <a:solidFill>
                  <a:srgbClr val="000000"/>
                </a:solidFill>
                <a:effectLst/>
              </a:rPr>
              <a:t> </a:t>
            </a:r>
            <a:r>
              <a:rPr lang="en-US" sz="1500" b="1" i="0" u="none" strike="noStrike" dirty="0" err="1">
                <a:solidFill>
                  <a:srgbClr val="000000"/>
                </a:solidFill>
                <a:effectLst/>
              </a:rPr>
              <a:t>Síncrona</a:t>
            </a:r>
            <a:r>
              <a:rPr lang="en-US" sz="1500" b="0" i="0" u="none" strike="noStrike" dirty="0">
                <a:solidFill>
                  <a:srgbClr val="000000"/>
                </a:solidFill>
                <a:effectLst/>
              </a:rPr>
              <a:t>: No Amazon RDS,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é </a:t>
            </a:r>
            <a:r>
              <a:rPr lang="en-US" sz="1500" b="0" i="0" u="none" strike="noStrike" dirty="0" err="1">
                <a:solidFill>
                  <a:srgbClr val="000000"/>
                </a:solidFill>
                <a:effectLst/>
              </a:rPr>
              <a:t>utilizada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implantações</a:t>
            </a:r>
            <a:r>
              <a:rPr lang="en-US" sz="1500" b="0" i="0" u="none" strike="noStrike" dirty="0">
                <a:solidFill>
                  <a:srgbClr val="000000"/>
                </a:solidFill>
                <a:effectLst/>
              </a:rPr>
              <a:t> Multi-AZ. </a:t>
            </a:r>
            <a:r>
              <a:rPr lang="en-US" sz="1500" b="0" i="0" u="none" strike="noStrike" dirty="0" err="1">
                <a:solidFill>
                  <a:srgbClr val="000000"/>
                </a:solidFill>
                <a:effectLst/>
              </a:rPr>
              <a:t>Quando</a:t>
            </a:r>
            <a:r>
              <a:rPr lang="en-US" sz="1500" b="0" i="0" u="none" strike="noStrike" dirty="0">
                <a:solidFill>
                  <a:srgbClr val="000000"/>
                </a:solidFill>
                <a:effectLst/>
              </a:rPr>
              <a:t>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é </a:t>
            </a:r>
            <a:r>
              <a:rPr lang="en-US" sz="1500" b="0" i="0" u="none" strike="noStrike" dirty="0" err="1">
                <a:solidFill>
                  <a:srgbClr val="000000"/>
                </a:solidFill>
                <a:effectLst/>
              </a:rPr>
              <a:t>habilitada</a:t>
            </a:r>
            <a:r>
              <a:rPr lang="en-US" sz="1500" b="0" i="0" u="none" strike="noStrike" dirty="0">
                <a:solidFill>
                  <a:srgbClr val="000000"/>
                </a:solidFill>
                <a:effectLst/>
              </a:rPr>
              <a:t>, o RDS </a:t>
            </a:r>
            <a:r>
              <a:rPr lang="en-US" sz="1500" b="0" i="0" u="none" strike="noStrike" dirty="0" err="1">
                <a:solidFill>
                  <a:srgbClr val="000000"/>
                </a:solidFill>
                <a:effectLst/>
              </a:rPr>
              <a:t>grava</a:t>
            </a:r>
            <a:r>
              <a:rPr lang="en-US" sz="1500" b="0" i="0" u="none" strike="noStrike" dirty="0">
                <a:solidFill>
                  <a:srgbClr val="000000"/>
                </a:solidFill>
                <a:effectLst/>
              </a:rPr>
              <a:t> </a:t>
            </a:r>
            <a:r>
              <a:rPr lang="en-US" sz="1500" b="0" i="0" u="none" strike="noStrike" dirty="0" err="1">
                <a:solidFill>
                  <a:srgbClr val="000000"/>
                </a:solidFill>
                <a:effectLst/>
              </a:rPr>
              <a:t>os</a:t>
            </a:r>
            <a:r>
              <a:rPr lang="en-US" sz="1500" b="0" i="0" u="none" strike="noStrike" dirty="0">
                <a:solidFill>
                  <a:srgbClr val="000000"/>
                </a:solidFill>
                <a:effectLst/>
              </a:rPr>
              <a:t> dados </a:t>
            </a:r>
            <a:r>
              <a:rPr lang="en-US" sz="1500" b="0" i="0" u="none" strike="noStrike" dirty="0" err="1">
                <a:solidFill>
                  <a:srgbClr val="000000"/>
                </a:solidFill>
                <a:effectLst/>
              </a:rPr>
              <a:t>simultaneamente</a:t>
            </a:r>
            <a:r>
              <a:rPr lang="en-US" sz="1500" b="0" i="0" u="none" strike="noStrike" dirty="0">
                <a:solidFill>
                  <a:srgbClr val="000000"/>
                </a:solidFill>
                <a:effectLst/>
              </a:rPr>
              <a:t>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instância</a:t>
            </a:r>
            <a:r>
              <a:rPr lang="en-US" sz="1500" b="0" i="0" u="none" strike="noStrike" dirty="0">
                <a:solidFill>
                  <a:srgbClr val="000000"/>
                </a:solidFill>
                <a:effectLst/>
              </a:rPr>
              <a:t> </a:t>
            </a:r>
            <a:r>
              <a:rPr lang="en-US" sz="1500" b="0" i="0" u="none" strike="noStrike" dirty="0" err="1">
                <a:solidFill>
                  <a:srgbClr val="000000"/>
                </a:solidFill>
                <a:effectLst/>
              </a:rPr>
              <a:t>primária</a:t>
            </a:r>
            <a:r>
              <a:rPr lang="en-US" sz="1500" b="0" i="0" u="none" strike="noStrike" dirty="0">
                <a:solidFill>
                  <a:srgbClr val="000000"/>
                </a:solidFill>
                <a:effectLst/>
              </a:rPr>
              <a:t> e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réplica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standby, </a:t>
            </a:r>
            <a:r>
              <a:rPr lang="en-US" sz="1500" b="0" i="0" u="none" strike="noStrike" dirty="0" err="1">
                <a:solidFill>
                  <a:srgbClr val="000000"/>
                </a:solidFill>
                <a:effectLst/>
              </a:rPr>
              <a:t>localizada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uma</a:t>
            </a:r>
            <a:r>
              <a:rPr lang="en-US" sz="1500" b="0" i="0" u="none" strike="noStrike" dirty="0">
                <a:solidFill>
                  <a:srgbClr val="000000"/>
                </a:solidFill>
                <a:effectLst/>
              </a:rPr>
              <a:t> zona de </a:t>
            </a:r>
            <a:r>
              <a:rPr lang="en-US" sz="1500" b="0" i="0" u="none" strike="noStrike" dirty="0" err="1">
                <a:solidFill>
                  <a:srgbClr val="000000"/>
                </a:solidFill>
                <a:effectLst/>
              </a:rPr>
              <a:t>disponibilidade</a:t>
            </a:r>
            <a:r>
              <a:rPr lang="en-US" sz="1500" b="0" i="0" u="none" strike="noStrike" dirty="0">
                <a:solidFill>
                  <a:srgbClr val="000000"/>
                </a:solidFill>
                <a:effectLst/>
              </a:rPr>
              <a:t> </a:t>
            </a:r>
            <a:r>
              <a:rPr lang="en-US" sz="1500" b="0" i="0" u="none" strike="noStrike" dirty="0" err="1">
                <a:solidFill>
                  <a:srgbClr val="000000"/>
                </a:solidFill>
                <a:effectLst/>
              </a:rPr>
              <a:t>diferente</a:t>
            </a:r>
            <a:r>
              <a:rPr lang="en-US" sz="1500" b="0" i="0" u="none" strike="noStrike" dirty="0">
                <a:solidFill>
                  <a:srgbClr val="000000"/>
                </a:solidFill>
                <a:effectLst/>
              </a:rPr>
              <a:t>. </a:t>
            </a:r>
            <a:r>
              <a:rPr lang="en-US" sz="1500" b="0" i="0" u="none" strike="noStrike" dirty="0" err="1">
                <a:solidFill>
                  <a:srgbClr val="000000"/>
                </a:solidFill>
                <a:effectLst/>
              </a:rPr>
              <a:t>Isso</a:t>
            </a:r>
            <a:r>
              <a:rPr lang="en-US" sz="1500" b="0" i="0" u="none" strike="noStrike" dirty="0">
                <a:solidFill>
                  <a:srgbClr val="000000"/>
                </a:solidFill>
                <a:effectLst/>
              </a:rPr>
              <a:t> </a:t>
            </a:r>
            <a:r>
              <a:rPr lang="en-US" sz="1500" b="0" i="0" u="none" strike="noStrike" dirty="0" err="1">
                <a:solidFill>
                  <a:srgbClr val="000000"/>
                </a:solidFill>
                <a:effectLst/>
              </a:rPr>
              <a:t>garante</a:t>
            </a:r>
            <a:r>
              <a:rPr lang="en-US" sz="1500" b="0" i="0" u="none" strike="noStrike" dirty="0">
                <a:solidFill>
                  <a:srgbClr val="000000"/>
                </a:solidFill>
                <a:effectLst/>
              </a:rPr>
              <a:t> que,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caso</a:t>
            </a:r>
            <a:r>
              <a:rPr lang="en-US" sz="1500" b="0" i="0" u="none" strike="noStrike" dirty="0">
                <a:solidFill>
                  <a:srgbClr val="000000"/>
                </a:solidFill>
                <a:effectLst/>
              </a:rPr>
              <a:t> de </a:t>
            </a:r>
            <a:r>
              <a:rPr lang="en-US" sz="1500" b="0" i="0" u="none" strike="noStrike" dirty="0" err="1">
                <a:solidFill>
                  <a:srgbClr val="000000"/>
                </a:solidFill>
                <a:effectLst/>
              </a:rPr>
              <a:t>falha</a:t>
            </a:r>
            <a:r>
              <a:rPr lang="en-US" sz="1500" b="0" i="0" u="none" strike="noStrike" dirty="0">
                <a:solidFill>
                  <a:srgbClr val="000000"/>
                </a:solidFill>
                <a:effectLst/>
              </a:rPr>
              <a:t>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instância</a:t>
            </a:r>
            <a:r>
              <a:rPr lang="en-US" sz="1500" b="0" i="0" u="none" strike="noStrike" dirty="0">
                <a:solidFill>
                  <a:srgbClr val="000000"/>
                </a:solidFill>
                <a:effectLst/>
              </a:rPr>
              <a:t> </a:t>
            </a:r>
            <a:r>
              <a:rPr lang="en-US" sz="1500" b="0" i="0" u="none" strike="noStrike" dirty="0" err="1">
                <a:solidFill>
                  <a:srgbClr val="000000"/>
                </a:solidFill>
                <a:effectLst/>
              </a:rPr>
              <a:t>primária</a:t>
            </a:r>
            <a:r>
              <a:rPr lang="en-US" sz="1500" b="0" i="0" u="none" strike="noStrike" dirty="0">
                <a:solidFill>
                  <a:srgbClr val="000000"/>
                </a:solidFill>
                <a:effectLst/>
              </a:rPr>
              <a:t>, </a:t>
            </a:r>
            <a:r>
              <a:rPr lang="en-US" sz="1500" b="0" i="0" u="none" strike="noStrike" dirty="0" err="1">
                <a:solidFill>
                  <a:srgbClr val="000000"/>
                </a:solidFill>
                <a:effectLst/>
              </a:rPr>
              <a:t>uma</a:t>
            </a:r>
            <a:r>
              <a:rPr lang="en-US" sz="1500" b="0" i="0" u="none" strike="noStrike" dirty="0">
                <a:solidFill>
                  <a:srgbClr val="000000"/>
                </a:solidFill>
                <a:effectLst/>
              </a:rPr>
              <a:t> </a:t>
            </a:r>
            <a:r>
              <a:rPr lang="en-US" sz="1500" b="0" i="0" u="none" strike="noStrike" dirty="0" err="1">
                <a:solidFill>
                  <a:srgbClr val="000000"/>
                </a:solidFill>
                <a:effectLst/>
              </a:rPr>
              <a:t>réplica</a:t>
            </a:r>
            <a:r>
              <a:rPr lang="en-US" sz="1500" b="0" i="0" u="none" strike="noStrike" dirty="0">
                <a:solidFill>
                  <a:srgbClr val="000000"/>
                </a:solidFill>
                <a:effectLst/>
              </a:rPr>
              <a:t> </a:t>
            </a:r>
            <a:r>
              <a:rPr lang="en-US" sz="1500" b="0" i="0" u="none" strike="noStrike" dirty="0" err="1">
                <a:solidFill>
                  <a:srgbClr val="000000"/>
                </a:solidFill>
                <a:effectLst/>
              </a:rPr>
              <a:t>consistente</a:t>
            </a:r>
            <a:r>
              <a:rPr lang="en-US" sz="1500" b="0" i="0" u="none" strike="noStrike" dirty="0">
                <a:solidFill>
                  <a:srgbClr val="000000"/>
                </a:solidFill>
                <a:effectLst/>
              </a:rPr>
              <a:t> </a:t>
            </a:r>
            <a:r>
              <a:rPr lang="en-US" sz="1500" b="0" i="0" u="none" strike="noStrike" dirty="0" err="1">
                <a:solidFill>
                  <a:srgbClr val="000000"/>
                </a:solidFill>
                <a:effectLst/>
              </a:rPr>
              <a:t>esteja</a:t>
            </a:r>
            <a:r>
              <a:rPr lang="en-US" sz="1500" b="0" i="0" u="none" strike="noStrike" dirty="0">
                <a:solidFill>
                  <a:srgbClr val="000000"/>
                </a:solidFill>
                <a:effectLst/>
              </a:rPr>
              <a:t> </a:t>
            </a:r>
            <a:r>
              <a:rPr lang="en-US" sz="1500" b="0" i="0" u="none" strike="noStrike" dirty="0" err="1">
                <a:solidFill>
                  <a:srgbClr val="000000"/>
                </a:solidFill>
                <a:effectLst/>
              </a:rPr>
              <a:t>disponível</a:t>
            </a:r>
            <a:r>
              <a:rPr lang="en-US" sz="1500" b="0" i="0" u="none" strike="noStrike" dirty="0">
                <a:solidFill>
                  <a:srgbClr val="000000"/>
                </a:solidFill>
                <a:effectLst/>
              </a:rPr>
              <a:t> para failover </a:t>
            </a:r>
            <a:r>
              <a:rPr lang="en-US" sz="1500" b="0" i="0" u="none" strike="noStrike" dirty="0" err="1">
                <a:solidFill>
                  <a:srgbClr val="000000"/>
                </a:solidFill>
                <a:effectLst/>
              </a:rPr>
              <a:t>imediato</a:t>
            </a:r>
            <a:r>
              <a:rPr lang="en-US" sz="1500" b="0" i="0" u="none" strike="noStrike" dirty="0">
                <a:solidFill>
                  <a:srgbClr val="000000"/>
                </a:solidFill>
                <a:effectLst/>
              </a:rPr>
              <a:t>, </a:t>
            </a:r>
            <a:r>
              <a:rPr lang="en-US" sz="1500" b="0" i="0" u="none" strike="noStrike" dirty="0" err="1">
                <a:solidFill>
                  <a:srgbClr val="000000"/>
                </a:solidFill>
                <a:effectLst/>
              </a:rPr>
              <a:t>proporcionando</a:t>
            </a:r>
            <a:r>
              <a:rPr lang="en-US" sz="1500" b="0" i="0" u="none" strike="noStrike" dirty="0">
                <a:solidFill>
                  <a:srgbClr val="000000"/>
                </a:solidFill>
                <a:effectLst/>
              </a:rPr>
              <a:t> </a:t>
            </a:r>
            <a:r>
              <a:rPr lang="en-US" sz="1500" b="0" i="0" u="none" strike="noStrike" dirty="0" err="1">
                <a:solidFill>
                  <a:srgbClr val="000000"/>
                </a:solidFill>
                <a:effectLst/>
              </a:rPr>
              <a:t>alta</a:t>
            </a:r>
            <a:r>
              <a:rPr lang="en-US" sz="1500" b="0" i="0" u="none" strike="noStrike" dirty="0">
                <a:solidFill>
                  <a:srgbClr val="000000"/>
                </a:solidFill>
                <a:effectLst/>
              </a:rPr>
              <a:t> </a:t>
            </a:r>
            <a:r>
              <a:rPr lang="en-US" sz="1500" b="0" i="0" u="none" strike="noStrike" dirty="0" err="1">
                <a:solidFill>
                  <a:srgbClr val="000000"/>
                </a:solidFill>
                <a:effectLst/>
              </a:rPr>
              <a:t>disponibilidade</a:t>
            </a:r>
            <a:r>
              <a:rPr lang="en-US" sz="1500" b="0" i="0" u="none" strike="noStrike" dirty="0">
                <a:solidFill>
                  <a:srgbClr val="000000"/>
                </a:solidFill>
                <a:effectLst/>
              </a:rPr>
              <a:t> </a:t>
            </a:r>
            <a:r>
              <a:rPr lang="en-US" sz="1500" b="0" i="0" u="none" strike="noStrike" dirty="0" err="1">
                <a:solidFill>
                  <a:srgbClr val="000000"/>
                </a:solidFill>
                <a:effectLst/>
              </a:rPr>
              <a:t>sem</a:t>
            </a:r>
            <a:r>
              <a:rPr lang="en-US" sz="1500" b="0" i="0" u="none" strike="noStrike" dirty="0">
                <a:solidFill>
                  <a:srgbClr val="000000"/>
                </a:solidFill>
                <a:effectLst/>
              </a:rPr>
              <a:t> </a:t>
            </a:r>
            <a:r>
              <a:rPr lang="en-US" sz="1500" b="0" i="0" u="none" strike="noStrike" dirty="0" err="1">
                <a:solidFill>
                  <a:srgbClr val="000000"/>
                </a:solidFill>
                <a:effectLst/>
              </a:rPr>
              <a:t>perda</a:t>
            </a:r>
            <a:r>
              <a:rPr lang="en-US" sz="1500" b="0" i="0" u="none" strike="noStrike" dirty="0">
                <a:solidFill>
                  <a:srgbClr val="000000"/>
                </a:solidFill>
                <a:effectLst/>
              </a:rPr>
              <a:t> de dados.</a:t>
            </a:r>
          </a:p>
          <a:p>
            <a:pPr algn="l">
              <a:buFont typeface="Arial" panose="020B0604020202020204" pitchFamily="34" charset="0"/>
              <a:buChar char="•"/>
            </a:pPr>
            <a:endParaRPr lang="en-US" sz="1500" b="0" i="0" u="none" strike="noStrike" dirty="0">
              <a:solidFill>
                <a:srgbClr val="000000"/>
              </a:solidFill>
              <a:effectLst/>
            </a:endParaRPr>
          </a:p>
          <a:p>
            <a:pPr algn="l">
              <a:buFont typeface="Arial" panose="020B0604020202020204" pitchFamily="34" charset="0"/>
              <a:buChar char="•"/>
            </a:pPr>
            <a:r>
              <a:rPr lang="en-US" sz="1500" b="1" i="0" u="none" strike="noStrike" dirty="0" err="1">
                <a:solidFill>
                  <a:srgbClr val="000000"/>
                </a:solidFill>
                <a:effectLst/>
              </a:rPr>
              <a:t>Replicação</a:t>
            </a:r>
            <a:r>
              <a:rPr lang="en-US" sz="1500" b="1" i="0" u="none" strike="noStrike" dirty="0">
                <a:solidFill>
                  <a:srgbClr val="000000"/>
                </a:solidFill>
                <a:effectLst/>
              </a:rPr>
              <a:t> </a:t>
            </a:r>
            <a:r>
              <a:rPr lang="en-US" sz="1500" b="1" i="0" u="none" strike="noStrike" dirty="0" err="1">
                <a:solidFill>
                  <a:srgbClr val="000000"/>
                </a:solidFill>
                <a:effectLst/>
              </a:rPr>
              <a:t>Assíncrona</a:t>
            </a:r>
            <a:r>
              <a:rPr lang="en-US" sz="1500" b="0" i="0" u="none" strike="noStrike" dirty="0">
                <a:solidFill>
                  <a:srgbClr val="000000"/>
                </a:solidFill>
                <a:effectLst/>
              </a:rPr>
              <a:t>: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assíncrona</a:t>
            </a:r>
            <a:r>
              <a:rPr lang="en-US" sz="1500" b="0" i="0" u="none" strike="noStrike" dirty="0">
                <a:solidFill>
                  <a:srgbClr val="000000"/>
                </a:solidFill>
                <a:effectLst/>
              </a:rPr>
              <a:t> é </a:t>
            </a:r>
            <a:r>
              <a:rPr lang="en-US" sz="1500" b="0" i="0" u="none" strike="noStrike" dirty="0" err="1">
                <a:solidFill>
                  <a:srgbClr val="000000"/>
                </a:solidFill>
                <a:effectLst/>
              </a:rPr>
              <a:t>utilizada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configurações</a:t>
            </a:r>
            <a:r>
              <a:rPr lang="en-US" sz="1500" b="0" i="0" u="none" strike="noStrike" dirty="0">
                <a:solidFill>
                  <a:srgbClr val="000000"/>
                </a:solidFill>
                <a:effectLst/>
              </a:rPr>
              <a:t> de </a:t>
            </a:r>
            <a:r>
              <a:rPr lang="en-US" sz="1500" b="0" i="0" u="none" strike="noStrike" dirty="0" err="1">
                <a:solidFill>
                  <a:srgbClr val="000000"/>
                </a:solidFill>
                <a:effectLst/>
              </a:rPr>
              <a:t>replicação</a:t>
            </a:r>
            <a:r>
              <a:rPr lang="en-US" sz="1500" b="0" i="0" u="none" strike="noStrike" dirty="0">
                <a:solidFill>
                  <a:srgbClr val="000000"/>
                </a:solidFill>
                <a:effectLst/>
              </a:rPr>
              <a:t> entre </a:t>
            </a:r>
            <a:r>
              <a:rPr lang="en-US" sz="1500" b="0" i="0" u="none" strike="noStrike" dirty="0" err="1">
                <a:solidFill>
                  <a:srgbClr val="000000"/>
                </a:solidFill>
                <a:effectLst/>
              </a:rPr>
              <a:t>regiões</a:t>
            </a:r>
            <a:r>
              <a:rPr lang="en-US" sz="1500" b="0" i="0" u="none" strike="noStrike" dirty="0">
                <a:solidFill>
                  <a:srgbClr val="000000"/>
                </a:solidFill>
                <a:effectLst/>
              </a:rPr>
              <a:t> (Cross-Region Replication), </a:t>
            </a:r>
            <a:r>
              <a:rPr lang="en-US" sz="1500" b="0" i="0" u="none" strike="noStrike" dirty="0" err="1">
                <a:solidFill>
                  <a:srgbClr val="000000"/>
                </a:solidFill>
                <a:effectLst/>
              </a:rPr>
              <a:t>como</a:t>
            </a:r>
            <a:r>
              <a:rPr lang="en-US" sz="1500" b="0" i="0" u="none" strike="noStrike" dirty="0">
                <a:solidFill>
                  <a:srgbClr val="000000"/>
                </a:solidFill>
                <a:effectLst/>
              </a:rPr>
              <a:t> </a:t>
            </a:r>
            <a:r>
              <a:rPr lang="en-US" sz="1500" b="0" i="0" u="none" strike="noStrike" dirty="0" err="1">
                <a:solidFill>
                  <a:srgbClr val="000000"/>
                </a:solidFill>
                <a:effectLst/>
              </a:rPr>
              <a:t>ao</a:t>
            </a:r>
            <a:r>
              <a:rPr lang="en-US" sz="1500" b="0" i="0" u="none" strike="noStrike" dirty="0">
                <a:solidFill>
                  <a:srgbClr val="000000"/>
                </a:solidFill>
                <a:effectLst/>
              </a:rPr>
              <a:t> </a:t>
            </a:r>
            <a:r>
              <a:rPr lang="en-US" sz="1500" b="0" i="0" u="none" strike="noStrike" dirty="0" err="1">
                <a:solidFill>
                  <a:srgbClr val="000000"/>
                </a:solidFill>
                <a:effectLst/>
              </a:rPr>
              <a:t>utilizar</a:t>
            </a:r>
            <a:r>
              <a:rPr lang="en-US" sz="1500" b="0" i="0" u="none" strike="noStrike" dirty="0">
                <a:solidFill>
                  <a:srgbClr val="000000"/>
                </a:solidFill>
                <a:effectLst/>
              </a:rPr>
              <a:t> </a:t>
            </a:r>
            <a:r>
              <a:rPr lang="en-US" sz="1500" b="0" i="0" u="none" strike="noStrike" dirty="0" err="1">
                <a:solidFill>
                  <a:srgbClr val="000000"/>
                </a:solidFill>
                <a:effectLst/>
              </a:rPr>
              <a:t>réplicas</a:t>
            </a:r>
            <a:r>
              <a:rPr lang="en-US" sz="1500" b="0" i="0" u="none" strike="noStrike" dirty="0">
                <a:solidFill>
                  <a:srgbClr val="000000"/>
                </a:solidFill>
                <a:effectLst/>
              </a:rPr>
              <a:t> de </a:t>
            </a:r>
            <a:r>
              <a:rPr lang="en-US" sz="1500" b="0" i="0" u="none" strike="noStrike" dirty="0" err="1">
                <a:solidFill>
                  <a:srgbClr val="000000"/>
                </a:solidFill>
                <a:effectLst/>
              </a:rPr>
              <a:t>leitura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diferentes</a:t>
            </a:r>
            <a:r>
              <a:rPr lang="en-US" sz="1500" b="0" i="0" u="none" strike="noStrike" dirty="0">
                <a:solidFill>
                  <a:srgbClr val="000000"/>
                </a:solidFill>
                <a:effectLst/>
              </a:rPr>
              <a:t> </a:t>
            </a:r>
            <a:r>
              <a:rPr lang="en-US" sz="1500" b="0" i="0" u="none" strike="noStrike" dirty="0" err="1">
                <a:solidFill>
                  <a:srgbClr val="000000"/>
                </a:solidFill>
                <a:effectLst/>
              </a:rPr>
              <a:t>regiões</a:t>
            </a:r>
            <a:r>
              <a:rPr lang="en-US" sz="1500" b="0" i="0" u="none" strike="noStrike" dirty="0">
                <a:solidFill>
                  <a:srgbClr val="000000"/>
                </a:solidFill>
                <a:effectLst/>
              </a:rPr>
              <a:t>. </a:t>
            </a:r>
            <a:r>
              <a:rPr lang="en-US" sz="1500" b="0" i="0" u="none" strike="noStrike" dirty="0" err="1">
                <a:solidFill>
                  <a:srgbClr val="000000"/>
                </a:solidFill>
                <a:effectLst/>
              </a:rPr>
              <a:t>Nesse</a:t>
            </a:r>
            <a:r>
              <a:rPr lang="en-US" sz="1500" b="0" i="0" u="none" strike="noStrike" dirty="0">
                <a:solidFill>
                  <a:srgbClr val="000000"/>
                </a:solidFill>
                <a:effectLst/>
              </a:rPr>
              <a:t> </a:t>
            </a:r>
            <a:r>
              <a:rPr lang="en-US" sz="1500" b="0" i="0" u="none" strike="noStrike" dirty="0" err="1">
                <a:solidFill>
                  <a:srgbClr val="000000"/>
                </a:solidFill>
                <a:effectLst/>
              </a:rPr>
              <a:t>caso</a:t>
            </a:r>
            <a:r>
              <a:rPr lang="en-US" sz="1500" b="0" i="0" u="none" strike="noStrike" dirty="0">
                <a:solidFill>
                  <a:srgbClr val="000000"/>
                </a:solidFill>
                <a:effectLst/>
              </a:rPr>
              <a:t>, </a:t>
            </a:r>
            <a:r>
              <a:rPr lang="en-US" sz="1500" b="0" i="0" u="none" strike="noStrike" dirty="0" err="1">
                <a:solidFill>
                  <a:srgbClr val="000000"/>
                </a:solidFill>
                <a:effectLst/>
              </a:rPr>
              <a:t>há</a:t>
            </a:r>
            <a:r>
              <a:rPr lang="en-US" sz="1500" b="0" i="0" u="none" strike="noStrike" dirty="0">
                <a:solidFill>
                  <a:srgbClr val="000000"/>
                </a:solidFill>
                <a:effectLst/>
              </a:rPr>
              <a:t> um </a:t>
            </a:r>
            <a:r>
              <a:rPr lang="en-US" sz="1500" b="0" i="0" u="none" strike="noStrike" dirty="0" err="1">
                <a:solidFill>
                  <a:srgbClr val="000000"/>
                </a:solidFill>
                <a:effectLst/>
              </a:rPr>
              <a:t>pequeno</a:t>
            </a:r>
            <a:r>
              <a:rPr lang="en-US" sz="1500" b="0" i="0" u="none" strike="noStrike" dirty="0">
                <a:solidFill>
                  <a:srgbClr val="000000"/>
                </a:solidFill>
                <a:effectLst/>
              </a:rPr>
              <a:t> </a:t>
            </a:r>
            <a:r>
              <a:rPr lang="en-US" sz="1500" b="0" i="0" u="none" strike="noStrike" dirty="0" err="1">
                <a:solidFill>
                  <a:srgbClr val="000000"/>
                </a:solidFill>
                <a:effectLst/>
              </a:rPr>
              <a:t>atraso</a:t>
            </a:r>
            <a:r>
              <a:rPr lang="en-US" sz="1500" b="0" i="0" u="none" strike="noStrike" dirty="0">
                <a:solidFill>
                  <a:srgbClr val="000000"/>
                </a:solidFill>
                <a:effectLst/>
              </a:rPr>
              <a:t> (lag)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replicação</a:t>
            </a:r>
            <a:r>
              <a:rPr lang="en-US" sz="1500" b="0" i="0" u="none" strike="noStrike" dirty="0">
                <a:solidFill>
                  <a:srgbClr val="000000"/>
                </a:solidFill>
                <a:effectLst/>
              </a:rPr>
              <a:t>, o que </a:t>
            </a:r>
            <a:r>
              <a:rPr lang="en-US" sz="1500" b="0" i="0" u="none" strike="noStrike" dirty="0" err="1">
                <a:solidFill>
                  <a:srgbClr val="000000"/>
                </a:solidFill>
                <a:effectLst/>
              </a:rPr>
              <a:t>significa</a:t>
            </a:r>
            <a:r>
              <a:rPr lang="en-US" sz="1500" b="0" i="0" u="none" strike="noStrike" dirty="0">
                <a:solidFill>
                  <a:srgbClr val="000000"/>
                </a:solidFill>
                <a:effectLst/>
              </a:rPr>
              <a:t> que,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caso</a:t>
            </a:r>
            <a:r>
              <a:rPr lang="en-US" sz="1500" b="0" i="0" u="none" strike="noStrike" dirty="0">
                <a:solidFill>
                  <a:srgbClr val="000000"/>
                </a:solidFill>
                <a:effectLst/>
              </a:rPr>
              <a:t> de </a:t>
            </a:r>
            <a:r>
              <a:rPr lang="en-US" sz="1500" b="0" i="0" u="none" strike="noStrike" dirty="0" err="1">
                <a:solidFill>
                  <a:srgbClr val="000000"/>
                </a:solidFill>
                <a:effectLst/>
              </a:rPr>
              <a:t>falha</a:t>
            </a:r>
            <a:r>
              <a:rPr lang="en-US" sz="1500" b="0" i="0" u="none" strike="noStrike" dirty="0">
                <a:solidFill>
                  <a:srgbClr val="000000"/>
                </a:solidFill>
                <a:effectLst/>
              </a:rPr>
              <a:t>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região</a:t>
            </a:r>
            <a:r>
              <a:rPr lang="en-US" sz="1500" b="0" i="0" u="none" strike="noStrike" dirty="0">
                <a:solidFill>
                  <a:srgbClr val="000000"/>
                </a:solidFill>
                <a:effectLst/>
              </a:rPr>
              <a:t> </a:t>
            </a:r>
            <a:r>
              <a:rPr lang="en-US" sz="1500" b="0" i="0" u="none" strike="noStrike" dirty="0" err="1">
                <a:solidFill>
                  <a:srgbClr val="000000"/>
                </a:solidFill>
                <a:effectLst/>
              </a:rPr>
              <a:t>primária</a:t>
            </a:r>
            <a:r>
              <a:rPr lang="en-US" sz="1500" b="0" i="0" u="none" strike="noStrike" dirty="0">
                <a:solidFill>
                  <a:srgbClr val="000000"/>
                </a:solidFill>
                <a:effectLst/>
              </a:rPr>
              <a:t>, </a:t>
            </a:r>
            <a:r>
              <a:rPr lang="en-US" sz="1500" b="0" i="0" u="none" strike="noStrike" dirty="0" err="1">
                <a:solidFill>
                  <a:srgbClr val="000000"/>
                </a:solidFill>
                <a:effectLst/>
              </a:rPr>
              <a:t>pode</a:t>
            </a:r>
            <a:r>
              <a:rPr lang="en-US" sz="1500" b="0" i="0" u="none" strike="noStrike" dirty="0">
                <a:solidFill>
                  <a:srgbClr val="000000"/>
                </a:solidFill>
                <a:effectLst/>
              </a:rPr>
              <a:t> haver </a:t>
            </a:r>
            <a:r>
              <a:rPr lang="en-US" sz="1500" b="0" i="0" u="none" strike="noStrike" dirty="0" err="1">
                <a:solidFill>
                  <a:srgbClr val="000000"/>
                </a:solidFill>
                <a:effectLst/>
              </a:rPr>
              <a:t>perda</a:t>
            </a:r>
            <a:r>
              <a:rPr lang="en-US" sz="1500" b="0" i="0" u="none" strike="noStrike" dirty="0">
                <a:solidFill>
                  <a:srgbClr val="000000"/>
                </a:solidFill>
                <a:effectLst/>
              </a:rPr>
              <a:t> de dados que </a:t>
            </a:r>
            <a:r>
              <a:rPr lang="en-US" sz="1500" b="0" i="0" u="none" strike="noStrike" dirty="0" err="1">
                <a:solidFill>
                  <a:srgbClr val="000000"/>
                </a:solidFill>
                <a:effectLst/>
              </a:rPr>
              <a:t>ainda</a:t>
            </a:r>
            <a:r>
              <a:rPr lang="en-US" sz="1500" b="0" i="0" u="none" strike="noStrike" dirty="0">
                <a:solidFill>
                  <a:srgbClr val="000000"/>
                </a:solidFill>
                <a:effectLst/>
              </a:rPr>
              <a:t> </a:t>
            </a:r>
            <a:r>
              <a:rPr lang="en-US" sz="1500" b="0" i="0" u="none" strike="noStrike" dirty="0" err="1">
                <a:solidFill>
                  <a:srgbClr val="000000"/>
                </a:solidFill>
                <a:effectLst/>
              </a:rPr>
              <a:t>não</a:t>
            </a:r>
            <a:r>
              <a:rPr lang="en-US" sz="1500" b="0" i="0" u="none" strike="noStrike" dirty="0">
                <a:solidFill>
                  <a:srgbClr val="000000"/>
                </a:solidFill>
                <a:effectLst/>
              </a:rPr>
              <a:t> </a:t>
            </a:r>
            <a:r>
              <a:rPr lang="en-US" sz="1500" b="0" i="0" u="none" strike="noStrike" dirty="0" err="1">
                <a:solidFill>
                  <a:srgbClr val="000000"/>
                </a:solidFill>
                <a:effectLst/>
              </a:rPr>
              <a:t>foram</a:t>
            </a:r>
            <a:r>
              <a:rPr lang="en-US" sz="1500" b="0" i="0" u="none" strike="noStrike" dirty="0">
                <a:solidFill>
                  <a:srgbClr val="000000"/>
                </a:solidFill>
                <a:effectLst/>
              </a:rPr>
              <a:t> </a:t>
            </a:r>
            <a:r>
              <a:rPr lang="en-US" sz="1500" b="0" i="0" u="none" strike="noStrike" dirty="0" err="1">
                <a:solidFill>
                  <a:srgbClr val="000000"/>
                </a:solidFill>
                <a:effectLst/>
              </a:rPr>
              <a:t>replicados</a:t>
            </a:r>
            <a:r>
              <a:rPr lang="en-US" sz="1500" b="0" i="0" u="none" strike="noStrike" dirty="0">
                <a:solidFill>
                  <a:srgbClr val="000000"/>
                </a:solidFill>
                <a:effectLst/>
              </a:rPr>
              <a:t> para a </a:t>
            </a:r>
            <a:r>
              <a:rPr lang="en-US" sz="1500" b="0" i="0" u="none" strike="noStrike" dirty="0" err="1">
                <a:solidFill>
                  <a:srgbClr val="000000"/>
                </a:solidFill>
                <a:effectLst/>
              </a:rPr>
              <a:t>região</a:t>
            </a:r>
            <a:r>
              <a:rPr lang="en-US" sz="1500" b="0" i="0" u="none" strike="noStrike" dirty="0">
                <a:solidFill>
                  <a:srgbClr val="000000"/>
                </a:solidFill>
                <a:effectLst/>
              </a:rPr>
              <a:t> </a:t>
            </a:r>
            <a:r>
              <a:rPr lang="en-US" sz="1500" b="0" i="0" u="none" strike="noStrike" dirty="0" err="1">
                <a:solidFill>
                  <a:srgbClr val="000000"/>
                </a:solidFill>
                <a:effectLst/>
              </a:rPr>
              <a:t>secundária</a:t>
            </a:r>
            <a:r>
              <a:rPr lang="en-US" sz="1500" b="0" i="0" u="none" strike="noStrike" dirty="0">
                <a:solidFill>
                  <a:srgbClr val="000000"/>
                </a:solidFill>
                <a:effectLst/>
              </a:rPr>
              <a:t>.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assíncrona</a:t>
            </a:r>
            <a:r>
              <a:rPr lang="en-US" sz="1500" b="0" i="0" u="none" strike="noStrike" dirty="0">
                <a:solidFill>
                  <a:srgbClr val="000000"/>
                </a:solidFill>
                <a:effectLst/>
              </a:rPr>
              <a:t> é </a:t>
            </a:r>
            <a:r>
              <a:rPr lang="en-US" sz="1500" b="0" i="0" u="none" strike="noStrike" dirty="0" err="1">
                <a:solidFill>
                  <a:srgbClr val="000000"/>
                </a:solidFill>
                <a:effectLst/>
              </a:rPr>
              <a:t>útil</a:t>
            </a:r>
            <a:r>
              <a:rPr lang="en-US" sz="1500" b="0" i="0" u="none" strike="noStrike" dirty="0">
                <a:solidFill>
                  <a:srgbClr val="000000"/>
                </a:solidFill>
                <a:effectLst/>
              </a:rPr>
              <a:t> para </a:t>
            </a:r>
            <a:r>
              <a:rPr lang="en-US" sz="1500" b="0" i="0" u="none" strike="noStrike" dirty="0" err="1">
                <a:solidFill>
                  <a:srgbClr val="000000"/>
                </a:solidFill>
                <a:effectLst/>
              </a:rPr>
              <a:t>cenários</a:t>
            </a:r>
            <a:r>
              <a:rPr lang="en-US" sz="1500" b="0" i="0" u="none" strike="noStrike" dirty="0">
                <a:solidFill>
                  <a:srgbClr val="000000"/>
                </a:solidFill>
                <a:effectLst/>
              </a:rPr>
              <a:t> de </a:t>
            </a:r>
            <a:r>
              <a:rPr lang="en-US" sz="1500" b="0" i="0" u="none" strike="noStrike" dirty="0" err="1">
                <a:solidFill>
                  <a:srgbClr val="000000"/>
                </a:solidFill>
                <a:effectLst/>
              </a:rPr>
              <a:t>recuperação</a:t>
            </a:r>
            <a:r>
              <a:rPr lang="en-US" sz="1500" b="0" i="0" u="none" strike="noStrike" dirty="0">
                <a:solidFill>
                  <a:srgbClr val="000000"/>
                </a:solidFill>
                <a:effectLst/>
              </a:rPr>
              <a:t> de </a:t>
            </a:r>
            <a:r>
              <a:rPr lang="en-US" sz="1500" b="0" i="0" u="none" strike="noStrike" dirty="0" err="1">
                <a:solidFill>
                  <a:srgbClr val="000000"/>
                </a:solidFill>
                <a:effectLst/>
              </a:rPr>
              <a:t>desastres</a:t>
            </a:r>
            <a:r>
              <a:rPr lang="en-US" sz="1500" b="0" i="0" u="none" strike="noStrike" dirty="0">
                <a:solidFill>
                  <a:srgbClr val="000000"/>
                </a:solidFill>
                <a:effectLst/>
              </a:rPr>
              <a:t>, </a:t>
            </a:r>
            <a:r>
              <a:rPr lang="en-US" sz="1500" b="0" i="0" u="none" strike="noStrike" dirty="0" err="1">
                <a:solidFill>
                  <a:srgbClr val="000000"/>
                </a:solidFill>
                <a:effectLst/>
              </a:rPr>
              <a:t>onde</a:t>
            </a:r>
            <a:r>
              <a:rPr lang="en-US" sz="1500" b="0" i="0" u="none" strike="noStrike" dirty="0">
                <a:solidFill>
                  <a:srgbClr val="000000"/>
                </a:solidFill>
                <a:effectLst/>
              </a:rPr>
              <a:t> a </a:t>
            </a:r>
            <a:r>
              <a:rPr lang="en-US" sz="1500" b="0" i="0" u="none" strike="noStrike" dirty="0" err="1">
                <a:solidFill>
                  <a:srgbClr val="000000"/>
                </a:solidFill>
                <a:effectLst/>
              </a:rPr>
              <a:t>consistência</a:t>
            </a:r>
            <a:r>
              <a:rPr lang="en-US" sz="1500" b="0" i="0" u="none" strike="noStrike" dirty="0">
                <a:solidFill>
                  <a:srgbClr val="000000"/>
                </a:solidFill>
                <a:effectLst/>
              </a:rPr>
              <a:t> forte </a:t>
            </a:r>
            <a:r>
              <a:rPr lang="en-US" sz="1500" b="0" i="0" u="none" strike="noStrike" dirty="0" err="1">
                <a:solidFill>
                  <a:srgbClr val="000000"/>
                </a:solidFill>
                <a:effectLst/>
              </a:rPr>
              <a:t>em</a:t>
            </a:r>
            <a:r>
              <a:rPr lang="en-US" sz="1500" b="0" i="0" u="none" strike="noStrike" dirty="0">
                <a:solidFill>
                  <a:srgbClr val="000000"/>
                </a:solidFill>
                <a:effectLst/>
              </a:rPr>
              <a:t> tempo real entre </a:t>
            </a:r>
            <a:r>
              <a:rPr lang="en-US" sz="1500" b="0" i="0" u="none" strike="noStrike" dirty="0" err="1">
                <a:solidFill>
                  <a:srgbClr val="000000"/>
                </a:solidFill>
                <a:effectLst/>
              </a:rPr>
              <a:t>regiões</a:t>
            </a:r>
            <a:r>
              <a:rPr lang="en-US" sz="1500" b="0" i="0" u="none" strike="noStrike" dirty="0">
                <a:solidFill>
                  <a:srgbClr val="000000"/>
                </a:solidFill>
                <a:effectLst/>
              </a:rPr>
              <a:t> </a:t>
            </a:r>
            <a:r>
              <a:rPr lang="en-US" sz="1500" b="0" i="0" u="none" strike="noStrike" dirty="0" err="1">
                <a:solidFill>
                  <a:srgbClr val="000000"/>
                </a:solidFill>
                <a:effectLst/>
              </a:rPr>
              <a:t>não</a:t>
            </a:r>
            <a:r>
              <a:rPr lang="en-US" sz="1500" b="0" i="0" u="none" strike="noStrike" dirty="0">
                <a:solidFill>
                  <a:srgbClr val="000000"/>
                </a:solidFill>
                <a:effectLst/>
              </a:rPr>
              <a:t> é um </a:t>
            </a:r>
            <a:r>
              <a:rPr lang="en-US" sz="1500" b="0" i="0" u="none" strike="noStrike" dirty="0" err="1">
                <a:solidFill>
                  <a:srgbClr val="000000"/>
                </a:solidFill>
                <a:effectLst/>
              </a:rPr>
              <a:t>requisito</a:t>
            </a:r>
            <a:r>
              <a:rPr lang="en-US" sz="1500" b="0" i="0" u="none" strike="noStrike" dirty="0">
                <a:solidFill>
                  <a:srgbClr val="000000"/>
                </a:solidFill>
                <a:effectLst/>
              </a:rPr>
              <a:t> </a:t>
            </a:r>
            <a:r>
              <a:rPr lang="en-US" sz="1500" b="0" i="0" u="none" strike="noStrike" dirty="0" err="1">
                <a:solidFill>
                  <a:srgbClr val="000000"/>
                </a:solidFill>
                <a:effectLst/>
              </a:rPr>
              <a:t>crítico</a:t>
            </a:r>
            <a:r>
              <a:rPr lang="en-US" sz="1500" b="0" i="0" u="none" strike="noStrike" dirty="0">
                <a:solidFill>
                  <a:srgbClr val="000000"/>
                </a:solidFill>
                <a:effectLst/>
              </a:rPr>
              <a:t>, mas a </a:t>
            </a:r>
            <a:r>
              <a:rPr lang="en-US" sz="1500" b="0" i="0" u="none" strike="noStrike" dirty="0" err="1">
                <a:solidFill>
                  <a:srgbClr val="000000"/>
                </a:solidFill>
                <a:effectLst/>
              </a:rPr>
              <a:t>disponibilidade</a:t>
            </a:r>
            <a:r>
              <a:rPr lang="en-US" sz="1500" b="0" i="0" u="none" strike="noStrike" dirty="0">
                <a:solidFill>
                  <a:srgbClr val="000000"/>
                </a:solidFill>
                <a:effectLst/>
              </a:rPr>
              <a:t> global é.</a:t>
            </a:r>
          </a:p>
          <a:p>
            <a:pPr algn="l">
              <a:buFont typeface="Arial" panose="020B0604020202020204" pitchFamily="34" charset="0"/>
              <a:buChar char="•"/>
            </a:pPr>
            <a:endParaRPr lang="en-US" sz="1500" b="0" i="0" u="none" strike="noStrike" dirty="0">
              <a:solidFill>
                <a:srgbClr val="000000"/>
              </a:solidFill>
              <a:effectLst/>
            </a:endParaRPr>
          </a:p>
          <a:p>
            <a:pPr algn="l"/>
            <a:r>
              <a:rPr lang="en-US" sz="1500" b="0" i="0" u="none" strike="noStrike" dirty="0">
                <a:solidFill>
                  <a:srgbClr val="000000"/>
                </a:solidFill>
                <a:effectLst/>
              </a:rPr>
              <a:t>As </a:t>
            </a:r>
            <a:r>
              <a:rPr lang="en-US" sz="1500" b="0" i="0" u="none" strike="noStrike" dirty="0" err="1">
                <a:solidFill>
                  <a:srgbClr val="000000"/>
                </a:solidFill>
                <a:effectLst/>
              </a:rPr>
              <a:t>outras</a:t>
            </a:r>
            <a:r>
              <a:rPr lang="en-US" sz="1500" b="0" i="0" u="none" strike="noStrike" dirty="0">
                <a:solidFill>
                  <a:srgbClr val="000000"/>
                </a:solidFill>
                <a:effectLst/>
              </a:rPr>
              <a:t> </a:t>
            </a:r>
            <a:r>
              <a:rPr lang="en-US" sz="1500" b="0" i="0" u="none" strike="noStrike" dirty="0" err="1">
                <a:solidFill>
                  <a:srgbClr val="000000"/>
                </a:solidFill>
                <a:effectLst/>
              </a:rPr>
              <a:t>opções</a:t>
            </a:r>
            <a:r>
              <a:rPr lang="en-US" sz="1500" b="0" i="0" u="none" strike="noStrike" dirty="0">
                <a:solidFill>
                  <a:srgbClr val="000000"/>
                </a:solidFill>
                <a:effectLst/>
              </a:rPr>
              <a:t> </a:t>
            </a:r>
            <a:r>
              <a:rPr lang="en-US" sz="1500" b="0" i="0" u="none" strike="noStrike" dirty="0" err="1">
                <a:solidFill>
                  <a:srgbClr val="000000"/>
                </a:solidFill>
                <a:effectLst/>
              </a:rPr>
              <a:t>estão</a:t>
            </a:r>
            <a:r>
              <a:rPr lang="en-US" sz="1500" b="0" i="0" u="none" strike="noStrike" dirty="0">
                <a:solidFill>
                  <a:srgbClr val="000000"/>
                </a:solidFill>
                <a:effectLst/>
              </a:rPr>
              <a:t> </a:t>
            </a:r>
            <a:r>
              <a:rPr lang="en-US" sz="1500" b="0" i="0" u="none" strike="noStrike" dirty="0" err="1">
                <a:solidFill>
                  <a:srgbClr val="000000"/>
                </a:solidFill>
                <a:effectLst/>
              </a:rPr>
              <a:t>incorretas</a:t>
            </a:r>
            <a:r>
              <a:rPr lang="en-US" sz="1500" b="0" i="0" u="none" strike="noStrike" dirty="0">
                <a:solidFill>
                  <a:srgbClr val="000000"/>
                </a:solidFill>
                <a:effectLst/>
              </a:rPr>
              <a:t> </a:t>
            </a:r>
            <a:r>
              <a:rPr lang="en-US" sz="1500" b="0" i="0" u="none" strike="noStrike" dirty="0" err="1">
                <a:solidFill>
                  <a:srgbClr val="000000"/>
                </a:solidFill>
                <a:effectLst/>
              </a:rPr>
              <a:t>porque</a:t>
            </a:r>
            <a:r>
              <a:rPr lang="en-US" sz="1500" b="0" i="0" u="none" strike="noStrike" dirty="0">
                <a:solidFill>
                  <a:srgbClr val="000000"/>
                </a:solidFill>
                <a:effectLst/>
              </a:rPr>
              <a:t>:</a:t>
            </a:r>
          </a:p>
          <a:p>
            <a:pPr algn="l">
              <a:buFont typeface="Arial" panose="020B0604020202020204" pitchFamily="34" charset="0"/>
              <a:buChar char="•"/>
            </a:pPr>
            <a:r>
              <a:rPr lang="en-US" sz="1500" b="0" i="0" u="none" strike="noStrike" dirty="0">
                <a:solidFill>
                  <a:srgbClr val="000000"/>
                </a:solidFill>
                <a:effectLst/>
              </a:rPr>
              <a:t>a) </a:t>
            </a:r>
            <a:r>
              <a:rPr lang="en-US" sz="1500" b="0" i="0" u="none" strike="noStrike" dirty="0" err="1">
                <a:solidFill>
                  <a:srgbClr val="000000"/>
                </a:solidFill>
                <a:effectLst/>
              </a:rPr>
              <a:t>Confunde</a:t>
            </a:r>
            <a:r>
              <a:rPr lang="en-US" sz="1500" b="0" i="0" u="none" strike="noStrike" dirty="0">
                <a:solidFill>
                  <a:srgbClr val="000000"/>
                </a:solidFill>
                <a:effectLst/>
              </a:rPr>
              <a:t> </a:t>
            </a:r>
            <a:r>
              <a:rPr lang="en-US" sz="1500" b="0" i="0" u="none" strike="noStrike" dirty="0" err="1">
                <a:solidFill>
                  <a:srgbClr val="000000"/>
                </a:solidFill>
                <a:effectLst/>
              </a:rPr>
              <a:t>os</a:t>
            </a:r>
            <a:r>
              <a:rPr lang="en-US" sz="1500" b="0" i="0" u="none" strike="noStrike" dirty="0">
                <a:solidFill>
                  <a:srgbClr val="000000"/>
                </a:solidFill>
                <a:effectLst/>
              </a:rPr>
              <a:t> </a:t>
            </a:r>
            <a:r>
              <a:rPr lang="en-US" sz="1500" b="0" i="0" u="none" strike="noStrike" dirty="0" err="1">
                <a:solidFill>
                  <a:srgbClr val="000000"/>
                </a:solidFill>
                <a:effectLst/>
              </a:rPr>
              <a:t>usos</a:t>
            </a:r>
            <a:r>
              <a:rPr lang="en-US" sz="1500" b="0" i="0" u="none" strike="noStrike" dirty="0">
                <a:solidFill>
                  <a:srgbClr val="000000"/>
                </a:solidFill>
                <a:effectLst/>
              </a:rPr>
              <a:t> de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e </a:t>
            </a:r>
            <a:r>
              <a:rPr lang="en-US" sz="1500" b="0" i="0" u="none" strike="noStrike" dirty="0" err="1">
                <a:solidFill>
                  <a:srgbClr val="000000"/>
                </a:solidFill>
                <a:effectLst/>
              </a:rPr>
              <a:t>assíncrona</a:t>
            </a:r>
            <a:r>
              <a:rPr lang="en-US" sz="1500" b="0" i="0" u="none" strike="noStrike" dirty="0">
                <a:solidFill>
                  <a:srgbClr val="000000"/>
                </a:solidFill>
                <a:effectLst/>
              </a:rPr>
              <a:t>, </a:t>
            </a:r>
            <a:r>
              <a:rPr lang="en-US" sz="1500" b="0" i="0" u="none" strike="noStrike" dirty="0" err="1">
                <a:solidFill>
                  <a:srgbClr val="000000"/>
                </a:solidFill>
                <a:effectLst/>
              </a:rPr>
              <a:t>atribuindo</a:t>
            </a:r>
            <a:r>
              <a:rPr lang="en-US" sz="1500" b="0" i="0" u="none" strike="noStrike" dirty="0">
                <a:solidFill>
                  <a:srgbClr val="000000"/>
                </a:solidFill>
                <a:effectLst/>
              </a:rPr>
              <a:t> </a:t>
            </a:r>
            <a:r>
              <a:rPr lang="en-US" sz="1500" b="0" i="0" u="none" strike="noStrike" dirty="0" err="1">
                <a:solidFill>
                  <a:srgbClr val="000000"/>
                </a:solidFill>
                <a:effectLst/>
              </a:rPr>
              <a:t>incorretamente</a:t>
            </a:r>
            <a:r>
              <a:rPr lang="en-US" sz="1500" b="0" i="0" u="none" strike="noStrike" dirty="0">
                <a:solidFill>
                  <a:srgbClr val="000000"/>
                </a:solidFill>
                <a:effectLst/>
              </a:rPr>
              <a:t>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assíncrona</a:t>
            </a:r>
            <a:r>
              <a:rPr lang="en-US" sz="1500" b="0" i="0" u="none" strike="noStrike" dirty="0">
                <a:solidFill>
                  <a:srgbClr val="000000"/>
                </a:solidFill>
                <a:effectLst/>
              </a:rPr>
              <a:t> </a:t>
            </a:r>
            <a:r>
              <a:rPr lang="en-US" sz="1500" b="0" i="0" u="none" strike="noStrike" dirty="0" err="1">
                <a:solidFill>
                  <a:srgbClr val="000000"/>
                </a:solidFill>
                <a:effectLst/>
              </a:rPr>
              <a:t>ao</a:t>
            </a:r>
            <a:r>
              <a:rPr lang="en-US" sz="1500" b="0" i="0" u="none" strike="noStrike" dirty="0">
                <a:solidFill>
                  <a:srgbClr val="000000"/>
                </a:solidFill>
                <a:effectLst/>
              </a:rPr>
              <a:t> Multi-AZ.</a:t>
            </a:r>
          </a:p>
          <a:p>
            <a:pPr algn="l">
              <a:buFont typeface="Arial" panose="020B0604020202020204" pitchFamily="34" charset="0"/>
              <a:buChar char="•"/>
            </a:pPr>
            <a:r>
              <a:rPr lang="en-US" sz="1500" b="0" i="0" u="none" strike="noStrike" dirty="0">
                <a:solidFill>
                  <a:srgbClr val="000000"/>
                </a:solidFill>
                <a:effectLst/>
              </a:rPr>
              <a:t>b) </a:t>
            </a:r>
            <a:r>
              <a:rPr lang="en-US" sz="1500" b="0" i="0" u="none" strike="noStrike" dirty="0" err="1">
                <a:solidFill>
                  <a:srgbClr val="000000"/>
                </a:solidFill>
                <a:effectLst/>
              </a:rPr>
              <a:t>Também</a:t>
            </a:r>
            <a:r>
              <a:rPr lang="en-US" sz="1500" b="0" i="0" u="none" strike="noStrike" dirty="0">
                <a:solidFill>
                  <a:srgbClr val="000000"/>
                </a:solidFill>
                <a:effectLst/>
              </a:rPr>
              <a:t> </a:t>
            </a:r>
            <a:r>
              <a:rPr lang="en-US" sz="1500" b="0" i="0" u="none" strike="noStrike" dirty="0" err="1">
                <a:solidFill>
                  <a:srgbClr val="000000"/>
                </a:solidFill>
                <a:effectLst/>
              </a:rPr>
              <a:t>confunde</a:t>
            </a:r>
            <a:r>
              <a:rPr lang="en-US" sz="1500" b="0" i="0" u="none" strike="noStrike" dirty="0">
                <a:solidFill>
                  <a:srgbClr val="000000"/>
                </a:solidFill>
                <a:effectLst/>
              </a:rPr>
              <a:t> </a:t>
            </a:r>
            <a:r>
              <a:rPr lang="en-US" sz="1500" b="0" i="0" u="none" strike="noStrike" dirty="0" err="1">
                <a:solidFill>
                  <a:srgbClr val="000000"/>
                </a:solidFill>
                <a:effectLst/>
              </a:rPr>
              <a:t>os</a:t>
            </a:r>
            <a:r>
              <a:rPr lang="en-US" sz="1500" b="0" i="0" u="none" strike="noStrike" dirty="0">
                <a:solidFill>
                  <a:srgbClr val="000000"/>
                </a:solidFill>
                <a:effectLst/>
              </a:rPr>
              <a:t> </a:t>
            </a:r>
            <a:r>
              <a:rPr lang="en-US" sz="1500" b="0" i="0" u="none" strike="noStrike" dirty="0" err="1">
                <a:solidFill>
                  <a:srgbClr val="000000"/>
                </a:solidFill>
                <a:effectLst/>
              </a:rPr>
              <a:t>usos</a:t>
            </a:r>
            <a:r>
              <a:rPr lang="en-US" sz="1500" b="0" i="0" u="none" strike="noStrike" dirty="0">
                <a:solidFill>
                  <a:srgbClr val="000000"/>
                </a:solidFill>
                <a:effectLst/>
              </a:rPr>
              <a:t> de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e </a:t>
            </a:r>
            <a:r>
              <a:rPr lang="en-US" sz="1500" b="0" i="0" u="none" strike="noStrike" dirty="0" err="1">
                <a:solidFill>
                  <a:srgbClr val="000000"/>
                </a:solidFill>
                <a:effectLst/>
              </a:rPr>
              <a:t>assíncrona</a:t>
            </a:r>
            <a:r>
              <a:rPr lang="en-US" sz="1500" b="0" i="0" u="none" strike="noStrike" dirty="0">
                <a:solidFill>
                  <a:srgbClr val="000000"/>
                </a:solidFill>
                <a:effectLst/>
              </a:rPr>
              <a:t>, </a:t>
            </a:r>
            <a:r>
              <a:rPr lang="en-US" sz="1500" b="0" i="0" u="none" strike="noStrike" dirty="0" err="1">
                <a:solidFill>
                  <a:srgbClr val="000000"/>
                </a:solidFill>
                <a:effectLst/>
              </a:rPr>
              <a:t>atribuindo</a:t>
            </a:r>
            <a:r>
              <a:rPr lang="en-US" sz="1500" b="0" i="0" u="none" strike="noStrike" dirty="0">
                <a:solidFill>
                  <a:srgbClr val="000000"/>
                </a:solidFill>
                <a:effectLst/>
              </a:rPr>
              <a:t> </a:t>
            </a:r>
            <a:r>
              <a:rPr lang="en-US" sz="1500" b="0" i="0" u="none" strike="noStrike" dirty="0" err="1">
                <a:solidFill>
                  <a:srgbClr val="000000"/>
                </a:solidFill>
                <a:effectLst/>
              </a:rPr>
              <a:t>características</a:t>
            </a:r>
            <a:r>
              <a:rPr lang="en-US" sz="1500" b="0" i="0" u="none" strike="noStrike" dirty="0">
                <a:solidFill>
                  <a:srgbClr val="000000"/>
                </a:solidFill>
                <a:effectLst/>
              </a:rPr>
              <a:t> </a:t>
            </a:r>
            <a:r>
              <a:rPr lang="en-US" sz="1500" b="0" i="0" u="none" strike="noStrike" dirty="0" err="1">
                <a:solidFill>
                  <a:srgbClr val="000000"/>
                </a:solidFill>
                <a:effectLst/>
              </a:rPr>
              <a:t>incorretas</a:t>
            </a:r>
            <a:r>
              <a:rPr lang="en-US" sz="1500" b="0" i="0" u="none" strike="noStrike" dirty="0">
                <a:solidFill>
                  <a:srgbClr val="000000"/>
                </a:solidFill>
                <a:effectLst/>
              </a:rPr>
              <a:t> à </a:t>
            </a:r>
            <a:r>
              <a:rPr lang="en-US" sz="1500" b="0" i="0" u="none" strike="noStrike" dirty="0" err="1">
                <a:solidFill>
                  <a:srgbClr val="000000"/>
                </a:solidFill>
                <a:effectLst/>
              </a:rPr>
              <a:t>replicação</a:t>
            </a:r>
            <a:r>
              <a:rPr lang="en-US" sz="1500" b="0" i="0" u="none" strike="noStrike" dirty="0">
                <a:solidFill>
                  <a:srgbClr val="000000"/>
                </a:solidFill>
                <a:effectLst/>
              </a:rPr>
              <a:t> entre </a:t>
            </a:r>
            <a:r>
              <a:rPr lang="en-US" sz="1500" b="0" i="0" u="none" strike="noStrike" dirty="0" err="1">
                <a:solidFill>
                  <a:srgbClr val="000000"/>
                </a:solidFill>
                <a:effectLst/>
              </a:rPr>
              <a:t>regiões</a:t>
            </a:r>
            <a:r>
              <a:rPr lang="en-US" sz="1500" b="0" i="0" u="none" strike="noStrike" dirty="0">
                <a:solidFill>
                  <a:srgbClr val="000000"/>
                </a:solidFill>
                <a:effectLst/>
              </a:rPr>
              <a:t> e Multi-AZ.</a:t>
            </a:r>
          </a:p>
          <a:p>
            <a:pPr algn="l">
              <a:buFont typeface="Arial" panose="020B0604020202020204" pitchFamily="34" charset="0"/>
              <a:buChar char="•"/>
            </a:pPr>
            <a:r>
              <a:rPr lang="en-US" sz="1500" b="0" i="0" u="none" strike="noStrike" dirty="0">
                <a:solidFill>
                  <a:srgbClr val="000000"/>
                </a:solidFill>
                <a:effectLst/>
              </a:rPr>
              <a:t>c) </a:t>
            </a:r>
            <a:r>
              <a:rPr lang="en-US" sz="1500" b="0" i="0" u="none" strike="noStrike" dirty="0" err="1">
                <a:solidFill>
                  <a:srgbClr val="000000"/>
                </a:solidFill>
                <a:effectLst/>
              </a:rPr>
              <a:t>Afirmar</a:t>
            </a:r>
            <a:r>
              <a:rPr lang="en-US" sz="1500" b="0" i="0" u="none" strike="noStrike" dirty="0">
                <a:solidFill>
                  <a:srgbClr val="000000"/>
                </a:solidFill>
                <a:effectLst/>
              </a:rPr>
              <a:t> que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é </a:t>
            </a:r>
            <a:r>
              <a:rPr lang="en-US" sz="1500" b="0" i="0" u="none" strike="noStrike" dirty="0" err="1">
                <a:solidFill>
                  <a:srgbClr val="000000"/>
                </a:solidFill>
                <a:effectLst/>
              </a:rPr>
              <a:t>usada</a:t>
            </a:r>
            <a:r>
              <a:rPr lang="en-US" sz="1500" b="0" i="0" u="none" strike="noStrike" dirty="0">
                <a:solidFill>
                  <a:srgbClr val="000000"/>
                </a:solidFill>
                <a:effectLst/>
              </a:rPr>
              <a:t> para </a:t>
            </a:r>
            <a:r>
              <a:rPr lang="en-US" sz="1500" b="0" i="0" u="none" strike="noStrike" dirty="0" err="1">
                <a:solidFill>
                  <a:srgbClr val="000000"/>
                </a:solidFill>
                <a:effectLst/>
              </a:rPr>
              <a:t>replicação</a:t>
            </a:r>
            <a:r>
              <a:rPr lang="en-US" sz="1500" b="0" i="0" u="none" strike="noStrike" dirty="0">
                <a:solidFill>
                  <a:srgbClr val="000000"/>
                </a:solidFill>
                <a:effectLst/>
              </a:rPr>
              <a:t> entre </a:t>
            </a:r>
            <a:r>
              <a:rPr lang="en-US" sz="1500" b="0" i="0" u="none" strike="noStrike" dirty="0" err="1">
                <a:solidFill>
                  <a:srgbClr val="000000"/>
                </a:solidFill>
                <a:effectLst/>
              </a:rPr>
              <a:t>regiões</a:t>
            </a:r>
            <a:r>
              <a:rPr lang="en-US" sz="1500" b="0" i="0" u="none" strike="noStrike" dirty="0">
                <a:solidFill>
                  <a:srgbClr val="000000"/>
                </a:solidFill>
                <a:effectLst/>
              </a:rPr>
              <a:t> </a:t>
            </a:r>
            <a:r>
              <a:rPr lang="en-US" sz="1500" b="0" i="0" u="none" strike="noStrike" dirty="0" err="1">
                <a:solidFill>
                  <a:srgbClr val="000000"/>
                </a:solidFill>
                <a:effectLst/>
              </a:rPr>
              <a:t>está</a:t>
            </a:r>
            <a:r>
              <a:rPr lang="en-US" sz="1500" b="0" i="0" u="none" strike="noStrike" dirty="0">
                <a:solidFill>
                  <a:srgbClr val="000000"/>
                </a:solidFill>
                <a:effectLst/>
              </a:rPr>
              <a:t> </a:t>
            </a:r>
            <a:r>
              <a:rPr lang="en-US" sz="1500" b="0" i="0" u="none" strike="noStrike" dirty="0" err="1">
                <a:solidFill>
                  <a:srgbClr val="000000"/>
                </a:solidFill>
                <a:effectLst/>
              </a:rPr>
              <a:t>incorreto</a:t>
            </a:r>
            <a:r>
              <a:rPr lang="en-US" sz="1500" b="0" i="0" u="none" strike="noStrike" dirty="0">
                <a:solidFill>
                  <a:srgbClr val="000000"/>
                </a:solidFill>
                <a:effectLst/>
              </a:rPr>
              <a:t>; </a:t>
            </a:r>
            <a:r>
              <a:rPr lang="en-US" sz="1500" b="0" i="0" u="none" strike="noStrike" dirty="0" err="1">
                <a:solidFill>
                  <a:srgbClr val="000000"/>
                </a:solidFill>
                <a:effectLst/>
              </a:rPr>
              <a:t>essa</a:t>
            </a:r>
            <a:r>
              <a:rPr lang="en-US" sz="1500" b="0" i="0" u="none" strike="noStrike" dirty="0">
                <a:solidFill>
                  <a:srgbClr val="000000"/>
                </a:solidFill>
                <a:effectLst/>
              </a:rPr>
              <a:t> </a:t>
            </a:r>
            <a:r>
              <a:rPr lang="en-US" sz="1500" b="0" i="0" u="none" strike="noStrike" dirty="0" err="1">
                <a:solidFill>
                  <a:srgbClr val="000000"/>
                </a:solidFill>
                <a:effectLst/>
              </a:rPr>
              <a:t>replicação</a:t>
            </a:r>
            <a:r>
              <a:rPr lang="en-US" sz="1500" b="0" i="0" u="none" strike="noStrike" dirty="0">
                <a:solidFill>
                  <a:srgbClr val="000000"/>
                </a:solidFill>
                <a:effectLst/>
              </a:rPr>
              <a:t> é </a:t>
            </a:r>
            <a:r>
              <a:rPr lang="en-US" sz="1500" b="0" i="0" u="none" strike="noStrike" dirty="0" err="1">
                <a:solidFill>
                  <a:srgbClr val="000000"/>
                </a:solidFill>
                <a:effectLst/>
              </a:rPr>
              <a:t>tipicamente</a:t>
            </a:r>
            <a:r>
              <a:rPr lang="en-US" sz="1500" b="0" i="0" u="none" strike="noStrike" dirty="0">
                <a:solidFill>
                  <a:srgbClr val="000000"/>
                </a:solidFill>
                <a:effectLst/>
              </a:rPr>
              <a:t> </a:t>
            </a:r>
            <a:r>
              <a:rPr lang="en-US" sz="1500" b="0" i="0" u="none" strike="noStrike" dirty="0" err="1">
                <a:solidFill>
                  <a:srgbClr val="000000"/>
                </a:solidFill>
                <a:effectLst/>
              </a:rPr>
              <a:t>assíncrona</a:t>
            </a:r>
            <a:r>
              <a:rPr lang="en-US" sz="1500" b="0" i="0" u="none" strike="noStrike" dirty="0">
                <a:solidFill>
                  <a:srgbClr val="000000"/>
                </a:solidFill>
                <a:effectLst/>
              </a:rPr>
              <a:t>.</a:t>
            </a:r>
          </a:p>
          <a:p>
            <a:pPr algn="l"/>
            <a:r>
              <a:rPr lang="en-US" sz="1500" b="1" i="0" u="none" strike="noStrike" dirty="0" err="1">
                <a:solidFill>
                  <a:srgbClr val="000000"/>
                </a:solidFill>
                <a:effectLst/>
              </a:rPr>
              <a:t>Referência</a:t>
            </a:r>
            <a:r>
              <a:rPr lang="en-US" sz="1500" b="1" i="0" u="none" strike="noStrike" dirty="0">
                <a:solidFill>
                  <a:srgbClr val="000000"/>
                </a:solidFill>
                <a:effectLst/>
              </a:rPr>
              <a:t> </a:t>
            </a:r>
            <a:r>
              <a:rPr lang="en-US" sz="1500" b="1" i="0" u="none" strike="noStrike" dirty="0" err="1">
                <a:solidFill>
                  <a:srgbClr val="000000"/>
                </a:solidFill>
                <a:effectLst/>
              </a:rPr>
              <a:t>na</a:t>
            </a:r>
            <a:r>
              <a:rPr lang="en-US" sz="1500" b="1" i="0" u="none" strike="noStrike" dirty="0">
                <a:solidFill>
                  <a:srgbClr val="000000"/>
                </a:solidFill>
                <a:effectLst/>
              </a:rPr>
              <a:t> </a:t>
            </a:r>
            <a:r>
              <a:rPr lang="en-US" sz="1500" b="1" i="0" u="none" strike="noStrike" dirty="0" err="1">
                <a:solidFill>
                  <a:srgbClr val="000000"/>
                </a:solidFill>
                <a:effectLst/>
              </a:rPr>
              <a:t>Documentação</a:t>
            </a:r>
            <a:r>
              <a:rPr lang="en-US" sz="1500" b="1" i="0" u="none" strike="noStrike" dirty="0">
                <a:solidFill>
                  <a:srgbClr val="000000"/>
                </a:solidFill>
                <a:effectLst/>
              </a:rPr>
              <a:t> da AWS:</a:t>
            </a:r>
            <a:endParaRPr lang="en-US" sz="1500" b="0" i="0" u="none" strike="noStrike" dirty="0">
              <a:solidFill>
                <a:srgbClr val="000000"/>
              </a:solidFill>
              <a:effectLst/>
            </a:endParaRPr>
          </a:p>
          <a:p>
            <a:pPr algn="l">
              <a:buFont typeface="Arial" panose="020B0604020202020204" pitchFamily="34" charset="0"/>
              <a:buChar char="•"/>
            </a:pPr>
            <a:r>
              <a:rPr lang="en-US" sz="1500" b="0" i="0" u="none" strike="noStrike" dirty="0">
                <a:solidFill>
                  <a:srgbClr val="000000"/>
                </a:solidFill>
                <a:effectLst/>
                <a:hlinkClick r:id="rId2"/>
              </a:rPr>
              <a:t>Multi-AZ Deployments for Amazon RDS</a:t>
            </a:r>
            <a:endParaRPr lang="en-US" sz="1500" b="0" i="0" u="none" strike="noStrike" dirty="0">
              <a:solidFill>
                <a:srgbClr val="000000"/>
              </a:solidFill>
              <a:effectLst/>
            </a:endParaRPr>
          </a:p>
          <a:p>
            <a:pPr algn="l">
              <a:buFont typeface="Arial" panose="020B0604020202020204" pitchFamily="34" charset="0"/>
              <a:buChar char="•"/>
            </a:pPr>
            <a:r>
              <a:rPr lang="en-US" sz="1500" b="0" i="0" u="none" strike="noStrike" dirty="0">
                <a:solidFill>
                  <a:srgbClr val="000000"/>
                </a:solidFill>
                <a:effectLst/>
                <a:hlinkClick r:id="rId3"/>
              </a:rPr>
              <a:t>Working with Read Replicas</a:t>
            </a:r>
            <a:endParaRPr lang="en-US" sz="1500" b="0" i="0" u="none" strike="noStrike" dirty="0">
              <a:solidFill>
                <a:srgbClr val="000000"/>
              </a:solidFill>
              <a:effectLst/>
            </a:endParaRPr>
          </a:p>
          <a:p>
            <a:pPr algn="l"/>
            <a:r>
              <a:rPr lang="en-US" sz="1500" b="0" i="0" u="none" strike="noStrike" dirty="0" err="1">
                <a:solidFill>
                  <a:srgbClr val="000000"/>
                </a:solidFill>
                <a:effectLst/>
              </a:rPr>
              <a:t>Esse</a:t>
            </a:r>
            <a:r>
              <a:rPr lang="en-US" sz="1500" b="0" i="0" u="none" strike="noStrike" dirty="0">
                <a:solidFill>
                  <a:srgbClr val="000000"/>
                </a:solidFill>
                <a:effectLst/>
              </a:rPr>
              <a:t> </a:t>
            </a:r>
            <a:r>
              <a:rPr lang="en-US" sz="1500" b="0" i="0" u="none" strike="noStrike" dirty="0" err="1">
                <a:solidFill>
                  <a:srgbClr val="000000"/>
                </a:solidFill>
                <a:effectLst/>
              </a:rPr>
              <a:t>exemplo</a:t>
            </a:r>
            <a:r>
              <a:rPr lang="en-US" sz="1500" b="0" i="0" u="none" strike="noStrike" dirty="0">
                <a:solidFill>
                  <a:srgbClr val="000000"/>
                </a:solidFill>
                <a:effectLst/>
              </a:rPr>
              <a:t> </a:t>
            </a:r>
            <a:r>
              <a:rPr lang="en-US" sz="1500" b="0" i="0" u="none" strike="noStrike" dirty="0" err="1">
                <a:solidFill>
                  <a:srgbClr val="000000"/>
                </a:solidFill>
                <a:effectLst/>
              </a:rPr>
              <a:t>ajuda</a:t>
            </a:r>
            <a:r>
              <a:rPr lang="en-US" sz="1500" b="0" i="0" u="none" strike="noStrike" dirty="0">
                <a:solidFill>
                  <a:srgbClr val="000000"/>
                </a:solidFill>
                <a:effectLst/>
              </a:rPr>
              <a:t> </a:t>
            </a:r>
            <a:r>
              <a:rPr lang="en-US" sz="1500" b="0" i="0" u="none" strike="noStrike" dirty="0" err="1">
                <a:solidFill>
                  <a:srgbClr val="000000"/>
                </a:solidFill>
                <a:effectLst/>
              </a:rPr>
              <a:t>os</a:t>
            </a:r>
            <a:r>
              <a:rPr lang="en-US" sz="1500" b="0" i="0" u="none" strike="noStrike" dirty="0">
                <a:solidFill>
                  <a:srgbClr val="000000"/>
                </a:solidFill>
                <a:effectLst/>
              </a:rPr>
              <a:t> </a:t>
            </a:r>
            <a:r>
              <a:rPr lang="en-US" sz="1500" b="0" i="0" u="none" strike="noStrike" dirty="0" err="1">
                <a:solidFill>
                  <a:srgbClr val="000000"/>
                </a:solidFill>
                <a:effectLst/>
              </a:rPr>
              <a:t>alunos</a:t>
            </a:r>
            <a:r>
              <a:rPr lang="en-US" sz="1500" b="0" i="0" u="none" strike="noStrike" dirty="0">
                <a:solidFill>
                  <a:srgbClr val="000000"/>
                </a:solidFill>
                <a:effectLst/>
              </a:rPr>
              <a:t> a </a:t>
            </a:r>
            <a:r>
              <a:rPr lang="en-US" sz="1500" b="0" i="0" u="none" strike="noStrike" dirty="0" err="1">
                <a:solidFill>
                  <a:srgbClr val="000000"/>
                </a:solidFill>
                <a:effectLst/>
              </a:rPr>
              <a:t>entender</a:t>
            </a:r>
            <a:r>
              <a:rPr lang="en-US" sz="1500" b="0" i="0" u="none" strike="noStrike" dirty="0">
                <a:solidFill>
                  <a:srgbClr val="000000"/>
                </a:solidFill>
                <a:effectLst/>
              </a:rPr>
              <a:t> as </a:t>
            </a:r>
            <a:r>
              <a:rPr lang="en-US" sz="1500" b="0" i="0" u="none" strike="noStrike" dirty="0" err="1">
                <a:solidFill>
                  <a:srgbClr val="000000"/>
                </a:solidFill>
                <a:effectLst/>
              </a:rPr>
              <a:t>diferenças</a:t>
            </a:r>
            <a:r>
              <a:rPr lang="en-US" sz="1500" b="0" i="0" u="none" strike="noStrike" dirty="0">
                <a:solidFill>
                  <a:srgbClr val="000000"/>
                </a:solidFill>
                <a:effectLst/>
              </a:rPr>
              <a:t> entre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e </a:t>
            </a:r>
            <a:r>
              <a:rPr lang="en-US" sz="1500" b="0" i="0" u="none" strike="noStrike" dirty="0" err="1">
                <a:solidFill>
                  <a:srgbClr val="000000"/>
                </a:solidFill>
                <a:effectLst/>
              </a:rPr>
              <a:t>assíncrona</a:t>
            </a:r>
            <a:r>
              <a:rPr lang="en-US" sz="1500" b="0" i="0" u="none" strike="noStrike" dirty="0">
                <a:solidFill>
                  <a:srgbClr val="000000"/>
                </a:solidFill>
                <a:effectLst/>
              </a:rPr>
              <a:t> no Amazon RDS, </a:t>
            </a:r>
            <a:r>
              <a:rPr lang="en-US" sz="1500" b="0" i="0" u="none" strike="noStrike" dirty="0" err="1">
                <a:solidFill>
                  <a:srgbClr val="000000"/>
                </a:solidFill>
                <a:effectLst/>
              </a:rPr>
              <a:t>suas</a:t>
            </a:r>
            <a:r>
              <a:rPr lang="en-US" sz="1500" b="0" i="0" u="none" strike="noStrike" dirty="0">
                <a:solidFill>
                  <a:srgbClr val="000000"/>
                </a:solidFill>
                <a:effectLst/>
              </a:rPr>
              <a:t> </a:t>
            </a:r>
            <a:r>
              <a:rPr lang="en-US" sz="1500" b="0" i="0" u="none" strike="noStrike" dirty="0" err="1">
                <a:solidFill>
                  <a:srgbClr val="000000"/>
                </a:solidFill>
                <a:effectLst/>
              </a:rPr>
              <a:t>implicações</a:t>
            </a:r>
            <a:r>
              <a:rPr lang="en-US" sz="1500" b="0" i="0" u="none" strike="noStrike" dirty="0">
                <a:solidFill>
                  <a:srgbClr val="000000"/>
                </a:solidFill>
                <a:effectLst/>
              </a:rPr>
              <a:t> para </a:t>
            </a:r>
            <a:r>
              <a:rPr lang="en-US" sz="1500" b="0" i="0" u="none" strike="noStrike" dirty="0" err="1">
                <a:solidFill>
                  <a:srgbClr val="000000"/>
                </a:solidFill>
                <a:effectLst/>
              </a:rPr>
              <a:t>alta</a:t>
            </a:r>
            <a:r>
              <a:rPr lang="en-US" sz="1500" b="0" i="0" u="none" strike="noStrike" dirty="0">
                <a:solidFill>
                  <a:srgbClr val="000000"/>
                </a:solidFill>
                <a:effectLst/>
              </a:rPr>
              <a:t> </a:t>
            </a:r>
            <a:r>
              <a:rPr lang="en-US" sz="1500" b="0" i="0" u="none" strike="noStrike" dirty="0" err="1">
                <a:solidFill>
                  <a:srgbClr val="000000"/>
                </a:solidFill>
                <a:effectLst/>
              </a:rPr>
              <a:t>disponibilidade</a:t>
            </a:r>
            <a:r>
              <a:rPr lang="en-US" sz="1500" b="0" i="0" u="none" strike="noStrike" dirty="0">
                <a:solidFill>
                  <a:srgbClr val="000000"/>
                </a:solidFill>
                <a:effectLst/>
              </a:rPr>
              <a:t> e </a:t>
            </a:r>
            <a:r>
              <a:rPr lang="en-US" sz="1500" b="0" i="0" u="none" strike="noStrike" dirty="0" err="1">
                <a:solidFill>
                  <a:srgbClr val="000000"/>
                </a:solidFill>
                <a:effectLst/>
              </a:rPr>
              <a:t>recuperação</a:t>
            </a:r>
            <a:r>
              <a:rPr lang="en-US" sz="1500" b="0" i="0" u="none" strike="noStrike" dirty="0">
                <a:solidFill>
                  <a:srgbClr val="000000"/>
                </a:solidFill>
                <a:effectLst/>
              </a:rPr>
              <a:t> de </a:t>
            </a:r>
            <a:r>
              <a:rPr lang="en-US" sz="1500" b="0" i="0" u="none" strike="noStrike" dirty="0" err="1">
                <a:solidFill>
                  <a:srgbClr val="000000"/>
                </a:solidFill>
                <a:effectLst/>
              </a:rPr>
              <a:t>desastres</a:t>
            </a:r>
            <a:r>
              <a:rPr lang="en-US" sz="1500" b="0" i="0" u="none" strike="noStrike" dirty="0">
                <a:solidFill>
                  <a:srgbClr val="000000"/>
                </a:solidFill>
                <a:effectLst/>
              </a:rPr>
              <a:t>, e </a:t>
            </a:r>
            <a:r>
              <a:rPr lang="en-US" sz="1500" b="0" i="0" u="none" strike="noStrike" dirty="0" err="1">
                <a:solidFill>
                  <a:srgbClr val="000000"/>
                </a:solidFill>
                <a:effectLst/>
              </a:rPr>
              <a:t>como</a:t>
            </a:r>
            <a:r>
              <a:rPr lang="en-US" sz="1500" b="0" i="0" u="none" strike="noStrike" dirty="0">
                <a:solidFill>
                  <a:srgbClr val="000000"/>
                </a:solidFill>
                <a:effectLst/>
              </a:rPr>
              <a:t> </a:t>
            </a:r>
            <a:r>
              <a:rPr lang="en-US" sz="1500" b="0" i="0" u="none" strike="noStrike" dirty="0" err="1">
                <a:solidFill>
                  <a:srgbClr val="000000"/>
                </a:solidFill>
                <a:effectLst/>
              </a:rPr>
              <a:t>essas</a:t>
            </a:r>
            <a:r>
              <a:rPr lang="en-US" sz="1500" b="0" i="0" u="none" strike="noStrike" dirty="0">
                <a:solidFill>
                  <a:srgbClr val="000000"/>
                </a:solidFill>
                <a:effectLst/>
              </a:rPr>
              <a:t> </a:t>
            </a:r>
            <a:r>
              <a:rPr lang="en-US" sz="1500" b="0" i="0" u="none" strike="noStrike" dirty="0" err="1">
                <a:solidFill>
                  <a:srgbClr val="000000"/>
                </a:solidFill>
                <a:effectLst/>
              </a:rPr>
              <a:t>configurações</a:t>
            </a:r>
            <a:r>
              <a:rPr lang="en-US" sz="1500" b="0" i="0" u="none" strike="noStrike" dirty="0">
                <a:solidFill>
                  <a:srgbClr val="000000"/>
                </a:solidFill>
                <a:effectLst/>
              </a:rPr>
              <a:t> </a:t>
            </a:r>
            <a:r>
              <a:rPr lang="en-US" sz="1500" b="0" i="0" u="none" strike="noStrike" dirty="0" err="1">
                <a:solidFill>
                  <a:srgbClr val="000000"/>
                </a:solidFill>
                <a:effectLst/>
              </a:rPr>
              <a:t>impactam</a:t>
            </a:r>
            <a:r>
              <a:rPr lang="en-US" sz="1500" b="0" i="0" u="none" strike="noStrike" dirty="0">
                <a:solidFill>
                  <a:srgbClr val="000000"/>
                </a:solidFill>
                <a:effectLst/>
              </a:rPr>
              <a:t> a </a:t>
            </a:r>
            <a:r>
              <a:rPr lang="en-US" sz="1500" b="0" i="0" u="none" strike="noStrike" dirty="0" err="1">
                <a:solidFill>
                  <a:srgbClr val="000000"/>
                </a:solidFill>
                <a:effectLst/>
              </a:rPr>
              <a:t>arquitetura</a:t>
            </a:r>
            <a:r>
              <a:rPr lang="en-US" sz="1500" b="0" i="0" u="none" strike="noStrike" dirty="0">
                <a:solidFill>
                  <a:srgbClr val="000000"/>
                </a:solidFill>
                <a:effectLst/>
              </a:rPr>
              <a:t> da AWS.</a:t>
            </a:r>
          </a:p>
          <a:p>
            <a:endParaRPr lang="en-BR" sz="1500" b="1" i="1" dirty="0"/>
          </a:p>
        </p:txBody>
      </p:sp>
    </p:spTree>
    <p:extLst>
      <p:ext uri="{BB962C8B-B14F-4D97-AF65-F5344CB8AC3E}">
        <p14:creationId xmlns:p14="http://schemas.microsoft.com/office/powerpoint/2010/main" val="4073178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46050" y="166638"/>
            <a:ext cx="11893550" cy="5078313"/>
          </a:xfrm>
          <a:prstGeom prst="rect">
            <a:avLst/>
          </a:prstGeom>
          <a:noFill/>
        </p:spPr>
        <p:txBody>
          <a:bodyPr wrap="square" rtlCol="0">
            <a:spAutoFit/>
          </a:bodyPr>
          <a:lstStyle/>
          <a:p>
            <a:pPr algn="l"/>
            <a:r>
              <a:rPr lang="en-US" b="1" i="0" u="none" strike="noStrike" dirty="0">
                <a:solidFill>
                  <a:srgbClr val="000000"/>
                </a:solidFill>
                <a:effectLst/>
              </a:rPr>
              <a:t>Q6 - </a:t>
            </a:r>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a:t>
            </a:r>
            <a:r>
              <a:rPr lang="en-US" b="0" i="0" u="none" strike="noStrike" dirty="0" err="1">
                <a:solidFill>
                  <a:srgbClr val="000000"/>
                </a:solidFill>
                <a:effectLst/>
              </a:rPr>
              <a:t>empresa</a:t>
            </a:r>
            <a:r>
              <a:rPr lang="en-US" b="0" i="0" u="none" strike="noStrike" dirty="0">
                <a:solidFill>
                  <a:srgbClr val="000000"/>
                </a:solidFill>
                <a:effectLst/>
              </a:rPr>
              <a:t> global de </a:t>
            </a:r>
            <a:r>
              <a:rPr lang="en-US" b="0" i="0" u="none" strike="noStrike" dirty="0" err="1">
                <a:solidFill>
                  <a:srgbClr val="000000"/>
                </a:solidFill>
                <a:effectLst/>
              </a:rPr>
              <a:t>mídia</a:t>
            </a:r>
            <a:r>
              <a:rPr lang="en-US" b="0" i="0" u="none" strike="noStrike" dirty="0">
                <a:solidFill>
                  <a:srgbClr val="000000"/>
                </a:solidFill>
                <a:effectLst/>
              </a:rPr>
              <a:t> </a:t>
            </a:r>
            <a:r>
              <a:rPr lang="en-US" b="0" i="0" u="none" strike="noStrike" dirty="0" err="1">
                <a:solidFill>
                  <a:srgbClr val="000000"/>
                </a:solidFill>
                <a:effectLst/>
              </a:rPr>
              <a:t>possui</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aplicação</a:t>
            </a:r>
            <a:r>
              <a:rPr lang="en-US" b="0" i="0" u="none" strike="noStrike" dirty="0">
                <a:solidFill>
                  <a:srgbClr val="000000"/>
                </a:solidFill>
                <a:effectLst/>
              </a:rPr>
              <a:t> web que é </a:t>
            </a:r>
            <a:r>
              <a:rPr lang="en-US" b="0" i="0" u="none" strike="noStrike" dirty="0" err="1">
                <a:solidFill>
                  <a:srgbClr val="000000"/>
                </a:solidFill>
                <a:effectLst/>
              </a:rPr>
              <a:t>acessada</a:t>
            </a:r>
            <a:r>
              <a:rPr lang="en-US" b="0" i="0" u="none" strike="noStrike" dirty="0">
                <a:solidFill>
                  <a:srgbClr val="000000"/>
                </a:solidFill>
                <a:effectLst/>
              </a:rPr>
              <a:t> </a:t>
            </a:r>
            <a:r>
              <a:rPr lang="en-US" b="0" i="0" u="none" strike="noStrike" dirty="0" err="1">
                <a:solidFill>
                  <a:srgbClr val="000000"/>
                </a:solidFill>
                <a:effectLst/>
              </a:rPr>
              <a:t>por</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várias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ao</a:t>
            </a:r>
            <a:r>
              <a:rPr lang="en-US" b="0" i="0" u="none" strike="noStrike" dirty="0">
                <a:solidFill>
                  <a:srgbClr val="000000"/>
                </a:solidFill>
                <a:effectLst/>
              </a:rPr>
              <a:t> </a:t>
            </a:r>
            <a:r>
              <a:rPr lang="en-US" b="0" i="0" u="none" strike="noStrike" dirty="0" err="1">
                <a:solidFill>
                  <a:srgbClr val="000000"/>
                </a:solidFill>
                <a:effectLst/>
              </a:rPr>
              <a:t>redor</a:t>
            </a:r>
            <a:r>
              <a:rPr lang="en-US" b="0" i="0" u="none" strike="noStrike" dirty="0">
                <a:solidFill>
                  <a:srgbClr val="000000"/>
                </a:solidFill>
                <a:effectLst/>
              </a:rPr>
              <a:t> do </a:t>
            </a:r>
            <a:r>
              <a:rPr lang="en-US" b="0" i="0" u="none" strike="noStrike" dirty="0" err="1">
                <a:solidFill>
                  <a:srgbClr val="000000"/>
                </a:solidFill>
                <a:effectLst/>
              </a:rPr>
              <a:t>mundo</a:t>
            </a:r>
            <a:r>
              <a:rPr lang="en-US" b="0" i="0" u="none" strike="noStrike" dirty="0">
                <a:solidFill>
                  <a:srgbClr val="000000"/>
                </a:solidFill>
                <a:effectLst/>
              </a:rPr>
              <a:t>. Para </a:t>
            </a:r>
            <a:r>
              <a:rPr lang="en-US" b="0" i="0" u="none" strike="noStrike" dirty="0" err="1">
                <a:solidFill>
                  <a:srgbClr val="000000"/>
                </a:solidFill>
                <a:effectLst/>
              </a:rPr>
              <a:t>garantir</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melhor</a:t>
            </a:r>
            <a:r>
              <a:rPr lang="en-US" b="0" i="0" u="none" strike="noStrike" dirty="0">
                <a:solidFill>
                  <a:srgbClr val="000000"/>
                </a:solidFill>
                <a:effectLst/>
              </a:rPr>
              <a:t> </a:t>
            </a:r>
            <a:r>
              <a:rPr lang="en-US" b="0" i="0" u="none" strike="noStrike" dirty="0" err="1">
                <a:solidFill>
                  <a:srgbClr val="000000"/>
                </a:solidFill>
                <a:effectLst/>
              </a:rPr>
              <a:t>experiência</a:t>
            </a:r>
            <a:r>
              <a:rPr lang="en-US" b="0" i="0" u="none" strike="noStrike" dirty="0">
                <a:solidFill>
                  <a:srgbClr val="000000"/>
                </a:solidFill>
                <a:effectLst/>
              </a:rPr>
              <a:t> de </a:t>
            </a:r>
            <a:r>
              <a:rPr lang="en-US" b="0" i="0" u="none" strike="noStrike" dirty="0" err="1">
                <a:solidFill>
                  <a:srgbClr val="000000"/>
                </a:solidFill>
                <a:effectLst/>
              </a:rPr>
              <a:t>usuário</a:t>
            </a:r>
            <a:r>
              <a:rPr lang="en-US" b="0" i="0" u="none" strike="noStrike" dirty="0">
                <a:solidFill>
                  <a:srgbClr val="000000"/>
                </a:solidFill>
                <a:effectLst/>
              </a:rPr>
              <a:t>, 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decidiu</a:t>
            </a:r>
            <a:r>
              <a:rPr lang="en-US" b="0" i="0" u="none" strike="noStrike" dirty="0">
                <a:solidFill>
                  <a:srgbClr val="000000"/>
                </a:solidFill>
                <a:effectLst/>
              </a:rPr>
              <a:t> </a:t>
            </a:r>
            <a:r>
              <a:rPr lang="en-US" b="0" i="0" u="none" strike="noStrike" dirty="0" err="1">
                <a:solidFill>
                  <a:srgbClr val="000000"/>
                </a:solidFill>
                <a:effectLst/>
              </a:rPr>
              <a:t>distribuir</a:t>
            </a:r>
            <a:r>
              <a:rPr lang="en-US" b="0" i="0" u="none" strike="noStrike" dirty="0">
                <a:solidFill>
                  <a:srgbClr val="000000"/>
                </a:solidFill>
                <a:effectLst/>
              </a:rPr>
              <a:t> </a:t>
            </a:r>
            <a:r>
              <a:rPr lang="en-US" b="0" i="0" u="none" strike="noStrike" dirty="0" err="1">
                <a:solidFill>
                  <a:srgbClr val="000000"/>
                </a:solidFill>
                <a:effectLst/>
              </a:rPr>
              <a:t>sua</a:t>
            </a:r>
            <a:r>
              <a:rPr lang="en-US" b="0" i="0" u="none" strike="noStrike" dirty="0">
                <a:solidFill>
                  <a:srgbClr val="000000"/>
                </a:solidFill>
                <a:effectLst/>
              </a:rPr>
              <a:t> </a:t>
            </a:r>
            <a:r>
              <a:rPr lang="en-US" b="0" i="0" u="none" strike="noStrike" dirty="0" err="1">
                <a:solidFill>
                  <a:srgbClr val="000000"/>
                </a:solidFill>
                <a:effectLst/>
              </a:rPr>
              <a:t>aplicação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várias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da AWS, </a:t>
            </a:r>
            <a:r>
              <a:rPr lang="en-US" b="0" i="0" u="none" strike="noStrike" dirty="0" err="1">
                <a:solidFill>
                  <a:srgbClr val="000000"/>
                </a:solidFill>
                <a:effectLst/>
              </a:rPr>
              <a:t>incluindo</a:t>
            </a:r>
            <a:r>
              <a:rPr lang="en-US" b="0" i="0" u="none" strike="noStrike" dirty="0">
                <a:solidFill>
                  <a:srgbClr val="000000"/>
                </a:solidFill>
                <a:effectLst/>
              </a:rPr>
              <a:t> a América do Norte, Europa e </a:t>
            </a:r>
            <a:r>
              <a:rPr lang="en-US" b="0" i="0" u="none" strike="noStrike" dirty="0" err="1">
                <a:solidFill>
                  <a:srgbClr val="000000"/>
                </a:solidFill>
                <a:effectLst/>
              </a:rPr>
              <a:t>Ásia</a:t>
            </a:r>
            <a:r>
              <a:rPr lang="en-US" b="0" i="0" u="none" strike="noStrike" dirty="0">
                <a:solidFill>
                  <a:srgbClr val="000000"/>
                </a:solidFill>
                <a:effectLst/>
              </a:rPr>
              <a:t>. O </a:t>
            </a:r>
            <a:r>
              <a:rPr lang="en-US" b="0" i="0" u="none" strike="noStrike" dirty="0" err="1">
                <a:solidFill>
                  <a:srgbClr val="000000"/>
                </a:solidFill>
                <a:effectLst/>
              </a:rPr>
              <a:t>objetivo</a:t>
            </a:r>
            <a:r>
              <a:rPr lang="en-US" b="0" i="0" u="none" strike="noStrike" dirty="0">
                <a:solidFill>
                  <a:srgbClr val="000000"/>
                </a:solidFill>
                <a:effectLst/>
              </a:rPr>
              <a:t> é </a:t>
            </a:r>
            <a:r>
              <a:rPr lang="en-US" b="0" i="0" u="none" strike="noStrike" dirty="0" err="1">
                <a:solidFill>
                  <a:srgbClr val="000000"/>
                </a:solidFill>
                <a:effectLst/>
              </a:rPr>
              <a:t>direcionar</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para a </a:t>
            </a:r>
            <a:r>
              <a:rPr lang="en-US" b="0" i="0" u="none" strike="noStrike" dirty="0" err="1">
                <a:solidFill>
                  <a:srgbClr val="000000"/>
                </a:solidFill>
                <a:effectLst/>
              </a:rPr>
              <a:t>região</a:t>
            </a:r>
            <a:r>
              <a:rPr lang="en-US" b="0" i="0" u="none" strike="noStrike" dirty="0">
                <a:solidFill>
                  <a:srgbClr val="000000"/>
                </a:solidFill>
                <a:effectLst/>
              </a:rPr>
              <a:t>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próxima</a:t>
            </a:r>
            <a:r>
              <a:rPr lang="en-US" b="0" i="0" u="none" strike="noStrike" dirty="0">
                <a:solidFill>
                  <a:srgbClr val="000000"/>
                </a:solidFill>
                <a:effectLst/>
              </a:rPr>
              <a:t> para </a:t>
            </a:r>
            <a:r>
              <a:rPr lang="en-US" b="0" i="0" u="none" strike="noStrike" dirty="0" err="1">
                <a:solidFill>
                  <a:srgbClr val="000000"/>
                </a:solidFill>
                <a:effectLst/>
              </a:rPr>
              <a:t>minimizar</a:t>
            </a:r>
            <a:r>
              <a:rPr lang="en-US" b="0" i="0" u="none" strike="noStrike" dirty="0">
                <a:solidFill>
                  <a:srgbClr val="000000"/>
                </a:solidFill>
                <a:effectLst/>
              </a:rPr>
              <a:t> a </a:t>
            </a:r>
            <a:r>
              <a:rPr lang="en-US" b="0" i="0" u="none" strike="noStrike" dirty="0" err="1">
                <a:solidFill>
                  <a:srgbClr val="000000"/>
                </a:solidFill>
                <a:effectLst/>
              </a:rPr>
              <a:t>latência</a:t>
            </a:r>
            <a:r>
              <a:rPr lang="en-US" b="0" i="0" u="none" strike="noStrike" dirty="0">
                <a:solidFill>
                  <a:srgbClr val="000000"/>
                </a:solidFill>
                <a:effectLst/>
              </a:rPr>
              <a:t> e </a:t>
            </a:r>
            <a:r>
              <a:rPr lang="en-US" b="0" i="0" u="none" strike="noStrike" dirty="0" err="1">
                <a:solidFill>
                  <a:srgbClr val="000000"/>
                </a:solidFill>
                <a:effectLst/>
              </a:rPr>
              <a:t>melhorar</a:t>
            </a:r>
            <a:r>
              <a:rPr lang="en-US" b="0" i="0" u="none" strike="noStrike" dirty="0">
                <a:solidFill>
                  <a:srgbClr val="000000"/>
                </a:solidFill>
                <a:effectLst/>
              </a:rPr>
              <a:t> o </a:t>
            </a:r>
            <a:r>
              <a:rPr lang="en-US" b="0" i="0" u="none" strike="noStrike" dirty="0" err="1">
                <a:solidFill>
                  <a:srgbClr val="000000"/>
                </a:solidFill>
                <a:effectLst/>
              </a:rPr>
              <a:t>desempenho</a:t>
            </a:r>
            <a:r>
              <a:rPr lang="en-US" b="0" i="0" u="none" strike="noStrike" dirty="0">
                <a:solidFill>
                  <a:srgbClr val="000000"/>
                </a:solidFill>
                <a:effectLst/>
              </a:rPr>
              <a:t>.</a:t>
            </a:r>
          </a:p>
          <a:p>
            <a:pPr algn="l"/>
            <a:r>
              <a:rPr lang="en-US" b="0" i="0" u="none" strike="noStrike" dirty="0">
                <a:solidFill>
                  <a:srgbClr val="000000"/>
                </a:solidFill>
                <a:effectLst/>
              </a:rPr>
              <a:t>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utilizando</a:t>
            </a:r>
            <a:r>
              <a:rPr lang="en-US" b="0" i="0" u="none" strike="noStrike" dirty="0">
                <a:solidFill>
                  <a:srgbClr val="000000"/>
                </a:solidFill>
                <a:effectLst/>
              </a:rPr>
              <a:t> o Amazon Route 53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seu</a:t>
            </a:r>
            <a:r>
              <a:rPr lang="en-US" b="0" i="0" u="none" strike="noStrike" dirty="0">
                <a:solidFill>
                  <a:srgbClr val="000000"/>
                </a:solidFill>
                <a:effectLst/>
              </a:rPr>
              <a:t> </a:t>
            </a:r>
            <a:r>
              <a:rPr lang="en-US" b="0" i="0" u="none" strike="noStrike" dirty="0" err="1">
                <a:solidFill>
                  <a:srgbClr val="000000"/>
                </a:solidFill>
                <a:effectLst/>
              </a:rPr>
              <a:t>serviço</a:t>
            </a:r>
            <a:r>
              <a:rPr lang="en-US" b="0" i="0" u="none" strike="noStrike" dirty="0">
                <a:solidFill>
                  <a:srgbClr val="000000"/>
                </a:solidFill>
                <a:effectLst/>
              </a:rPr>
              <a:t> de DNS e </a:t>
            </a:r>
            <a:r>
              <a:rPr lang="en-US" b="0" i="0" u="none" strike="noStrike" dirty="0" err="1">
                <a:solidFill>
                  <a:srgbClr val="000000"/>
                </a:solidFill>
                <a:effectLst/>
              </a:rPr>
              <a:t>deseja</a:t>
            </a:r>
            <a:r>
              <a:rPr lang="en-US" b="0" i="0" u="none" strike="noStrike" dirty="0">
                <a:solidFill>
                  <a:srgbClr val="000000"/>
                </a:solidFill>
                <a:effectLst/>
              </a:rPr>
              <a:t> </a:t>
            </a:r>
            <a:r>
              <a:rPr lang="en-US" b="0" i="0" u="none" strike="noStrike" dirty="0" err="1">
                <a:solidFill>
                  <a:srgbClr val="000000"/>
                </a:solidFill>
                <a:effectLst/>
              </a:rPr>
              <a:t>implementar</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estratégia</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que </a:t>
            </a:r>
            <a:r>
              <a:rPr lang="en-US" b="0" i="0" u="none" strike="noStrike" dirty="0" err="1">
                <a:solidFill>
                  <a:srgbClr val="000000"/>
                </a:solidFill>
                <a:effectLst/>
              </a:rPr>
              <a:t>automaticamente</a:t>
            </a:r>
            <a:r>
              <a:rPr lang="en-US" b="0" i="0" u="none" strike="noStrike" dirty="0">
                <a:solidFill>
                  <a:srgbClr val="000000"/>
                </a:solidFill>
                <a:effectLst/>
              </a:rPr>
              <a:t> </a:t>
            </a:r>
            <a:r>
              <a:rPr lang="en-US" b="0" i="0" u="none" strike="noStrike" dirty="0" err="1">
                <a:solidFill>
                  <a:srgbClr val="000000"/>
                </a:solidFill>
                <a:effectLst/>
              </a:rPr>
              <a:t>direcione</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para a </a:t>
            </a:r>
            <a:r>
              <a:rPr lang="en-US" b="0" i="0" u="none" strike="noStrike" dirty="0" err="1">
                <a:solidFill>
                  <a:srgbClr val="000000"/>
                </a:solidFill>
                <a:effectLst/>
              </a:rPr>
              <a:t>instância</a:t>
            </a:r>
            <a:r>
              <a:rPr lang="en-US" b="0" i="0" u="none" strike="noStrike" dirty="0">
                <a:solidFill>
                  <a:srgbClr val="000000"/>
                </a:solidFill>
                <a:effectLst/>
              </a:rPr>
              <a:t> da </a:t>
            </a:r>
            <a:r>
              <a:rPr lang="en-US" b="0" i="0" u="none" strike="noStrike" dirty="0" err="1">
                <a:solidFill>
                  <a:srgbClr val="000000"/>
                </a:solidFill>
                <a:effectLst/>
              </a:rPr>
              <a:t>aplicação</a:t>
            </a:r>
            <a:r>
              <a:rPr lang="en-US" b="0" i="0" u="none" strike="noStrike" dirty="0">
                <a:solidFill>
                  <a:srgbClr val="000000"/>
                </a:solidFill>
                <a:effectLst/>
              </a:rPr>
              <a:t>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região</a:t>
            </a:r>
            <a:r>
              <a:rPr lang="en-US" b="0" i="0" u="none" strike="noStrike" dirty="0">
                <a:solidFill>
                  <a:srgbClr val="000000"/>
                </a:solidFill>
                <a:effectLst/>
              </a:rPr>
              <a:t> </a:t>
            </a:r>
            <a:r>
              <a:rPr lang="en-US" b="0" i="0" u="none" strike="noStrike" dirty="0" err="1">
                <a:solidFill>
                  <a:srgbClr val="000000"/>
                </a:solidFill>
                <a:effectLst/>
              </a:rPr>
              <a:t>geograficamente</a:t>
            </a:r>
            <a:r>
              <a:rPr lang="en-US" b="0" i="0" u="none" strike="noStrike" dirty="0">
                <a:solidFill>
                  <a:srgbClr val="000000"/>
                </a:solidFill>
                <a:effectLst/>
              </a:rPr>
              <a:t>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próxima</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Qual </a:t>
            </a:r>
            <a:r>
              <a:rPr lang="en-US" b="0" i="0" u="none" strike="noStrike" dirty="0" err="1">
                <a:solidFill>
                  <a:srgbClr val="000000"/>
                </a:solidFill>
                <a:effectLst/>
              </a:rPr>
              <a:t>política</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do Route 53 você </a:t>
            </a:r>
            <a:r>
              <a:rPr lang="en-US" b="0" i="0" u="none" strike="noStrike" dirty="0" err="1">
                <a:solidFill>
                  <a:srgbClr val="000000"/>
                </a:solidFill>
                <a:effectLst/>
              </a:rPr>
              <a:t>recomendaria</a:t>
            </a:r>
            <a:r>
              <a:rPr lang="en-US" b="0" i="0" u="none" strike="noStrike" dirty="0">
                <a:solidFill>
                  <a:srgbClr val="000000"/>
                </a:solidFill>
                <a:effectLst/>
              </a:rPr>
              <a:t> para </a:t>
            </a:r>
            <a:r>
              <a:rPr lang="en-US" b="0" i="0" u="none" strike="noStrike" dirty="0" err="1">
                <a:solidFill>
                  <a:srgbClr val="000000"/>
                </a:solidFill>
                <a:effectLst/>
              </a:rPr>
              <a:t>atender</a:t>
            </a:r>
            <a:r>
              <a:rPr lang="en-US" b="0" i="0" u="none" strike="noStrike" dirty="0">
                <a:solidFill>
                  <a:srgbClr val="000000"/>
                </a:solidFill>
                <a:effectLst/>
              </a:rPr>
              <a:t> a </a:t>
            </a:r>
            <a:r>
              <a:rPr lang="en-US" b="0" i="0" u="none" strike="noStrike" dirty="0" err="1">
                <a:solidFill>
                  <a:srgbClr val="000000"/>
                </a:solidFill>
                <a:effectLst/>
              </a:rPr>
              <a:t>esse</a:t>
            </a:r>
            <a:r>
              <a:rPr lang="en-US" b="0" i="0" u="none" strike="noStrike" dirty="0">
                <a:solidFill>
                  <a:srgbClr val="000000"/>
                </a:solidFill>
                <a:effectLst/>
              </a:rPr>
              <a:t> </a:t>
            </a:r>
            <a:r>
              <a:rPr lang="en-US" b="0" i="0" u="none" strike="noStrike" dirty="0" err="1">
                <a:solidFill>
                  <a:srgbClr val="000000"/>
                </a:solidFill>
                <a:effectLst/>
              </a:rPr>
              <a:t>requisito</a:t>
            </a:r>
            <a:r>
              <a:rPr lang="en-US" b="0" i="0" u="none" strike="noStrike" dirty="0">
                <a:solidFill>
                  <a:srgbClr val="000000"/>
                </a:solidFill>
                <a:effectLst/>
              </a:rPr>
              <a:t>?</a:t>
            </a:r>
          </a:p>
          <a:p>
            <a:pPr algn="l"/>
            <a:r>
              <a:rPr lang="en-US" b="0" i="0" u="none" strike="noStrike" dirty="0">
                <a:solidFill>
                  <a:srgbClr val="000000"/>
                </a:solidFill>
                <a:effectLst/>
              </a:rPr>
              <a:t>a)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Ponderado</a:t>
            </a:r>
            <a:r>
              <a:rPr lang="en-US" b="0" i="0" u="none" strike="noStrike" dirty="0">
                <a:solidFill>
                  <a:srgbClr val="000000"/>
                </a:solidFill>
                <a:effectLst/>
              </a:rPr>
              <a:t> (Weighted Routing Policy)</a:t>
            </a:r>
            <a:br>
              <a:rPr lang="en-US" b="0" i="0" u="none" strike="noStrike" dirty="0">
                <a:solidFill>
                  <a:srgbClr val="000000"/>
                </a:solidFill>
                <a:effectLst/>
              </a:rPr>
            </a:br>
            <a:r>
              <a:rPr lang="en-US" b="0" i="0" u="none" strike="noStrike" dirty="0">
                <a:solidFill>
                  <a:srgbClr val="000000"/>
                </a:solidFill>
                <a:effectLst/>
              </a:rPr>
              <a:t>b)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Baseado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 (Latency Routing Policy)</a:t>
            </a:r>
            <a:br>
              <a:rPr lang="en-US" b="0" i="0" u="none" strike="noStrike" dirty="0">
                <a:solidFill>
                  <a:srgbClr val="000000"/>
                </a:solidFill>
                <a:effectLst/>
              </a:rPr>
            </a:br>
            <a:r>
              <a:rPr lang="en-US" b="0" i="0" u="none" strike="noStrike" dirty="0">
                <a:solidFill>
                  <a:srgbClr val="000000"/>
                </a:solidFill>
                <a:effectLst/>
              </a:rPr>
              <a:t>c)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Geográfico</a:t>
            </a:r>
            <a:r>
              <a:rPr lang="en-US" b="0" i="0" u="none" strike="noStrike" dirty="0">
                <a:solidFill>
                  <a:srgbClr val="000000"/>
                </a:solidFill>
                <a:effectLst/>
              </a:rPr>
              <a:t> (Geolocation Routing Policy)</a:t>
            </a:r>
            <a:br>
              <a:rPr lang="en-US" b="0" i="0" u="none" strike="noStrike" dirty="0">
                <a:solidFill>
                  <a:srgbClr val="000000"/>
                </a:solidFill>
                <a:effectLst/>
              </a:rPr>
            </a:br>
            <a:r>
              <a:rPr lang="en-US" b="0" i="0" u="none" strike="noStrike" dirty="0">
                <a:solidFill>
                  <a:srgbClr val="000000"/>
                </a:solidFill>
                <a:effectLst/>
              </a:rPr>
              <a:t>d) Política de </a:t>
            </a:r>
            <a:r>
              <a:rPr lang="en-US" b="0" i="0" u="none" strike="noStrike" dirty="0" err="1">
                <a:solidFill>
                  <a:srgbClr val="000000"/>
                </a:solidFill>
                <a:effectLst/>
              </a:rPr>
              <a:t>Roteamento</a:t>
            </a:r>
            <a:r>
              <a:rPr lang="en-US" b="0" i="0" u="none" strike="noStrike" dirty="0">
                <a:solidFill>
                  <a:srgbClr val="000000"/>
                </a:solidFill>
                <a:effectLst/>
              </a:rPr>
              <a:t> Failover (Failover Routing Policy)</a:t>
            </a:r>
          </a:p>
          <a:p>
            <a:endParaRPr lang="en-BR" b="1" i="1" dirty="0"/>
          </a:p>
        </p:txBody>
      </p:sp>
    </p:spTree>
    <p:extLst>
      <p:ext uri="{BB962C8B-B14F-4D97-AF65-F5344CB8AC3E}">
        <p14:creationId xmlns:p14="http://schemas.microsoft.com/office/powerpoint/2010/main" val="1912848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46050" y="166638"/>
            <a:ext cx="11893550" cy="6740307"/>
          </a:xfrm>
          <a:prstGeom prst="rect">
            <a:avLst/>
          </a:prstGeom>
          <a:noFill/>
        </p:spPr>
        <p:txBody>
          <a:bodyPr wrap="square" rtlCol="0">
            <a:spAutoFit/>
          </a:bodyPr>
          <a:lstStyle/>
          <a:p>
            <a:pPr algn="l"/>
            <a:r>
              <a:rPr lang="en-US" b="1" i="0" u="none" strike="noStrike" dirty="0" err="1">
                <a:solidFill>
                  <a:srgbClr val="000000"/>
                </a:solidFill>
                <a:effectLst/>
              </a:rPr>
              <a:t>Resposta</a:t>
            </a:r>
            <a:r>
              <a:rPr lang="en-US" b="1" i="0" u="none" strike="noStrike" dirty="0">
                <a:solidFill>
                  <a:srgbClr val="000000"/>
                </a:solidFill>
                <a:effectLst/>
              </a:rPr>
              <a:t> </a:t>
            </a:r>
            <a:r>
              <a:rPr lang="en-US" b="1" i="0" u="none" strike="noStrike" dirty="0" err="1">
                <a:solidFill>
                  <a:srgbClr val="000000"/>
                </a:solidFill>
                <a:effectLst/>
              </a:rPr>
              <a:t>Correta</a:t>
            </a:r>
            <a:r>
              <a:rPr lang="en-US" b="1" i="0" u="none" strike="noStrike" dirty="0">
                <a:solidFill>
                  <a:srgbClr val="000000"/>
                </a:solidFill>
                <a:effectLst/>
              </a:rPr>
              <a:t>:</a:t>
            </a:r>
            <a:r>
              <a:rPr lang="en-US" b="0" i="0" u="none" strike="noStrike" dirty="0">
                <a:solidFill>
                  <a:srgbClr val="000000"/>
                </a:solidFill>
                <a:effectLst/>
              </a:rPr>
              <a:t> b)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Baseado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 (Latency Routing Policy)</a:t>
            </a:r>
          </a:p>
          <a:p>
            <a:pPr algn="l"/>
            <a:endParaRPr lang="en-US" b="0" i="0" u="none" strike="noStrike" dirty="0">
              <a:solidFill>
                <a:srgbClr val="000000"/>
              </a:solidFill>
              <a:effectLst/>
            </a:endParaRPr>
          </a:p>
          <a:p>
            <a:pPr algn="l"/>
            <a:r>
              <a:rPr lang="en-US" b="1" i="0" u="none" strike="noStrike" dirty="0" err="1">
                <a:solidFill>
                  <a:srgbClr val="000000"/>
                </a:solidFill>
                <a:effectLst/>
              </a:rPr>
              <a:t>Explicação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Baseado</a:t>
            </a:r>
            <a:r>
              <a:rPr lang="en-US" b="1" i="0" u="none" strike="noStrike" dirty="0">
                <a:solidFill>
                  <a:srgbClr val="000000"/>
                </a:solidFill>
                <a:effectLst/>
              </a:rPr>
              <a:t> </a:t>
            </a:r>
            <a:r>
              <a:rPr lang="en-US" b="1" i="0" u="none" strike="noStrike" dirty="0" err="1">
                <a:solidFill>
                  <a:srgbClr val="000000"/>
                </a:solidFill>
                <a:effectLst/>
              </a:rPr>
              <a:t>em</a:t>
            </a:r>
            <a:r>
              <a:rPr lang="en-US" b="1" i="0" u="none" strike="noStrike" dirty="0">
                <a:solidFill>
                  <a:srgbClr val="000000"/>
                </a:solidFill>
                <a:effectLst/>
              </a:rPr>
              <a:t> </a:t>
            </a:r>
            <a:r>
              <a:rPr lang="en-US" b="1" i="0" u="none" strike="noStrike" dirty="0" err="1">
                <a:solidFill>
                  <a:srgbClr val="000000"/>
                </a:solidFill>
                <a:effectLst/>
              </a:rPr>
              <a:t>Latência</a:t>
            </a:r>
            <a:r>
              <a:rPr lang="en-US" b="0" i="0" u="none" strike="noStrike" dirty="0">
                <a:solidFill>
                  <a:srgbClr val="000000"/>
                </a:solidFill>
                <a:effectLst/>
              </a:rPr>
              <a:t> do Route 53 </a:t>
            </a:r>
            <a:r>
              <a:rPr lang="en-US" b="0" i="0" u="none" strike="noStrike" dirty="0" err="1">
                <a:solidFill>
                  <a:srgbClr val="000000"/>
                </a:solidFill>
                <a:effectLst/>
              </a:rPr>
              <a:t>permite</a:t>
            </a:r>
            <a:r>
              <a:rPr lang="en-US" b="0" i="0" u="none" strike="noStrike" dirty="0">
                <a:solidFill>
                  <a:srgbClr val="000000"/>
                </a:solidFill>
                <a:effectLst/>
              </a:rPr>
              <a:t> que você </a:t>
            </a:r>
            <a:r>
              <a:rPr lang="en-US" b="0" i="0" u="none" strike="noStrike" dirty="0" err="1">
                <a:solidFill>
                  <a:srgbClr val="000000"/>
                </a:solidFill>
                <a:effectLst/>
              </a:rPr>
              <a:t>direcione</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para a </a:t>
            </a:r>
            <a:r>
              <a:rPr lang="en-US" b="0" i="0" u="none" strike="noStrike" dirty="0" err="1">
                <a:solidFill>
                  <a:srgbClr val="000000"/>
                </a:solidFill>
                <a:effectLst/>
              </a:rPr>
              <a:t>região</a:t>
            </a:r>
            <a:r>
              <a:rPr lang="en-US" b="0" i="0" u="none" strike="noStrike" dirty="0">
                <a:solidFill>
                  <a:srgbClr val="000000"/>
                </a:solidFill>
                <a:effectLst/>
              </a:rPr>
              <a:t> da AWS que </a:t>
            </a:r>
            <a:r>
              <a:rPr lang="en-US" b="0" i="0" u="none" strike="noStrike" dirty="0" err="1">
                <a:solidFill>
                  <a:srgbClr val="000000"/>
                </a:solidFill>
                <a:effectLst/>
              </a:rPr>
              <a:t>oferece</a:t>
            </a:r>
            <a:r>
              <a:rPr lang="en-US" b="0" i="0" u="none" strike="noStrike" dirty="0">
                <a:solidFill>
                  <a:srgbClr val="000000"/>
                </a:solidFill>
                <a:effectLst/>
              </a:rPr>
              <a:t> a </a:t>
            </a:r>
            <a:r>
              <a:rPr lang="en-US" b="0" i="0" u="none" strike="noStrike" dirty="0" err="1">
                <a:solidFill>
                  <a:srgbClr val="000000"/>
                </a:solidFill>
                <a:effectLst/>
              </a:rPr>
              <a:t>menor</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 de rede, </a:t>
            </a:r>
            <a:r>
              <a:rPr lang="en-US" b="0" i="0" u="none" strike="noStrike" dirty="0" err="1">
                <a:solidFill>
                  <a:srgbClr val="000000"/>
                </a:solidFill>
                <a:effectLst/>
              </a:rPr>
              <a:t>melhorando</a:t>
            </a:r>
            <a:r>
              <a:rPr lang="en-US" b="0" i="0" u="none" strike="noStrike" dirty="0">
                <a:solidFill>
                  <a:srgbClr val="000000"/>
                </a:solidFill>
                <a:effectLst/>
              </a:rPr>
              <a:t> a </a:t>
            </a:r>
            <a:r>
              <a:rPr lang="en-US" b="0" i="0" u="none" strike="noStrike" dirty="0" err="1">
                <a:solidFill>
                  <a:srgbClr val="000000"/>
                </a:solidFill>
                <a:effectLst/>
              </a:rPr>
              <a:t>experiência</a:t>
            </a:r>
            <a:r>
              <a:rPr lang="en-US" b="0" i="0" u="none" strike="noStrike" dirty="0">
                <a:solidFill>
                  <a:srgbClr val="000000"/>
                </a:solidFill>
                <a:effectLst/>
              </a:rPr>
              <a:t> de </a:t>
            </a:r>
            <a:r>
              <a:rPr lang="en-US" b="0" i="0" u="none" strike="noStrike" dirty="0" err="1">
                <a:solidFill>
                  <a:srgbClr val="000000"/>
                </a:solidFill>
                <a:effectLst/>
              </a:rPr>
              <a:t>uso</a:t>
            </a:r>
            <a:r>
              <a:rPr lang="en-US" b="0" i="0" u="none" strike="noStrike" dirty="0">
                <a:solidFill>
                  <a:srgbClr val="000000"/>
                </a:solidFill>
                <a:effectLst/>
              </a:rPr>
              <a:t> </a:t>
            </a:r>
            <a:r>
              <a:rPr lang="en-US" b="0" i="0" u="none" strike="noStrike" dirty="0" err="1">
                <a:solidFill>
                  <a:srgbClr val="000000"/>
                </a:solidFill>
                <a:effectLst/>
              </a:rPr>
              <a:t>ao</a:t>
            </a:r>
            <a:r>
              <a:rPr lang="en-US" b="0" i="0" u="none" strike="noStrike" dirty="0">
                <a:solidFill>
                  <a:srgbClr val="000000"/>
                </a:solidFill>
                <a:effectLst/>
              </a:rPr>
              <a:t> </a:t>
            </a:r>
            <a:r>
              <a:rPr lang="en-US" b="0" i="0" u="none" strike="noStrike" dirty="0" err="1">
                <a:solidFill>
                  <a:srgbClr val="000000"/>
                </a:solidFill>
                <a:effectLst/>
              </a:rPr>
              <a:t>reduzir</a:t>
            </a:r>
            <a:r>
              <a:rPr lang="en-US" b="0" i="0" u="none" strike="noStrike" dirty="0">
                <a:solidFill>
                  <a:srgbClr val="000000"/>
                </a:solidFill>
                <a:effectLst/>
              </a:rPr>
              <a:t> o tempo de </a:t>
            </a:r>
            <a:r>
              <a:rPr lang="en-US" b="0" i="0" u="none" strike="noStrike" dirty="0" err="1">
                <a:solidFill>
                  <a:srgbClr val="000000"/>
                </a:solidFill>
                <a:effectLst/>
              </a:rPr>
              <a:t>resposta</a:t>
            </a:r>
            <a:r>
              <a:rPr lang="en-US" b="0" i="0" u="none" strike="noStrike" dirty="0">
                <a:solidFill>
                  <a:srgbClr val="000000"/>
                </a:solidFill>
                <a:effectLst/>
              </a:rPr>
              <a:t> da </a:t>
            </a:r>
            <a:r>
              <a:rPr lang="en-US" b="0" i="0" u="none" strike="noStrike" dirty="0" err="1">
                <a:solidFill>
                  <a:srgbClr val="000000"/>
                </a:solidFill>
                <a:effectLst/>
              </a:rPr>
              <a:t>aplicação</a:t>
            </a:r>
            <a:r>
              <a:rPr lang="en-US" b="0" i="0" u="none" strike="noStrike" dirty="0">
                <a:solidFill>
                  <a:srgbClr val="000000"/>
                </a:solidFill>
                <a:effectLst/>
              </a:rPr>
              <a:t>. Essa </a:t>
            </a:r>
            <a:r>
              <a:rPr lang="en-US" b="0" i="0" u="none" strike="noStrike" dirty="0" err="1">
                <a:solidFill>
                  <a:srgbClr val="000000"/>
                </a:solidFill>
                <a:effectLst/>
              </a:rPr>
              <a:t>política</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considera</a:t>
            </a:r>
            <a:r>
              <a:rPr lang="en-US" b="0" i="0" u="none" strike="noStrike" dirty="0">
                <a:solidFill>
                  <a:srgbClr val="000000"/>
                </a:solidFill>
                <a:effectLst/>
              </a:rPr>
              <a:t> a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 </a:t>
            </a:r>
            <a:r>
              <a:rPr lang="en-US" b="0" i="0" u="none" strike="noStrike" dirty="0" err="1">
                <a:solidFill>
                  <a:srgbClr val="000000"/>
                </a:solidFill>
                <a:effectLst/>
              </a:rPr>
              <a:t>exata</a:t>
            </a:r>
            <a:r>
              <a:rPr lang="en-US" b="0" i="0" u="none" strike="noStrike" dirty="0">
                <a:solidFill>
                  <a:srgbClr val="000000"/>
                </a:solidFill>
                <a:effectLst/>
              </a:rPr>
              <a:t> dos </a:t>
            </a:r>
            <a:r>
              <a:rPr lang="en-US" b="0" i="0" u="none" strike="noStrike" dirty="0" err="1">
                <a:solidFill>
                  <a:srgbClr val="000000"/>
                </a:solidFill>
                <a:effectLst/>
              </a:rPr>
              <a:t>usuários</a:t>
            </a:r>
            <a:r>
              <a:rPr lang="en-US" b="0" i="0" u="none" strike="noStrike" dirty="0">
                <a:solidFill>
                  <a:srgbClr val="000000"/>
                </a:solidFill>
                <a:effectLst/>
              </a:rPr>
              <a:t>, mas sim a </a:t>
            </a:r>
            <a:r>
              <a:rPr lang="en-US" b="0" i="0" u="none" strike="noStrike" dirty="0" err="1">
                <a:solidFill>
                  <a:srgbClr val="000000"/>
                </a:solidFill>
                <a:effectLst/>
              </a:rPr>
              <a:t>latência</a:t>
            </a:r>
            <a:r>
              <a:rPr lang="en-US" b="0" i="0" u="none" strike="noStrike" dirty="0">
                <a:solidFill>
                  <a:srgbClr val="000000"/>
                </a:solidFill>
                <a:effectLst/>
              </a:rPr>
              <a:t> da rede entre o </a:t>
            </a:r>
            <a:r>
              <a:rPr lang="en-US" b="0" i="0" u="none" strike="noStrike" dirty="0" err="1">
                <a:solidFill>
                  <a:srgbClr val="000000"/>
                </a:solidFill>
                <a:effectLst/>
              </a:rPr>
              <a:t>usuário</a:t>
            </a:r>
            <a:r>
              <a:rPr lang="en-US" b="0" i="0" u="none" strike="noStrike" dirty="0">
                <a:solidFill>
                  <a:srgbClr val="000000"/>
                </a:solidFill>
                <a:effectLst/>
              </a:rPr>
              <a:t> e as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disponíveis</a:t>
            </a:r>
            <a:r>
              <a:rPr lang="en-US" b="0" i="0" u="none" strike="noStrike" dirty="0">
                <a:solidFill>
                  <a:srgbClr val="000000"/>
                </a:solidFill>
                <a:effectLst/>
              </a:rPr>
              <a:t>.</a:t>
            </a:r>
          </a:p>
          <a:p>
            <a:pPr algn="l"/>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Geográfico</a:t>
            </a:r>
            <a:r>
              <a:rPr lang="en-US" b="1" i="0" u="none" strike="noStrike" dirty="0">
                <a:solidFill>
                  <a:srgbClr val="000000"/>
                </a:solidFill>
                <a:effectLst/>
              </a:rPr>
              <a:t> (Geolocation Routing Policy)</a:t>
            </a:r>
            <a:r>
              <a:rPr lang="en-US" b="0" i="0" u="none" strike="noStrike" dirty="0">
                <a:solidFill>
                  <a:srgbClr val="000000"/>
                </a:solidFill>
                <a:effectLst/>
              </a:rPr>
              <a:t>, </a:t>
            </a:r>
            <a:r>
              <a:rPr lang="en-US" b="0" i="0" u="none" strike="noStrike" dirty="0" err="1">
                <a:solidFill>
                  <a:srgbClr val="000000"/>
                </a:solidFill>
                <a:effectLst/>
              </a:rPr>
              <a:t>embora</a:t>
            </a:r>
            <a:r>
              <a:rPr lang="en-US" b="0" i="0" u="none" strike="noStrike" dirty="0">
                <a:solidFill>
                  <a:srgbClr val="000000"/>
                </a:solidFill>
                <a:effectLst/>
              </a:rPr>
              <a:t> </a:t>
            </a:r>
            <a:r>
              <a:rPr lang="en-US" b="0" i="0" u="none" strike="noStrike" dirty="0" err="1">
                <a:solidFill>
                  <a:srgbClr val="000000"/>
                </a:solidFill>
                <a:effectLst/>
              </a:rPr>
              <a:t>útil</a:t>
            </a:r>
            <a:r>
              <a:rPr lang="en-US" b="0" i="0" u="none" strike="noStrike" dirty="0">
                <a:solidFill>
                  <a:srgbClr val="000000"/>
                </a:solidFill>
                <a:effectLst/>
              </a:rPr>
              <a:t> para </a:t>
            </a:r>
            <a:r>
              <a:rPr lang="en-US" b="0" i="0" u="none" strike="noStrike" dirty="0" err="1">
                <a:solidFill>
                  <a:srgbClr val="000000"/>
                </a:solidFill>
                <a:effectLst/>
              </a:rPr>
              <a:t>direcionar</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 </a:t>
            </a:r>
            <a:r>
              <a:rPr lang="en-US" b="0" i="0" u="none" strike="noStrike" dirty="0" err="1">
                <a:solidFill>
                  <a:srgbClr val="000000"/>
                </a:solidFill>
                <a:effectLst/>
              </a:rPr>
              <a:t>pode</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ser </a:t>
            </a:r>
            <a:r>
              <a:rPr lang="en-US" b="0" i="0" u="none" strike="noStrike" dirty="0" err="1">
                <a:solidFill>
                  <a:srgbClr val="000000"/>
                </a:solidFill>
                <a:effectLst/>
              </a:rPr>
              <a:t>tão</a:t>
            </a:r>
            <a:r>
              <a:rPr lang="en-US" b="0" i="0" u="none" strike="noStrike" dirty="0">
                <a:solidFill>
                  <a:srgbClr val="000000"/>
                </a:solidFill>
                <a:effectLst/>
              </a:rPr>
              <a:t> </a:t>
            </a:r>
            <a:r>
              <a:rPr lang="en-US" b="0" i="0" u="none" strike="noStrike" dirty="0" err="1">
                <a:solidFill>
                  <a:srgbClr val="000000"/>
                </a:solidFill>
                <a:effectLst/>
              </a:rPr>
              <a:t>eficiente</a:t>
            </a:r>
            <a:r>
              <a:rPr lang="en-US" b="0" i="0" u="none" strike="noStrike" dirty="0">
                <a:solidFill>
                  <a:srgbClr val="000000"/>
                </a:solidFill>
                <a:effectLst/>
              </a:rPr>
              <a:t> </a:t>
            </a:r>
            <a:r>
              <a:rPr lang="en-US" b="0" i="0" u="none" strike="noStrike" dirty="0" err="1">
                <a:solidFill>
                  <a:srgbClr val="000000"/>
                </a:solidFill>
                <a:effectLst/>
              </a:rPr>
              <a:t>quanto</a:t>
            </a:r>
            <a:r>
              <a:rPr lang="en-US" b="0" i="0" u="none" strike="noStrike" dirty="0">
                <a:solidFill>
                  <a:srgbClr val="000000"/>
                </a:solidFill>
                <a:effectLst/>
              </a:rPr>
              <a:t> a </a:t>
            </a:r>
            <a:r>
              <a:rPr lang="en-US" b="0" i="0" u="none" strike="noStrike" dirty="0" err="1">
                <a:solidFill>
                  <a:srgbClr val="000000"/>
                </a:solidFill>
                <a:effectLst/>
              </a:rPr>
              <a:t>política</a:t>
            </a:r>
            <a:r>
              <a:rPr lang="en-US" b="0" i="0" u="none" strike="noStrike" dirty="0">
                <a:solidFill>
                  <a:srgbClr val="000000"/>
                </a:solidFill>
                <a:effectLst/>
              </a:rPr>
              <a:t> de </a:t>
            </a:r>
            <a:r>
              <a:rPr lang="en-US" b="0" i="0" u="none" strike="noStrike" dirty="0" err="1">
                <a:solidFill>
                  <a:srgbClr val="000000"/>
                </a:solidFill>
                <a:effectLst/>
              </a:rPr>
              <a:t>latência</a:t>
            </a:r>
            <a:r>
              <a:rPr lang="en-US" b="0" i="0" u="none" strike="noStrike" dirty="0">
                <a:solidFill>
                  <a:srgbClr val="000000"/>
                </a:solidFill>
                <a:effectLst/>
              </a:rPr>
              <a:t> </a:t>
            </a:r>
            <a:r>
              <a:rPr lang="en-US" b="0" i="0" u="none" strike="noStrike" dirty="0" err="1">
                <a:solidFill>
                  <a:srgbClr val="000000"/>
                </a:solidFill>
                <a:effectLst/>
              </a:rPr>
              <a:t>quando</a:t>
            </a:r>
            <a:r>
              <a:rPr lang="en-US" b="0" i="0" u="none" strike="noStrike" dirty="0">
                <a:solidFill>
                  <a:srgbClr val="000000"/>
                </a:solidFill>
                <a:effectLst/>
              </a:rPr>
              <a:t> o </a:t>
            </a:r>
            <a:r>
              <a:rPr lang="en-US" b="0" i="0" u="none" strike="noStrike" dirty="0" err="1">
                <a:solidFill>
                  <a:srgbClr val="000000"/>
                </a:solidFill>
                <a:effectLst/>
              </a:rPr>
              <a:t>objetivo</a:t>
            </a:r>
            <a:r>
              <a:rPr lang="en-US" b="0" i="0" u="none" strike="noStrike" dirty="0">
                <a:solidFill>
                  <a:srgbClr val="000000"/>
                </a:solidFill>
                <a:effectLst/>
              </a:rPr>
              <a:t> é </a:t>
            </a:r>
            <a:r>
              <a:rPr lang="en-US" b="0" i="0" u="none" strike="noStrike" dirty="0" err="1">
                <a:solidFill>
                  <a:srgbClr val="000000"/>
                </a:solidFill>
                <a:effectLst/>
              </a:rPr>
              <a:t>otimizar</a:t>
            </a:r>
            <a:r>
              <a:rPr lang="en-US" b="0" i="0" u="none" strike="noStrike" dirty="0">
                <a:solidFill>
                  <a:srgbClr val="000000"/>
                </a:solidFill>
                <a:effectLst/>
              </a:rPr>
              <a:t> o </a:t>
            </a:r>
            <a:r>
              <a:rPr lang="en-US" b="0" i="0" u="none" strike="noStrike" dirty="0" err="1">
                <a:solidFill>
                  <a:srgbClr val="000000"/>
                </a:solidFill>
                <a:effectLst/>
              </a:rPr>
              <a:t>desempenho</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a:t>
            </a:r>
          </a:p>
          <a:p>
            <a:pPr algn="l">
              <a:buFont typeface="Arial" panose="020B0604020202020204" pitchFamily="34" charset="0"/>
              <a:buChar char="•"/>
            </a:pP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Ponderado</a:t>
            </a:r>
            <a:r>
              <a:rPr lang="en-US" b="1" i="0" u="none" strike="noStrike" dirty="0">
                <a:solidFill>
                  <a:srgbClr val="000000"/>
                </a:solidFill>
                <a:effectLst/>
              </a:rPr>
              <a:t> (Weighted Routing Policy)</a:t>
            </a:r>
            <a:r>
              <a:rPr lang="en-US" b="0" i="0" u="none" strike="noStrike" dirty="0">
                <a:solidFill>
                  <a:srgbClr val="000000"/>
                </a:solidFill>
                <a:effectLst/>
              </a:rPr>
              <a:t> </a:t>
            </a:r>
            <a:r>
              <a:rPr lang="en-US" b="0" i="0" u="none" strike="noStrike" dirty="0" err="1">
                <a:solidFill>
                  <a:srgbClr val="000000"/>
                </a:solidFill>
                <a:effectLst/>
              </a:rPr>
              <a:t>permite</a:t>
            </a:r>
            <a:r>
              <a:rPr lang="en-US" b="0" i="0" u="none" strike="noStrike" dirty="0">
                <a:solidFill>
                  <a:srgbClr val="000000"/>
                </a:solidFill>
                <a:effectLst/>
              </a:rPr>
              <a:t> </a:t>
            </a:r>
            <a:r>
              <a:rPr lang="en-US" b="0" i="0" u="none" strike="noStrike" dirty="0" err="1">
                <a:solidFill>
                  <a:srgbClr val="000000"/>
                </a:solidFill>
                <a:effectLst/>
              </a:rPr>
              <a:t>distribuir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com base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ponderações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mas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otimiza</a:t>
            </a:r>
            <a:r>
              <a:rPr lang="en-US" b="0" i="0" u="none" strike="noStrike" dirty="0">
                <a:solidFill>
                  <a:srgbClr val="000000"/>
                </a:solidFill>
                <a:effectLst/>
              </a:rPr>
              <a:t> a </a:t>
            </a:r>
            <a:r>
              <a:rPr lang="en-US" b="0" i="0" u="none" strike="noStrike" dirty="0" err="1">
                <a:solidFill>
                  <a:srgbClr val="000000"/>
                </a:solidFill>
                <a:effectLst/>
              </a:rPr>
              <a:t>latência</a:t>
            </a:r>
            <a:r>
              <a:rPr lang="en-US" b="0" i="0" u="none" strike="noStrike" dirty="0">
                <a:solidFill>
                  <a:srgbClr val="000000"/>
                </a:solidFill>
                <a:effectLst/>
              </a:rPr>
              <a:t>.</a:t>
            </a:r>
          </a:p>
          <a:p>
            <a:pPr algn="l">
              <a:buFont typeface="Arial" panose="020B0604020202020204" pitchFamily="34" charset="0"/>
              <a:buChar char="•"/>
            </a:pP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Failover (Failover Routing Policy)</a:t>
            </a:r>
            <a:r>
              <a:rPr lang="en-US" b="0" i="0" u="none" strike="noStrike" dirty="0">
                <a:solidFill>
                  <a:srgbClr val="000000"/>
                </a:solidFill>
                <a:effectLst/>
              </a:rPr>
              <a:t> é </a:t>
            </a:r>
            <a:r>
              <a:rPr lang="en-US" b="0" i="0" u="none" strike="noStrike" dirty="0" err="1">
                <a:solidFill>
                  <a:srgbClr val="000000"/>
                </a:solidFill>
                <a:effectLst/>
              </a:rPr>
              <a:t>usada</a:t>
            </a:r>
            <a:r>
              <a:rPr lang="en-US" b="0" i="0" u="none" strike="noStrike" dirty="0">
                <a:solidFill>
                  <a:srgbClr val="000000"/>
                </a:solidFill>
                <a:effectLst/>
              </a:rPr>
              <a:t> para </a:t>
            </a:r>
            <a:r>
              <a:rPr lang="en-US" b="0" i="0" u="none" strike="noStrike" dirty="0" err="1">
                <a:solidFill>
                  <a:srgbClr val="000000"/>
                </a:solidFill>
                <a:effectLst/>
              </a:rPr>
              <a:t>garantir</a:t>
            </a:r>
            <a:r>
              <a:rPr lang="en-US" b="0" i="0" u="none" strike="noStrike" dirty="0">
                <a:solidFill>
                  <a:srgbClr val="000000"/>
                </a:solidFill>
                <a:effectLst/>
              </a:rPr>
              <a:t> </a:t>
            </a:r>
            <a:r>
              <a:rPr lang="en-US" b="0" i="0" u="none" strike="noStrike" dirty="0" err="1">
                <a:solidFill>
                  <a:srgbClr val="000000"/>
                </a:solidFill>
                <a:effectLst/>
              </a:rPr>
              <a:t>alta</a:t>
            </a:r>
            <a:r>
              <a:rPr lang="en-US" b="0" i="0" u="none" strike="noStrike" dirty="0">
                <a:solidFill>
                  <a:srgbClr val="000000"/>
                </a:solidFill>
                <a:effectLst/>
              </a:rPr>
              <a:t> </a:t>
            </a:r>
            <a:r>
              <a:rPr lang="en-US" b="0" i="0" u="none" strike="noStrike" dirty="0" err="1">
                <a:solidFill>
                  <a:srgbClr val="000000"/>
                </a:solidFill>
                <a:effectLst/>
              </a:rPr>
              <a:t>disponibilidade</a:t>
            </a:r>
            <a:r>
              <a:rPr lang="en-US" b="0" i="0" u="none" strike="noStrike" dirty="0">
                <a:solidFill>
                  <a:srgbClr val="000000"/>
                </a:solidFill>
                <a:effectLst/>
              </a:rPr>
              <a:t> </a:t>
            </a:r>
            <a:r>
              <a:rPr lang="en-US" b="0" i="0" u="none" strike="noStrike" dirty="0" err="1">
                <a:solidFill>
                  <a:srgbClr val="000000"/>
                </a:solidFill>
                <a:effectLst/>
              </a:rPr>
              <a:t>ao</a:t>
            </a:r>
            <a:r>
              <a:rPr lang="en-US" b="0" i="0" u="none" strike="noStrike" dirty="0">
                <a:solidFill>
                  <a:srgbClr val="000000"/>
                </a:solidFill>
                <a:effectLst/>
              </a:rPr>
              <a:t> </a:t>
            </a:r>
            <a:r>
              <a:rPr lang="en-US" b="0" i="0" u="none" strike="noStrike" dirty="0" err="1">
                <a:solidFill>
                  <a:srgbClr val="000000"/>
                </a:solidFill>
                <a:effectLst/>
              </a:rPr>
              <a:t>redirecionar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para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instância</a:t>
            </a:r>
            <a:r>
              <a:rPr lang="en-US" b="0" i="0" u="none" strike="noStrike" dirty="0">
                <a:solidFill>
                  <a:srgbClr val="000000"/>
                </a:solidFill>
                <a:effectLst/>
              </a:rPr>
              <a:t> de backup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caso</a:t>
            </a:r>
            <a:r>
              <a:rPr lang="en-US" b="0" i="0" u="none" strike="noStrike" dirty="0">
                <a:solidFill>
                  <a:srgbClr val="000000"/>
                </a:solidFill>
                <a:effectLst/>
              </a:rPr>
              <a:t> de </a:t>
            </a:r>
            <a:r>
              <a:rPr lang="en-US" b="0" i="0" u="none" strike="noStrike" dirty="0" err="1">
                <a:solidFill>
                  <a:srgbClr val="000000"/>
                </a:solidFill>
                <a:effectLst/>
              </a:rPr>
              <a:t>falha</a:t>
            </a:r>
            <a:r>
              <a:rPr lang="en-US" b="0" i="0" u="none" strike="noStrike" dirty="0">
                <a:solidFill>
                  <a:srgbClr val="000000"/>
                </a:solidFill>
                <a:effectLst/>
              </a:rPr>
              <a:t>, e </a:t>
            </a:r>
            <a:r>
              <a:rPr lang="en-US" b="0" i="0" u="none" strike="noStrike" dirty="0" err="1">
                <a:solidFill>
                  <a:srgbClr val="000000"/>
                </a:solidFill>
                <a:effectLst/>
              </a:rPr>
              <a:t>não</a:t>
            </a:r>
            <a:r>
              <a:rPr lang="en-US" b="0" i="0" u="none" strike="noStrike" dirty="0">
                <a:solidFill>
                  <a:srgbClr val="000000"/>
                </a:solidFill>
                <a:effectLst/>
              </a:rPr>
              <a:t> para </a:t>
            </a:r>
            <a:r>
              <a:rPr lang="en-US" b="0" i="0" u="none" strike="noStrike" dirty="0" err="1">
                <a:solidFill>
                  <a:srgbClr val="000000"/>
                </a:solidFill>
                <a:effectLst/>
              </a:rPr>
              <a:t>otimizar</a:t>
            </a:r>
            <a:r>
              <a:rPr lang="en-US" b="0" i="0" u="none" strike="noStrike" dirty="0">
                <a:solidFill>
                  <a:srgbClr val="000000"/>
                </a:solidFill>
                <a:effectLst/>
              </a:rPr>
              <a:t> o </a:t>
            </a:r>
            <a:r>
              <a:rPr lang="en-US" b="0" i="0" u="none" strike="noStrike" dirty="0" err="1">
                <a:solidFill>
                  <a:srgbClr val="000000"/>
                </a:solidFill>
                <a:effectLst/>
              </a:rPr>
              <a:t>desempenho</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a:t>
            </a:r>
          </a:p>
          <a:p>
            <a:pPr algn="l">
              <a:buFont typeface="Arial" panose="020B0604020202020204" pitchFamily="34" charset="0"/>
              <a:buChar char="•"/>
            </a:pPr>
            <a:endParaRPr lang="en-US" b="0" i="0" u="none" strike="noStrike" dirty="0">
              <a:solidFill>
                <a:srgbClr val="000000"/>
              </a:solidFill>
              <a:effectLst/>
            </a:endParaRPr>
          </a:p>
          <a:p>
            <a:pPr algn="l"/>
            <a:r>
              <a:rPr lang="en-US" b="1" i="0" u="none" strike="noStrike" dirty="0" err="1">
                <a:solidFill>
                  <a:srgbClr val="000000"/>
                </a:solidFill>
                <a:effectLst/>
              </a:rPr>
              <a:t>Referência</a:t>
            </a:r>
            <a:r>
              <a:rPr lang="en-US" b="1" i="0" u="none" strike="noStrike" dirty="0">
                <a:solidFill>
                  <a:srgbClr val="000000"/>
                </a:solidFill>
                <a:effectLst/>
              </a:rPr>
              <a:t> </a:t>
            </a:r>
            <a:r>
              <a:rPr lang="en-US" b="1" i="0" u="none" strike="noStrike" dirty="0" err="1">
                <a:solidFill>
                  <a:srgbClr val="000000"/>
                </a:solidFill>
                <a:effectLst/>
              </a:rPr>
              <a:t>na</a:t>
            </a:r>
            <a:r>
              <a:rPr lang="en-US" b="1" i="0" u="none" strike="noStrike" dirty="0">
                <a:solidFill>
                  <a:srgbClr val="000000"/>
                </a:solidFill>
                <a:effectLst/>
              </a:rPr>
              <a:t> </a:t>
            </a:r>
            <a:r>
              <a:rPr lang="en-US" b="1" i="0" u="none" strike="noStrike" dirty="0" err="1">
                <a:solidFill>
                  <a:srgbClr val="000000"/>
                </a:solidFill>
                <a:effectLst/>
              </a:rPr>
              <a:t>Documentação</a:t>
            </a:r>
            <a:r>
              <a:rPr lang="en-US" b="1" i="0" u="none" strike="noStrike" dirty="0">
                <a:solidFill>
                  <a:srgbClr val="000000"/>
                </a:solidFill>
                <a:effectLst/>
              </a:rPr>
              <a:t> da AWS: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2"/>
              </a:rPr>
              <a:t>Choosing a Routing Policy</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3"/>
              </a:rPr>
              <a:t>Latency Routing</a:t>
            </a:r>
            <a:endParaRPr lang="en-US" b="0" i="0" u="none" strike="noStrike" dirty="0">
              <a:solidFill>
                <a:srgbClr val="000000"/>
              </a:solidFill>
              <a:effectLst/>
            </a:endParaRPr>
          </a:p>
          <a:p>
            <a:endParaRPr lang="en-BR" b="1" i="1" dirty="0"/>
          </a:p>
        </p:txBody>
      </p:sp>
    </p:spTree>
    <p:extLst>
      <p:ext uri="{BB962C8B-B14F-4D97-AF65-F5344CB8AC3E}">
        <p14:creationId xmlns:p14="http://schemas.microsoft.com/office/powerpoint/2010/main" val="3280278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46050" y="166638"/>
            <a:ext cx="11893550" cy="5355312"/>
          </a:xfrm>
          <a:prstGeom prst="rect">
            <a:avLst/>
          </a:prstGeom>
          <a:noFill/>
        </p:spPr>
        <p:txBody>
          <a:bodyPr wrap="square" rtlCol="0">
            <a:spAutoFit/>
          </a:bodyPr>
          <a:lstStyle/>
          <a:p>
            <a:pPr algn="l"/>
            <a:r>
              <a:rPr lang="en-US" b="1" i="0" u="none" strike="noStrike" dirty="0">
                <a:solidFill>
                  <a:srgbClr val="000000"/>
                </a:solidFill>
                <a:effectLst/>
              </a:rPr>
              <a:t>Q7 - </a:t>
            </a:r>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startup de e-commerce </a:t>
            </a:r>
            <a:r>
              <a:rPr lang="en-US" b="0" i="0" u="none" strike="noStrike" dirty="0" err="1">
                <a:solidFill>
                  <a:srgbClr val="000000"/>
                </a:solidFill>
                <a:effectLst/>
              </a:rPr>
              <a:t>lançou</a:t>
            </a:r>
            <a:r>
              <a:rPr lang="en-US" b="0" i="0" u="none" strike="noStrike" dirty="0">
                <a:solidFill>
                  <a:srgbClr val="000000"/>
                </a:solidFill>
                <a:effectLst/>
              </a:rPr>
              <a:t> </a:t>
            </a:r>
            <a:r>
              <a:rPr lang="en-US" b="0" i="0" u="none" strike="noStrike" dirty="0" err="1">
                <a:solidFill>
                  <a:srgbClr val="000000"/>
                </a:solidFill>
                <a:effectLst/>
              </a:rPr>
              <a:t>recentemente</a:t>
            </a:r>
            <a:r>
              <a:rPr lang="en-US" b="0" i="0" u="none" strike="noStrike" dirty="0">
                <a:solidFill>
                  <a:srgbClr val="000000"/>
                </a:solidFill>
                <a:effectLst/>
              </a:rPr>
              <a:t> </a:t>
            </a:r>
            <a:r>
              <a:rPr lang="en-US" b="0" i="0" u="none" strike="noStrike" dirty="0" err="1">
                <a:solidFill>
                  <a:srgbClr val="000000"/>
                </a:solidFill>
                <a:effectLst/>
              </a:rPr>
              <a:t>sua</a:t>
            </a:r>
            <a:r>
              <a:rPr lang="en-US" b="0" i="0" u="none" strike="noStrike" dirty="0">
                <a:solidFill>
                  <a:srgbClr val="000000"/>
                </a:solidFill>
                <a:effectLst/>
              </a:rPr>
              <a:t> </a:t>
            </a:r>
            <a:r>
              <a:rPr lang="en-US" b="0" i="0" u="none" strike="noStrike" dirty="0" err="1">
                <a:solidFill>
                  <a:srgbClr val="000000"/>
                </a:solidFill>
                <a:effectLst/>
              </a:rPr>
              <a:t>plataforma</a:t>
            </a:r>
            <a:r>
              <a:rPr lang="en-US" b="0" i="0" u="none" strike="noStrike" dirty="0">
                <a:solidFill>
                  <a:srgbClr val="000000"/>
                </a:solidFill>
                <a:effectLst/>
              </a:rPr>
              <a:t> online, que </a:t>
            </a:r>
            <a:r>
              <a:rPr lang="en-US" b="0" i="0" u="none" strike="noStrike" dirty="0" err="1">
                <a:solidFill>
                  <a:srgbClr val="000000"/>
                </a:solidFill>
                <a:effectLst/>
              </a:rPr>
              <a:t>atende</a:t>
            </a:r>
            <a:r>
              <a:rPr lang="en-US" b="0" i="0" u="none" strike="noStrike" dirty="0">
                <a:solidFill>
                  <a:srgbClr val="000000"/>
                </a:solidFill>
                <a:effectLst/>
              </a:rPr>
              <a:t> a </a:t>
            </a:r>
            <a:r>
              <a:rPr lang="en-US" b="0" i="0" u="none" strike="noStrike" dirty="0" err="1">
                <a:solidFill>
                  <a:srgbClr val="000000"/>
                </a:solidFill>
                <a:effectLst/>
              </a:rPr>
              <a:t>clientes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várias</a:t>
            </a:r>
            <a:r>
              <a:rPr lang="en-US" b="0" i="0" u="none" strike="noStrike" dirty="0">
                <a:solidFill>
                  <a:srgbClr val="000000"/>
                </a:solidFill>
                <a:effectLst/>
              </a:rPr>
              <a:t> partes do </a:t>
            </a:r>
            <a:r>
              <a:rPr lang="en-US" b="0" i="0" u="none" strike="noStrike" dirty="0" err="1">
                <a:solidFill>
                  <a:srgbClr val="000000"/>
                </a:solidFill>
                <a:effectLst/>
              </a:rPr>
              <a:t>mundo</a:t>
            </a:r>
            <a:r>
              <a:rPr lang="en-US" b="0" i="0" u="none" strike="noStrike" dirty="0">
                <a:solidFill>
                  <a:srgbClr val="000000"/>
                </a:solidFill>
                <a:effectLst/>
              </a:rPr>
              <a:t>. A equipe de TI </a:t>
            </a:r>
            <a:r>
              <a:rPr lang="en-US" b="0" i="0" u="none" strike="noStrike" dirty="0" err="1">
                <a:solidFill>
                  <a:srgbClr val="000000"/>
                </a:solidFill>
                <a:effectLst/>
              </a:rPr>
              <a:t>quer</a:t>
            </a:r>
            <a:r>
              <a:rPr lang="en-US" b="0" i="0" u="none" strike="noStrike" dirty="0">
                <a:solidFill>
                  <a:srgbClr val="000000"/>
                </a:solidFill>
                <a:effectLst/>
              </a:rPr>
              <a:t> </a:t>
            </a:r>
            <a:r>
              <a:rPr lang="en-US" b="0" i="0" u="none" strike="noStrike" dirty="0" err="1">
                <a:solidFill>
                  <a:srgbClr val="000000"/>
                </a:solidFill>
                <a:effectLst/>
              </a:rPr>
              <a:t>garantir</a:t>
            </a:r>
            <a:r>
              <a:rPr lang="en-US" b="0" i="0" u="none" strike="noStrike" dirty="0">
                <a:solidFill>
                  <a:srgbClr val="000000"/>
                </a:solidFill>
                <a:effectLst/>
              </a:rPr>
              <a:t> que,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certas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a Europa e a </a:t>
            </a:r>
            <a:r>
              <a:rPr lang="en-US" b="0" i="0" u="none" strike="noStrike" dirty="0" err="1">
                <a:solidFill>
                  <a:srgbClr val="000000"/>
                </a:solidFill>
                <a:effectLst/>
              </a:rPr>
              <a:t>Ásia</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sejam</a:t>
            </a:r>
            <a:r>
              <a:rPr lang="en-US" b="0" i="0" u="none" strike="noStrike" dirty="0">
                <a:solidFill>
                  <a:srgbClr val="000000"/>
                </a:solidFill>
                <a:effectLst/>
              </a:rPr>
              <a:t> sempre </a:t>
            </a:r>
            <a:r>
              <a:rPr lang="en-US" b="0" i="0" u="none" strike="noStrike" dirty="0" err="1">
                <a:solidFill>
                  <a:srgbClr val="000000"/>
                </a:solidFill>
                <a:effectLst/>
              </a:rPr>
              <a:t>direcionados</a:t>
            </a:r>
            <a:r>
              <a:rPr lang="en-US" b="0" i="0" u="none" strike="noStrike" dirty="0">
                <a:solidFill>
                  <a:srgbClr val="000000"/>
                </a:solidFill>
                <a:effectLst/>
              </a:rPr>
              <a:t> para </a:t>
            </a:r>
            <a:r>
              <a:rPr lang="en-US" b="0" i="0" u="none" strike="noStrike" dirty="0" err="1">
                <a:solidFill>
                  <a:srgbClr val="000000"/>
                </a:solidFill>
                <a:effectLst/>
              </a:rPr>
              <a:t>servidores</a:t>
            </a:r>
            <a:r>
              <a:rPr lang="en-US" b="0" i="0" u="none" strike="noStrike" dirty="0">
                <a:solidFill>
                  <a:srgbClr val="000000"/>
                </a:solidFill>
                <a:effectLst/>
              </a:rPr>
              <a:t> </a:t>
            </a:r>
            <a:r>
              <a:rPr lang="en-US" b="0" i="0" u="none" strike="noStrike" dirty="0" err="1">
                <a:solidFill>
                  <a:srgbClr val="000000"/>
                </a:solidFill>
                <a:effectLst/>
              </a:rPr>
              <a:t>localizados</a:t>
            </a:r>
            <a:r>
              <a:rPr lang="en-US" b="0" i="0" u="none" strike="noStrike" dirty="0">
                <a:solidFill>
                  <a:srgbClr val="000000"/>
                </a:solidFill>
                <a:effectLst/>
              </a:rPr>
              <a:t> </a:t>
            </a:r>
            <a:r>
              <a:rPr lang="en-US" b="0" i="0" u="none" strike="noStrike" dirty="0" err="1">
                <a:solidFill>
                  <a:srgbClr val="000000"/>
                </a:solidFill>
                <a:effectLst/>
              </a:rPr>
              <a:t>naquelas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independentemente</a:t>
            </a:r>
            <a:r>
              <a:rPr lang="en-US" b="0" i="0" u="none" strike="noStrike" dirty="0">
                <a:solidFill>
                  <a:srgbClr val="000000"/>
                </a:solidFill>
                <a:effectLst/>
              </a:rPr>
              <a:t> da </a:t>
            </a:r>
            <a:r>
              <a:rPr lang="en-US" b="0" i="0" u="none" strike="noStrike" dirty="0" err="1">
                <a:solidFill>
                  <a:srgbClr val="000000"/>
                </a:solidFill>
                <a:effectLst/>
              </a:rPr>
              <a:t>latência</a:t>
            </a:r>
            <a:r>
              <a:rPr lang="en-US" b="0" i="0" u="none" strike="noStrike" dirty="0">
                <a:solidFill>
                  <a:srgbClr val="000000"/>
                </a:solidFill>
                <a:effectLst/>
              </a:rPr>
              <a:t> da rede. Para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onde</a:t>
            </a:r>
            <a:r>
              <a:rPr lang="en-US" b="0" i="0" u="none" strike="noStrike" dirty="0">
                <a:solidFill>
                  <a:srgbClr val="000000"/>
                </a:solidFill>
                <a:effectLst/>
              </a:rPr>
              <a:t> 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ainda</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possui</a:t>
            </a:r>
            <a:r>
              <a:rPr lang="en-US" b="0" i="0" u="none" strike="noStrike" dirty="0">
                <a:solidFill>
                  <a:srgbClr val="000000"/>
                </a:solidFill>
                <a:effectLst/>
              </a:rPr>
              <a:t> </a:t>
            </a:r>
            <a:r>
              <a:rPr lang="en-US" b="0" i="0" u="none" strike="noStrike" dirty="0" err="1">
                <a:solidFill>
                  <a:srgbClr val="000000"/>
                </a:solidFill>
                <a:effectLst/>
              </a:rPr>
              <a:t>servidores</a:t>
            </a:r>
            <a:r>
              <a:rPr lang="en-US" b="0" i="0" u="none" strike="noStrike" dirty="0">
                <a:solidFill>
                  <a:srgbClr val="000000"/>
                </a:solidFill>
                <a:effectLst/>
              </a:rPr>
              <a:t>, </a:t>
            </a:r>
            <a:r>
              <a:rPr lang="en-US" b="0" i="0" u="none" strike="noStrike" dirty="0" err="1">
                <a:solidFill>
                  <a:srgbClr val="000000"/>
                </a:solidFill>
                <a:effectLst/>
              </a:rPr>
              <a:t>eles</a:t>
            </a:r>
            <a:r>
              <a:rPr lang="en-US" b="0" i="0" u="none" strike="noStrike" dirty="0">
                <a:solidFill>
                  <a:srgbClr val="000000"/>
                </a:solidFill>
                <a:effectLst/>
              </a:rPr>
              <a:t> </a:t>
            </a:r>
            <a:r>
              <a:rPr lang="en-US" b="0" i="0" u="none" strike="noStrike" dirty="0" err="1">
                <a:solidFill>
                  <a:srgbClr val="000000"/>
                </a:solidFill>
                <a:effectLst/>
              </a:rPr>
              <a:t>querem</a:t>
            </a:r>
            <a:r>
              <a:rPr lang="en-US" b="0" i="0" u="none" strike="noStrike" dirty="0">
                <a:solidFill>
                  <a:srgbClr val="000000"/>
                </a:solidFill>
                <a:effectLst/>
              </a:rPr>
              <a:t> que o </a:t>
            </a:r>
            <a:r>
              <a:rPr lang="en-US" b="0" i="0" u="none" strike="noStrike" dirty="0" err="1">
                <a:solidFill>
                  <a:srgbClr val="000000"/>
                </a:solidFill>
                <a:effectLst/>
              </a:rPr>
              <a:t>tráfego</a:t>
            </a:r>
            <a:r>
              <a:rPr lang="en-US" b="0" i="0" u="none" strike="noStrike" dirty="0">
                <a:solidFill>
                  <a:srgbClr val="000000"/>
                </a:solidFill>
                <a:effectLst/>
              </a:rPr>
              <a:t> </a:t>
            </a:r>
            <a:r>
              <a:rPr lang="en-US" b="0" i="0" u="none" strike="noStrike" dirty="0" err="1">
                <a:solidFill>
                  <a:srgbClr val="000000"/>
                </a:solidFill>
                <a:effectLst/>
              </a:rPr>
              <a:t>seja</a:t>
            </a:r>
            <a:r>
              <a:rPr lang="en-US" b="0" i="0" u="none" strike="noStrike" dirty="0">
                <a:solidFill>
                  <a:srgbClr val="000000"/>
                </a:solidFill>
                <a:effectLst/>
              </a:rPr>
              <a:t> </a:t>
            </a:r>
            <a:r>
              <a:rPr lang="en-US" b="0" i="0" u="none" strike="noStrike" dirty="0" err="1">
                <a:solidFill>
                  <a:srgbClr val="000000"/>
                </a:solidFill>
                <a:effectLst/>
              </a:rPr>
              <a:t>redirecionado</a:t>
            </a:r>
            <a:r>
              <a:rPr lang="en-US" b="0" i="0" u="none" strike="noStrike" dirty="0">
                <a:solidFill>
                  <a:srgbClr val="000000"/>
                </a:solidFill>
                <a:effectLst/>
              </a:rPr>
              <a:t> para o </a:t>
            </a:r>
            <a:r>
              <a:rPr lang="en-US" b="0" i="0" u="none" strike="noStrike" dirty="0" err="1">
                <a:solidFill>
                  <a:srgbClr val="000000"/>
                </a:solidFill>
                <a:effectLst/>
              </a:rPr>
              <a:t>servidor</a:t>
            </a:r>
            <a:r>
              <a:rPr lang="en-US" b="0" i="0" u="none" strike="noStrike" dirty="0">
                <a:solidFill>
                  <a:srgbClr val="000000"/>
                </a:solidFill>
                <a:effectLst/>
              </a:rPr>
              <a:t> principal </a:t>
            </a:r>
            <a:r>
              <a:rPr lang="en-US" b="0" i="0" u="none" strike="noStrike" dirty="0" err="1">
                <a:solidFill>
                  <a:srgbClr val="000000"/>
                </a:solidFill>
                <a:effectLst/>
              </a:rPr>
              <a:t>nos</a:t>
            </a:r>
            <a:r>
              <a:rPr lang="en-US" b="0" i="0" u="none" strike="noStrike" dirty="0">
                <a:solidFill>
                  <a:srgbClr val="000000"/>
                </a:solidFill>
                <a:effectLst/>
              </a:rPr>
              <a:t> </a:t>
            </a:r>
            <a:r>
              <a:rPr lang="en-US" b="0" i="0" u="none" strike="noStrike" dirty="0" err="1">
                <a:solidFill>
                  <a:srgbClr val="000000"/>
                </a:solidFill>
                <a:effectLst/>
              </a:rPr>
              <a:t>Estados</a:t>
            </a:r>
            <a:r>
              <a:rPr lang="en-US" b="0" i="0" u="none" strike="noStrike" dirty="0">
                <a:solidFill>
                  <a:srgbClr val="000000"/>
                </a:solidFill>
                <a:effectLst/>
              </a:rPr>
              <a:t> Unidos.</a:t>
            </a:r>
          </a:p>
          <a:p>
            <a:pPr algn="l"/>
            <a:r>
              <a:rPr lang="en-US" b="0" i="0" u="none" strike="noStrike" dirty="0">
                <a:solidFill>
                  <a:srgbClr val="000000"/>
                </a:solidFill>
                <a:effectLst/>
              </a:rPr>
              <a:t>Eles </a:t>
            </a:r>
            <a:r>
              <a:rPr lang="en-US" b="0" i="0" u="none" strike="noStrike" dirty="0" err="1">
                <a:solidFill>
                  <a:srgbClr val="000000"/>
                </a:solidFill>
                <a:effectLst/>
              </a:rPr>
              <a:t>estão</a:t>
            </a:r>
            <a:r>
              <a:rPr lang="en-US" b="0" i="0" u="none" strike="noStrike" dirty="0">
                <a:solidFill>
                  <a:srgbClr val="000000"/>
                </a:solidFill>
                <a:effectLst/>
              </a:rPr>
              <a:t> </a:t>
            </a:r>
            <a:r>
              <a:rPr lang="en-US" b="0" i="0" u="none" strike="noStrike" dirty="0" err="1">
                <a:solidFill>
                  <a:srgbClr val="000000"/>
                </a:solidFill>
                <a:effectLst/>
              </a:rPr>
              <a:t>usando</a:t>
            </a:r>
            <a:r>
              <a:rPr lang="en-US" b="0" i="0" u="none" strike="noStrike" dirty="0">
                <a:solidFill>
                  <a:srgbClr val="000000"/>
                </a:solidFill>
                <a:effectLst/>
              </a:rPr>
              <a:t> o Amazon Route 53 para </a:t>
            </a:r>
            <a:r>
              <a:rPr lang="en-US" b="0" i="0" u="none" strike="noStrike" dirty="0" err="1">
                <a:solidFill>
                  <a:srgbClr val="000000"/>
                </a:solidFill>
                <a:effectLst/>
              </a:rPr>
              <a:t>gerenciar</a:t>
            </a:r>
            <a:r>
              <a:rPr lang="en-US" b="0" i="0" u="none" strike="noStrike" dirty="0">
                <a:solidFill>
                  <a:srgbClr val="000000"/>
                </a:solidFill>
                <a:effectLst/>
              </a:rPr>
              <a:t> o DNS e </a:t>
            </a:r>
            <a:r>
              <a:rPr lang="en-US" b="0" i="0" u="none" strike="noStrike" dirty="0" err="1">
                <a:solidFill>
                  <a:srgbClr val="000000"/>
                </a:solidFill>
                <a:effectLst/>
              </a:rPr>
              <a:t>precisam</a:t>
            </a:r>
            <a:r>
              <a:rPr lang="en-US" b="0" i="0" u="none" strike="noStrike" dirty="0">
                <a:solidFill>
                  <a:srgbClr val="000000"/>
                </a:solidFill>
                <a:effectLst/>
              </a:rPr>
              <a:t> </a:t>
            </a:r>
            <a:r>
              <a:rPr lang="en-US" b="0" i="0" u="none" strike="noStrike" dirty="0" err="1">
                <a:solidFill>
                  <a:srgbClr val="000000"/>
                </a:solidFill>
                <a:effectLst/>
              </a:rPr>
              <a:t>configurar</a:t>
            </a:r>
            <a:r>
              <a:rPr lang="en-US" b="0" i="0" u="none" strike="noStrike" dirty="0">
                <a:solidFill>
                  <a:srgbClr val="000000"/>
                </a:solidFill>
                <a:effectLst/>
              </a:rPr>
              <a:t> o </a:t>
            </a:r>
            <a:r>
              <a:rPr lang="en-US" b="0" i="0" u="none" strike="noStrike" dirty="0" err="1">
                <a:solidFill>
                  <a:srgbClr val="000000"/>
                </a:solidFill>
                <a:effectLst/>
              </a:rPr>
              <a:t>serviço</a:t>
            </a:r>
            <a:r>
              <a:rPr lang="en-US" b="0" i="0" u="none" strike="noStrike" dirty="0">
                <a:solidFill>
                  <a:srgbClr val="000000"/>
                </a:solidFill>
                <a:effectLst/>
              </a:rPr>
              <a:t> para </a:t>
            </a:r>
            <a:r>
              <a:rPr lang="en-US" b="0" i="0" u="none" strike="noStrike" dirty="0" err="1">
                <a:solidFill>
                  <a:srgbClr val="000000"/>
                </a:solidFill>
                <a:effectLst/>
              </a:rPr>
              <a:t>atender</a:t>
            </a:r>
            <a:r>
              <a:rPr lang="en-US" b="0" i="0" u="none" strike="noStrike" dirty="0">
                <a:solidFill>
                  <a:srgbClr val="000000"/>
                </a:solidFill>
                <a:effectLst/>
              </a:rPr>
              <a:t> a </a:t>
            </a:r>
            <a:r>
              <a:rPr lang="en-US" b="0" i="0" u="none" strike="noStrike" dirty="0" err="1">
                <a:solidFill>
                  <a:srgbClr val="000000"/>
                </a:solidFill>
                <a:effectLst/>
              </a:rPr>
              <a:t>esse</a:t>
            </a:r>
            <a:r>
              <a:rPr lang="en-US" b="0" i="0" u="none" strike="noStrike" dirty="0">
                <a:solidFill>
                  <a:srgbClr val="000000"/>
                </a:solidFill>
                <a:effectLst/>
              </a:rPr>
              <a:t> </a:t>
            </a:r>
            <a:r>
              <a:rPr lang="en-US" b="0" i="0" u="none" strike="noStrike" dirty="0" err="1">
                <a:solidFill>
                  <a:srgbClr val="000000"/>
                </a:solidFill>
                <a:effectLst/>
              </a:rPr>
              <a:t>requisito</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endParaRPr lang="en-US" b="0" i="0" u="none" strike="noStrike" dirty="0">
              <a:solidFill>
                <a:srgbClr val="000000"/>
              </a:solidFill>
              <a:effectLst/>
            </a:endParaRPr>
          </a:p>
          <a:p>
            <a:pPr algn="l"/>
            <a:r>
              <a:rPr lang="en-US" b="0" i="0" u="none" strike="noStrike" dirty="0">
                <a:solidFill>
                  <a:srgbClr val="000000"/>
                </a:solidFill>
                <a:effectLst/>
              </a:rPr>
              <a:t>Qual </a:t>
            </a:r>
            <a:r>
              <a:rPr lang="en-US" b="0" i="0" u="none" strike="noStrike" dirty="0" err="1">
                <a:solidFill>
                  <a:srgbClr val="000000"/>
                </a:solidFill>
                <a:effectLst/>
              </a:rPr>
              <a:t>política</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do Route 53 você </a:t>
            </a:r>
            <a:r>
              <a:rPr lang="en-US" b="0" i="0" u="none" strike="noStrike" dirty="0" err="1">
                <a:solidFill>
                  <a:srgbClr val="000000"/>
                </a:solidFill>
                <a:effectLst/>
              </a:rPr>
              <a:t>deve</a:t>
            </a:r>
            <a:r>
              <a:rPr lang="en-US" b="0" i="0" u="none" strike="noStrike" dirty="0">
                <a:solidFill>
                  <a:srgbClr val="000000"/>
                </a:solidFill>
                <a:effectLst/>
              </a:rPr>
              <a:t> </a:t>
            </a:r>
            <a:r>
              <a:rPr lang="en-US" b="0" i="0" u="none" strike="noStrike" dirty="0" err="1">
                <a:solidFill>
                  <a:srgbClr val="000000"/>
                </a:solidFill>
                <a:effectLst/>
              </a:rPr>
              <a:t>recomendar</a:t>
            </a:r>
            <a:r>
              <a:rPr lang="en-US" b="0" i="0" u="none" strike="noStrike" dirty="0">
                <a:solidFill>
                  <a:srgbClr val="000000"/>
                </a:solidFill>
                <a:effectLst/>
              </a:rPr>
              <a:t> para </a:t>
            </a:r>
            <a:r>
              <a:rPr lang="en-US" b="0" i="0" u="none" strike="noStrike" dirty="0" err="1">
                <a:solidFill>
                  <a:srgbClr val="000000"/>
                </a:solidFill>
                <a:effectLst/>
              </a:rPr>
              <a:t>garantir</a:t>
            </a:r>
            <a:r>
              <a:rPr lang="en-US" b="0" i="0" u="none" strike="noStrike" dirty="0">
                <a:solidFill>
                  <a:srgbClr val="000000"/>
                </a:solidFill>
                <a:effectLst/>
              </a:rPr>
              <a:t> que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sejam</a:t>
            </a:r>
            <a:r>
              <a:rPr lang="en-US" b="0" i="0" u="none" strike="noStrike" dirty="0">
                <a:solidFill>
                  <a:srgbClr val="000000"/>
                </a:solidFill>
                <a:effectLst/>
              </a:rPr>
              <a:t> </a:t>
            </a:r>
            <a:r>
              <a:rPr lang="en-US" b="0" i="0" u="none" strike="noStrike" dirty="0" err="1">
                <a:solidFill>
                  <a:srgbClr val="000000"/>
                </a:solidFill>
                <a:effectLst/>
              </a:rPr>
              <a:t>direcionados</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sua</a:t>
            </a:r>
            <a:r>
              <a:rPr lang="en-US" b="0" i="0" u="none" strike="noStrike" dirty="0">
                <a:solidFill>
                  <a:srgbClr val="000000"/>
                </a:solidFill>
                <a:effectLst/>
              </a:rPr>
              <a:t>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 </a:t>
            </a:r>
            <a:r>
              <a:rPr lang="en-US" b="0" i="0" u="none" strike="noStrike" dirty="0" err="1">
                <a:solidFill>
                  <a:srgbClr val="000000"/>
                </a:solidFill>
                <a:effectLst/>
              </a:rPr>
              <a:t>conforme</a:t>
            </a:r>
            <a:r>
              <a:rPr lang="en-US" b="0" i="0" u="none" strike="noStrike" dirty="0">
                <a:solidFill>
                  <a:srgbClr val="000000"/>
                </a:solidFill>
                <a:effectLst/>
              </a:rPr>
              <a:t> </a:t>
            </a:r>
            <a:r>
              <a:rPr lang="en-US" b="0" i="0" u="none" strike="noStrike" dirty="0" err="1">
                <a:solidFill>
                  <a:srgbClr val="000000"/>
                </a:solidFill>
                <a:effectLst/>
              </a:rPr>
              <a:t>descrito</a:t>
            </a:r>
            <a:r>
              <a:rPr lang="en-US" b="0" i="0" u="none" strike="noStrike" dirty="0">
                <a:solidFill>
                  <a:srgbClr val="000000"/>
                </a:solidFill>
                <a:effectLst/>
              </a:rPr>
              <a:t> no </a:t>
            </a:r>
            <a:r>
              <a:rPr lang="en-US" b="0" i="0" u="none" strike="noStrike" dirty="0" err="1">
                <a:solidFill>
                  <a:srgbClr val="000000"/>
                </a:solidFill>
                <a:effectLst/>
              </a:rPr>
              <a:t>cenário</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a)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Ponderado</a:t>
            </a:r>
            <a:r>
              <a:rPr lang="en-US" b="0" i="0" u="none" strike="noStrike" dirty="0">
                <a:solidFill>
                  <a:srgbClr val="000000"/>
                </a:solidFill>
                <a:effectLst/>
              </a:rPr>
              <a:t> (Weighted Routing Policy)</a:t>
            </a:r>
            <a:br>
              <a:rPr lang="en-US" b="0" i="0" u="none" strike="noStrike" dirty="0">
                <a:solidFill>
                  <a:srgbClr val="000000"/>
                </a:solidFill>
                <a:effectLst/>
              </a:rPr>
            </a:br>
            <a:r>
              <a:rPr lang="en-US" b="0" i="0" u="none" strike="noStrike" dirty="0">
                <a:solidFill>
                  <a:srgbClr val="000000"/>
                </a:solidFill>
                <a:effectLst/>
              </a:rPr>
              <a:t>b)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Baseado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 (Latency Routing Policy)</a:t>
            </a:r>
            <a:br>
              <a:rPr lang="en-US" b="0" i="0" u="none" strike="noStrike" dirty="0">
                <a:solidFill>
                  <a:srgbClr val="000000"/>
                </a:solidFill>
                <a:effectLst/>
              </a:rPr>
            </a:br>
            <a:r>
              <a:rPr lang="en-US" b="0" i="0" u="none" strike="noStrike" dirty="0">
                <a:solidFill>
                  <a:srgbClr val="000000"/>
                </a:solidFill>
                <a:effectLst/>
              </a:rPr>
              <a:t>c)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Geográfico</a:t>
            </a:r>
            <a:r>
              <a:rPr lang="en-US" b="0" i="0" u="none" strike="noStrike" dirty="0">
                <a:solidFill>
                  <a:srgbClr val="000000"/>
                </a:solidFill>
                <a:effectLst/>
              </a:rPr>
              <a:t> (Geolocation Routing Policy)</a:t>
            </a:r>
            <a:br>
              <a:rPr lang="en-US" b="0" i="0" u="none" strike="noStrike" dirty="0">
                <a:solidFill>
                  <a:srgbClr val="000000"/>
                </a:solidFill>
                <a:effectLst/>
              </a:rPr>
            </a:br>
            <a:r>
              <a:rPr lang="en-US" b="0" i="0" u="none" strike="noStrike" dirty="0">
                <a:solidFill>
                  <a:srgbClr val="000000"/>
                </a:solidFill>
                <a:effectLst/>
              </a:rPr>
              <a:t>d) Política de </a:t>
            </a:r>
            <a:r>
              <a:rPr lang="en-US" b="0" i="0" u="none" strike="noStrike" dirty="0" err="1">
                <a:solidFill>
                  <a:srgbClr val="000000"/>
                </a:solidFill>
                <a:effectLst/>
              </a:rPr>
              <a:t>Roteamento</a:t>
            </a:r>
            <a:r>
              <a:rPr lang="en-US" b="0" i="0" u="none" strike="noStrike" dirty="0">
                <a:solidFill>
                  <a:srgbClr val="000000"/>
                </a:solidFill>
                <a:effectLst/>
              </a:rPr>
              <a:t> Multi-valor (</a:t>
            </a:r>
            <a:r>
              <a:rPr lang="en-US" b="0" i="0" u="none" strike="noStrike" dirty="0" err="1">
                <a:solidFill>
                  <a:srgbClr val="000000"/>
                </a:solidFill>
                <a:effectLst/>
              </a:rPr>
              <a:t>Multivalue</a:t>
            </a:r>
            <a:r>
              <a:rPr lang="en-US" b="0" i="0" u="none" strike="noStrike" dirty="0">
                <a:solidFill>
                  <a:srgbClr val="000000"/>
                </a:solidFill>
                <a:effectLst/>
              </a:rPr>
              <a:t> Answer Routing Policy)</a:t>
            </a:r>
          </a:p>
          <a:p>
            <a:endParaRPr lang="en-BR" b="1" i="1" dirty="0"/>
          </a:p>
        </p:txBody>
      </p:sp>
    </p:spTree>
    <p:extLst>
      <p:ext uri="{BB962C8B-B14F-4D97-AF65-F5344CB8AC3E}">
        <p14:creationId xmlns:p14="http://schemas.microsoft.com/office/powerpoint/2010/main" val="399945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46050" y="166638"/>
            <a:ext cx="11893550" cy="6186309"/>
          </a:xfrm>
          <a:prstGeom prst="rect">
            <a:avLst/>
          </a:prstGeom>
          <a:noFill/>
        </p:spPr>
        <p:txBody>
          <a:bodyPr wrap="square" rtlCol="0">
            <a:spAutoFit/>
          </a:bodyPr>
          <a:lstStyle/>
          <a:p>
            <a:pPr algn="l"/>
            <a:r>
              <a:rPr lang="en-US" b="1" i="0" u="none" strike="noStrike" dirty="0" err="1">
                <a:solidFill>
                  <a:srgbClr val="000000"/>
                </a:solidFill>
                <a:effectLst/>
              </a:rPr>
              <a:t>Resposta</a:t>
            </a:r>
            <a:r>
              <a:rPr lang="en-US" b="1" i="0" u="none" strike="noStrike" dirty="0">
                <a:solidFill>
                  <a:srgbClr val="000000"/>
                </a:solidFill>
                <a:effectLst/>
              </a:rPr>
              <a:t> </a:t>
            </a:r>
            <a:r>
              <a:rPr lang="en-US" b="1" i="0" u="none" strike="noStrike" dirty="0" err="1">
                <a:solidFill>
                  <a:srgbClr val="000000"/>
                </a:solidFill>
                <a:effectLst/>
              </a:rPr>
              <a:t>Correta</a:t>
            </a:r>
            <a:r>
              <a:rPr lang="en-US" b="1" i="0" u="none" strike="noStrike" dirty="0">
                <a:solidFill>
                  <a:srgbClr val="000000"/>
                </a:solidFill>
                <a:effectLst/>
              </a:rPr>
              <a:t>:</a:t>
            </a:r>
            <a:r>
              <a:rPr lang="en-US" b="0" i="0" u="none" strike="noStrike" dirty="0">
                <a:solidFill>
                  <a:srgbClr val="000000"/>
                </a:solidFill>
                <a:effectLst/>
              </a:rPr>
              <a:t> c)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Geográfico</a:t>
            </a:r>
            <a:r>
              <a:rPr lang="en-US" b="0" i="0" u="none" strike="noStrike" dirty="0">
                <a:solidFill>
                  <a:srgbClr val="000000"/>
                </a:solidFill>
                <a:effectLst/>
              </a:rPr>
              <a:t> (Geolocation Routing Policy)</a:t>
            </a:r>
          </a:p>
          <a:p>
            <a:pPr algn="l"/>
            <a:endParaRPr lang="en-US" b="0" i="0" u="none" strike="noStrike" dirty="0">
              <a:solidFill>
                <a:srgbClr val="000000"/>
              </a:solidFill>
              <a:effectLst/>
            </a:endParaRPr>
          </a:p>
          <a:p>
            <a:pPr algn="l"/>
            <a:r>
              <a:rPr lang="en-US" b="1" i="0" u="none" strike="noStrike" dirty="0" err="1">
                <a:solidFill>
                  <a:srgbClr val="000000"/>
                </a:solidFill>
                <a:effectLst/>
              </a:rPr>
              <a:t>Explicação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Geográfico</a:t>
            </a:r>
            <a:r>
              <a:rPr lang="en-US" b="0" i="0" u="none" strike="noStrike" dirty="0">
                <a:solidFill>
                  <a:srgbClr val="000000"/>
                </a:solidFill>
                <a:effectLst/>
              </a:rPr>
              <a:t> no Route 53 </a:t>
            </a:r>
            <a:r>
              <a:rPr lang="en-US" b="0" i="0" u="none" strike="noStrike" dirty="0" err="1">
                <a:solidFill>
                  <a:srgbClr val="000000"/>
                </a:solidFill>
                <a:effectLst/>
              </a:rPr>
              <a:t>permite</a:t>
            </a:r>
            <a:r>
              <a:rPr lang="en-US" b="0" i="0" u="none" strike="noStrike" dirty="0">
                <a:solidFill>
                  <a:srgbClr val="000000"/>
                </a:solidFill>
                <a:effectLst/>
              </a:rPr>
              <a:t> </a:t>
            </a:r>
            <a:r>
              <a:rPr lang="en-US" b="0" i="0" u="none" strike="noStrike" dirty="0" err="1">
                <a:solidFill>
                  <a:srgbClr val="000000"/>
                </a:solidFill>
                <a:effectLst/>
              </a:rPr>
              <a:t>direcionar</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 do </a:t>
            </a:r>
            <a:r>
              <a:rPr lang="en-US" b="0" i="0" u="none" strike="noStrike" dirty="0" err="1">
                <a:solidFill>
                  <a:srgbClr val="000000"/>
                </a:solidFill>
                <a:effectLst/>
              </a:rPr>
              <a:t>solicitante</a:t>
            </a:r>
            <a:r>
              <a:rPr lang="en-US" b="0" i="0" u="none" strike="noStrike" dirty="0">
                <a:solidFill>
                  <a:srgbClr val="000000"/>
                </a:solidFill>
                <a:effectLst/>
              </a:rPr>
              <a:t>, </a:t>
            </a:r>
            <a:r>
              <a:rPr lang="en-US" b="0" i="0" u="none" strike="noStrike" dirty="0" err="1">
                <a:solidFill>
                  <a:srgbClr val="000000"/>
                </a:solidFill>
                <a:effectLst/>
              </a:rPr>
              <a:t>ou</a:t>
            </a:r>
            <a:r>
              <a:rPr lang="en-US" b="0" i="0" u="none" strike="noStrike" dirty="0">
                <a:solidFill>
                  <a:srgbClr val="000000"/>
                </a:solidFill>
                <a:effectLst/>
              </a:rPr>
              <a:t> </a:t>
            </a:r>
            <a:r>
              <a:rPr lang="en-US" b="0" i="0" u="none" strike="noStrike" dirty="0" err="1">
                <a:solidFill>
                  <a:srgbClr val="000000"/>
                </a:solidFill>
                <a:effectLst/>
              </a:rPr>
              <a:t>seja</a:t>
            </a:r>
            <a:r>
              <a:rPr lang="en-US" b="0" i="0" u="none" strike="noStrike" dirty="0">
                <a:solidFill>
                  <a:srgbClr val="000000"/>
                </a:solidFill>
                <a:effectLst/>
              </a:rPr>
              <a:t>, </a:t>
            </a:r>
            <a:r>
              <a:rPr lang="en-US" b="0" i="0" u="none" strike="noStrike" dirty="0" err="1">
                <a:solidFill>
                  <a:srgbClr val="000000"/>
                </a:solidFill>
                <a:effectLst/>
              </a:rPr>
              <a:t>onde</a:t>
            </a:r>
            <a:r>
              <a:rPr lang="en-US" b="0" i="0" u="none" strike="noStrike" dirty="0">
                <a:solidFill>
                  <a:srgbClr val="000000"/>
                </a:solidFill>
                <a:effectLst/>
              </a:rPr>
              <a:t> a </a:t>
            </a:r>
            <a:r>
              <a:rPr lang="en-US" b="0" i="0" u="none" strike="noStrike" dirty="0" err="1">
                <a:solidFill>
                  <a:srgbClr val="000000"/>
                </a:solidFill>
                <a:effectLst/>
              </a:rPr>
              <a:t>solicitação</a:t>
            </a:r>
            <a:r>
              <a:rPr lang="en-US" b="0" i="0" u="none" strike="noStrike" dirty="0">
                <a:solidFill>
                  <a:srgbClr val="000000"/>
                </a:solidFill>
                <a:effectLst/>
              </a:rPr>
              <a:t> DNS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sendo</a:t>
            </a:r>
            <a:r>
              <a:rPr lang="en-US" b="0" i="0" u="none" strike="noStrike" dirty="0">
                <a:solidFill>
                  <a:srgbClr val="000000"/>
                </a:solidFill>
                <a:effectLst/>
              </a:rPr>
              <a:t> </a:t>
            </a:r>
            <a:r>
              <a:rPr lang="en-US" b="0" i="0" u="none" strike="noStrike" dirty="0" err="1">
                <a:solidFill>
                  <a:srgbClr val="000000"/>
                </a:solidFill>
                <a:effectLst/>
              </a:rPr>
              <a:t>originada</a:t>
            </a:r>
            <a:r>
              <a:rPr lang="en-US" b="0" i="0" u="none" strike="noStrike" dirty="0">
                <a:solidFill>
                  <a:srgbClr val="000000"/>
                </a:solidFill>
                <a:effectLst/>
              </a:rPr>
              <a:t>. No </a:t>
            </a:r>
            <a:r>
              <a:rPr lang="en-US" b="0" i="0" u="none" strike="noStrike" dirty="0" err="1">
                <a:solidFill>
                  <a:srgbClr val="000000"/>
                </a:solidFill>
                <a:effectLst/>
              </a:rPr>
              <a:t>cenário</a:t>
            </a:r>
            <a:r>
              <a:rPr lang="en-US" b="0" i="0" u="none" strike="noStrike" dirty="0">
                <a:solidFill>
                  <a:srgbClr val="000000"/>
                </a:solidFill>
                <a:effectLst/>
              </a:rPr>
              <a:t> </a:t>
            </a:r>
            <a:r>
              <a:rPr lang="en-US" b="0" i="0" u="none" strike="noStrike" dirty="0" err="1">
                <a:solidFill>
                  <a:srgbClr val="000000"/>
                </a:solidFill>
                <a:effectLst/>
              </a:rPr>
              <a:t>apresentado</a:t>
            </a:r>
            <a:r>
              <a:rPr lang="en-US" b="0" i="0" u="none" strike="noStrike" dirty="0">
                <a:solidFill>
                  <a:srgbClr val="000000"/>
                </a:solidFill>
                <a:effectLst/>
              </a:rPr>
              <a:t>, </a:t>
            </a:r>
            <a:r>
              <a:rPr lang="en-US" b="0" i="0" u="none" strike="noStrike" dirty="0" err="1">
                <a:solidFill>
                  <a:srgbClr val="000000"/>
                </a:solidFill>
                <a:effectLst/>
              </a:rPr>
              <a:t>essa</a:t>
            </a:r>
            <a:r>
              <a:rPr lang="en-US" b="0" i="0" u="none" strike="noStrike" dirty="0">
                <a:solidFill>
                  <a:srgbClr val="000000"/>
                </a:solidFill>
                <a:effectLst/>
              </a:rPr>
              <a:t> </a:t>
            </a:r>
            <a:r>
              <a:rPr lang="en-US" b="0" i="0" u="none" strike="noStrike" dirty="0" err="1">
                <a:solidFill>
                  <a:srgbClr val="000000"/>
                </a:solidFill>
                <a:effectLst/>
              </a:rPr>
              <a:t>política</a:t>
            </a:r>
            <a:r>
              <a:rPr lang="en-US" b="0" i="0" u="none" strike="noStrike" dirty="0">
                <a:solidFill>
                  <a:srgbClr val="000000"/>
                </a:solidFill>
                <a:effectLst/>
              </a:rPr>
              <a:t> é ideal para </a:t>
            </a:r>
            <a:r>
              <a:rPr lang="en-US" b="0" i="0" u="none" strike="noStrike" dirty="0" err="1">
                <a:solidFill>
                  <a:srgbClr val="000000"/>
                </a:solidFill>
                <a:effectLst/>
              </a:rPr>
              <a:t>garantir</a:t>
            </a:r>
            <a:r>
              <a:rPr lang="en-US" b="0" i="0" u="none" strike="noStrike" dirty="0">
                <a:solidFill>
                  <a:srgbClr val="000000"/>
                </a:solidFill>
                <a:effectLst/>
              </a:rPr>
              <a:t> que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Europa e </a:t>
            </a:r>
            <a:r>
              <a:rPr lang="en-US" b="0" i="0" u="none" strike="noStrike" dirty="0" err="1">
                <a:solidFill>
                  <a:srgbClr val="000000"/>
                </a:solidFill>
                <a:effectLst/>
              </a:rPr>
              <a:t>Ásia</a:t>
            </a:r>
            <a:r>
              <a:rPr lang="en-US" b="0" i="0" u="none" strike="noStrike" dirty="0">
                <a:solidFill>
                  <a:srgbClr val="000000"/>
                </a:solidFill>
                <a:effectLst/>
              </a:rPr>
              <a:t>, </a:t>
            </a:r>
            <a:r>
              <a:rPr lang="en-US" b="0" i="0" u="none" strike="noStrike" dirty="0" err="1">
                <a:solidFill>
                  <a:srgbClr val="000000"/>
                </a:solidFill>
                <a:effectLst/>
              </a:rPr>
              <a:t>sejam</a:t>
            </a:r>
            <a:r>
              <a:rPr lang="en-US" b="0" i="0" u="none" strike="noStrike" dirty="0">
                <a:solidFill>
                  <a:srgbClr val="000000"/>
                </a:solidFill>
                <a:effectLst/>
              </a:rPr>
              <a:t> </a:t>
            </a:r>
            <a:r>
              <a:rPr lang="en-US" b="0" i="0" u="none" strike="noStrike" dirty="0" err="1">
                <a:solidFill>
                  <a:srgbClr val="000000"/>
                </a:solidFill>
                <a:effectLst/>
              </a:rPr>
              <a:t>direcionados</a:t>
            </a:r>
            <a:r>
              <a:rPr lang="en-US" b="0" i="0" u="none" strike="noStrike" dirty="0">
                <a:solidFill>
                  <a:srgbClr val="000000"/>
                </a:solidFill>
                <a:effectLst/>
              </a:rPr>
              <a:t> para </a:t>
            </a:r>
            <a:r>
              <a:rPr lang="en-US" b="0" i="0" u="none" strike="noStrike" dirty="0" err="1">
                <a:solidFill>
                  <a:srgbClr val="000000"/>
                </a:solidFill>
                <a:effectLst/>
              </a:rPr>
              <a:t>servidores</a:t>
            </a:r>
            <a:r>
              <a:rPr lang="en-US" b="0" i="0" u="none" strike="noStrike" dirty="0">
                <a:solidFill>
                  <a:srgbClr val="000000"/>
                </a:solidFill>
                <a:effectLst/>
              </a:rPr>
              <a:t> </a:t>
            </a:r>
            <a:r>
              <a:rPr lang="en-US" b="0" i="0" u="none" strike="noStrike" dirty="0" err="1">
                <a:solidFill>
                  <a:srgbClr val="000000"/>
                </a:solidFill>
                <a:effectLst/>
              </a:rPr>
              <a:t>locais</a:t>
            </a:r>
            <a:r>
              <a:rPr lang="en-US" b="0" i="0" u="none" strike="noStrike" dirty="0">
                <a:solidFill>
                  <a:srgbClr val="000000"/>
                </a:solidFill>
                <a:effectLst/>
              </a:rPr>
              <a:t> </a:t>
            </a:r>
            <a:r>
              <a:rPr lang="en-US" b="0" i="0" u="none" strike="noStrike" dirty="0" err="1">
                <a:solidFill>
                  <a:srgbClr val="000000"/>
                </a:solidFill>
                <a:effectLst/>
              </a:rPr>
              <a:t>nessas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Para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outras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onde</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há</a:t>
            </a:r>
            <a:r>
              <a:rPr lang="en-US" b="0" i="0" u="none" strike="noStrike" dirty="0">
                <a:solidFill>
                  <a:srgbClr val="000000"/>
                </a:solidFill>
                <a:effectLst/>
              </a:rPr>
              <a:t> </a:t>
            </a:r>
            <a:r>
              <a:rPr lang="en-US" b="0" i="0" u="none" strike="noStrike" dirty="0" err="1">
                <a:solidFill>
                  <a:srgbClr val="000000"/>
                </a:solidFill>
                <a:effectLst/>
              </a:rPr>
              <a:t>servidores</a:t>
            </a:r>
            <a:r>
              <a:rPr lang="en-US" b="0" i="0" u="none" strike="noStrike" dirty="0">
                <a:solidFill>
                  <a:srgbClr val="000000"/>
                </a:solidFill>
                <a:effectLst/>
              </a:rPr>
              <a:t> </a:t>
            </a:r>
            <a:r>
              <a:rPr lang="en-US" b="0" i="0" u="none" strike="noStrike" dirty="0" err="1">
                <a:solidFill>
                  <a:srgbClr val="000000"/>
                </a:solidFill>
                <a:effectLst/>
              </a:rPr>
              <a:t>disponíveis</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a:t>
            </a:r>
            <a:r>
              <a:rPr lang="en-US" b="0" i="0" u="none" strike="noStrike" dirty="0" err="1">
                <a:solidFill>
                  <a:srgbClr val="000000"/>
                </a:solidFill>
                <a:effectLst/>
              </a:rPr>
              <a:t>pode</a:t>
            </a:r>
            <a:r>
              <a:rPr lang="en-US" b="0" i="0" u="none" strike="noStrike" dirty="0">
                <a:solidFill>
                  <a:srgbClr val="000000"/>
                </a:solidFill>
                <a:effectLst/>
              </a:rPr>
              <a:t> ser </a:t>
            </a:r>
            <a:r>
              <a:rPr lang="en-US" b="0" i="0" u="none" strike="noStrike" dirty="0" err="1">
                <a:solidFill>
                  <a:srgbClr val="000000"/>
                </a:solidFill>
                <a:effectLst/>
              </a:rPr>
              <a:t>direcionado</a:t>
            </a:r>
            <a:r>
              <a:rPr lang="en-US" b="0" i="0" u="none" strike="noStrike" dirty="0">
                <a:solidFill>
                  <a:srgbClr val="000000"/>
                </a:solidFill>
                <a:effectLst/>
              </a:rPr>
              <a:t> para o </a:t>
            </a:r>
            <a:r>
              <a:rPr lang="en-US" b="0" i="0" u="none" strike="noStrike" dirty="0" err="1">
                <a:solidFill>
                  <a:srgbClr val="000000"/>
                </a:solidFill>
                <a:effectLst/>
              </a:rPr>
              <a:t>servidor</a:t>
            </a:r>
            <a:r>
              <a:rPr lang="en-US" b="0" i="0" u="none" strike="noStrike" dirty="0">
                <a:solidFill>
                  <a:srgbClr val="000000"/>
                </a:solidFill>
                <a:effectLst/>
              </a:rPr>
              <a:t> principal </a:t>
            </a:r>
            <a:r>
              <a:rPr lang="en-US" b="0" i="0" u="none" strike="noStrike" dirty="0" err="1">
                <a:solidFill>
                  <a:srgbClr val="000000"/>
                </a:solidFill>
                <a:effectLst/>
              </a:rPr>
              <a:t>nos</a:t>
            </a:r>
            <a:r>
              <a:rPr lang="en-US" b="0" i="0" u="none" strike="noStrike" dirty="0">
                <a:solidFill>
                  <a:srgbClr val="000000"/>
                </a:solidFill>
                <a:effectLst/>
              </a:rPr>
              <a:t> </a:t>
            </a:r>
            <a:r>
              <a:rPr lang="en-US" b="0" i="0" u="none" strike="noStrike" dirty="0" err="1">
                <a:solidFill>
                  <a:srgbClr val="000000"/>
                </a:solidFill>
                <a:effectLst/>
              </a:rPr>
              <a:t>Estados</a:t>
            </a:r>
            <a:r>
              <a:rPr lang="en-US" b="0" i="0" u="none" strike="noStrike" dirty="0">
                <a:solidFill>
                  <a:srgbClr val="000000"/>
                </a:solidFill>
                <a:effectLst/>
              </a:rPr>
              <a:t> Unidos.</a:t>
            </a: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Baseado</a:t>
            </a:r>
            <a:r>
              <a:rPr lang="en-US" b="1" i="0" u="none" strike="noStrike" dirty="0">
                <a:solidFill>
                  <a:srgbClr val="000000"/>
                </a:solidFill>
                <a:effectLst/>
              </a:rPr>
              <a:t> </a:t>
            </a:r>
            <a:r>
              <a:rPr lang="en-US" b="1" i="0" u="none" strike="noStrike" dirty="0" err="1">
                <a:solidFill>
                  <a:srgbClr val="000000"/>
                </a:solidFill>
                <a:effectLst/>
              </a:rPr>
              <a:t>em</a:t>
            </a:r>
            <a:r>
              <a:rPr lang="en-US" b="1" i="0" u="none" strike="noStrike" dirty="0">
                <a:solidFill>
                  <a:srgbClr val="000000"/>
                </a:solidFill>
                <a:effectLst/>
              </a:rPr>
              <a:t> </a:t>
            </a:r>
            <a:r>
              <a:rPr lang="en-US" b="1" i="0" u="none" strike="noStrike" dirty="0" err="1">
                <a:solidFill>
                  <a:srgbClr val="000000"/>
                </a:solidFill>
                <a:effectLst/>
              </a:rPr>
              <a:t>Latência</a:t>
            </a:r>
            <a:r>
              <a:rPr lang="en-US" b="1" i="0" u="none" strike="noStrike" dirty="0">
                <a:solidFill>
                  <a:srgbClr val="000000"/>
                </a:solidFill>
                <a:effectLst/>
              </a:rPr>
              <a:t> (Latency Routing Policy)</a:t>
            </a:r>
            <a:r>
              <a:rPr lang="en-US" b="0" i="0" u="none" strike="noStrike" dirty="0">
                <a:solidFill>
                  <a:srgbClr val="000000"/>
                </a:solidFill>
                <a:effectLst/>
              </a:rPr>
              <a:t> </a:t>
            </a:r>
            <a:r>
              <a:rPr lang="en-US" b="0" i="0" u="none" strike="noStrike" dirty="0" err="1">
                <a:solidFill>
                  <a:srgbClr val="000000"/>
                </a:solidFill>
                <a:effectLst/>
              </a:rPr>
              <a:t>prioriza</a:t>
            </a:r>
            <a:r>
              <a:rPr lang="en-US" b="0" i="0" u="none" strike="noStrike" dirty="0">
                <a:solidFill>
                  <a:srgbClr val="000000"/>
                </a:solidFill>
                <a:effectLst/>
              </a:rPr>
              <a:t> a </a:t>
            </a:r>
            <a:r>
              <a:rPr lang="en-US" b="0" i="0" u="none" strike="noStrike" dirty="0" err="1">
                <a:solidFill>
                  <a:srgbClr val="000000"/>
                </a:solidFill>
                <a:effectLst/>
              </a:rPr>
              <a:t>menor</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 e </a:t>
            </a:r>
            <a:r>
              <a:rPr lang="en-US" b="0" i="0" u="none" strike="noStrike" dirty="0" err="1">
                <a:solidFill>
                  <a:srgbClr val="000000"/>
                </a:solidFill>
                <a:effectLst/>
              </a:rPr>
              <a:t>não</a:t>
            </a:r>
            <a:r>
              <a:rPr lang="en-US" b="0" i="0" u="none" strike="noStrike" dirty="0">
                <a:solidFill>
                  <a:srgbClr val="000000"/>
                </a:solidFill>
                <a:effectLst/>
              </a:rPr>
              <a:t> a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a:t>
            </a: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Ponderado</a:t>
            </a:r>
            <a:r>
              <a:rPr lang="en-US" b="1" i="0" u="none" strike="noStrike" dirty="0">
                <a:solidFill>
                  <a:srgbClr val="000000"/>
                </a:solidFill>
                <a:effectLst/>
              </a:rPr>
              <a:t> (Weighted Routing Policy)</a:t>
            </a:r>
            <a:r>
              <a:rPr lang="en-US" b="0" i="0" u="none" strike="noStrike" dirty="0">
                <a:solidFill>
                  <a:srgbClr val="000000"/>
                </a:solidFill>
                <a:effectLst/>
              </a:rPr>
              <a:t> </a:t>
            </a:r>
            <a:r>
              <a:rPr lang="en-US" b="0" i="0" u="none" strike="noStrike" dirty="0" err="1">
                <a:solidFill>
                  <a:srgbClr val="000000"/>
                </a:solidFill>
                <a:effectLst/>
              </a:rPr>
              <a:t>permite</a:t>
            </a:r>
            <a:r>
              <a:rPr lang="en-US" b="0" i="0" u="none" strike="noStrike" dirty="0">
                <a:solidFill>
                  <a:srgbClr val="000000"/>
                </a:solidFill>
                <a:effectLst/>
              </a:rPr>
              <a:t> </a:t>
            </a:r>
            <a:r>
              <a:rPr lang="en-US" b="0" i="0" u="none" strike="noStrike" dirty="0" err="1">
                <a:solidFill>
                  <a:srgbClr val="000000"/>
                </a:solidFill>
                <a:effectLst/>
              </a:rPr>
              <a:t>distribuir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com base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ponderações</a:t>
            </a:r>
            <a:r>
              <a:rPr lang="en-US" b="0" i="0" u="none" strike="noStrike" dirty="0">
                <a:solidFill>
                  <a:srgbClr val="000000"/>
                </a:solidFill>
                <a:effectLst/>
              </a:rPr>
              <a:t>, mas </a:t>
            </a:r>
            <a:r>
              <a:rPr lang="en-US" b="0" i="0" u="none" strike="noStrike" dirty="0" err="1">
                <a:solidFill>
                  <a:srgbClr val="000000"/>
                </a:solidFill>
                <a:effectLst/>
              </a:rPr>
              <a:t>não</a:t>
            </a:r>
            <a:r>
              <a:rPr lang="en-US" b="0" i="0" u="none" strike="noStrike" dirty="0">
                <a:solidFill>
                  <a:srgbClr val="000000"/>
                </a:solidFill>
                <a:effectLst/>
              </a:rPr>
              <a:t> leva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conta</a:t>
            </a:r>
            <a:r>
              <a:rPr lang="en-US" b="0" i="0" u="none" strike="noStrike" dirty="0">
                <a:solidFill>
                  <a:srgbClr val="000000"/>
                </a:solidFill>
                <a:effectLst/>
              </a:rPr>
              <a:t> a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 do </a:t>
            </a:r>
            <a:r>
              <a:rPr lang="en-US" b="0" i="0" u="none" strike="noStrike" dirty="0" err="1">
                <a:solidFill>
                  <a:srgbClr val="000000"/>
                </a:solidFill>
                <a:effectLst/>
              </a:rPr>
              <a:t>usuário</a:t>
            </a:r>
            <a:r>
              <a:rPr lang="en-US" b="0" i="0" u="none" strike="noStrike" dirty="0">
                <a:solidFill>
                  <a:srgbClr val="000000"/>
                </a:solidFill>
                <a:effectLst/>
              </a:rPr>
              <a:t>.</a:t>
            </a: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Multi-valor (</a:t>
            </a:r>
            <a:r>
              <a:rPr lang="en-US" b="1" i="0" u="none" strike="noStrike" dirty="0" err="1">
                <a:solidFill>
                  <a:srgbClr val="000000"/>
                </a:solidFill>
                <a:effectLst/>
              </a:rPr>
              <a:t>Multivalue</a:t>
            </a:r>
            <a:r>
              <a:rPr lang="en-US" b="1" i="0" u="none" strike="noStrike" dirty="0">
                <a:solidFill>
                  <a:srgbClr val="000000"/>
                </a:solidFill>
                <a:effectLst/>
              </a:rPr>
              <a:t> Answer Routing Policy)</a:t>
            </a:r>
            <a:r>
              <a:rPr lang="en-US" b="0" i="0" u="none" strike="noStrike" dirty="0">
                <a:solidFill>
                  <a:srgbClr val="000000"/>
                </a:solidFill>
                <a:effectLst/>
              </a:rPr>
              <a:t> é </a:t>
            </a:r>
            <a:r>
              <a:rPr lang="en-US" b="0" i="0" u="none" strike="noStrike" dirty="0" err="1">
                <a:solidFill>
                  <a:srgbClr val="000000"/>
                </a:solidFill>
                <a:effectLst/>
              </a:rPr>
              <a:t>usada</a:t>
            </a:r>
            <a:r>
              <a:rPr lang="en-US" b="0" i="0" u="none" strike="noStrike" dirty="0">
                <a:solidFill>
                  <a:srgbClr val="000000"/>
                </a:solidFill>
                <a:effectLst/>
              </a:rPr>
              <a:t> para </a:t>
            </a:r>
            <a:r>
              <a:rPr lang="en-US" b="0" i="0" u="none" strike="noStrike" dirty="0" err="1">
                <a:solidFill>
                  <a:srgbClr val="000000"/>
                </a:solidFill>
                <a:effectLst/>
              </a:rPr>
              <a:t>retornar</a:t>
            </a:r>
            <a:r>
              <a:rPr lang="en-US" b="0" i="0" u="none" strike="noStrike" dirty="0">
                <a:solidFill>
                  <a:srgbClr val="000000"/>
                </a:solidFill>
                <a:effectLst/>
              </a:rPr>
              <a:t> </a:t>
            </a:r>
            <a:r>
              <a:rPr lang="en-US" b="0" i="0" u="none" strike="noStrike" dirty="0" err="1">
                <a:solidFill>
                  <a:srgbClr val="000000"/>
                </a:solidFill>
                <a:effectLst/>
              </a:rPr>
              <a:t>vários</a:t>
            </a:r>
            <a:r>
              <a:rPr lang="en-US" b="0" i="0" u="none" strike="noStrike" dirty="0">
                <a:solidFill>
                  <a:srgbClr val="000000"/>
                </a:solidFill>
                <a:effectLst/>
              </a:rPr>
              <a:t> </a:t>
            </a:r>
            <a:r>
              <a:rPr lang="en-US" b="0" i="0" u="none" strike="noStrike" dirty="0" err="1">
                <a:solidFill>
                  <a:srgbClr val="000000"/>
                </a:solidFill>
                <a:effectLst/>
              </a:rPr>
              <a:t>registros</a:t>
            </a:r>
            <a:r>
              <a:rPr lang="en-US" b="0" i="0" u="none" strike="noStrike" dirty="0">
                <a:solidFill>
                  <a:srgbClr val="000000"/>
                </a:solidFill>
                <a:effectLst/>
              </a:rPr>
              <a:t> de IP com </a:t>
            </a:r>
            <a:r>
              <a:rPr lang="en-US" b="0" i="0" u="none" strike="noStrike" dirty="0" err="1">
                <a:solidFill>
                  <a:srgbClr val="000000"/>
                </a:solidFill>
                <a:effectLst/>
              </a:rPr>
              <a:t>verificações</a:t>
            </a:r>
            <a:r>
              <a:rPr lang="en-US" b="0" i="0" u="none" strike="noStrike" dirty="0">
                <a:solidFill>
                  <a:srgbClr val="000000"/>
                </a:solidFill>
                <a:effectLst/>
              </a:rPr>
              <a:t> de </a:t>
            </a:r>
            <a:r>
              <a:rPr lang="en-US" b="0" i="0" u="none" strike="noStrike" dirty="0" err="1">
                <a:solidFill>
                  <a:srgbClr val="000000"/>
                </a:solidFill>
                <a:effectLst/>
              </a:rPr>
              <a:t>saúde</a:t>
            </a:r>
            <a:r>
              <a:rPr lang="en-US" b="0" i="0" u="none" strike="noStrike" dirty="0">
                <a:solidFill>
                  <a:srgbClr val="000000"/>
                </a:solidFill>
                <a:effectLst/>
              </a:rPr>
              <a:t> </a:t>
            </a:r>
            <a:r>
              <a:rPr lang="en-US" b="0" i="0" u="none" strike="noStrike" dirty="0" err="1">
                <a:solidFill>
                  <a:srgbClr val="000000"/>
                </a:solidFill>
                <a:effectLst/>
              </a:rPr>
              <a:t>associadas</a:t>
            </a:r>
            <a:r>
              <a:rPr lang="en-US" b="0" i="0" u="none" strike="noStrike" dirty="0">
                <a:solidFill>
                  <a:srgbClr val="000000"/>
                </a:solidFill>
                <a:effectLst/>
              </a:rPr>
              <a:t>, mas </a:t>
            </a:r>
            <a:r>
              <a:rPr lang="en-US" b="0" i="0" u="none" strike="noStrike" dirty="0" err="1">
                <a:solidFill>
                  <a:srgbClr val="000000"/>
                </a:solidFill>
                <a:effectLst/>
              </a:rPr>
              <a:t>não</a:t>
            </a:r>
            <a:r>
              <a:rPr lang="en-US" b="0" i="0" u="none" strike="noStrike" dirty="0">
                <a:solidFill>
                  <a:srgbClr val="000000"/>
                </a:solidFill>
                <a:effectLst/>
              </a:rPr>
              <a:t> é </a:t>
            </a:r>
            <a:r>
              <a:rPr lang="en-US" b="0" i="0" u="none" strike="noStrike" dirty="0" err="1">
                <a:solidFill>
                  <a:srgbClr val="000000"/>
                </a:solidFill>
                <a:effectLst/>
              </a:rPr>
              <a:t>projetada</a:t>
            </a:r>
            <a:r>
              <a:rPr lang="en-US" b="0" i="0" u="none" strike="noStrike" dirty="0">
                <a:solidFill>
                  <a:srgbClr val="000000"/>
                </a:solidFill>
                <a:effectLst/>
              </a:rPr>
              <a:t> para </a:t>
            </a:r>
            <a:r>
              <a:rPr lang="en-US" b="0" i="0" u="none" strike="noStrike" dirty="0" err="1">
                <a:solidFill>
                  <a:srgbClr val="000000"/>
                </a:solidFill>
                <a:effectLst/>
              </a:rPr>
              <a:t>direcionar</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a:t>
            </a:r>
          </a:p>
          <a:p>
            <a:pPr algn="l"/>
            <a:r>
              <a:rPr lang="en-US" b="1" i="0" u="none" strike="noStrike" dirty="0" err="1">
                <a:solidFill>
                  <a:srgbClr val="000000"/>
                </a:solidFill>
                <a:effectLst/>
              </a:rPr>
              <a:t>Referência</a:t>
            </a:r>
            <a:r>
              <a:rPr lang="en-US" b="1" i="0" u="none" strike="noStrike" dirty="0">
                <a:solidFill>
                  <a:srgbClr val="000000"/>
                </a:solidFill>
                <a:effectLst/>
              </a:rPr>
              <a:t> </a:t>
            </a:r>
            <a:r>
              <a:rPr lang="en-US" b="1" i="0" u="none" strike="noStrike" dirty="0" err="1">
                <a:solidFill>
                  <a:srgbClr val="000000"/>
                </a:solidFill>
                <a:effectLst/>
              </a:rPr>
              <a:t>na</a:t>
            </a:r>
            <a:r>
              <a:rPr lang="en-US" b="1" i="0" u="none" strike="noStrike" dirty="0">
                <a:solidFill>
                  <a:srgbClr val="000000"/>
                </a:solidFill>
                <a:effectLst/>
              </a:rPr>
              <a:t> </a:t>
            </a:r>
            <a:r>
              <a:rPr lang="en-US" b="1" i="0" u="none" strike="noStrike" dirty="0" err="1">
                <a:solidFill>
                  <a:srgbClr val="000000"/>
                </a:solidFill>
                <a:effectLst/>
              </a:rPr>
              <a:t>Documentação</a:t>
            </a:r>
            <a:r>
              <a:rPr lang="en-US" b="1" i="0" u="none" strike="noStrike" dirty="0">
                <a:solidFill>
                  <a:srgbClr val="000000"/>
                </a:solidFill>
                <a:effectLst/>
              </a:rPr>
              <a:t> da AWS: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2"/>
              </a:rPr>
              <a:t>Geolocation Routing</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3"/>
              </a:rPr>
              <a:t>Choosing a Routing Policy</a:t>
            </a:r>
            <a:endParaRPr lang="en-US" b="0" i="0" u="none" strike="noStrike" dirty="0">
              <a:solidFill>
                <a:srgbClr val="000000"/>
              </a:solidFill>
              <a:effectLst/>
            </a:endParaRPr>
          </a:p>
          <a:p>
            <a:pPr algn="l"/>
            <a:r>
              <a:rPr lang="en-US" b="0" i="0" u="none" strike="noStrike" dirty="0" err="1">
                <a:solidFill>
                  <a:srgbClr val="000000"/>
                </a:solidFill>
                <a:effectLst/>
              </a:rPr>
              <a:t>Essas</a:t>
            </a:r>
            <a:r>
              <a:rPr lang="en-US" b="0" i="0" u="none" strike="noStrike" dirty="0">
                <a:solidFill>
                  <a:srgbClr val="000000"/>
                </a:solidFill>
                <a:effectLst/>
              </a:rPr>
              <a:t> </a:t>
            </a:r>
            <a:r>
              <a:rPr lang="en-US" b="0" i="0" u="none" strike="noStrike" dirty="0" err="1">
                <a:solidFill>
                  <a:srgbClr val="000000"/>
                </a:solidFill>
                <a:effectLst/>
              </a:rPr>
              <a:t>perguntas</a:t>
            </a:r>
            <a:r>
              <a:rPr lang="en-US" b="0" i="0" u="none" strike="noStrike" dirty="0">
                <a:solidFill>
                  <a:srgbClr val="000000"/>
                </a:solidFill>
                <a:effectLst/>
              </a:rPr>
              <a:t> </a:t>
            </a:r>
            <a:r>
              <a:rPr lang="en-US" b="0" i="0" u="none" strike="noStrike" dirty="0" err="1">
                <a:solidFill>
                  <a:srgbClr val="000000"/>
                </a:solidFill>
                <a:effectLst/>
              </a:rPr>
              <a:t>ajudam</a:t>
            </a:r>
            <a:r>
              <a:rPr lang="en-US" b="0" i="0" u="none" strike="noStrike" dirty="0">
                <a:solidFill>
                  <a:srgbClr val="000000"/>
                </a:solidFill>
                <a:effectLst/>
              </a:rPr>
              <a:t> a </a:t>
            </a:r>
            <a:r>
              <a:rPr lang="en-US" b="0" i="0" u="none" strike="noStrike" dirty="0" err="1">
                <a:solidFill>
                  <a:srgbClr val="000000"/>
                </a:solidFill>
                <a:effectLst/>
              </a:rPr>
              <a:t>explorar</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diferentes</a:t>
            </a:r>
            <a:r>
              <a:rPr lang="en-US" b="0" i="0" u="none" strike="noStrike" dirty="0">
                <a:solidFill>
                  <a:srgbClr val="000000"/>
                </a:solidFill>
                <a:effectLst/>
              </a:rPr>
              <a:t> </a:t>
            </a:r>
            <a:r>
              <a:rPr lang="en-US" b="0" i="0" u="none" strike="noStrike" dirty="0" err="1">
                <a:solidFill>
                  <a:srgbClr val="000000"/>
                </a:solidFill>
                <a:effectLst/>
              </a:rPr>
              <a:t>cenários</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que </a:t>
            </a:r>
            <a:r>
              <a:rPr lang="en-US" b="0" i="0" u="none" strike="noStrike" dirty="0" err="1">
                <a:solidFill>
                  <a:srgbClr val="000000"/>
                </a:solidFill>
                <a:effectLst/>
              </a:rPr>
              <a:t>podem</a:t>
            </a:r>
            <a:r>
              <a:rPr lang="en-US" b="0" i="0" u="none" strike="noStrike" dirty="0">
                <a:solidFill>
                  <a:srgbClr val="000000"/>
                </a:solidFill>
                <a:effectLst/>
              </a:rPr>
              <a:t> ser </a:t>
            </a:r>
            <a:r>
              <a:rPr lang="en-US" b="0" i="0" u="none" strike="noStrike" dirty="0" err="1">
                <a:solidFill>
                  <a:srgbClr val="000000"/>
                </a:solidFill>
                <a:effectLst/>
              </a:rPr>
              <a:t>implementados</a:t>
            </a:r>
            <a:r>
              <a:rPr lang="en-US" b="0" i="0" u="none" strike="noStrike" dirty="0">
                <a:solidFill>
                  <a:srgbClr val="000000"/>
                </a:solidFill>
                <a:effectLst/>
              </a:rPr>
              <a:t> </a:t>
            </a:r>
            <a:r>
              <a:rPr lang="en-US" b="0" i="0" u="none" strike="noStrike" dirty="0" err="1">
                <a:solidFill>
                  <a:srgbClr val="000000"/>
                </a:solidFill>
                <a:effectLst/>
              </a:rPr>
              <a:t>usando</a:t>
            </a:r>
            <a:r>
              <a:rPr lang="en-US" b="0" i="0" u="none" strike="noStrike" dirty="0">
                <a:solidFill>
                  <a:srgbClr val="000000"/>
                </a:solidFill>
                <a:effectLst/>
              </a:rPr>
              <a:t> o Amazon Route 53, </a:t>
            </a:r>
            <a:r>
              <a:rPr lang="en-US" b="0" i="0" u="none" strike="noStrike" dirty="0" err="1">
                <a:solidFill>
                  <a:srgbClr val="000000"/>
                </a:solidFill>
                <a:effectLst/>
              </a:rPr>
              <a:t>permitindo</a:t>
            </a:r>
            <a:r>
              <a:rPr lang="en-US" b="0" i="0" u="none" strike="noStrike" dirty="0">
                <a:solidFill>
                  <a:srgbClr val="000000"/>
                </a:solidFill>
                <a:effectLst/>
              </a:rPr>
              <a:t> que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alunos</a:t>
            </a:r>
            <a:r>
              <a:rPr lang="en-US" b="0" i="0" u="none" strike="noStrike" dirty="0">
                <a:solidFill>
                  <a:srgbClr val="000000"/>
                </a:solidFill>
                <a:effectLst/>
              </a:rPr>
              <a:t> </a:t>
            </a:r>
            <a:r>
              <a:rPr lang="en-US" b="0" i="0" u="none" strike="noStrike" dirty="0" err="1">
                <a:solidFill>
                  <a:srgbClr val="000000"/>
                </a:solidFill>
                <a:effectLst/>
              </a:rPr>
              <a:t>compreendam</a:t>
            </a:r>
            <a:r>
              <a:rPr lang="en-US" b="0" i="0" u="none" strike="noStrike" dirty="0">
                <a:solidFill>
                  <a:srgbClr val="000000"/>
                </a:solidFill>
                <a:effectLst/>
              </a:rPr>
              <a:t> </a:t>
            </a:r>
            <a:r>
              <a:rPr lang="en-US" b="0" i="0" u="none" strike="noStrike" dirty="0" err="1">
                <a:solidFill>
                  <a:srgbClr val="000000"/>
                </a:solidFill>
                <a:effectLst/>
              </a:rPr>
              <a:t>melhor</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utilizar</a:t>
            </a:r>
            <a:r>
              <a:rPr lang="en-US" b="0" i="0" u="none" strike="noStrike" dirty="0">
                <a:solidFill>
                  <a:srgbClr val="000000"/>
                </a:solidFill>
                <a:effectLst/>
              </a:rPr>
              <a:t> </a:t>
            </a:r>
            <a:r>
              <a:rPr lang="en-US" b="0" i="0" u="none" strike="noStrike" dirty="0" err="1">
                <a:solidFill>
                  <a:srgbClr val="000000"/>
                </a:solidFill>
                <a:effectLst/>
              </a:rPr>
              <a:t>essas</a:t>
            </a:r>
            <a:r>
              <a:rPr lang="en-US" b="0" i="0" u="none" strike="noStrike" dirty="0">
                <a:solidFill>
                  <a:srgbClr val="000000"/>
                </a:solidFill>
                <a:effectLst/>
              </a:rPr>
              <a:t> </a:t>
            </a:r>
            <a:r>
              <a:rPr lang="en-US" b="0" i="0" u="none" strike="noStrike" dirty="0" err="1">
                <a:solidFill>
                  <a:srgbClr val="000000"/>
                </a:solidFill>
                <a:effectLst/>
              </a:rPr>
              <a:t>políticas</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situações</a:t>
            </a:r>
            <a:r>
              <a:rPr lang="en-US" b="0" i="0" u="none" strike="noStrike" dirty="0">
                <a:solidFill>
                  <a:srgbClr val="000000"/>
                </a:solidFill>
                <a:effectLst/>
              </a:rPr>
              <a:t> reais.</a:t>
            </a:r>
          </a:p>
          <a:p>
            <a:endParaRPr lang="en-BR" b="1" i="1" dirty="0"/>
          </a:p>
        </p:txBody>
      </p:sp>
    </p:spTree>
    <p:extLst>
      <p:ext uri="{BB962C8B-B14F-4D97-AF65-F5344CB8AC3E}">
        <p14:creationId xmlns:p14="http://schemas.microsoft.com/office/powerpoint/2010/main" val="29778788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85724" y="117693"/>
            <a:ext cx="12106275" cy="7017306"/>
          </a:xfrm>
          <a:prstGeom prst="rect">
            <a:avLst/>
          </a:prstGeom>
          <a:noFill/>
        </p:spPr>
        <p:txBody>
          <a:bodyPr wrap="square" rtlCol="0">
            <a:spAutoFit/>
          </a:bodyPr>
          <a:lstStyle/>
          <a:p>
            <a:pPr algn="l"/>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a:t>
            </a:r>
            <a:r>
              <a:rPr lang="en-US" b="0" i="0" u="none" strike="noStrike" dirty="0" err="1">
                <a:solidFill>
                  <a:srgbClr val="000000"/>
                </a:solidFill>
                <a:effectLst/>
              </a:rPr>
              <a:t>empresa</a:t>
            </a:r>
            <a:r>
              <a:rPr lang="en-US" b="0" i="0" u="none" strike="noStrike" dirty="0">
                <a:solidFill>
                  <a:srgbClr val="000000"/>
                </a:solidFill>
                <a:effectLst/>
              </a:rPr>
              <a:t> de </a:t>
            </a:r>
            <a:r>
              <a:rPr lang="en-US" b="0" i="0" u="none" strike="noStrike" dirty="0" err="1">
                <a:solidFill>
                  <a:srgbClr val="000000"/>
                </a:solidFill>
                <a:effectLst/>
              </a:rPr>
              <a:t>tecnologia</a:t>
            </a:r>
            <a:r>
              <a:rPr lang="en-US" b="0" i="0" u="none" strike="noStrike" dirty="0">
                <a:solidFill>
                  <a:srgbClr val="000000"/>
                </a:solidFill>
                <a:effectLst/>
              </a:rPr>
              <a:t>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desenvolvendo</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aplicação</a:t>
            </a:r>
            <a:r>
              <a:rPr lang="en-US" b="0" i="0" u="none" strike="noStrike" dirty="0">
                <a:solidFill>
                  <a:srgbClr val="000000"/>
                </a:solidFill>
                <a:effectLst/>
              </a:rPr>
              <a:t> web que se </a:t>
            </a:r>
            <a:r>
              <a:rPr lang="en-US" b="0" i="0" u="none" strike="noStrike" dirty="0" err="1">
                <a:solidFill>
                  <a:srgbClr val="000000"/>
                </a:solidFill>
                <a:effectLst/>
              </a:rPr>
              <a:t>conecta</a:t>
            </a:r>
            <a:r>
              <a:rPr lang="en-US" b="0" i="0" u="none" strike="noStrike" dirty="0">
                <a:solidFill>
                  <a:srgbClr val="000000"/>
                </a:solidFill>
                <a:effectLst/>
              </a:rPr>
              <a:t> a um banco de dados MySQL </a:t>
            </a:r>
            <a:r>
              <a:rPr lang="en-US" b="0" i="0" u="none" strike="noStrike" dirty="0" err="1">
                <a:solidFill>
                  <a:srgbClr val="000000"/>
                </a:solidFill>
                <a:effectLst/>
              </a:rPr>
              <a:t>hospedado</a:t>
            </a:r>
            <a:r>
              <a:rPr lang="en-US" b="0" i="0" u="none" strike="noStrike" dirty="0">
                <a:solidFill>
                  <a:srgbClr val="000000"/>
                </a:solidFill>
                <a:effectLst/>
              </a:rPr>
              <a:t> no Amazon RDS. Por </a:t>
            </a:r>
            <a:r>
              <a:rPr lang="en-US" b="0" i="0" u="none" strike="noStrike" dirty="0" err="1">
                <a:solidFill>
                  <a:srgbClr val="000000"/>
                </a:solidFill>
                <a:effectLst/>
              </a:rPr>
              <a:t>razões</a:t>
            </a:r>
            <a:r>
              <a:rPr lang="en-US" b="0" i="0" u="none" strike="noStrike" dirty="0">
                <a:solidFill>
                  <a:srgbClr val="000000"/>
                </a:solidFill>
                <a:effectLst/>
              </a:rPr>
              <a:t> de segurança, a equipe de </a:t>
            </a:r>
            <a:r>
              <a:rPr lang="en-US" b="0" i="0" u="none" strike="noStrike" dirty="0" err="1">
                <a:solidFill>
                  <a:srgbClr val="000000"/>
                </a:solidFill>
                <a:effectLst/>
              </a:rPr>
              <a:t>engenharia</a:t>
            </a:r>
            <a:r>
              <a:rPr lang="en-US" b="0" i="0" u="none" strike="noStrike" dirty="0">
                <a:solidFill>
                  <a:srgbClr val="000000"/>
                </a:solidFill>
                <a:effectLst/>
              </a:rPr>
              <a:t> </a:t>
            </a:r>
            <a:r>
              <a:rPr lang="en-US" b="0" i="0" u="none" strike="noStrike" dirty="0" err="1">
                <a:solidFill>
                  <a:srgbClr val="000000"/>
                </a:solidFill>
                <a:effectLst/>
              </a:rPr>
              <a:t>quer</a:t>
            </a:r>
            <a:r>
              <a:rPr lang="en-US" b="0" i="0" u="none" strike="noStrike" dirty="0">
                <a:solidFill>
                  <a:srgbClr val="000000"/>
                </a:solidFill>
                <a:effectLst/>
              </a:rPr>
              <a:t> </a:t>
            </a:r>
            <a:r>
              <a:rPr lang="en-US" b="0" i="0" u="none" strike="noStrike" dirty="0" err="1">
                <a:solidFill>
                  <a:srgbClr val="000000"/>
                </a:solidFill>
                <a:effectLst/>
              </a:rPr>
              <a:t>garantir</a:t>
            </a:r>
            <a:r>
              <a:rPr lang="en-US" b="0" i="0" u="none" strike="noStrike" dirty="0">
                <a:solidFill>
                  <a:srgbClr val="000000"/>
                </a:solidFill>
                <a:effectLst/>
              </a:rPr>
              <a:t> que as </a:t>
            </a:r>
            <a:r>
              <a:rPr lang="en-US" b="0" i="0" u="none" strike="noStrike" dirty="0" err="1">
                <a:solidFill>
                  <a:srgbClr val="000000"/>
                </a:solidFill>
                <a:effectLst/>
              </a:rPr>
              <a:t>credenciais</a:t>
            </a:r>
            <a:r>
              <a:rPr lang="en-US" b="0" i="0" u="none" strike="noStrike" dirty="0">
                <a:solidFill>
                  <a:srgbClr val="000000"/>
                </a:solidFill>
                <a:effectLst/>
              </a:rPr>
              <a:t> do banco de dados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nome</a:t>
            </a:r>
            <a:r>
              <a:rPr lang="en-US" b="0" i="0" u="none" strike="noStrike" dirty="0">
                <a:solidFill>
                  <a:srgbClr val="000000"/>
                </a:solidFill>
                <a:effectLst/>
              </a:rPr>
              <a:t> de </a:t>
            </a:r>
            <a:r>
              <a:rPr lang="en-US" b="0" i="0" u="none" strike="noStrike" dirty="0" err="1">
                <a:solidFill>
                  <a:srgbClr val="000000"/>
                </a:solidFill>
                <a:effectLst/>
              </a:rPr>
              <a:t>usuário</a:t>
            </a:r>
            <a:r>
              <a:rPr lang="en-US" b="0" i="0" u="none" strike="noStrike" dirty="0">
                <a:solidFill>
                  <a:srgbClr val="000000"/>
                </a:solidFill>
                <a:effectLst/>
              </a:rPr>
              <a:t> e </a:t>
            </a:r>
            <a:r>
              <a:rPr lang="en-US" b="0" i="0" u="none" strike="noStrike" dirty="0" err="1">
                <a:solidFill>
                  <a:srgbClr val="000000"/>
                </a:solidFill>
                <a:effectLst/>
              </a:rPr>
              <a:t>senha</a:t>
            </a:r>
            <a:r>
              <a:rPr lang="en-US" b="0" i="0" u="none" strike="noStrike" dirty="0">
                <a:solidFill>
                  <a:srgbClr val="000000"/>
                </a:solidFill>
                <a:effectLst/>
              </a:rPr>
              <a:t>) </a:t>
            </a:r>
            <a:r>
              <a:rPr lang="en-US" b="0" i="0" u="none" strike="noStrike" dirty="0" err="1">
                <a:solidFill>
                  <a:srgbClr val="000000"/>
                </a:solidFill>
                <a:effectLst/>
              </a:rPr>
              <a:t>sejam</a:t>
            </a:r>
            <a:r>
              <a:rPr lang="en-US" b="0" i="0" u="none" strike="noStrike" dirty="0">
                <a:solidFill>
                  <a:srgbClr val="000000"/>
                </a:solidFill>
                <a:effectLst/>
              </a:rPr>
              <a:t> </a:t>
            </a:r>
            <a:r>
              <a:rPr lang="en-US" b="0" i="0" u="none" strike="noStrike" dirty="0" err="1">
                <a:solidFill>
                  <a:srgbClr val="000000"/>
                </a:solidFill>
                <a:effectLst/>
              </a:rPr>
              <a:t>armazenadas</a:t>
            </a:r>
            <a:r>
              <a:rPr lang="en-US" b="0" i="0" u="none" strike="noStrike" dirty="0">
                <a:solidFill>
                  <a:srgbClr val="000000"/>
                </a:solidFill>
                <a:effectLst/>
              </a:rPr>
              <a:t> de forma </a:t>
            </a:r>
            <a:r>
              <a:rPr lang="en-US" b="0" i="0" u="none" strike="noStrike" dirty="0" err="1">
                <a:solidFill>
                  <a:srgbClr val="000000"/>
                </a:solidFill>
                <a:effectLst/>
              </a:rPr>
              <a:t>segura</a:t>
            </a:r>
            <a:r>
              <a:rPr lang="en-US" b="0" i="0" u="none" strike="noStrike" dirty="0">
                <a:solidFill>
                  <a:srgbClr val="000000"/>
                </a:solidFill>
                <a:effectLst/>
              </a:rPr>
              <a:t> e que </a:t>
            </a:r>
            <a:r>
              <a:rPr lang="en-US" b="0" i="0" u="none" strike="noStrike" dirty="0" err="1">
                <a:solidFill>
                  <a:srgbClr val="000000"/>
                </a:solidFill>
                <a:effectLst/>
              </a:rPr>
              <a:t>possam</a:t>
            </a:r>
            <a:r>
              <a:rPr lang="en-US" b="0" i="0" u="none" strike="noStrike" dirty="0">
                <a:solidFill>
                  <a:srgbClr val="000000"/>
                </a:solidFill>
                <a:effectLst/>
              </a:rPr>
              <a:t> ser </a:t>
            </a:r>
            <a:r>
              <a:rPr lang="en-US" b="0" i="0" u="none" strike="noStrike" dirty="0" err="1">
                <a:solidFill>
                  <a:srgbClr val="000000"/>
                </a:solidFill>
                <a:effectLst/>
              </a:rPr>
              <a:t>facilmente</a:t>
            </a:r>
            <a:r>
              <a:rPr lang="en-US" b="0" i="0" u="none" strike="noStrike" dirty="0">
                <a:solidFill>
                  <a:srgbClr val="000000"/>
                </a:solidFill>
                <a:effectLst/>
              </a:rPr>
              <a:t> </a:t>
            </a:r>
            <a:r>
              <a:rPr lang="en-US" b="0" i="0" u="none" strike="noStrike" dirty="0" err="1">
                <a:solidFill>
                  <a:srgbClr val="000000"/>
                </a:solidFill>
                <a:effectLst/>
              </a:rPr>
              <a:t>recuperadas</a:t>
            </a:r>
            <a:r>
              <a:rPr lang="en-US" b="0" i="0" u="none" strike="noStrike" dirty="0">
                <a:solidFill>
                  <a:srgbClr val="000000"/>
                </a:solidFill>
                <a:effectLst/>
              </a:rPr>
              <a:t> pela </a:t>
            </a:r>
            <a:r>
              <a:rPr lang="en-US" b="0" i="0" u="none" strike="noStrike" dirty="0" err="1">
                <a:solidFill>
                  <a:srgbClr val="000000"/>
                </a:solidFill>
                <a:effectLst/>
              </a:rPr>
              <a:t>aplicação</a:t>
            </a:r>
            <a:r>
              <a:rPr lang="en-US" b="0" i="0" u="none" strike="noStrike" dirty="0">
                <a:solidFill>
                  <a:srgbClr val="000000"/>
                </a:solidFill>
                <a:effectLst/>
              </a:rPr>
              <a:t> </a:t>
            </a:r>
            <a:r>
              <a:rPr lang="en-US" b="0" i="0" u="none" strike="noStrike" dirty="0" err="1">
                <a:solidFill>
                  <a:srgbClr val="000000"/>
                </a:solidFill>
                <a:effectLst/>
              </a:rPr>
              <a:t>sem</a:t>
            </a:r>
            <a:r>
              <a:rPr lang="en-US" b="0" i="0" u="none" strike="noStrike" dirty="0">
                <a:solidFill>
                  <a:srgbClr val="000000"/>
                </a:solidFill>
                <a:effectLst/>
              </a:rPr>
              <a:t> a </a:t>
            </a:r>
            <a:r>
              <a:rPr lang="en-US" b="0" i="0" u="none" strike="noStrike" dirty="0" err="1">
                <a:solidFill>
                  <a:srgbClr val="000000"/>
                </a:solidFill>
                <a:effectLst/>
              </a:rPr>
              <a:t>necessidade</a:t>
            </a:r>
            <a:r>
              <a:rPr lang="en-US" b="0" i="0" u="none" strike="noStrike" dirty="0">
                <a:solidFill>
                  <a:srgbClr val="000000"/>
                </a:solidFill>
                <a:effectLst/>
              </a:rPr>
              <a:t> de hardcoding.</a:t>
            </a:r>
          </a:p>
          <a:p>
            <a:pPr algn="l"/>
            <a:r>
              <a:rPr lang="en-US" b="0" i="0" u="none" strike="noStrike" dirty="0">
                <a:solidFill>
                  <a:srgbClr val="000000"/>
                </a:solidFill>
                <a:effectLst/>
              </a:rPr>
              <a:t>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já</a:t>
            </a:r>
            <a:r>
              <a:rPr lang="en-US" b="0" i="0" u="none" strike="noStrike" dirty="0">
                <a:solidFill>
                  <a:srgbClr val="000000"/>
                </a:solidFill>
                <a:effectLst/>
              </a:rPr>
              <a:t> </a:t>
            </a:r>
            <a:r>
              <a:rPr lang="en-US" b="0" i="0" u="none" strike="noStrike" dirty="0" err="1">
                <a:solidFill>
                  <a:srgbClr val="000000"/>
                </a:solidFill>
                <a:effectLst/>
              </a:rPr>
              <a:t>utiliza</a:t>
            </a:r>
            <a:r>
              <a:rPr lang="en-US" b="0" i="0" u="none" strike="noStrike" dirty="0">
                <a:solidFill>
                  <a:srgbClr val="000000"/>
                </a:solidFill>
                <a:effectLst/>
              </a:rPr>
              <a:t> o AWS Certificate Manager (ACM)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certificados</a:t>
            </a:r>
            <a:r>
              <a:rPr lang="en-US" b="0" i="0" u="none" strike="noStrike" dirty="0">
                <a:solidFill>
                  <a:srgbClr val="000000"/>
                </a:solidFill>
                <a:effectLst/>
              </a:rPr>
              <a:t> SSL/TLS para </a:t>
            </a:r>
            <a:r>
              <a:rPr lang="en-US" b="0" i="0" u="none" strike="noStrike" dirty="0" err="1">
                <a:solidFill>
                  <a:srgbClr val="000000"/>
                </a:solidFill>
                <a:effectLst/>
              </a:rPr>
              <a:t>suas</a:t>
            </a:r>
            <a:r>
              <a:rPr lang="en-US" b="0" i="0" u="none" strike="noStrike" dirty="0">
                <a:solidFill>
                  <a:srgbClr val="000000"/>
                </a:solidFill>
                <a:effectLst/>
              </a:rPr>
              <a:t> </a:t>
            </a:r>
            <a:r>
              <a:rPr lang="en-US" b="0" i="0" u="none" strike="noStrike" dirty="0" err="1">
                <a:solidFill>
                  <a:srgbClr val="000000"/>
                </a:solidFill>
                <a:effectLst/>
              </a:rPr>
              <a:t>aplicações</a:t>
            </a:r>
            <a:r>
              <a:rPr lang="en-US" b="0" i="0" u="none" strike="noStrike" dirty="0">
                <a:solidFill>
                  <a:srgbClr val="000000"/>
                </a:solidFill>
                <a:effectLst/>
              </a:rPr>
              <a:t> web e o AWS Key Management Service (KMS) para </a:t>
            </a:r>
            <a:r>
              <a:rPr lang="en-US" b="0" i="0" u="none" strike="noStrike" dirty="0" err="1">
                <a:solidFill>
                  <a:srgbClr val="000000"/>
                </a:solidFill>
                <a:effectLst/>
              </a:rPr>
              <a:t>criptografar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Eles </a:t>
            </a:r>
            <a:r>
              <a:rPr lang="en-US" b="0" i="0" u="none" strike="noStrike" dirty="0" err="1">
                <a:solidFill>
                  <a:srgbClr val="000000"/>
                </a:solidFill>
                <a:effectLst/>
              </a:rPr>
              <a:t>também</a:t>
            </a:r>
            <a:r>
              <a:rPr lang="en-US" b="0" i="0" u="none" strike="noStrike" dirty="0">
                <a:solidFill>
                  <a:srgbClr val="000000"/>
                </a:solidFill>
                <a:effectLst/>
              </a:rPr>
              <a:t> </a:t>
            </a:r>
            <a:r>
              <a:rPr lang="en-US" b="0" i="0" u="none" strike="noStrike" dirty="0" err="1">
                <a:solidFill>
                  <a:srgbClr val="000000"/>
                </a:solidFill>
                <a:effectLst/>
              </a:rPr>
              <a:t>estão</a:t>
            </a:r>
            <a:r>
              <a:rPr lang="en-US" b="0" i="0" u="none" strike="noStrike" dirty="0">
                <a:solidFill>
                  <a:srgbClr val="000000"/>
                </a:solidFill>
                <a:effectLst/>
              </a:rPr>
              <a:t> </a:t>
            </a:r>
            <a:r>
              <a:rPr lang="en-US" b="0" i="0" u="none" strike="noStrike" dirty="0" err="1">
                <a:solidFill>
                  <a:srgbClr val="000000"/>
                </a:solidFill>
                <a:effectLst/>
              </a:rPr>
              <a:t>cientes</a:t>
            </a:r>
            <a:r>
              <a:rPr lang="en-US" b="0" i="0" u="none" strike="noStrike" dirty="0">
                <a:solidFill>
                  <a:srgbClr val="000000"/>
                </a:solidFill>
                <a:effectLst/>
              </a:rPr>
              <a:t> do AWS Systems Manager Parameter Store, mas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têm</a:t>
            </a:r>
            <a:r>
              <a:rPr lang="en-US" b="0" i="0" u="none" strike="noStrike" dirty="0">
                <a:solidFill>
                  <a:srgbClr val="000000"/>
                </a:solidFill>
                <a:effectLst/>
              </a:rPr>
              <a:t> </a:t>
            </a:r>
            <a:r>
              <a:rPr lang="en-US" b="0" i="0" u="none" strike="noStrike" dirty="0" err="1">
                <a:solidFill>
                  <a:srgbClr val="000000"/>
                </a:solidFill>
                <a:effectLst/>
              </a:rPr>
              <a:t>certeza</a:t>
            </a:r>
            <a:r>
              <a:rPr lang="en-US" b="0" i="0" u="none" strike="noStrike" dirty="0">
                <a:solidFill>
                  <a:srgbClr val="000000"/>
                </a:solidFill>
                <a:effectLst/>
              </a:rPr>
              <a:t> de qual </a:t>
            </a:r>
            <a:r>
              <a:rPr lang="en-US" b="0" i="0" u="none" strike="noStrike" dirty="0" err="1">
                <a:solidFill>
                  <a:srgbClr val="000000"/>
                </a:solidFill>
                <a:effectLst/>
              </a:rPr>
              <a:t>serviço</a:t>
            </a:r>
            <a:r>
              <a:rPr lang="en-US" b="0" i="0" u="none" strike="noStrike" dirty="0">
                <a:solidFill>
                  <a:srgbClr val="000000"/>
                </a:solidFill>
                <a:effectLst/>
              </a:rPr>
              <a:t> </a:t>
            </a:r>
            <a:r>
              <a:rPr lang="en-US" b="0" i="0" u="none" strike="noStrike" dirty="0" err="1">
                <a:solidFill>
                  <a:srgbClr val="000000"/>
                </a:solidFill>
                <a:effectLst/>
              </a:rPr>
              <a:t>utilizar</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e </a:t>
            </a:r>
            <a:r>
              <a:rPr lang="en-US" b="0" i="0" u="none" strike="noStrike" dirty="0" err="1">
                <a:solidFill>
                  <a:srgbClr val="000000"/>
                </a:solidFill>
                <a:effectLst/>
              </a:rPr>
              <a:t>gerenciar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do banco de dados.</a:t>
            </a:r>
          </a:p>
          <a:p>
            <a:endParaRPr lang="en-BR" b="1" i="1" dirty="0"/>
          </a:p>
          <a:p>
            <a:endParaRPr lang="en-BR" b="1" i="1" dirty="0"/>
          </a:p>
          <a:p>
            <a:pPr algn="l"/>
            <a:r>
              <a:rPr lang="en-US" b="1" i="0" u="none" strike="noStrike" dirty="0" err="1">
                <a:solidFill>
                  <a:srgbClr val="000000"/>
                </a:solidFill>
                <a:effectLst/>
              </a:rPr>
              <a:t>Pergunta</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Qual </a:t>
            </a:r>
            <a:r>
              <a:rPr lang="en-US" b="0" i="0" u="none" strike="noStrike" dirty="0" err="1">
                <a:solidFill>
                  <a:srgbClr val="000000"/>
                </a:solidFill>
                <a:effectLst/>
              </a:rPr>
              <a:t>solução</a:t>
            </a:r>
            <a:r>
              <a:rPr lang="en-US" b="0" i="0" u="none" strike="noStrike" dirty="0">
                <a:solidFill>
                  <a:srgbClr val="000000"/>
                </a:solidFill>
                <a:effectLst/>
              </a:rPr>
              <a:t> você </a:t>
            </a:r>
            <a:r>
              <a:rPr lang="en-US" b="0" i="0" u="none" strike="noStrike" dirty="0" err="1">
                <a:solidFill>
                  <a:srgbClr val="000000"/>
                </a:solidFill>
                <a:effectLst/>
              </a:rPr>
              <a:t>recomendaria</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e </a:t>
            </a:r>
            <a:r>
              <a:rPr lang="en-US" b="0" i="0" u="none" strike="noStrike" dirty="0" err="1">
                <a:solidFill>
                  <a:srgbClr val="000000"/>
                </a:solidFill>
                <a:effectLst/>
              </a:rPr>
              <a:t>gerenciar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do banco de dados de </a:t>
            </a:r>
            <a:r>
              <a:rPr lang="en-US" b="0" i="0" u="none" strike="noStrike" dirty="0" err="1">
                <a:solidFill>
                  <a:srgbClr val="000000"/>
                </a:solidFill>
                <a:effectLst/>
              </a:rPr>
              <a:t>maneira</a:t>
            </a:r>
            <a:r>
              <a:rPr lang="en-US" b="0" i="0" u="none" strike="noStrike" dirty="0">
                <a:solidFill>
                  <a:srgbClr val="000000"/>
                </a:solidFill>
                <a:effectLst/>
              </a:rPr>
              <a:t> </a:t>
            </a:r>
            <a:r>
              <a:rPr lang="en-US" b="0" i="0" u="none" strike="noStrike" dirty="0" err="1">
                <a:solidFill>
                  <a:srgbClr val="000000"/>
                </a:solidFill>
                <a:effectLst/>
              </a:rPr>
              <a:t>segura</a:t>
            </a:r>
            <a:r>
              <a:rPr lang="en-US" b="0" i="0" u="none" strike="noStrike" dirty="0">
                <a:solidFill>
                  <a:srgbClr val="000000"/>
                </a:solidFill>
                <a:effectLst/>
              </a:rPr>
              <a:t>, </a:t>
            </a:r>
            <a:r>
              <a:rPr lang="en-US" b="0" i="0" u="none" strike="noStrike" dirty="0" err="1">
                <a:solidFill>
                  <a:srgbClr val="000000"/>
                </a:solidFill>
                <a:effectLst/>
              </a:rPr>
              <a:t>permitindo</a:t>
            </a:r>
            <a:r>
              <a:rPr lang="en-US" b="0" i="0" u="none" strike="noStrike" dirty="0">
                <a:solidFill>
                  <a:srgbClr val="000000"/>
                </a:solidFill>
                <a:effectLst/>
              </a:rPr>
              <a:t> que a </a:t>
            </a:r>
            <a:r>
              <a:rPr lang="en-US" b="0" i="0" u="none" strike="noStrike" dirty="0" err="1">
                <a:solidFill>
                  <a:srgbClr val="000000"/>
                </a:solidFill>
                <a:effectLst/>
              </a:rPr>
              <a:t>aplicação</a:t>
            </a:r>
            <a:r>
              <a:rPr lang="en-US" b="0" i="0" u="none" strike="noStrike" dirty="0">
                <a:solidFill>
                  <a:srgbClr val="000000"/>
                </a:solidFill>
                <a:effectLst/>
              </a:rPr>
              <a:t> as </a:t>
            </a:r>
            <a:r>
              <a:rPr lang="en-US" b="0" i="0" u="none" strike="noStrike" dirty="0" err="1">
                <a:solidFill>
                  <a:srgbClr val="000000"/>
                </a:solidFill>
                <a:effectLst/>
              </a:rPr>
              <a:t>recupere</a:t>
            </a:r>
            <a:r>
              <a:rPr lang="en-US" b="0" i="0" u="none" strike="noStrike" dirty="0">
                <a:solidFill>
                  <a:srgbClr val="000000"/>
                </a:solidFill>
                <a:effectLst/>
              </a:rPr>
              <a:t> </a:t>
            </a:r>
            <a:r>
              <a:rPr lang="en-US" b="0" i="0" u="none" strike="noStrike" dirty="0" err="1">
                <a:solidFill>
                  <a:srgbClr val="000000"/>
                </a:solidFill>
                <a:effectLst/>
              </a:rPr>
              <a:t>dinamicamente</a:t>
            </a:r>
            <a:r>
              <a:rPr lang="en-US" b="0" i="0" u="none" strike="noStrike" dirty="0">
                <a:solidFill>
                  <a:srgbClr val="000000"/>
                </a:solidFill>
                <a:effectLst/>
              </a:rPr>
              <a:t> </a:t>
            </a:r>
            <a:r>
              <a:rPr lang="en-US" b="0" i="0" u="none" strike="noStrike" dirty="0" err="1">
                <a:solidFill>
                  <a:srgbClr val="000000"/>
                </a:solidFill>
                <a:effectLst/>
              </a:rPr>
              <a:t>quando</a:t>
            </a:r>
            <a:r>
              <a:rPr lang="en-US" b="0" i="0" u="none" strike="noStrike" dirty="0">
                <a:solidFill>
                  <a:srgbClr val="000000"/>
                </a:solidFill>
                <a:effectLst/>
              </a:rPr>
              <a:t> </a:t>
            </a:r>
            <a:r>
              <a:rPr lang="en-US" b="0" i="0" u="none" strike="noStrike" dirty="0" err="1">
                <a:solidFill>
                  <a:srgbClr val="000000"/>
                </a:solidFill>
                <a:effectLst/>
              </a:rPr>
              <a:t>necessário</a:t>
            </a:r>
            <a:r>
              <a:rPr lang="en-US" b="0" i="0" u="none" strike="noStrike" dirty="0">
                <a:solidFill>
                  <a:srgbClr val="000000"/>
                </a:solidFill>
                <a:effectLst/>
              </a:rPr>
              <a:t>?</a:t>
            </a:r>
          </a:p>
          <a:p>
            <a:pPr algn="l"/>
            <a:r>
              <a:rPr lang="en-US" b="0" i="0" u="none" strike="noStrike" dirty="0">
                <a:solidFill>
                  <a:srgbClr val="000000"/>
                </a:solidFill>
                <a:effectLst/>
              </a:rPr>
              <a:t>a) </a:t>
            </a:r>
            <a:r>
              <a:rPr lang="en-US" b="0" i="0" u="none" strike="noStrike" dirty="0" err="1">
                <a:solidFill>
                  <a:srgbClr val="000000"/>
                </a:solidFill>
                <a:effectLst/>
              </a:rPr>
              <a:t>Armazenar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no </a:t>
            </a:r>
            <a:r>
              <a:rPr lang="en-US" b="1" i="0" u="none" strike="noStrike" dirty="0">
                <a:solidFill>
                  <a:srgbClr val="000000"/>
                </a:solidFill>
                <a:effectLst/>
              </a:rPr>
              <a:t>AWS Certificate Manager (ACM)</a:t>
            </a:r>
            <a:r>
              <a:rPr lang="en-US" b="0" i="0" u="none" strike="noStrike" dirty="0">
                <a:solidFill>
                  <a:srgbClr val="000000"/>
                </a:solidFill>
                <a:effectLst/>
              </a:rPr>
              <a:t>, pois </a:t>
            </a:r>
            <a:r>
              <a:rPr lang="en-US" b="0" i="0" u="none" strike="noStrike" dirty="0" err="1">
                <a:solidFill>
                  <a:srgbClr val="000000"/>
                </a:solidFill>
                <a:effectLst/>
              </a:rPr>
              <a:t>ele</a:t>
            </a:r>
            <a:r>
              <a:rPr lang="en-US" b="0" i="0" u="none" strike="noStrike" dirty="0">
                <a:solidFill>
                  <a:srgbClr val="000000"/>
                </a:solidFill>
                <a:effectLst/>
              </a:rPr>
              <a:t> </a:t>
            </a:r>
            <a:r>
              <a:rPr lang="en-US" b="0" i="0" u="none" strike="noStrike" dirty="0" err="1">
                <a:solidFill>
                  <a:srgbClr val="000000"/>
                </a:solidFill>
                <a:effectLst/>
              </a:rPr>
              <a:t>já</a:t>
            </a:r>
            <a:r>
              <a:rPr lang="en-US" b="0" i="0" u="none" strike="noStrike" dirty="0">
                <a:solidFill>
                  <a:srgbClr val="000000"/>
                </a:solidFill>
                <a:effectLst/>
              </a:rPr>
              <a:t>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sendo</a:t>
            </a:r>
            <a:r>
              <a:rPr lang="en-US" b="0" i="0" u="none" strike="noStrike" dirty="0">
                <a:solidFill>
                  <a:srgbClr val="000000"/>
                </a:solidFill>
                <a:effectLst/>
              </a:rPr>
              <a:t> </a:t>
            </a:r>
            <a:r>
              <a:rPr lang="en-US" b="0" i="0" u="none" strike="noStrike" dirty="0" err="1">
                <a:solidFill>
                  <a:srgbClr val="000000"/>
                </a:solidFill>
                <a:effectLst/>
              </a:rPr>
              <a:t>utilizado</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certificados</a:t>
            </a:r>
            <a:r>
              <a:rPr lang="en-US" b="0" i="0" u="none" strike="noStrike" dirty="0">
                <a:solidFill>
                  <a:srgbClr val="000000"/>
                </a:solidFill>
                <a:effectLst/>
              </a:rPr>
              <a:t> SSL/TLS e </a:t>
            </a:r>
            <a:r>
              <a:rPr lang="en-US" b="0" i="0" u="none" strike="noStrike" dirty="0" err="1">
                <a:solidFill>
                  <a:srgbClr val="000000"/>
                </a:solidFill>
                <a:effectLst/>
              </a:rPr>
              <a:t>pode</a:t>
            </a:r>
            <a:r>
              <a:rPr lang="en-US" b="0" i="0" u="none" strike="noStrike" dirty="0">
                <a:solidFill>
                  <a:srgbClr val="000000"/>
                </a:solidFill>
                <a:effectLst/>
              </a:rPr>
              <a:t> lidar com </a:t>
            </a:r>
            <a:r>
              <a:rPr lang="en-US" b="0" i="0" u="none" strike="noStrike" dirty="0" err="1">
                <a:solidFill>
                  <a:srgbClr val="000000"/>
                </a:solidFill>
                <a:effectLst/>
              </a:rPr>
              <a:t>informações</a:t>
            </a:r>
            <a:r>
              <a:rPr lang="en-US" b="0" i="0" u="none" strike="noStrike" dirty="0">
                <a:solidFill>
                  <a:srgbClr val="000000"/>
                </a:solidFill>
                <a:effectLst/>
              </a:rPr>
              <a:t> </a:t>
            </a:r>
            <a:r>
              <a:rPr lang="en-US" b="0" i="0" u="none" strike="noStrike" dirty="0" err="1">
                <a:solidFill>
                  <a:srgbClr val="000000"/>
                </a:solidFill>
                <a:effectLst/>
              </a:rPr>
              <a:t>sensíveis</a:t>
            </a:r>
            <a:r>
              <a:rPr lang="en-US" b="0" i="0" u="none" strike="noStrike" dirty="0">
                <a:solidFill>
                  <a:srgbClr val="000000"/>
                </a:solidFill>
                <a:effectLst/>
              </a:rPr>
              <a:t>.</a:t>
            </a:r>
          </a:p>
          <a:p>
            <a:pPr algn="l"/>
            <a:r>
              <a:rPr lang="en-US" b="0" i="0" u="none" strike="noStrike" dirty="0">
                <a:solidFill>
                  <a:srgbClr val="000000"/>
                </a:solidFill>
                <a:effectLst/>
              </a:rPr>
              <a:t>b) </a:t>
            </a:r>
            <a:r>
              <a:rPr lang="en-US" b="0" i="0" u="none" strike="noStrike" dirty="0" err="1">
                <a:solidFill>
                  <a:srgbClr val="000000"/>
                </a:solidFill>
                <a:effectLst/>
              </a:rPr>
              <a:t>Utilizar</a:t>
            </a:r>
            <a:r>
              <a:rPr lang="en-US" b="0" i="0" u="none" strike="noStrike" dirty="0">
                <a:solidFill>
                  <a:srgbClr val="000000"/>
                </a:solidFill>
                <a:effectLst/>
              </a:rPr>
              <a:t> o </a:t>
            </a:r>
            <a:r>
              <a:rPr lang="en-US" b="1" i="0" u="none" strike="noStrike" dirty="0">
                <a:solidFill>
                  <a:srgbClr val="000000"/>
                </a:solidFill>
                <a:effectLst/>
              </a:rPr>
              <a:t>AWS Key Management Service (KMS)</a:t>
            </a:r>
            <a:r>
              <a:rPr lang="en-US" b="0" i="0" u="none" strike="noStrike" dirty="0">
                <a:solidFill>
                  <a:srgbClr val="000000"/>
                </a:solidFill>
                <a:effectLst/>
              </a:rPr>
              <a:t> para </a:t>
            </a:r>
            <a:r>
              <a:rPr lang="en-US" b="0" i="0" u="none" strike="noStrike" dirty="0" err="1">
                <a:solidFill>
                  <a:srgbClr val="000000"/>
                </a:solidFill>
                <a:effectLst/>
              </a:rPr>
              <a:t>criptografar</a:t>
            </a:r>
            <a:r>
              <a:rPr lang="en-US" b="0" i="0" u="none" strike="noStrike" dirty="0">
                <a:solidFill>
                  <a:srgbClr val="000000"/>
                </a:solidFill>
                <a:effectLst/>
              </a:rPr>
              <a:t> e </a:t>
            </a:r>
            <a:r>
              <a:rPr lang="en-US" b="0" i="0" u="none" strike="noStrike" dirty="0" err="1">
                <a:solidFill>
                  <a:srgbClr val="000000"/>
                </a:solidFill>
                <a:effectLst/>
              </a:rPr>
              <a:t>armazenar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vez</a:t>
            </a:r>
            <a:r>
              <a:rPr lang="en-US" b="0" i="0" u="none" strike="noStrike" dirty="0">
                <a:solidFill>
                  <a:srgbClr val="000000"/>
                </a:solidFill>
                <a:effectLst/>
              </a:rPr>
              <a:t> que </a:t>
            </a:r>
            <a:r>
              <a:rPr lang="en-US" b="0" i="0" u="none" strike="noStrike" dirty="0" err="1">
                <a:solidFill>
                  <a:srgbClr val="000000"/>
                </a:solidFill>
                <a:effectLst/>
              </a:rPr>
              <a:t>ele</a:t>
            </a:r>
            <a:r>
              <a:rPr lang="en-US" b="0" i="0" u="none" strike="noStrike" dirty="0">
                <a:solidFill>
                  <a:srgbClr val="000000"/>
                </a:solidFill>
                <a:effectLst/>
              </a:rPr>
              <a:t> é </a:t>
            </a:r>
            <a:r>
              <a:rPr lang="en-US" b="0" i="0" u="none" strike="noStrike" dirty="0" err="1">
                <a:solidFill>
                  <a:srgbClr val="000000"/>
                </a:solidFill>
                <a:effectLst/>
              </a:rPr>
              <a:t>usado</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chaves</a:t>
            </a:r>
            <a:r>
              <a:rPr lang="en-US" b="0" i="0" u="none" strike="noStrike" dirty="0">
                <a:solidFill>
                  <a:srgbClr val="000000"/>
                </a:solidFill>
                <a:effectLst/>
              </a:rPr>
              <a:t> de </a:t>
            </a:r>
            <a:r>
              <a:rPr lang="en-US" b="0" i="0" u="none" strike="noStrike" dirty="0" err="1">
                <a:solidFill>
                  <a:srgbClr val="000000"/>
                </a:solidFill>
                <a:effectLst/>
              </a:rPr>
              <a:t>criptografia</a:t>
            </a:r>
            <a:r>
              <a:rPr lang="en-US" b="0" i="0" u="none" strike="noStrike" dirty="0">
                <a:solidFill>
                  <a:srgbClr val="000000"/>
                </a:solidFill>
                <a:effectLst/>
              </a:rPr>
              <a:t> e </a:t>
            </a:r>
            <a:r>
              <a:rPr lang="en-US" b="0" i="0" u="none" strike="noStrike" dirty="0" err="1">
                <a:solidFill>
                  <a:srgbClr val="000000"/>
                </a:solidFill>
                <a:effectLst/>
              </a:rPr>
              <a:t>pode</a:t>
            </a:r>
            <a:r>
              <a:rPr lang="en-US" b="0" i="0" u="none" strike="noStrike" dirty="0">
                <a:solidFill>
                  <a:srgbClr val="000000"/>
                </a:solidFill>
                <a:effectLst/>
              </a:rPr>
              <a:t> </a:t>
            </a:r>
            <a:r>
              <a:rPr lang="en-US" b="0" i="0" u="none" strike="noStrike" dirty="0" err="1">
                <a:solidFill>
                  <a:srgbClr val="000000"/>
                </a:solidFill>
                <a:effectLst/>
              </a:rPr>
              <a:t>proteger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a:t>
            </a:r>
          </a:p>
          <a:p>
            <a:pPr algn="l"/>
            <a:r>
              <a:rPr lang="en-US" b="0" i="0" u="none" strike="noStrike" dirty="0">
                <a:solidFill>
                  <a:srgbClr val="000000"/>
                </a:solidFill>
                <a:effectLst/>
              </a:rPr>
              <a:t>c) </a:t>
            </a:r>
            <a:r>
              <a:rPr lang="en-US" b="0" i="0" u="none" strike="noStrike" dirty="0" err="1">
                <a:solidFill>
                  <a:srgbClr val="000000"/>
                </a:solidFill>
                <a:effectLst/>
              </a:rPr>
              <a:t>Armazenar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no </a:t>
            </a:r>
            <a:r>
              <a:rPr lang="en-US" b="1" i="0" u="none" strike="noStrike" dirty="0">
                <a:solidFill>
                  <a:srgbClr val="000000"/>
                </a:solidFill>
                <a:effectLst/>
              </a:rPr>
              <a:t>AWS Systems Manager Parameter Store</a:t>
            </a:r>
            <a:r>
              <a:rPr lang="en-US" b="0" i="0" u="none" strike="noStrike" dirty="0">
                <a:solidFill>
                  <a:srgbClr val="000000"/>
                </a:solidFill>
                <a:effectLst/>
              </a:rPr>
              <a:t> com a </a:t>
            </a:r>
            <a:r>
              <a:rPr lang="en-US" b="0" i="0" u="none" strike="noStrike" dirty="0" err="1">
                <a:solidFill>
                  <a:srgbClr val="000000"/>
                </a:solidFill>
                <a:effectLst/>
              </a:rPr>
              <a:t>opção</a:t>
            </a:r>
            <a:r>
              <a:rPr lang="en-US" b="0" i="0" u="none" strike="noStrike" dirty="0">
                <a:solidFill>
                  <a:srgbClr val="000000"/>
                </a:solidFill>
                <a:effectLst/>
              </a:rPr>
              <a:t> de </a:t>
            </a:r>
            <a:r>
              <a:rPr lang="en-US" b="0" i="0" u="none" strike="noStrike" dirty="0" err="1">
                <a:solidFill>
                  <a:srgbClr val="000000"/>
                </a:solidFill>
                <a:effectLst/>
              </a:rPr>
              <a:t>parâmetro</a:t>
            </a:r>
            <a:r>
              <a:rPr lang="en-US" b="0" i="0" u="none" strike="noStrike" dirty="0">
                <a:solidFill>
                  <a:srgbClr val="000000"/>
                </a:solidFill>
                <a:effectLst/>
              </a:rPr>
              <a:t> </a:t>
            </a:r>
            <a:r>
              <a:rPr lang="en-US" b="0" i="0" u="none" strike="noStrike" dirty="0" err="1">
                <a:solidFill>
                  <a:srgbClr val="000000"/>
                </a:solidFill>
                <a:effectLst/>
              </a:rPr>
              <a:t>seguro</a:t>
            </a:r>
            <a:r>
              <a:rPr lang="en-US" b="0" i="0" u="none" strike="noStrike" dirty="0">
                <a:solidFill>
                  <a:srgbClr val="000000"/>
                </a:solidFill>
                <a:effectLst/>
              </a:rPr>
              <a:t> (</a:t>
            </a:r>
            <a:r>
              <a:rPr lang="en-US" b="0" i="0" u="none" strike="noStrike" dirty="0" err="1">
                <a:solidFill>
                  <a:srgbClr val="000000"/>
                </a:solidFill>
                <a:effectLst/>
              </a:rPr>
              <a:t>SecureString</a:t>
            </a:r>
            <a:r>
              <a:rPr lang="en-US" b="0" i="0" u="none" strike="noStrike" dirty="0">
                <a:solidFill>
                  <a:srgbClr val="000000"/>
                </a:solidFill>
                <a:effectLst/>
              </a:rPr>
              <a:t>) e </a:t>
            </a:r>
            <a:r>
              <a:rPr lang="en-US" b="0" i="0" u="none" strike="noStrike" dirty="0" err="1">
                <a:solidFill>
                  <a:srgbClr val="000000"/>
                </a:solidFill>
                <a:effectLst/>
              </a:rPr>
              <a:t>criptografá</a:t>
            </a:r>
            <a:r>
              <a:rPr lang="en-US" b="0" i="0" u="none" strike="noStrike" dirty="0">
                <a:solidFill>
                  <a:srgbClr val="000000"/>
                </a:solidFill>
                <a:effectLst/>
              </a:rPr>
              <a:t>-las </a:t>
            </a:r>
            <a:r>
              <a:rPr lang="en-US" b="0" i="0" u="none" strike="noStrike" dirty="0" err="1">
                <a:solidFill>
                  <a:srgbClr val="000000"/>
                </a:solidFill>
                <a:effectLst/>
              </a:rPr>
              <a:t>usando</a:t>
            </a:r>
            <a:r>
              <a:rPr lang="en-US" b="0" i="0" u="none" strike="noStrike" dirty="0">
                <a:solidFill>
                  <a:srgbClr val="000000"/>
                </a:solidFill>
                <a:effectLst/>
              </a:rPr>
              <a:t> o KMS.</a:t>
            </a:r>
          </a:p>
          <a:p>
            <a:pPr algn="l"/>
            <a:r>
              <a:rPr lang="en-US" b="0" i="0" u="none" strike="noStrike" dirty="0">
                <a:solidFill>
                  <a:srgbClr val="000000"/>
                </a:solidFill>
                <a:effectLst/>
              </a:rPr>
              <a:t>d) </a:t>
            </a:r>
            <a:r>
              <a:rPr lang="en-US" b="0" i="0" u="none" strike="noStrike" dirty="0" err="1">
                <a:solidFill>
                  <a:srgbClr val="000000"/>
                </a:solidFill>
                <a:effectLst/>
              </a:rPr>
              <a:t>Utilizar</a:t>
            </a:r>
            <a:r>
              <a:rPr lang="en-US" b="0" i="0" u="none" strike="noStrike" dirty="0">
                <a:solidFill>
                  <a:srgbClr val="000000"/>
                </a:solidFill>
                <a:effectLst/>
              </a:rPr>
              <a:t> o </a:t>
            </a:r>
            <a:r>
              <a:rPr lang="en-US" b="1" i="0" u="none" strike="noStrike" dirty="0">
                <a:solidFill>
                  <a:srgbClr val="000000"/>
                </a:solidFill>
                <a:effectLst/>
              </a:rPr>
              <a:t>AWS Secrets Manager</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e </a:t>
            </a:r>
            <a:r>
              <a:rPr lang="en-US" b="0" i="0" u="none" strike="noStrike" dirty="0" err="1">
                <a:solidFill>
                  <a:srgbClr val="000000"/>
                </a:solidFill>
                <a:effectLst/>
              </a:rPr>
              <a:t>gerenciar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do banco de dados, </a:t>
            </a:r>
            <a:r>
              <a:rPr lang="en-US" b="0" i="0" u="none" strike="noStrike" dirty="0" err="1">
                <a:solidFill>
                  <a:srgbClr val="000000"/>
                </a:solidFill>
                <a:effectLst/>
              </a:rPr>
              <a:t>aproveitando</a:t>
            </a:r>
            <a:r>
              <a:rPr lang="en-US" b="0" i="0" u="none" strike="noStrike" dirty="0">
                <a:solidFill>
                  <a:srgbClr val="000000"/>
                </a:solidFill>
                <a:effectLst/>
              </a:rPr>
              <a:t> a </a:t>
            </a:r>
            <a:r>
              <a:rPr lang="en-US" b="0" i="0" u="none" strike="noStrike" dirty="0" err="1">
                <a:solidFill>
                  <a:srgbClr val="000000"/>
                </a:solidFill>
                <a:effectLst/>
              </a:rPr>
              <a:t>rotação</a:t>
            </a:r>
            <a:r>
              <a:rPr lang="en-US" b="0" i="0" u="none" strike="noStrike" dirty="0">
                <a:solidFill>
                  <a:srgbClr val="000000"/>
                </a:solidFill>
                <a:effectLst/>
              </a:rPr>
              <a:t> </a:t>
            </a:r>
            <a:r>
              <a:rPr lang="en-US" b="0" i="0" u="none" strike="noStrike" dirty="0" err="1">
                <a:solidFill>
                  <a:srgbClr val="000000"/>
                </a:solidFill>
                <a:effectLst/>
              </a:rPr>
              <a:t>automática</a:t>
            </a:r>
            <a:r>
              <a:rPr lang="en-US" b="0" i="0" u="none" strike="noStrike" dirty="0">
                <a:solidFill>
                  <a:srgbClr val="000000"/>
                </a:solidFill>
                <a:effectLst/>
              </a:rPr>
              <a:t> de </a:t>
            </a:r>
            <a:r>
              <a:rPr lang="en-US" b="0" i="0" u="none" strike="noStrike" dirty="0" err="1">
                <a:solidFill>
                  <a:srgbClr val="000000"/>
                </a:solidFill>
                <a:effectLst/>
              </a:rPr>
              <a:t>credenciais</a:t>
            </a:r>
            <a:r>
              <a:rPr lang="en-US" b="0" i="0" u="none" strike="noStrike" dirty="0">
                <a:solidFill>
                  <a:srgbClr val="000000"/>
                </a:solidFill>
                <a:effectLst/>
              </a:rPr>
              <a:t> e a </a:t>
            </a:r>
            <a:r>
              <a:rPr lang="en-US" b="0" i="0" u="none" strike="noStrike" dirty="0" err="1">
                <a:solidFill>
                  <a:srgbClr val="000000"/>
                </a:solidFill>
                <a:effectLst/>
              </a:rPr>
              <a:t>fácil</a:t>
            </a:r>
            <a:r>
              <a:rPr lang="en-US" b="0" i="0" u="none" strike="noStrike" dirty="0">
                <a:solidFill>
                  <a:srgbClr val="000000"/>
                </a:solidFill>
                <a:effectLst/>
              </a:rPr>
              <a:t> </a:t>
            </a:r>
            <a:r>
              <a:rPr lang="en-US" b="0" i="0" u="none" strike="noStrike" dirty="0" err="1">
                <a:solidFill>
                  <a:srgbClr val="000000"/>
                </a:solidFill>
                <a:effectLst/>
              </a:rPr>
              <a:t>integração</a:t>
            </a:r>
            <a:r>
              <a:rPr lang="en-US" b="0" i="0" u="none" strike="noStrike" dirty="0">
                <a:solidFill>
                  <a:srgbClr val="000000"/>
                </a:solidFill>
                <a:effectLst/>
              </a:rPr>
              <a:t> com o RDS.</a:t>
            </a:r>
          </a:p>
          <a:p>
            <a:endParaRPr lang="en-BR" b="1" i="1" dirty="0"/>
          </a:p>
        </p:txBody>
      </p:sp>
    </p:spTree>
    <p:extLst>
      <p:ext uri="{BB962C8B-B14F-4D97-AF65-F5344CB8AC3E}">
        <p14:creationId xmlns:p14="http://schemas.microsoft.com/office/powerpoint/2010/main" val="3359894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85725" y="117693"/>
            <a:ext cx="12017376" cy="7017306"/>
          </a:xfrm>
          <a:prstGeom prst="rect">
            <a:avLst/>
          </a:prstGeom>
          <a:noFill/>
        </p:spPr>
        <p:txBody>
          <a:bodyPr wrap="square" rtlCol="0">
            <a:spAutoFit/>
          </a:bodyPr>
          <a:lstStyle/>
          <a:p>
            <a:pPr algn="l"/>
            <a:r>
              <a:rPr lang="en-US" b="1" i="0" u="none" strike="noStrike" dirty="0" err="1">
                <a:solidFill>
                  <a:srgbClr val="000000"/>
                </a:solidFill>
                <a:effectLst/>
              </a:rPr>
              <a:t>Resposta</a:t>
            </a:r>
            <a:r>
              <a:rPr lang="en-US" b="1" i="0" u="none" strike="noStrike" dirty="0">
                <a:solidFill>
                  <a:srgbClr val="000000"/>
                </a:solidFill>
                <a:effectLst/>
              </a:rPr>
              <a:t> </a:t>
            </a:r>
            <a:r>
              <a:rPr lang="en-US" b="1" i="0" u="none" strike="noStrike" dirty="0" err="1">
                <a:solidFill>
                  <a:srgbClr val="000000"/>
                </a:solidFill>
                <a:effectLst/>
              </a:rPr>
              <a:t>Correta</a:t>
            </a:r>
            <a:r>
              <a:rPr lang="en-US" b="1" i="0" u="none" strike="noStrike" dirty="0">
                <a:solidFill>
                  <a:srgbClr val="000000"/>
                </a:solidFill>
                <a:effectLst/>
              </a:rPr>
              <a:t>:</a:t>
            </a:r>
            <a:r>
              <a:rPr lang="en-US" b="0" i="0" u="none" strike="noStrike" dirty="0">
                <a:solidFill>
                  <a:srgbClr val="000000"/>
                </a:solidFill>
                <a:effectLst/>
              </a:rPr>
              <a:t> d) </a:t>
            </a:r>
            <a:r>
              <a:rPr lang="en-US" b="0" i="0" u="none" strike="noStrike" dirty="0" err="1">
                <a:solidFill>
                  <a:srgbClr val="000000"/>
                </a:solidFill>
                <a:effectLst/>
              </a:rPr>
              <a:t>Utilizar</a:t>
            </a:r>
            <a:r>
              <a:rPr lang="en-US" b="0" i="0" u="none" strike="noStrike" dirty="0">
                <a:solidFill>
                  <a:srgbClr val="000000"/>
                </a:solidFill>
                <a:effectLst/>
              </a:rPr>
              <a:t> o </a:t>
            </a:r>
            <a:r>
              <a:rPr lang="en-US" b="1" i="0" u="none" strike="noStrike" dirty="0">
                <a:solidFill>
                  <a:srgbClr val="000000"/>
                </a:solidFill>
                <a:effectLst/>
              </a:rPr>
              <a:t>AWS Secrets Manager</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e </a:t>
            </a:r>
            <a:r>
              <a:rPr lang="en-US" b="0" i="0" u="none" strike="noStrike" dirty="0" err="1">
                <a:solidFill>
                  <a:srgbClr val="000000"/>
                </a:solidFill>
                <a:effectLst/>
              </a:rPr>
              <a:t>gerenciar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do banco de dados, </a:t>
            </a:r>
            <a:r>
              <a:rPr lang="en-US" b="0" i="0" u="none" strike="noStrike" dirty="0" err="1">
                <a:solidFill>
                  <a:srgbClr val="000000"/>
                </a:solidFill>
                <a:effectLst/>
              </a:rPr>
              <a:t>aproveitando</a:t>
            </a:r>
            <a:r>
              <a:rPr lang="en-US" b="0" i="0" u="none" strike="noStrike" dirty="0">
                <a:solidFill>
                  <a:srgbClr val="000000"/>
                </a:solidFill>
                <a:effectLst/>
              </a:rPr>
              <a:t> a </a:t>
            </a:r>
            <a:r>
              <a:rPr lang="en-US" b="0" i="0" u="none" strike="noStrike" dirty="0" err="1">
                <a:solidFill>
                  <a:srgbClr val="000000"/>
                </a:solidFill>
                <a:effectLst/>
              </a:rPr>
              <a:t>rotação</a:t>
            </a:r>
            <a:r>
              <a:rPr lang="en-US" b="0" i="0" u="none" strike="noStrike" dirty="0">
                <a:solidFill>
                  <a:srgbClr val="000000"/>
                </a:solidFill>
                <a:effectLst/>
              </a:rPr>
              <a:t> </a:t>
            </a:r>
            <a:r>
              <a:rPr lang="en-US" b="0" i="0" u="none" strike="noStrike" dirty="0" err="1">
                <a:solidFill>
                  <a:srgbClr val="000000"/>
                </a:solidFill>
                <a:effectLst/>
              </a:rPr>
              <a:t>automática</a:t>
            </a:r>
            <a:r>
              <a:rPr lang="en-US" b="0" i="0" u="none" strike="noStrike" dirty="0">
                <a:solidFill>
                  <a:srgbClr val="000000"/>
                </a:solidFill>
                <a:effectLst/>
              </a:rPr>
              <a:t> de </a:t>
            </a:r>
            <a:r>
              <a:rPr lang="en-US" b="0" i="0" u="none" strike="noStrike" dirty="0" err="1">
                <a:solidFill>
                  <a:srgbClr val="000000"/>
                </a:solidFill>
                <a:effectLst/>
              </a:rPr>
              <a:t>credenciais</a:t>
            </a:r>
            <a:r>
              <a:rPr lang="en-US" b="0" i="0" u="none" strike="noStrike" dirty="0">
                <a:solidFill>
                  <a:srgbClr val="000000"/>
                </a:solidFill>
                <a:effectLst/>
              </a:rPr>
              <a:t> e a </a:t>
            </a:r>
            <a:r>
              <a:rPr lang="en-US" b="0" i="0" u="none" strike="noStrike" dirty="0" err="1">
                <a:solidFill>
                  <a:srgbClr val="000000"/>
                </a:solidFill>
                <a:effectLst/>
              </a:rPr>
              <a:t>fácil</a:t>
            </a:r>
            <a:r>
              <a:rPr lang="en-US" b="0" i="0" u="none" strike="noStrike" dirty="0">
                <a:solidFill>
                  <a:srgbClr val="000000"/>
                </a:solidFill>
                <a:effectLst/>
              </a:rPr>
              <a:t> </a:t>
            </a:r>
            <a:r>
              <a:rPr lang="en-US" b="0" i="0" u="none" strike="noStrike" dirty="0" err="1">
                <a:solidFill>
                  <a:srgbClr val="000000"/>
                </a:solidFill>
                <a:effectLst/>
              </a:rPr>
              <a:t>integração</a:t>
            </a:r>
            <a:r>
              <a:rPr lang="en-US" b="0" i="0" u="none" strike="noStrike" dirty="0">
                <a:solidFill>
                  <a:srgbClr val="000000"/>
                </a:solidFill>
                <a:effectLst/>
              </a:rPr>
              <a:t> com o RDS.</a:t>
            </a:r>
          </a:p>
          <a:p>
            <a:pPr algn="l"/>
            <a:r>
              <a:rPr lang="en-US" b="1" i="0" u="none" strike="noStrike" dirty="0" err="1">
                <a:solidFill>
                  <a:srgbClr val="000000"/>
                </a:solidFill>
                <a:effectLst/>
              </a:rPr>
              <a:t>Explicação</a:t>
            </a:r>
            <a:r>
              <a:rPr lang="en-US" b="1" i="0" u="none" strike="noStrike" dirty="0">
                <a:solidFill>
                  <a:srgbClr val="000000"/>
                </a:solidFill>
                <a:effectLst/>
              </a:rPr>
              <a:t>:</a:t>
            </a:r>
            <a:endParaRPr lang="en-US" b="0" i="0" u="none" strike="noStrike" dirty="0">
              <a:solidFill>
                <a:srgbClr val="000000"/>
              </a:solidFill>
              <a:effectLst/>
            </a:endParaRPr>
          </a:p>
          <a:p>
            <a:pPr algn="l"/>
            <a:r>
              <a:rPr lang="en-US" b="0" i="0" u="none" strike="noStrike" dirty="0">
                <a:solidFill>
                  <a:srgbClr val="000000"/>
                </a:solidFill>
                <a:effectLst/>
              </a:rPr>
              <a:t>O </a:t>
            </a:r>
            <a:r>
              <a:rPr lang="en-US" b="1" i="0" u="none" strike="noStrike" dirty="0">
                <a:solidFill>
                  <a:srgbClr val="000000"/>
                </a:solidFill>
                <a:effectLst/>
              </a:rPr>
              <a:t>AWS Secrets Manager</a:t>
            </a:r>
            <a:r>
              <a:rPr lang="en-US" b="0" i="0" u="none" strike="noStrike" dirty="0">
                <a:solidFill>
                  <a:srgbClr val="000000"/>
                </a:solidFill>
                <a:effectLst/>
              </a:rPr>
              <a:t> é a </a:t>
            </a:r>
            <a:r>
              <a:rPr lang="en-US" b="0" i="0" u="none" strike="noStrike" dirty="0" err="1">
                <a:solidFill>
                  <a:srgbClr val="000000"/>
                </a:solidFill>
                <a:effectLst/>
              </a:rPr>
              <a:t>solução</a:t>
            </a:r>
            <a:r>
              <a:rPr lang="en-US" b="0" i="0" u="none" strike="noStrike" dirty="0">
                <a:solidFill>
                  <a:srgbClr val="000000"/>
                </a:solidFill>
                <a:effectLst/>
              </a:rPr>
              <a:t> ideal para </a:t>
            </a:r>
            <a:r>
              <a:rPr lang="en-US" b="0" i="0" u="none" strike="noStrike" dirty="0" err="1">
                <a:solidFill>
                  <a:srgbClr val="000000"/>
                </a:solidFill>
                <a:effectLst/>
              </a:rPr>
              <a:t>armazenar</a:t>
            </a:r>
            <a:r>
              <a:rPr lang="en-US" b="0" i="0" u="none" strike="noStrike" dirty="0">
                <a:solidFill>
                  <a:srgbClr val="000000"/>
                </a:solidFill>
                <a:effectLst/>
              </a:rPr>
              <a:t> e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credenciais</a:t>
            </a:r>
            <a:r>
              <a:rPr lang="en-US" b="0" i="0" u="none" strike="noStrike" dirty="0">
                <a:solidFill>
                  <a:srgbClr val="000000"/>
                </a:solidFill>
                <a:effectLst/>
              </a:rPr>
              <a:t> de banco de dados de forma </a:t>
            </a:r>
            <a:r>
              <a:rPr lang="en-US" b="0" i="0" u="none" strike="noStrike" dirty="0" err="1">
                <a:solidFill>
                  <a:srgbClr val="000000"/>
                </a:solidFill>
                <a:effectLst/>
              </a:rPr>
              <a:t>segura</a:t>
            </a:r>
            <a:r>
              <a:rPr lang="en-US" b="0" i="0" u="none" strike="noStrike" dirty="0">
                <a:solidFill>
                  <a:srgbClr val="000000"/>
                </a:solidFill>
                <a:effectLst/>
              </a:rPr>
              <a:t>. Ele </a:t>
            </a:r>
            <a:r>
              <a:rPr lang="en-US" b="0" i="0" u="none" strike="noStrike" dirty="0" err="1">
                <a:solidFill>
                  <a:srgbClr val="000000"/>
                </a:solidFill>
                <a:effectLst/>
              </a:rPr>
              <a:t>permite</a:t>
            </a:r>
            <a:r>
              <a:rPr lang="en-US" b="0" i="0" u="none" strike="noStrike" dirty="0">
                <a:solidFill>
                  <a:srgbClr val="000000"/>
                </a:solidFill>
                <a:effectLst/>
              </a:rPr>
              <a:t> </a:t>
            </a:r>
            <a:r>
              <a:rPr lang="en-US" b="0" i="0" u="none" strike="noStrike" dirty="0" err="1">
                <a:solidFill>
                  <a:srgbClr val="000000"/>
                </a:solidFill>
                <a:effectLst/>
              </a:rPr>
              <a:t>armazenar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de forma </a:t>
            </a:r>
            <a:r>
              <a:rPr lang="en-US" b="0" i="0" u="none" strike="noStrike" dirty="0" err="1">
                <a:solidFill>
                  <a:srgbClr val="000000"/>
                </a:solidFill>
                <a:effectLst/>
              </a:rPr>
              <a:t>criptografada</a:t>
            </a:r>
            <a:r>
              <a:rPr lang="en-US" b="0" i="0" u="none" strike="noStrike" dirty="0">
                <a:solidFill>
                  <a:srgbClr val="000000"/>
                </a:solidFill>
                <a:effectLst/>
              </a:rPr>
              <a:t> e </a:t>
            </a:r>
            <a:r>
              <a:rPr lang="en-US" b="0" i="0" u="none" strike="noStrike" dirty="0" err="1">
                <a:solidFill>
                  <a:srgbClr val="000000"/>
                </a:solidFill>
                <a:effectLst/>
              </a:rPr>
              <a:t>oferece</a:t>
            </a:r>
            <a:r>
              <a:rPr lang="en-US" b="0" i="0" u="none" strike="noStrike" dirty="0">
                <a:solidFill>
                  <a:srgbClr val="000000"/>
                </a:solidFill>
                <a:effectLst/>
              </a:rPr>
              <a:t> a </a:t>
            </a:r>
            <a:r>
              <a:rPr lang="en-US" b="0" i="0" u="none" strike="noStrike" dirty="0" err="1">
                <a:solidFill>
                  <a:srgbClr val="000000"/>
                </a:solidFill>
                <a:effectLst/>
              </a:rPr>
              <a:t>funcionalidade</a:t>
            </a:r>
            <a:r>
              <a:rPr lang="en-US" b="0" i="0" u="none" strike="noStrike" dirty="0">
                <a:solidFill>
                  <a:srgbClr val="000000"/>
                </a:solidFill>
                <a:effectLst/>
              </a:rPr>
              <a:t> de </a:t>
            </a:r>
            <a:r>
              <a:rPr lang="en-US" b="0" i="0" u="none" strike="noStrike" dirty="0" err="1">
                <a:solidFill>
                  <a:srgbClr val="000000"/>
                </a:solidFill>
                <a:effectLst/>
              </a:rPr>
              <a:t>rotação</a:t>
            </a:r>
            <a:r>
              <a:rPr lang="en-US" b="0" i="0" u="none" strike="noStrike" dirty="0">
                <a:solidFill>
                  <a:srgbClr val="000000"/>
                </a:solidFill>
                <a:effectLst/>
              </a:rPr>
              <a:t> </a:t>
            </a:r>
            <a:r>
              <a:rPr lang="en-US" b="0" i="0" u="none" strike="noStrike" dirty="0" err="1">
                <a:solidFill>
                  <a:srgbClr val="000000"/>
                </a:solidFill>
                <a:effectLst/>
              </a:rPr>
              <a:t>automática</a:t>
            </a:r>
            <a:r>
              <a:rPr lang="en-US" b="0" i="0" u="none" strike="noStrike" dirty="0">
                <a:solidFill>
                  <a:srgbClr val="000000"/>
                </a:solidFill>
                <a:effectLst/>
              </a:rPr>
              <a:t> de </a:t>
            </a:r>
            <a:r>
              <a:rPr lang="en-US" b="0" i="0" u="none" strike="noStrike" dirty="0" err="1">
                <a:solidFill>
                  <a:srgbClr val="000000"/>
                </a:solidFill>
                <a:effectLst/>
              </a:rPr>
              <a:t>credenciais</a:t>
            </a:r>
            <a:r>
              <a:rPr lang="en-US" b="0" i="0" u="none" strike="noStrike" dirty="0">
                <a:solidFill>
                  <a:srgbClr val="000000"/>
                </a:solidFill>
                <a:effectLst/>
              </a:rPr>
              <a:t>, o que </a:t>
            </a:r>
            <a:r>
              <a:rPr lang="en-US" b="0" i="0" u="none" strike="noStrike" dirty="0" err="1">
                <a:solidFill>
                  <a:srgbClr val="000000"/>
                </a:solidFill>
                <a:effectLst/>
              </a:rPr>
              <a:t>melhora</a:t>
            </a:r>
            <a:r>
              <a:rPr lang="en-US" b="0" i="0" u="none" strike="noStrike" dirty="0">
                <a:solidFill>
                  <a:srgbClr val="000000"/>
                </a:solidFill>
                <a:effectLst/>
              </a:rPr>
              <a:t> a segurança e </a:t>
            </a:r>
            <a:r>
              <a:rPr lang="en-US" b="0" i="0" u="none" strike="noStrike" dirty="0" err="1">
                <a:solidFill>
                  <a:srgbClr val="000000"/>
                </a:solidFill>
                <a:effectLst/>
              </a:rPr>
              <a:t>reduz</a:t>
            </a:r>
            <a:r>
              <a:rPr lang="en-US" b="0" i="0" u="none" strike="noStrike" dirty="0">
                <a:solidFill>
                  <a:srgbClr val="000000"/>
                </a:solidFill>
                <a:effectLst/>
              </a:rPr>
              <a:t> o </a:t>
            </a:r>
            <a:r>
              <a:rPr lang="en-US" b="0" i="0" u="none" strike="noStrike" dirty="0" err="1">
                <a:solidFill>
                  <a:srgbClr val="000000"/>
                </a:solidFill>
                <a:effectLst/>
              </a:rPr>
              <a:t>risco</a:t>
            </a:r>
            <a:r>
              <a:rPr lang="en-US" b="0" i="0" u="none" strike="noStrike" dirty="0">
                <a:solidFill>
                  <a:srgbClr val="000000"/>
                </a:solidFill>
                <a:effectLst/>
              </a:rPr>
              <a:t> de </a:t>
            </a:r>
            <a:r>
              <a:rPr lang="en-US" b="0" i="0" u="none" strike="noStrike" dirty="0" err="1">
                <a:solidFill>
                  <a:srgbClr val="000000"/>
                </a:solidFill>
                <a:effectLst/>
              </a:rPr>
              <a:t>comprometimento</a:t>
            </a:r>
            <a:r>
              <a:rPr lang="en-US" b="0" i="0" u="none" strike="noStrike" dirty="0">
                <a:solidFill>
                  <a:srgbClr val="000000"/>
                </a:solidFill>
                <a:effectLst/>
              </a:rPr>
              <a:t> de </a:t>
            </a:r>
            <a:r>
              <a:rPr lang="en-US" b="0" i="0" u="none" strike="noStrike" dirty="0" err="1">
                <a:solidFill>
                  <a:srgbClr val="000000"/>
                </a:solidFill>
                <a:effectLst/>
              </a:rPr>
              <a:t>credenciais</a:t>
            </a:r>
            <a:r>
              <a:rPr lang="en-US" b="0" i="0" u="none" strike="noStrike" dirty="0">
                <a:solidFill>
                  <a:srgbClr val="000000"/>
                </a:solidFill>
                <a:effectLst/>
              </a:rPr>
              <a:t>. </a:t>
            </a:r>
            <a:r>
              <a:rPr lang="en-US" b="0" i="0" u="none" strike="noStrike" dirty="0" err="1">
                <a:solidFill>
                  <a:srgbClr val="000000"/>
                </a:solidFill>
                <a:effectLst/>
              </a:rPr>
              <a:t>Além</a:t>
            </a:r>
            <a:r>
              <a:rPr lang="en-US" b="0" i="0" u="none" strike="noStrike" dirty="0">
                <a:solidFill>
                  <a:srgbClr val="000000"/>
                </a:solidFill>
                <a:effectLst/>
              </a:rPr>
              <a:t> </a:t>
            </a:r>
            <a:r>
              <a:rPr lang="en-US" b="0" i="0" u="none" strike="noStrike" dirty="0" err="1">
                <a:solidFill>
                  <a:srgbClr val="000000"/>
                </a:solidFill>
                <a:effectLst/>
              </a:rPr>
              <a:t>disso</a:t>
            </a:r>
            <a:r>
              <a:rPr lang="en-US" b="0" i="0" u="none" strike="noStrike" dirty="0">
                <a:solidFill>
                  <a:srgbClr val="000000"/>
                </a:solidFill>
                <a:effectLst/>
              </a:rPr>
              <a:t>, o Secrets Manager se integra </a:t>
            </a:r>
            <a:r>
              <a:rPr lang="en-US" b="0" i="0" u="none" strike="noStrike" dirty="0" err="1">
                <a:solidFill>
                  <a:srgbClr val="000000"/>
                </a:solidFill>
                <a:effectLst/>
              </a:rPr>
              <a:t>facilmente</a:t>
            </a:r>
            <a:r>
              <a:rPr lang="en-US" b="0" i="0" u="none" strike="noStrike" dirty="0">
                <a:solidFill>
                  <a:srgbClr val="000000"/>
                </a:solidFill>
                <a:effectLst/>
              </a:rPr>
              <a:t> com o Amazon RDS, </a:t>
            </a:r>
            <a:r>
              <a:rPr lang="en-US" b="0" i="0" u="none" strike="noStrike" dirty="0" err="1">
                <a:solidFill>
                  <a:srgbClr val="000000"/>
                </a:solidFill>
                <a:effectLst/>
              </a:rPr>
              <a:t>facilitando</a:t>
            </a:r>
            <a:r>
              <a:rPr lang="en-US" b="0" i="0" u="none" strike="noStrike" dirty="0">
                <a:solidFill>
                  <a:srgbClr val="000000"/>
                </a:solidFill>
                <a:effectLst/>
              </a:rPr>
              <a:t> a </a:t>
            </a:r>
            <a:r>
              <a:rPr lang="en-US" b="0" i="0" u="none" strike="noStrike" dirty="0" err="1">
                <a:solidFill>
                  <a:srgbClr val="000000"/>
                </a:solidFill>
                <a:effectLst/>
              </a:rPr>
              <a:t>recuperação</a:t>
            </a:r>
            <a:r>
              <a:rPr lang="en-US" b="0" i="0" u="none" strike="noStrike" dirty="0">
                <a:solidFill>
                  <a:srgbClr val="000000"/>
                </a:solidFill>
                <a:effectLst/>
              </a:rPr>
              <a:t> das </a:t>
            </a:r>
            <a:r>
              <a:rPr lang="en-US" b="0" i="0" u="none" strike="noStrike" dirty="0" err="1">
                <a:solidFill>
                  <a:srgbClr val="000000"/>
                </a:solidFill>
                <a:effectLst/>
              </a:rPr>
              <a:t>credenciais</a:t>
            </a:r>
            <a:r>
              <a:rPr lang="en-US" b="0" i="0" u="none" strike="noStrike" dirty="0">
                <a:solidFill>
                  <a:srgbClr val="000000"/>
                </a:solidFill>
                <a:effectLst/>
              </a:rPr>
              <a:t> pela </a:t>
            </a:r>
            <a:r>
              <a:rPr lang="en-US" b="0" i="0" u="none" strike="noStrike" dirty="0" err="1">
                <a:solidFill>
                  <a:srgbClr val="000000"/>
                </a:solidFill>
                <a:effectLst/>
              </a:rPr>
              <a:t>aplicação</a:t>
            </a:r>
            <a:r>
              <a:rPr lang="en-US" b="0" i="0" u="none" strike="noStrike" dirty="0">
                <a:solidFill>
                  <a:srgbClr val="000000"/>
                </a:solidFill>
                <a:effectLst/>
              </a:rPr>
              <a:t> de forma </a:t>
            </a:r>
            <a:r>
              <a:rPr lang="en-US" b="0" i="0" u="none" strike="noStrike" dirty="0" err="1">
                <a:solidFill>
                  <a:srgbClr val="000000"/>
                </a:solidFill>
                <a:effectLst/>
              </a:rPr>
              <a:t>dinâmica</a:t>
            </a:r>
            <a:r>
              <a:rPr lang="en-US" b="0" i="0" u="none" strike="noStrike" dirty="0">
                <a:solidFill>
                  <a:srgbClr val="000000"/>
                </a:solidFill>
                <a:effectLst/>
              </a:rPr>
              <a:t>.</a:t>
            </a:r>
          </a:p>
          <a:p>
            <a:pPr algn="l">
              <a:buFont typeface="Arial" panose="020B0604020202020204" pitchFamily="34" charset="0"/>
              <a:buChar char="•"/>
            </a:pPr>
            <a:r>
              <a:rPr lang="en-US" b="1" i="0" u="none" strike="noStrike" dirty="0">
                <a:solidFill>
                  <a:srgbClr val="000000"/>
                </a:solidFill>
                <a:effectLst/>
              </a:rPr>
              <a:t>AWS Certificate Manager (ACM)</a:t>
            </a:r>
            <a:r>
              <a:rPr lang="en-US" b="0" i="0" u="none" strike="noStrike" dirty="0">
                <a:solidFill>
                  <a:srgbClr val="000000"/>
                </a:solidFill>
                <a:effectLst/>
              </a:rPr>
              <a:t> é </a:t>
            </a:r>
            <a:r>
              <a:rPr lang="en-US" b="0" i="0" u="none" strike="noStrike" dirty="0" err="1">
                <a:solidFill>
                  <a:srgbClr val="000000"/>
                </a:solidFill>
                <a:effectLst/>
              </a:rPr>
              <a:t>utilizado</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certificados</a:t>
            </a:r>
            <a:r>
              <a:rPr lang="en-US" b="0" i="0" u="none" strike="noStrike" dirty="0">
                <a:solidFill>
                  <a:srgbClr val="000000"/>
                </a:solidFill>
                <a:effectLst/>
              </a:rPr>
              <a:t> SSL/TLS, mas </a:t>
            </a:r>
            <a:r>
              <a:rPr lang="en-US" b="0" i="0" u="none" strike="noStrike" dirty="0" err="1">
                <a:solidFill>
                  <a:srgbClr val="000000"/>
                </a:solidFill>
                <a:effectLst/>
              </a:rPr>
              <a:t>não</a:t>
            </a:r>
            <a:r>
              <a:rPr lang="en-US" b="0" i="0" u="none" strike="noStrike" dirty="0">
                <a:solidFill>
                  <a:srgbClr val="000000"/>
                </a:solidFill>
                <a:effectLst/>
              </a:rPr>
              <a:t> é </a:t>
            </a:r>
            <a:r>
              <a:rPr lang="en-US" b="0" i="0" u="none" strike="noStrike" dirty="0" err="1">
                <a:solidFill>
                  <a:srgbClr val="000000"/>
                </a:solidFill>
                <a:effectLst/>
              </a:rPr>
              <a:t>adequado</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a:t>
            </a:r>
            <a:r>
              <a:rPr lang="en-US" b="0" i="0" u="none" strike="noStrike" dirty="0" err="1">
                <a:solidFill>
                  <a:srgbClr val="000000"/>
                </a:solidFill>
                <a:effectLst/>
              </a:rPr>
              <a:t>credenciais</a:t>
            </a:r>
            <a:r>
              <a:rPr lang="en-US" b="0" i="0" u="none" strike="noStrike" dirty="0">
                <a:solidFill>
                  <a:srgbClr val="000000"/>
                </a:solidFill>
                <a:effectLst/>
              </a:rPr>
              <a:t> de banco de dados.</a:t>
            </a:r>
          </a:p>
          <a:p>
            <a:pPr algn="l">
              <a:buFont typeface="Arial" panose="020B0604020202020204" pitchFamily="34" charset="0"/>
              <a:buChar char="•"/>
            </a:pPr>
            <a:r>
              <a:rPr lang="en-US" b="1" i="0" u="none" strike="noStrike" dirty="0">
                <a:solidFill>
                  <a:srgbClr val="000000"/>
                </a:solidFill>
                <a:effectLst/>
              </a:rPr>
              <a:t>AWS Key Management Service (KMS)</a:t>
            </a:r>
            <a:r>
              <a:rPr lang="en-US" b="0" i="0" u="none" strike="noStrike" dirty="0">
                <a:solidFill>
                  <a:srgbClr val="000000"/>
                </a:solidFill>
                <a:effectLst/>
              </a:rPr>
              <a:t> é </a:t>
            </a:r>
            <a:r>
              <a:rPr lang="en-US" b="0" i="0" u="none" strike="noStrike" dirty="0" err="1">
                <a:solidFill>
                  <a:srgbClr val="000000"/>
                </a:solidFill>
                <a:effectLst/>
              </a:rPr>
              <a:t>usado</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chaves</a:t>
            </a:r>
            <a:r>
              <a:rPr lang="en-US" b="0" i="0" u="none" strike="noStrike" dirty="0">
                <a:solidFill>
                  <a:srgbClr val="000000"/>
                </a:solidFill>
                <a:effectLst/>
              </a:rPr>
              <a:t> de </a:t>
            </a:r>
            <a:r>
              <a:rPr lang="en-US" b="0" i="0" u="none" strike="noStrike" dirty="0" err="1">
                <a:solidFill>
                  <a:srgbClr val="000000"/>
                </a:solidFill>
                <a:effectLst/>
              </a:rPr>
              <a:t>criptografia</a:t>
            </a:r>
            <a:r>
              <a:rPr lang="en-US" b="0" i="0" u="none" strike="noStrike" dirty="0">
                <a:solidFill>
                  <a:srgbClr val="000000"/>
                </a:solidFill>
                <a:effectLst/>
              </a:rPr>
              <a:t> e </a:t>
            </a:r>
            <a:r>
              <a:rPr lang="en-US" b="0" i="0" u="none" strike="noStrike" dirty="0" err="1">
                <a:solidFill>
                  <a:srgbClr val="000000"/>
                </a:solidFill>
                <a:effectLst/>
              </a:rPr>
              <a:t>pode</a:t>
            </a:r>
            <a:r>
              <a:rPr lang="en-US" b="0" i="0" u="none" strike="noStrike" dirty="0">
                <a:solidFill>
                  <a:srgbClr val="000000"/>
                </a:solidFill>
                <a:effectLst/>
              </a:rPr>
              <a:t> ser </a:t>
            </a:r>
            <a:r>
              <a:rPr lang="en-US" b="0" i="0" u="none" strike="noStrike" dirty="0" err="1">
                <a:solidFill>
                  <a:srgbClr val="000000"/>
                </a:solidFill>
                <a:effectLst/>
              </a:rPr>
              <a:t>utilizado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conjunto com outros </a:t>
            </a:r>
            <a:r>
              <a:rPr lang="en-US" b="0" i="0" u="none" strike="noStrike" dirty="0" err="1">
                <a:solidFill>
                  <a:srgbClr val="000000"/>
                </a:solidFill>
                <a:effectLst/>
              </a:rPr>
              <a:t>serviços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Parameter Store), mas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oferece</a:t>
            </a:r>
            <a:r>
              <a:rPr lang="en-US" b="0" i="0" u="none" strike="noStrike" dirty="0">
                <a:solidFill>
                  <a:srgbClr val="000000"/>
                </a:solidFill>
                <a:effectLst/>
              </a:rPr>
              <a:t> as </a:t>
            </a:r>
            <a:r>
              <a:rPr lang="en-US" b="0" i="0" u="none" strike="noStrike" dirty="0" err="1">
                <a:solidFill>
                  <a:srgbClr val="000000"/>
                </a:solidFill>
                <a:effectLst/>
              </a:rPr>
              <a:t>funcionalidades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de </a:t>
            </a:r>
            <a:r>
              <a:rPr lang="en-US" b="0" i="0" u="none" strike="noStrike" dirty="0" err="1">
                <a:solidFill>
                  <a:srgbClr val="000000"/>
                </a:solidFill>
                <a:effectLst/>
              </a:rPr>
              <a:t>gerenciamento</a:t>
            </a:r>
            <a:r>
              <a:rPr lang="en-US" b="0" i="0" u="none" strike="noStrike" dirty="0">
                <a:solidFill>
                  <a:srgbClr val="000000"/>
                </a:solidFill>
                <a:effectLst/>
              </a:rPr>
              <a:t> de </a:t>
            </a:r>
            <a:r>
              <a:rPr lang="en-US" b="0" i="0" u="none" strike="noStrike" dirty="0" err="1">
                <a:solidFill>
                  <a:srgbClr val="000000"/>
                </a:solidFill>
                <a:effectLst/>
              </a:rPr>
              <a:t>credenciais</a:t>
            </a:r>
            <a:r>
              <a:rPr lang="en-US" b="0" i="0" u="none" strike="noStrike" dirty="0">
                <a:solidFill>
                  <a:srgbClr val="000000"/>
                </a:solidFill>
                <a:effectLst/>
              </a:rPr>
              <a:t> que o Secrets Manager </a:t>
            </a:r>
            <a:r>
              <a:rPr lang="en-US" b="0" i="0" u="none" strike="noStrike" dirty="0" err="1">
                <a:solidFill>
                  <a:srgbClr val="000000"/>
                </a:solidFill>
                <a:effectLst/>
              </a:rPr>
              <a:t>oferece</a:t>
            </a:r>
            <a:r>
              <a:rPr lang="en-US" b="0" i="0" u="none" strike="noStrike" dirty="0">
                <a:solidFill>
                  <a:srgbClr val="000000"/>
                </a:solidFill>
                <a:effectLst/>
              </a:rPr>
              <a:t>.</a:t>
            </a:r>
          </a:p>
          <a:p>
            <a:pPr algn="l">
              <a:buFont typeface="Arial" panose="020B0604020202020204" pitchFamily="34" charset="0"/>
              <a:buChar char="•"/>
            </a:pPr>
            <a:r>
              <a:rPr lang="en-US" b="1" i="0" u="none" strike="noStrike" dirty="0">
                <a:solidFill>
                  <a:srgbClr val="000000"/>
                </a:solidFill>
                <a:effectLst/>
              </a:rPr>
              <a:t>AWS Systems Manager Parameter Store</a:t>
            </a:r>
            <a:r>
              <a:rPr lang="en-US" b="0" i="0" u="none" strike="noStrike" dirty="0">
                <a:solidFill>
                  <a:srgbClr val="000000"/>
                </a:solidFill>
                <a:effectLst/>
              </a:rPr>
              <a:t> com </a:t>
            </a:r>
            <a:r>
              <a:rPr lang="en-US" b="0" i="0" u="none" strike="noStrike" dirty="0" err="1">
                <a:solidFill>
                  <a:srgbClr val="000000"/>
                </a:solidFill>
                <a:effectLst/>
              </a:rPr>
              <a:t>SecureString</a:t>
            </a:r>
            <a:r>
              <a:rPr lang="en-US" b="0" i="0" u="none" strike="noStrike" dirty="0">
                <a:solidFill>
                  <a:srgbClr val="000000"/>
                </a:solidFill>
                <a:effectLst/>
              </a:rPr>
              <a:t> é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opção</a:t>
            </a:r>
            <a:r>
              <a:rPr lang="en-US" b="0" i="0" u="none" strike="noStrike" dirty="0">
                <a:solidFill>
                  <a:srgbClr val="000000"/>
                </a:solidFill>
                <a:effectLst/>
              </a:rPr>
              <a:t> </a:t>
            </a:r>
            <a:r>
              <a:rPr lang="en-US" b="0" i="0" u="none" strike="noStrike" dirty="0" err="1">
                <a:solidFill>
                  <a:srgbClr val="000000"/>
                </a:solidFill>
                <a:effectLst/>
              </a:rPr>
              <a:t>válida</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mas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oferece</a:t>
            </a:r>
            <a:r>
              <a:rPr lang="en-US" b="0" i="0" u="none" strike="noStrike" dirty="0">
                <a:solidFill>
                  <a:srgbClr val="000000"/>
                </a:solidFill>
                <a:effectLst/>
              </a:rPr>
              <a:t> a </a:t>
            </a:r>
            <a:r>
              <a:rPr lang="en-US" b="0" i="0" u="none" strike="noStrike" dirty="0" err="1">
                <a:solidFill>
                  <a:srgbClr val="000000"/>
                </a:solidFill>
                <a:effectLst/>
              </a:rPr>
              <a:t>mesma</a:t>
            </a:r>
            <a:r>
              <a:rPr lang="en-US" b="0" i="0" u="none" strike="noStrike" dirty="0">
                <a:solidFill>
                  <a:srgbClr val="000000"/>
                </a:solidFill>
                <a:effectLst/>
              </a:rPr>
              <a:t> </a:t>
            </a:r>
            <a:r>
              <a:rPr lang="en-US" b="0" i="0" u="none" strike="noStrike" dirty="0" err="1">
                <a:solidFill>
                  <a:srgbClr val="000000"/>
                </a:solidFill>
                <a:effectLst/>
              </a:rPr>
              <a:t>integração</a:t>
            </a:r>
            <a:r>
              <a:rPr lang="en-US" b="0" i="0" u="none" strike="noStrike" dirty="0">
                <a:solidFill>
                  <a:srgbClr val="000000"/>
                </a:solidFill>
                <a:effectLst/>
              </a:rPr>
              <a:t> e </a:t>
            </a:r>
            <a:r>
              <a:rPr lang="en-US" b="0" i="0" u="none" strike="noStrike" dirty="0" err="1">
                <a:solidFill>
                  <a:srgbClr val="000000"/>
                </a:solidFill>
                <a:effectLst/>
              </a:rPr>
              <a:t>funcionalidades</a:t>
            </a:r>
            <a:r>
              <a:rPr lang="en-US" b="0" i="0" u="none" strike="noStrike" dirty="0">
                <a:solidFill>
                  <a:srgbClr val="000000"/>
                </a:solidFill>
                <a:effectLst/>
              </a:rPr>
              <a:t> </a:t>
            </a:r>
            <a:r>
              <a:rPr lang="en-US" b="0" i="0" u="none" strike="noStrike" dirty="0" err="1">
                <a:solidFill>
                  <a:srgbClr val="000000"/>
                </a:solidFill>
                <a:effectLst/>
              </a:rPr>
              <a:t>avançadas</a:t>
            </a:r>
            <a:r>
              <a:rPr lang="en-US" b="0" i="0" u="none" strike="noStrike" dirty="0">
                <a:solidFill>
                  <a:srgbClr val="000000"/>
                </a:solidFill>
                <a:effectLst/>
              </a:rPr>
              <a:t> de </a:t>
            </a:r>
            <a:r>
              <a:rPr lang="en-US" b="0" i="0" u="none" strike="noStrike" dirty="0" err="1">
                <a:solidFill>
                  <a:srgbClr val="000000"/>
                </a:solidFill>
                <a:effectLst/>
              </a:rPr>
              <a:t>rotação</a:t>
            </a:r>
            <a:r>
              <a:rPr lang="en-US" b="0" i="0" u="none" strike="noStrike" dirty="0">
                <a:solidFill>
                  <a:srgbClr val="000000"/>
                </a:solidFill>
                <a:effectLst/>
              </a:rPr>
              <a:t> </a:t>
            </a:r>
            <a:r>
              <a:rPr lang="en-US" b="0" i="0" u="none" strike="noStrike" dirty="0" err="1">
                <a:solidFill>
                  <a:srgbClr val="000000"/>
                </a:solidFill>
                <a:effectLst/>
              </a:rPr>
              <a:t>automática</a:t>
            </a:r>
            <a:r>
              <a:rPr lang="en-US" b="0" i="0" u="none" strike="noStrike" dirty="0">
                <a:solidFill>
                  <a:srgbClr val="000000"/>
                </a:solidFill>
                <a:effectLst/>
              </a:rPr>
              <a:t> que o Secrets Manager </a:t>
            </a:r>
            <a:r>
              <a:rPr lang="en-US" b="0" i="0" u="none" strike="noStrike" dirty="0" err="1">
                <a:solidFill>
                  <a:srgbClr val="000000"/>
                </a:solidFill>
                <a:effectLst/>
              </a:rPr>
              <a:t>oferece</a:t>
            </a:r>
            <a:r>
              <a:rPr lang="en-US" b="0" i="0" u="none" strike="noStrike" dirty="0">
                <a:solidFill>
                  <a:srgbClr val="000000"/>
                </a:solidFill>
                <a:effectLst/>
              </a:rPr>
              <a:t> para </a:t>
            </a:r>
            <a:r>
              <a:rPr lang="en-US" b="0" i="0" u="none" strike="noStrike" dirty="0" err="1">
                <a:solidFill>
                  <a:srgbClr val="000000"/>
                </a:solidFill>
                <a:effectLst/>
              </a:rPr>
              <a:t>credenciais</a:t>
            </a:r>
            <a:r>
              <a:rPr lang="en-US" b="0" i="0" u="none" strike="noStrike" dirty="0">
                <a:solidFill>
                  <a:srgbClr val="000000"/>
                </a:solidFill>
                <a:effectLst/>
              </a:rPr>
              <a:t> de banco de dados.</a:t>
            </a:r>
          </a:p>
          <a:p>
            <a:pPr algn="l"/>
            <a:r>
              <a:rPr lang="en-US" b="1" i="0" u="none" strike="noStrike" dirty="0" err="1">
                <a:solidFill>
                  <a:srgbClr val="000000"/>
                </a:solidFill>
                <a:effectLst/>
              </a:rPr>
              <a:t>Referência</a:t>
            </a:r>
            <a:r>
              <a:rPr lang="en-US" b="1" i="0" u="none" strike="noStrike" dirty="0">
                <a:solidFill>
                  <a:srgbClr val="000000"/>
                </a:solidFill>
                <a:effectLst/>
              </a:rPr>
              <a:t> </a:t>
            </a:r>
            <a:r>
              <a:rPr lang="en-US" b="1" i="0" u="none" strike="noStrike" dirty="0" err="1">
                <a:solidFill>
                  <a:srgbClr val="000000"/>
                </a:solidFill>
                <a:effectLst/>
              </a:rPr>
              <a:t>na</a:t>
            </a:r>
            <a:r>
              <a:rPr lang="en-US" b="1" i="0" u="none" strike="noStrike" dirty="0">
                <a:solidFill>
                  <a:srgbClr val="000000"/>
                </a:solidFill>
                <a:effectLst/>
              </a:rPr>
              <a:t> </a:t>
            </a:r>
            <a:r>
              <a:rPr lang="en-US" b="1" i="0" u="none" strike="noStrike" dirty="0" err="1">
                <a:solidFill>
                  <a:srgbClr val="000000"/>
                </a:solidFill>
                <a:effectLst/>
              </a:rPr>
              <a:t>Documentação</a:t>
            </a:r>
            <a:r>
              <a:rPr lang="en-US" b="1" i="0" u="none" strike="noStrike" dirty="0">
                <a:solidFill>
                  <a:srgbClr val="000000"/>
                </a:solidFill>
                <a:effectLst/>
              </a:rPr>
              <a:t> da AWS: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2"/>
              </a:rPr>
              <a:t>AWS Secrets Manager Documentation</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3"/>
              </a:rPr>
              <a:t>Managing Secrets for Amazon RDS Databases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4"/>
              </a:rPr>
              <a:t>AWS Key Management Service (KMS)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5"/>
              </a:rPr>
              <a:t>AWS Systems Manager Parameter Store</a:t>
            </a:r>
            <a:endParaRPr lang="en-US" b="0" i="0" u="none" strike="noStrike" dirty="0">
              <a:solidFill>
                <a:srgbClr val="000000"/>
              </a:solidFill>
              <a:effectLst/>
            </a:endParaRPr>
          </a:p>
          <a:p>
            <a:pPr algn="l"/>
            <a:r>
              <a:rPr lang="en-US" b="0" i="0" u="none" strike="noStrike" dirty="0">
                <a:solidFill>
                  <a:srgbClr val="000000"/>
                </a:solidFill>
                <a:effectLst/>
              </a:rPr>
              <a:t>Essa </a:t>
            </a:r>
            <a:r>
              <a:rPr lang="en-US" b="0" i="0" u="none" strike="noStrike" dirty="0" err="1">
                <a:solidFill>
                  <a:srgbClr val="000000"/>
                </a:solidFill>
                <a:effectLst/>
              </a:rPr>
              <a:t>pergunta</a:t>
            </a:r>
            <a:r>
              <a:rPr lang="en-US" b="0" i="0" u="none" strike="noStrike" dirty="0">
                <a:solidFill>
                  <a:srgbClr val="000000"/>
                </a:solidFill>
                <a:effectLst/>
              </a:rPr>
              <a:t> </a:t>
            </a:r>
            <a:r>
              <a:rPr lang="en-US" b="0" i="0" u="none" strike="noStrike" dirty="0" err="1">
                <a:solidFill>
                  <a:srgbClr val="000000"/>
                </a:solidFill>
                <a:effectLst/>
              </a:rPr>
              <a:t>ajuda</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alunos</a:t>
            </a:r>
            <a:r>
              <a:rPr lang="en-US" b="0" i="0" u="none" strike="noStrike" dirty="0">
                <a:solidFill>
                  <a:srgbClr val="000000"/>
                </a:solidFill>
                <a:effectLst/>
              </a:rPr>
              <a:t> a </a:t>
            </a:r>
            <a:r>
              <a:rPr lang="en-US" b="0" i="0" u="none" strike="noStrike" dirty="0" err="1">
                <a:solidFill>
                  <a:srgbClr val="000000"/>
                </a:solidFill>
                <a:effectLst/>
              </a:rPr>
              <a:t>entender</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escolher</a:t>
            </a:r>
            <a:r>
              <a:rPr lang="en-US" b="0" i="0" u="none" strike="noStrike" dirty="0">
                <a:solidFill>
                  <a:srgbClr val="000000"/>
                </a:solidFill>
                <a:effectLst/>
              </a:rPr>
              <a:t> o </a:t>
            </a:r>
            <a:r>
              <a:rPr lang="en-US" b="0" i="0" u="none" strike="noStrike" dirty="0" err="1">
                <a:solidFill>
                  <a:srgbClr val="000000"/>
                </a:solidFill>
                <a:effectLst/>
              </a:rPr>
              <a:t>serviço</a:t>
            </a:r>
            <a:r>
              <a:rPr lang="en-US" b="0" i="0" u="none" strike="noStrike" dirty="0">
                <a:solidFill>
                  <a:srgbClr val="000000"/>
                </a:solidFill>
                <a:effectLst/>
              </a:rPr>
              <a:t> AWS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adequado</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e </a:t>
            </a:r>
            <a:r>
              <a:rPr lang="en-US" b="0" i="0" u="none" strike="noStrike" dirty="0" err="1">
                <a:solidFill>
                  <a:srgbClr val="000000"/>
                </a:solidFill>
                <a:effectLst/>
              </a:rPr>
              <a:t>proteger</a:t>
            </a:r>
            <a:r>
              <a:rPr lang="en-US" b="0" i="0" u="none" strike="noStrike" dirty="0">
                <a:solidFill>
                  <a:srgbClr val="000000"/>
                </a:solidFill>
                <a:effectLst/>
              </a:rPr>
              <a:t> </a:t>
            </a:r>
            <a:r>
              <a:rPr lang="en-US" b="0" i="0" u="none" strike="noStrike" dirty="0" err="1">
                <a:solidFill>
                  <a:srgbClr val="000000"/>
                </a:solidFill>
                <a:effectLst/>
              </a:rPr>
              <a:t>credenciais</a:t>
            </a:r>
            <a:r>
              <a:rPr lang="en-US" b="0" i="0" u="none" strike="noStrike" dirty="0">
                <a:solidFill>
                  <a:srgbClr val="000000"/>
                </a:solidFill>
                <a:effectLst/>
              </a:rPr>
              <a:t> de banco de dados, </a:t>
            </a:r>
            <a:r>
              <a:rPr lang="en-US" b="0" i="0" u="none" strike="noStrike" dirty="0" err="1">
                <a:solidFill>
                  <a:srgbClr val="000000"/>
                </a:solidFill>
                <a:effectLst/>
              </a:rPr>
              <a:t>destacando</a:t>
            </a:r>
            <a:r>
              <a:rPr lang="en-US" b="0" i="0" u="none" strike="noStrike" dirty="0">
                <a:solidFill>
                  <a:srgbClr val="000000"/>
                </a:solidFill>
                <a:effectLst/>
              </a:rPr>
              <a:t> a </a:t>
            </a:r>
            <a:r>
              <a:rPr lang="en-US" b="0" i="0" u="none" strike="noStrike" dirty="0" err="1">
                <a:solidFill>
                  <a:srgbClr val="000000"/>
                </a:solidFill>
                <a:effectLst/>
              </a:rPr>
              <a:t>importância</a:t>
            </a:r>
            <a:r>
              <a:rPr lang="en-US" b="0" i="0" u="none" strike="noStrike" dirty="0">
                <a:solidFill>
                  <a:srgbClr val="000000"/>
                </a:solidFill>
                <a:effectLst/>
              </a:rPr>
              <a:t> da </a:t>
            </a:r>
            <a:r>
              <a:rPr lang="en-US" b="0" i="0" u="none" strike="noStrike" dirty="0" err="1">
                <a:solidFill>
                  <a:srgbClr val="000000"/>
                </a:solidFill>
                <a:effectLst/>
              </a:rPr>
              <a:t>rotação</a:t>
            </a:r>
            <a:r>
              <a:rPr lang="en-US" b="0" i="0" u="none" strike="noStrike" dirty="0">
                <a:solidFill>
                  <a:srgbClr val="000000"/>
                </a:solidFill>
                <a:effectLst/>
              </a:rPr>
              <a:t> </a:t>
            </a:r>
            <a:r>
              <a:rPr lang="en-US" b="0" i="0" u="none" strike="noStrike" dirty="0" err="1">
                <a:solidFill>
                  <a:srgbClr val="000000"/>
                </a:solidFill>
                <a:effectLst/>
              </a:rPr>
              <a:t>automática</a:t>
            </a:r>
            <a:r>
              <a:rPr lang="en-US" b="0" i="0" u="none" strike="noStrike" dirty="0">
                <a:solidFill>
                  <a:srgbClr val="000000"/>
                </a:solidFill>
                <a:effectLst/>
              </a:rPr>
              <a:t> e da </a:t>
            </a:r>
            <a:r>
              <a:rPr lang="en-US" b="0" i="0" u="none" strike="noStrike" dirty="0" err="1">
                <a:solidFill>
                  <a:srgbClr val="000000"/>
                </a:solidFill>
                <a:effectLst/>
              </a:rPr>
              <a:t>integração</a:t>
            </a:r>
            <a:r>
              <a:rPr lang="en-US" b="0" i="0" u="none" strike="noStrike" dirty="0">
                <a:solidFill>
                  <a:srgbClr val="000000"/>
                </a:solidFill>
                <a:effectLst/>
              </a:rPr>
              <a:t> </a:t>
            </a:r>
            <a:r>
              <a:rPr lang="en-US" b="0" i="0" u="none" strike="noStrike" dirty="0" err="1">
                <a:solidFill>
                  <a:srgbClr val="000000"/>
                </a:solidFill>
                <a:effectLst/>
              </a:rPr>
              <a:t>fácil</a:t>
            </a:r>
            <a:r>
              <a:rPr lang="en-US" b="0" i="0" u="none" strike="noStrike" dirty="0">
                <a:solidFill>
                  <a:srgbClr val="000000"/>
                </a:solidFill>
                <a:effectLst/>
              </a:rPr>
              <a:t> com outros </a:t>
            </a:r>
            <a:r>
              <a:rPr lang="en-US" b="0" i="0" u="none" strike="noStrike" dirty="0" err="1">
                <a:solidFill>
                  <a:srgbClr val="000000"/>
                </a:solidFill>
                <a:effectLst/>
              </a:rPr>
              <a:t>serviços</a:t>
            </a:r>
            <a:r>
              <a:rPr lang="en-US" b="0" i="0" u="none" strike="noStrike" dirty="0">
                <a:solidFill>
                  <a:srgbClr val="000000"/>
                </a:solidFill>
                <a:effectLst/>
              </a:rPr>
              <a:t> AWS.</a:t>
            </a:r>
          </a:p>
          <a:p>
            <a:endParaRPr lang="en-BR" b="1" i="1" dirty="0"/>
          </a:p>
        </p:txBody>
      </p:sp>
    </p:spTree>
    <p:extLst>
      <p:ext uri="{BB962C8B-B14F-4D97-AF65-F5344CB8AC3E}">
        <p14:creationId xmlns:p14="http://schemas.microsoft.com/office/powerpoint/2010/main" val="2047514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5575" y="141238"/>
            <a:ext cx="11880850" cy="6463308"/>
          </a:xfrm>
          <a:prstGeom prst="rect">
            <a:avLst/>
          </a:prstGeom>
          <a:noFill/>
        </p:spPr>
        <p:txBody>
          <a:bodyPr wrap="square" rtlCol="0">
            <a:spAutoFit/>
          </a:bodyPr>
          <a:lstStyle/>
          <a:p>
            <a:pPr algn="l"/>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a:t>
            </a:r>
            <a:r>
              <a:rPr lang="en-US" b="0" i="0" u="none" strike="noStrike" dirty="0" err="1">
                <a:solidFill>
                  <a:srgbClr val="000000"/>
                </a:solidFill>
                <a:effectLst/>
              </a:rPr>
              <a:t>empresa</a:t>
            </a:r>
            <a:r>
              <a:rPr lang="en-US" b="0" i="0" u="none" strike="noStrike" dirty="0">
                <a:solidFill>
                  <a:srgbClr val="000000"/>
                </a:solidFill>
                <a:effectLst/>
              </a:rPr>
              <a:t> de </a:t>
            </a:r>
            <a:r>
              <a:rPr lang="en-US" b="0" i="0" u="none" strike="noStrike" dirty="0" err="1">
                <a:solidFill>
                  <a:srgbClr val="000000"/>
                </a:solidFill>
                <a:effectLst/>
              </a:rPr>
              <a:t>comércio</a:t>
            </a:r>
            <a:r>
              <a:rPr lang="en-US" b="0" i="0" u="none" strike="noStrike" dirty="0">
                <a:solidFill>
                  <a:srgbClr val="000000"/>
                </a:solidFill>
                <a:effectLst/>
              </a:rPr>
              <a:t> </a:t>
            </a:r>
            <a:r>
              <a:rPr lang="en-US" b="0" i="0" u="none" strike="noStrike" dirty="0" err="1">
                <a:solidFill>
                  <a:srgbClr val="000000"/>
                </a:solidFill>
                <a:effectLst/>
              </a:rPr>
              <a:t>eletrônico</a:t>
            </a:r>
            <a:r>
              <a:rPr lang="en-US" b="0" i="0" u="none" strike="noStrike" dirty="0">
                <a:solidFill>
                  <a:srgbClr val="000000"/>
                </a:solidFill>
                <a:effectLst/>
              </a:rPr>
              <a:t>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lançando</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nova </a:t>
            </a:r>
            <a:r>
              <a:rPr lang="en-US" b="0" i="0" u="none" strike="noStrike" dirty="0" err="1">
                <a:solidFill>
                  <a:srgbClr val="000000"/>
                </a:solidFill>
                <a:effectLst/>
              </a:rPr>
              <a:t>plataforma</a:t>
            </a:r>
            <a:r>
              <a:rPr lang="en-US" b="0" i="0" u="none" strike="noStrike" dirty="0">
                <a:solidFill>
                  <a:srgbClr val="000000"/>
                </a:solidFill>
                <a:effectLst/>
              </a:rPr>
              <a:t> web que </a:t>
            </a:r>
            <a:r>
              <a:rPr lang="en-US" b="0" i="0" u="none" strike="noStrike" dirty="0" err="1">
                <a:solidFill>
                  <a:srgbClr val="000000"/>
                </a:solidFill>
                <a:effectLst/>
              </a:rPr>
              <a:t>permite</a:t>
            </a:r>
            <a:r>
              <a:rPr lang="en-US" b="0" i="0" u="none" strike="noStrike" dirty="0">
                <a:solidFill>
                  <a:srgbClr val="000000"/>
                </a:solidFill>
                <a:effectLst/>
              </a:rPr>
              <a:t> que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clientes</a:t>
            </a:r>
            <a:r>
              <a:rPr lang="en-US" b="0" i="0" u="none" strike="noStrike" dirty="0">
                <a:solidFill>
                  <a:srgbClr val="000000"/>
                </a:solidFill>
                <a:effectLst/>
              </a:rPr>
              <a:t> </a:t>
            </a:r>
            <a:r>
              <a:rPr lang="en-US" b="0" i="0" u="none" strike="noStrike" dirty="0" err="1">
                <a:solidFill>
                  <a:srgbClr val="000000"/>
                </a:solidFill>
                <a:effectLst/>
              </a:rPr>
              <a:t>façam</a:t>
            </a:r>
            <a:r>
              <a:rPr lang="en-US" b="0" i="0" u="none" strike="noStrike" dirty="0">
                <a:solidFill>
                  <a:srgbClr val="000000"/>
                </a:solidFill>
                <a:effectLst/>
              </a:rPr>
              <a:t> </a:t>
            </a:r>
            <a:r>
              <a:rPr lang="en-US" b="0" i="0" u="none" strike="noStrike" dirty="0" err="1">
                <a:solidFill>
                  <a:srgbClr val="000000"/>
                </a:solidFill>
                <a:effectLst/>
              </a:rPr>
              <a:t>compras</a:t>
            </a:r>
            <a:r>
              <a:rPr lang="en-US" b="0" i="0" u="none" strike="noStrike" dirty="0">
                <a:solidFill>
                  <a:srgbClr val="000000"/>
                </a:solidFill>
                <a:effectLst/>
              </a:rPr>
              <a:t> online. A equipe de segurança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preocupada</a:t>
            </a:r>
            <a:r>
              <a:rPr lang="en-US" b="0" i="0" u="none" strike="noStrike" dirty="0">
                <a:solidFill>
                  <a:srgbClr val="000000"/>
                </a:solidFill>
                <a:effectLst/>
              </a:rPr>
              <a:t> com a </a:t>
            </a:r>
            <a:r>
              <a:rPr lang="en-US" b="0" i="0" u="none" strike="noStrike" dirty="0" err="1">
                <a:solidFill>
                  <a:srgbClr val="000000"/>
                </a:solidFill>
                <a:effectLst/>
              </a:rPr>
              <a:t>proteção</a:t>
            </a:r>
            <a:r>
              <a:rPr lang="en-US" b="0" i="0" u="none" strike="noStrike" dirty="0">
                <a:solidFill>
                  <a:srgbClr val="000000"/>
                </a:solidFill>
                <a:effectLst/>
              </a:rPr>
              <a:t> da </a:t>
            </a:r>
            <a:r>
              <a:rPr lang="en-US" b="0" i="0" u="none" strike="noStrike" dirty="0" err="1">
                <a:solidFill>
                  <a:srgbClr val="000000"/>
                </a:solidFill>
                <a:effectLst/>
              </a:rPr>
              <a:t>aplicação</a:t>
            </a:r>
            <a:r>
              <a:rPr lang="en-US" b="0" i="0" u="none" strike="noStrike" dirty="0">
                <a:solidFill>
                  <a:srgbClr val="000000"/>
                </a:solidFill>
                <a:effectLst/>
              </a:rPr>
              <a:t> contra </a:t>
            </a:r>
            <a:r>
              <a:rPr lang="en-US" b="0" i="0" u="none" strike="noStrike" dirty="0" err="1">
                <a:solidFill>
                  <a:srgbClr val="000000"/>
                </a:solidFill>
                <a:effectLst/>
              </a:rPr>
              <a:t>ameaças</a:t>
            </a:r>
            <a:r>
              <a:rPr lang="en-US" b="0" i="0" u="none" strike="noStrike" dirty="0">
                <a:solidFill>
                  <a:srgbClr val="000000"/>
                </a:solidFill>
                <a:effectLst/>
              </a:rPr>
              <a:t> </a:t>
            </a:r>
            <a:r>
              <a:rPr lang="en-US" b="0" i="0" u="none" strike="noStrike" dirty="0" err="1">
                <a:solidFill>
                  <a:srgbClr val="000000"/>
                </a:solidFill>
                <a:effectLst/>
              </a:rPr>
              <a:t>comuns</a:t>
            </a:r>
            <a:r>
              <a:rPr lang="en-US" b="0" i="0" u="none" strike="noStrike" dirty="0">
                <a:solidFill>
                  <a:srgbClr val="000000"/>
                </a:solidFill>
                <a:effectLst/>
              </a:rPr>
              <a:t> </a:t>
            </a:r>
            <a:r>
              <a:rPr lang="en-US" b="0" i="0" u="none" strike="noStrike" dirty="0" err="1">
                <a:solidFill>
                  <a:srgbClr val="000000"/>
                </a:solidFill>
                <a:effectLst/>
              </a:rPr>
              <a:t>na</a:t>
            </a:r>
            <a:r>
              <a:rPr lang="en-US" b="0" i="0" u="none" strike="noStrike" dirty="0">
                <a:solidFill>
                  <a:srgbClr val="000000"/>
                </a:solidFill>
                <a:effectLst/>
              </a:rPr>
              <a:t> web, </a:t>
            </a:r>
            <a:r>
              <a:rPr lang="en-US" b="0" i="0" u="none" strike="noStrike" dirty="0" err="1">
                <a:solidFill>
                  <a:srgbClr val="000000"/>
                </a:solidFill>
                <a:effectLst/>
              </a:rPr>
              <a:t>como</a:t>
            </a:r>
            <a:r>
              <a:rPr lang="en-US" b="0" i="0" u="none" strike="noStrike" dirty="0">
                <a:solidFill>
                  <a:srgbClr val="000000"/>
                </a:solidFill>
                <a:effectLst/>
              </a:rPr>
              <a:t> cross-site scripting (XSS) e </a:t>
            </a:r>
            <a:r>
              <a:rPr lang="en-US" b="0" i="0" u="none" strike="noStrike" dirty="0" err="1">
                <a:solidFill>
                  <a:srgbClr val="000000"/>
                </a:solidFill>
                <a:effectLst/>
              </a:rPr>
              <a:t>injeção</a:t>
            </a:r>
            <a:r>
              <a:rPr lang="en-US" b="0" i="0" u="none" strike="noStrike" dirty="0">
                <a:solidFill>
                  <a:srgbClr val="000000"/>
                </a:solidFill>
                <a:effectLst/>
              </a:rPr>
              <a:t> de SQL (SQLi), que </a:t>
            </a:r>
            <a:r>
              <a:rPr lang="en-US" b="0" i="0" u="none" strike="noStrike" dirty="0" err="1">
                <a:solidFill>
                  <a:srgbClr val="000000"/>
                </a:solidFill>
                <a:effectLst/>
              </a:rPr>
              <a:t>podem</a:t>
            </a:r>
            <a:r>
              <a:rPr lang="en-US" b="0" i="0" u="none" strike="noStrike" dirty="0">
                <a:solidFill>
                  <a:srgbClr val="000000"/>
                </a:solidFill>
                <a:effectLst/>
              </a:rPr>
              <a:t> </a:t>
            </a:r>
            <a:r>
              <a:rPr lang="en-US" b="0" i="0" u="none" strike="noStrike" dirty="0" err="1">
                <a:solidFill>
                  <a:srgbClr val="000000"/>
                </a:solidFill>
                <a:effectLst/>
              </a:rPr>
              <a:t>comprometer</a:t>
            </a:r>
            <a:r>
              <a:rPr lang="en-US" b="0" i="0" u="none" strike="noStrike" dirty="0">
                <a:solidFill>
                  <a:srgbClr val="000000"/>
                </a:solidFill>
                <a:effectLst/>
              </a:rPr>
              <a:t> a segurança dos dados dos </a:t>
            </a:r>
            <a:r>
              <a:rPr lang="en-US" b="0" i="0" u="none" strike="noStrike" dirty="0" err="1">
                <a:solidFill>
                  <a:srgbClr val="000000"/>
                </a:solidFill>
                <a:effectLst/>
              </a:rPr>
              <a:t>clientes</a:t>
            </a:r>
            <a:r>
              <a:rPr lang="en-US" b="0" i="0" u="none" strike="noStrike" dirty="0">
                <a:solidFill>
                  <a:srgbClr val="000000"/>
                </a:solidFill>
                <a:effectLst/>
              </a:rPr>
              <a:t>.</a:t>
            </a:r>
          </a:p>
          <a:p>
            <a:pPr algn="l"/>
            <a:r>
              <a:rPr lang="en-US" b="0" i="0" u="none" strike="noStrike" dirty="0">
                <a:solidFill>
                  <a:srgbClr val="000000"/>
                </a:solidFill>
                <a:effectLst/>
              </a:rPr>
              <a:t>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já</a:t>
            </a:r>
            <a:r>
              <a:rPr lang="en-US" b="0" i="0" u="none" strike="noStrike" dirty="0">
                <a:solidFill>
                  <a:srgbClr val="000000"/>
                </a:solidFill>
                <a:effectLst/>
              </a:rPr>
              <a:t> </a:t>
            </a:r>
            <a:r>
              <a:rPr lang="en-US" b="0" i="0" u="none" strike="noStrike" dirty="0" err="1">
                <a:solidFill>
                  <a:srgbClr val="000000"/>
                </a:solidFill>
                <a:effectLst/>
              </a:rPr>
              <a:t>utiliza</a:t>
            </a:r>
            <a:r>
              <a:rPr lang="en-US" b="0" i="0" u="none" strike="noStrike" dirty="0">
                <a:solidFill>
                  <a:srgbClr val="000000"/>
                </a:solidFill>
                <a:effectLst/>
              </a:rPr>
              <a:t> </a:t>
            </a:r>
            <a:r>
              <a:rPr lang="en-US" b="0" i="0" u="none" strike="noStrike" dirty="0" err="1">
                <a:solidFill>
                  <a:srgbClr val="000000"/>
                </a:solidFill>
                <a:effectLst/>
              </a:rPr>
              <a:t>diversos</a:t>
            </a:r>
            <a:r>
              <a:rPr lang="en-US" b="0" i="0" u="none" strike="noStrike" dirty="0">
                <a:solidFill>
                  <a:srgbClr val="000000"/>
                </a:solidFill>
                <a:effectLst/>
              </a:rPr>
              <a:t> </a:t>
            </a:r>
            <a:r>
              <a:rPr lang="en-US" b="0" i="0" u="none" strike="noStrike" dirty="0" err="1">
                <a:solidFill>
                  <a:srgbClr val="000000"/>
                </a:solidFill>
                <a:effectLst/>
              </a:rPr>
              <a:t>serviços</a:t>
            </a:r>
            <a:r>
              <a:rPr lang="en-US" b="0" i="0" u="none" strike="noStrike" dirty="0">
                <a:solidFill>
                  <a:srgbClr val="000000"/>
                </a:solidFill>
                <a:effectLst/>
              </a:rPr>
              <a:t> de segurança da AWS, </a:t>
            </a:r>
            <a:r>
              <a:rPr lang="en-US" b="0" i="0" u="none" strike="noStrike" dirty="0" err="1">
                <a:solidFill>
                  <a:srgbClr val="000000"/>
                </a:solidFill>
                <a:effectLst/>
              </a:rPr>
              <a:t>como</a:t>
            </a:r>
            <a:r>
              <a:rPr lang="en-US" b="0" i="0" u="none" strike="noStrike" dirty="0">
                <a:solidFill>
                  <a:srgbClr val="000000"/>
                </a:solidFill>
                <a:effectLst/>
              </a:rPr>
              <a:t> AWS WAF, AWS Firewall Manager, AWS GuardDuty e Network ACLs (NACLs), mas a equipe de </a:t>
            </a:r>
            <a:r>
              <a:rPr lang="en-US" b="0" i="0" u="none" strike="noStrike" dirty="0" err="1">
                <a:solidFill>
                  <a:srgbClr val="000000"/>
                </a:solidFill>
                <a:effectLst/>
              </a:rPr>
              <a:t>engenharia</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tem</a:t>
            </a:r>
            <a:r>
              <a:rPr lang="en-US" b="0" i="0" u="none" strike="noStrike" dirty="0">
                <a:solidFill>
                  <a:srgbClr val="000000"/>
                </a:solidFill>
                <a:effectLst/>
              </a:rPr>
              <a:t> </a:t>
            </a:r>
            <a:r>
              <a:rPr lang="en-US" b="0" i="0" u="none" strike="noStrike" dirty="0" err="1">
                <a:solidFill>
                  <a:srgbClr val="000000"/>
                </a:solidFill>
                <a:effectLst/>
              </a:rPr>
              <a:t>certeza</a:t>
            </a:r>
            <a:r>
              <a:rPr lang="en-US" b="0" i="0" u="none" strike="noStrike" dirty="0">
                <a:solidFill>
                  <a:srgbClr val="000000"/>
                </a:solidFill>
                <a:effectLst/>
              </a:rPr>
              <a:t> de qual </a:t>
            </a:r>
            <a:r>
              <a:rPr lang="en-US" b="0" i="0" u="none" strike="noStrike" dirty="0" err="1">
                <a:solidFill>
                  <a:srgbClr val="000000"/>
                </a:solidFill>
                <a:effectLst/>
              </a:rPr>
              <a:t>combinação</a:t>
            </a:r>
            <a:r>
              <a:rPr lang="en-US" b="0" i="0" u="none" strike="noStrike" dirty="0">
                <a:solidFill>
                  <a:srgbClr val="000000"/>
                </a:solidFill>
                <a:effectLst/>
              </a:rPr>
              <a:t> de </a:t>
            </a:r>
            <a:r>
              <a:rPr lang="en-US" b="0" i="0" u="none" strike="noStrike" dirty="0" err="1">
                <a:solidFill>
                  <a:srgbClr val="000000"/>
                </a:solidFill>
                <a:effectLst/>
              </a:rPr>
              <a:t>serviços</a:t>
            </a:r>
            <a:r>
              <a:rPr lang="en-US" b="0" i="0" u="none" strike="noStrike" dirty="0">
                <a:solidFill>
                  <a:srgbClr val="000000"/>
                </a:solidFill>
                <a:effectLst/>
              </a:rPr>
              <a:t> e </a:t>
            </a:r>
            <a:r>
              <a:rPr lang="en-US" b="0" i="0" u="none" strike="noStrike" dirty="0" err="1">
                <a:solidFill>
                  <a:srgbClr val="000000"/>
                </a:solidFill>
                <a:effectLst/>
              </a:rPr>
              <a:t>práticas</a:t>
            </a:r>
            <a:r>
              <a:rPr lang="en-US" b="0" i="0" u="none" strike="noStrike" dirty="0">
                <a:solidFill>
                  <a:srgbClr val="000000"/>
                </a:solidFill>
                <a:effectLst/>
              </a:rPr>
              <a:t> é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eficaz</a:t>
            </a:r>
            <a:r>
              <a:rPr lang="en-US" b="0" i="0" u="none" strike="noStrike" dirty="0">
                <a:solidFill>
                  <a:srgbClr val="000000"/>
                </a:solidFill>
                <a:effectLst/>
              </a:rPr>
              <a:t> para </a:t>
            </a:r>
            <a:r>
              <a:rPr lang="en-US" b="0" i="0" u="none" strike="noStrike" dirty="0" err="1">
                <a:solidFill>
                  <a:srgbClr val="000000"/>
                </a:solidFill>
                <a:effectLst/>
              </a:rPr>
              <a:t>mitigar</a:t>
            </a:r>
            <a:r>
              <a:rPr lang="en-US" b="0" i="0" u="none" strike="noStrike" dirty="0">
                <a:solidFill>
                  <a:srgbClr val="000000"/>
                </a:solidFill>
                <a:effectLst/>
              </a:rPr>
              <a:t> esses </a:t>
            </a:r>
            <a:r>
              <a:rPr lang="en-US" b="0" i="0" u="none" strike="noStrike" dirty="0" err="1">
                <a:solidFill>
                  <a:srgbClr val="000000"/>
                </a:solidFill>
                <a:effectLst/>
              </a:rPr>
              <a:t>tipos</a:t>
            </a:r>
            <a:r>
              <a:rPr lang="en-US" b="0" i="0" u="none" strike="noStrike" dirty="0">
                <a:solidFill>
                  <a:srgbClr val="000000"/>
                </a:solidFill>
                <a:effectLst/>
              </a:rPr>
              <a:t> de </a:t>
            </a:r>
            <a:r>
              <a:rPr lang="en-US" b="0" i="0" u="none" strike="noStrike" dirty="0" err="1">
                <a:solidFill>
                  <a:srgbClr val="000000"/>
                </a:solidFill>
                <a:effectLst/>
              </a:rPr>
              <a:t>ataques</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Qual das </a:t>
            </a:r>
            <a:r>
              <a:rPr lang="en-US" b="0" i="0" u="none" strike="noStrike" dirty="0" err="1">
                <a:solidFill>
                  <a:srgbClr val="000000"/>
                </a:solidFill>
                <a:effectLst/>
              </a:rPr>
              <a:t>seguintes</a:t>
            </a:r>
            <a:r>
              <a:rPr lang="en-US" b="0" i="0" u="none" strike="noStrike" dirty="0">
                <a:solidFill>
                  <a:srgbClr val="000000"/>
                </a:solidFill>
                <a:effectLst/>
              </a:rPr>
              <a:t> </a:t>
            </a:r>
            <a:r>
              <a:rPr lang="en-US" b="0" i="0" u="none" strike="noStrike" dirty="0" err="1">
                <a:solidFill>
                  <a:srgbClr val="000000"/>
                </a:solidFill>
                <a:effectLst/>
              </a:rPr>
              <a:t>combinações</a:t>
            </a:r>
            <a:r>
              <a:rPr lang="en-US" b="0" i="0" u="none" strike="noStrike" dirty="0">
                <a:solidFill>
                  <a:srgbClr val="000000"/>
                </a:solidFill>
                <a:effectLst/>
              </a:rPr>
              <a:t> de </a:t>
            </a:r>
            <a:r>
              <a:rPr lang="en-US" b="0" i="0" u="none" strike="noStrike" dirty="0" err="1">
                <a:solidFill>
                  <a:srgbClr val="000000"/>
                </a:solidFill>
                <a:effectLst/>
              </a:rPr>
              <a:t>serviços</a:t>
            </a:r>
            <a:r>
              <a:rPr lang="en-US" b="0" i="0" u="none" strike="noStrike" dirty="0">
                <a:solidFill>
                  <a:srgbClr val="000000"/>
                </a:solidFill>
                <a:effectLst/>
              </a:rPr>
              <a:t> e </a:t>
            </a:r>
            <a:r>
              <a:rPr lang="en-US" b="0" i="0" u="none" strike="noStrike" dirty="0" err="1">
                <a:solidFill>
                  <a:srgbClr val="000000"/>
                </a:solidFill>
                <a:effectLst/>
              </a:rPr>
              <a:t>práticas</a:t>
            </a:r>
            <a:r>
              <a:rPr lang="en-US" b="0" i="0" u="none" strike="noStrike" dirty="0">
                <a:solidFill>
                  <a:srgbClr val="000000"/>
                </a:solidFill>
                <a:effectLst/>
              </a:rPr>
              <a:t> você </a:t>
            </a:r>
            <a:r>
              <a:rPr lang="en-US" b="0" i="0" u="none" strike="noStrike" dirty="0" err="1">
                <a:solidFill>
                  <a:srgbClr val="000000"/>
                </a:solidFill>
                <a:effectLst/>
              </a:rPr>
              <a:t>recomendaria</a:t>
            </a:r>
            <a:r>
              <a:rPr lang="en-US" b="0" i="0" u="none" strike="noStrike" dirty="0">
                <a:solidFill>
                  <a:srgbClr val="000000"/>
                </a:solidFill>
                <a:effectLst/>
              </a:rPr>
              <a:t> para </a:t>
            </a:r>
            <a:r>
              <a:rPr lang="en-US" b="0" i="0" u="none" strike="noStrike" dirty="0" err="1">
                <a:solidFill>
                  <a:srgbClr val="000000"/>
                </a:solidFill>
                <a:effectLst/>
              </a:rPr>
              <a:t>proteger</a:t>
            </a:r>
            <a:r>
              <a:rPr lang="en-US" b="0" i="0" u="none" strike="noStrike" dirty="0">
                <a:solidFill>
                  <a:srgbClr val="000000"/>
                </a:solidFill>
                <a:effectLst/>
              </a:rPr>
              <a:t> a </a:t>
            </a:r>
            <a:r>
              <a:rPr lang="en-US" b="0" i="0" u="none" strike="noStrike" dirty="0" err="1">
                <a:solidFill>
                  <a:srgbClr val="000000"/>
                </a:solidFill>
                <a:effectLst/>
              </a:rPr>
              <a:t>aplicação</a:t>
            </a:r>
            <a:r>
              <a:rPr lang="en-US" b="0" i="0" u="none" strike="noStrike" dirty="0">
                <a:solidFill>
                  <a:srgbClr val="000000"/>
                </a:solidFill>
                <a:effectLst/>
              </a:rPr>
              <a:t> web contra </a:t>
            </a:r>
            <a:r>
              <a:rPr lang="en-US" b="0" i="0" u="none" strike="noStrike" dirty="0" err="1">
                <a:solidFill>
                  <a:srgbClr val="000000"/>
                </a:solidFill>
                <a:effectLst/>
              </a:rPr>
              <a:t>ataques</a:t>
            </a:r>
            <a:r>
              <a:rPr lang="en-US" b="0" i="0" u="none" strike="noStrike" dirty="0">
                <a:solidFill>
                  <a:srgbClr val="000000"/>
                </a:solidFill>
                <a:effectLst/>
              </a:rPr>
              <a:t> de cross-site scripting (XSS) e </a:t>
            </a:r>
            <a:r>
              <a:rPr lang="en-US" b="0" i="0" u="none" strike="noStrike" dirty="0" err="1">
                <a:solidFill>
                  <a:srgbClr val="000000"/>
                </a:solidFill>
                <a:effectLst/>
              </a:rPr>
              <a:t>injeção</a:t>
            </a:r>
            <a:r>
              <a:rPr lang="en-US" b="0" i="0" u="none" strike="noStrike" dirty="0">
                <a:solidFill>
                  <a:srgbClr val="000000"/>
                </a:solidFill>
                <a:effectLst/>
              </a:rPr>
              <a:t> de SQL (SQLi)?</a:t>
            </a:r>
          </a:p>
          <a:p>
            <a:pPr algn="l"/>
            <a:r>
              <a:rPr lang="en-US" b="0" i="0" u="none" strike="noStrike" dirty="0">
                <a:solidFill>
                  <a:srgbClr val="000000"/>
                </a:solidFill>
                <a:effectLst/>
              </a:rPr>
              <a:t>a) </a:t>
            </a:r>
            <a:r>
              <a:rPr lang="en-US" b="0" i="0" u="none" strike="noStrike" dirty="0" err="1">
                <a:solidFill>
                  <a:srgbClr val="000000"/>
                </a:solidFill>
                <a:effectLst/>
              </a:rPr>
              <a:t>Utilizar</a:t>
            </a:r>
            <a:r>
              <a:rPr lang="en-US" b="0" i="0" u="none" strike="noStrike" dirty="0">
                <a:solidFill>
                  <a:srgbClr val="000000"/>
                </a:solidFill>
                <a:effectLst/>
              </a:rPr>
              <a:t> </a:t>
            </a:r>
            <a:r>
              <a:rPr lang="en-US" b="1" i="0" u="none" strike="noStrike" dirty="0">
                <a:solidFill>
                  <a:srgbClr val="000000"/>
                </a:solidFill>
                <a:effectLst/>
              </a:rPr>
              <a:t>AWS WAF</a:t>
            </a:r>
            <a:r>
              <a:rPr lang="en-US" b="0" i="0" u="none" strike="noStrike" dirty="0">
                <a:solidFill>
                  <a:srgbClr val="000000"/>
                </a:solidFill>
                <a:effectLst/>
              </a:rPr>
              <a:t> para </a:t>
            </a:r>
            <a:r>
              <a:rPr lang="en-US" b="0" i="0" u="none" strike="noStrike" dirty="0" err="1">
                <a:solidFill>
                  <a:srgbClr val="000000"/>
                </a:solidFill>
                <a:effectLst/>
              </a:rPr>
              <a:t>criar</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que </a:t>
            </a:r>
            <a:r>
              <a:rPr lang="en-US" b="0" i="0" u="none" strike="noStrike" dirty="0" err="1">
                <a:solidFill>
                  <a:srgbClr val="000000"/>
                </a:solidFill>
                <a:effectLst/>
              </a:rPr>
              <a:t>bloqueiem</a:t>
            </a:r>
            <a:r>
              <a:rPr lang="en-US" b="0" i="0" u="none" strike="noStrike" dirty="0">
                <a:solidFill>
                  <a:srgbClr val="000000"/>
                </a:solidFill>
                <a:effectLst/>
              </a:rPr>
              <a:t> </a:t>
            </a:r>
            <a:r>
              <a:rPr lang="en-US" b="0" i="0" u="none" strike="noStrike" dirty="0" err="1">
                <a:solidFill>
                  <a:srgbClr val="000000"/>
                </a:solidFill>
                <a:effectLst/>
              </a:rPr>
              <a:t>padrões</a:t>
            </a:r>
            <a:r>
              <a:rPr lang="en-US" b="0" i="0" u="none" strike="noStrike" dirty="0">
                <a:solidFill>
                  <a:srgbClr val="000000"/>
                </a:solidFill>
                <a:effectLst/>
              </a:rPr>
              <a:t> de </a:t>
            </a:r>
            <a:r>
              <a:rPr lang="en-US" b="0" i="0" u="none" strike="noStrike" dirty="0" err="1">
                <a:solidFill>
                  <a:srgbClr val="000000"/>
                </a:solidFill>
                <a:effectLst/>
              </a:rPr>
              <a:t>ataque</a:t>
            </a:r>
            <a:r>
              <a:rPr lang="en-US" b="0" i="0" u="none" strike="noStrike" dirty="0">
                <a:solidFill>
                  <a:srgbClr val="000000"/>
                </a:solidFill>
                <a:effectLst/>
              </a:rPr>
              <a:t> XSS e SQLi, e </a:t>
            </a:r>
            <a:r>
              <a:rPr lang="en-US" b="1" i="0" u="none" strike="noStrike" dirty="0">
                <a:solidFill>
                  <a:srgbClr val="000000"/>
                </a:solidFill>
                <a:effectLst/>
              </a:rPr>
              <a:t>AWS </a:t>
            </a:r>
            <a:r>
              <a:rPr lang="en-US" b="1" i="0" u="none" strike="noStrike" dirty="0" err="1">
                <a:solidFill>
                  <a:srgbClr val="000000"/>
                </a:solidFill>
                <a:effectLst/>
              </a:rPr>
              <a:t>GuardDuty</a:t>
            </a:r>
            <a:r>
              <a:rPr lang="en-US" b="0" i="0" u="none" strike="noStrike" dirty="0" err="1">
                <a:solidFill>
                  <a:srgbClr val="000000"/>
                </a:solidFill>
                <a:effectLst/>
              </a:rPr>
              <a:t>para</a:t>
            </a:r>
            <a:r>
              <a:rPr lang="en-US" b="0" i="0" u="none" strike="noStrike" dirty="0">
                <a:solidFill>
                  <a:srgbClr val="000000"/>
                </a:solidFill>
                <a:effectLst/>
              </a:rPr>
              <a:t> </a:t>
            </a:r>
            <a:r>
              <a:rPr lang="en-US" b="0" i="0" u="none" strike="noStrike" dirty="0" err="1">
                <a:solidFill>
                  <a:srgbClr val="000000"/>
                </a:solidFill>
                <a:effectLst/>
              </a:rPr>
              <a:t>monitorar</a:t>
            </a:r>
            <a:r>
              <a:rPr lang="en-US" b="0" i="0" u="none" strike="noStrike" dirty="0">
                <a:solidFill>
                  <a:srgbClr val="000000"/>
                </a:solidFill>
                <a:effectLst/>
              </a:rPr>
              <a:t> </a:t>
            </a:r>
            <a:r>
              <a:rPr lang="en-US" b="0" i="0" u="none" strike="noStrike" dirty="0" err="1">
                <a:solidFill>
                  <a:srgbClr val="000000"/>
                </a:solidFill>
                <a:effectLst/>
              </a:rPr>
              <a:t>atividades</a:t>
            </a:r>
            <a:r>
              <a:rPr lang="en-US" b="0" i="0" u="none" strike="noStrike" dirty="0">
                <a:solidFill>
                  <a:srgbClr val="000000"/>
                </a:solidFill>
                <a:effectLst/>
              </a:rPr>
              <a:t> </a:t>
            </a:r>
            <a:r>
              <a:rPr lang="en-US" b="0" i="0" u="none" strike="noStrike" dirty="0" err="1">
                <a:solidFill>
                  <a:srgbClr val="000000"/>
                </a:solidFill>
                <a:effectLst/>
              </a:rPr>
              <a:t>maliciosas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todo</a:t>
            </a:r>
            <a:r>
              <a:rPr lang="en-US" b="0" i="0" u="none" strike="noStrike" dirty="0">
                <a:solidFill>
                  <a:srgbClr val="000000"/>
                </a:solidFill>
                <a:effectLst/>
              </a:rPr>
              <a:t> o </a:t>
            </a:r>
            <a:r>
              <a:rPr lang="en-US" b="0" i="0" u="none" strike="noStrike" dirty="0" err="1">
                <a:solidFill>
                  <a:srgbClr val="000000"/>
                </a:solidFill>
                <a:effectLst/>
              </a:rPr>
              <a:t>ambiente</a:t>
            </a:r>
            <a:r>
              <a:rPr lang="en-US" b="0" i="0" u="none" strike="noStrike" dirty="0">
                <a:solidFill>
                  <a:srgbClr val="000000"/>
                </a:solidFill>
                <a:effectLst/>
              </a:rPr>
              <a:t>.</a:t>
            </a:r>
          </a:p>
          <a:p>
            <a:pPr algn="l"/>
            <a:r>
              <a:rPr lang="en-US" b="0" i="0" u="none" strike="noStrike" dirty="0">
                <a:solidFill>
                  <a:srgbClr val="000000"/>
                </a:solidFill>
                <a:effectLst/>
              </a:rPr>
              <a:t>b) </a:t>
            </a:r>
            <a:r>
              <a:rPr lang="en-US" b="0" i="0" u="none" strike="noStrike" dirty="0" err="1">
                <a:solidFill>
                  <a:srgbClr val="000000"/>
                </a:solidFill>
                <a:effectLst/>
              </a:rPr>
              <a:t>Configurar</a:t>
            </a:r>
            <a:r>
              <a:rPr lang="en-US" b="0" i="0" u="none" strike="noStrike" dirty="0">
                <a:solidFill>
                  <a:srgbClr val="000000"/>
                </a:solidFill>
                <a:effectLst/>
              </a:rPr>
              <a:t> </a:t>
            </a:r>
            <a:r>
              <a:rPr lang="en-US" b="1" i="0" u="none" strike="noStrike" dirty="0">
                <a:solidFill>
                  <a:srgbClr val="000000"/>
                </a:solidFill>
                <a:effectLst/>
              </a:rPr>
              <a:t>Network ACLs (NACLs)</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entrada </a:t>
            </a:r>
            <a:r>
              <a:rPr lang="en-US" b="0" i="0" u="none" strike="noStrike" dirty="0" err="1">
                <a:solidFill>
                  <a:srgbClr val="000000"/>
                </a:solidFill>
                <a:effectLst/>
              </a:rPr>
              <a:t>suspeito</a:t>
            </a:r>
            <a:r>
              <a:rPr lang="en-US" b="0" i="0" u="none" strike="noStrike" dirty="0">
                <a:solidFill>
                  <a:srgbClr val="000000"/>
                </a:solidFill>
                <a:effectLst/>
              </a:rPr>
              <a:t> e </a:t>
            </a:r>
            <a:r>
              <a:rPr lang="en-US" b="1" i="0" u="none" strike="noStrike" dirty="0">
                <a:solidFill>
                  <a:srgbClr val="000000"/>
                </a:solidFill>
                <a:effectLst/>
              </a:rPr>
              <a:t>AWS Firewall Manager</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de segurança </a:t>
            </a:r>
            <a:r>
              <a:rPr lang="en-US" b="0" i="0" u="none" strike="noStrike" dirty="0" err="1">
                <a:solidFill>
                  <a:srgbClr val="000000"/>
                </a:solidFill>
                <a:effectLst/>
              </a:rPr>
              <a:t>centralizadas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todas</a:t>
            </a:r>
            <a:r>
              <a:rPr lang="en-US" b="0" i="0" u="none" strike="noStrike" dirty="0">
                <a:solidFill>
                  <a:srgbClr val="000000"/>
                </a:solidFill>
                <a:effectLst/>
              </a:rPr>
              <a:t> as </a:t>
            </a:r>
            <a:r>
              <a:rPr lang="en-US" b="0" i="0" u="none" strike="noStrike" dirty="0" err="1">
                <a:solidFill>
                  <a:srgbClr val="000000"/>
                </a:solidFill>
                <a:effectLst/>
              </a:rPr>
              <a:t>contas</a:t>
            </a:r>
            <a:r>
              <a:rPr lang="en-US" b="0" i="0" u="none" strike="noStrike" dirty="0">
                <a:solidFill>
                  <a:srgbClr val="000000"/>
                </a:solidFill>
                <a:effectLst/>
              </a:rPr>
              <a:t>.</a:t>
            </a:r>
          </a:p>
          <a:p>
            <a:pPr algn="l"/>
            <a:r>
              <a:rPr lang="en-US" b="0" i="0" u="none" strike="noStrike" dirty="0">
                <a:solidFill>
                  <a:srgbClr val="000000"/>
                </a:solidFill>
                <a:effectLst/>
              </a:rPr>
              <a:t>c) Usar </a:t>
            </a:r>
            <a:r>
              <a:rPr lang="en-US" b="1" i="0" u="none" strike="noStrike" dirty="0">
                <a:solidFill>
                  <a:srgbClr val="000000"/>
                </a:solidFill>
                <a:effectLst/>
              </a:rPr>
              <a:t>AWS GuardDuty</a:t>
            </a:r>
            <a:r>
              <a:rPr lang="en-US" b="0" i="0" u="none" strike="noStrike" dirty="0">
                <a:solidFill>
                  <a:srgbClr val="000000"/>
                </a:solidFill>
                <a:effectLst/>
              </a:rPr>
              <a:t> para </a:t>
            </a:r>
            <a:r>
              <a:rPr lang="en-US" b="0" i="0" u="none" strike="noStrike" dirty="0" err="1">
                <a:solidFill>
                  <a:srgbClr val="000000"/>
                </a:solidFill>
                <a:effectLst/>
              </a:rPr>
              <a:t>detectar</a:t>
            </a:r>
            <a:r>
              <a:rPr lang="en-US" b="0" i="0" u="none" strike="noStrike" dirty="0">
                <a:solidFill>
                  <a:srgbClr val="000000"/>
                </a:solidFill>
                <a:effectLst/>
              </a:rPr>
              <a:t> </a:t>
            </a:r>
            <a:r>
              <a:rPr lang="en-US" b="0" i="0" u="none" strike="noStrike" dirty="0" err="1">
                <a:solidFill>
                  <a:srgbClr val="000000"/>
                </a:solidFill>
                <a:effectLst/>
              </a:rPr>
              <a:t>tentativas</a:t>
            </a:r>
            <a:r>
              <a:rPr lang="en-US" b="0" i="0" u="none" strike="noStrike" dirty="0">
                <a:solidFill>
                  <a:srgbClr val="000000"/>
                </a:solidFill>
                <a:effectLst/>
              </a:rPr>
              <a:t> de </a:t>
            </a:r>
            <a:r>
              <a:rPr lang="en-US" b="0" i="0" u="none" strike="noStrike" dirty="0" err="1">
                <a:solidFill>
                  <a:srgbClr val="000000"/>
                </a:solidFill>
                <a:effectLst/>
              </a:rPr>
              <a:t>ataque</a:t>
            </a:r>
            <a:r>
              <a:rPr lang="en-US" b="0" i="0" u="none" strike="noStrike" dirty="0">
                <a:solidFill>
                  <a:srgbClr val="000000"/>
                </a:solidFill>
                <a:effectLst/>
              </a:rPr>
              <a:t> XSS e SQLi e </a:t>
            </a:r>
            <a:r>
              <a:rPr lang="en-US" b="1" i="0" u="none" strike="noStrike" dirty="0">
                <a:solidFill>
                  <a:srgbClr val="000000"/>
                </a:solidFill>
                <a:effectLst/>
              </a:rPr>
              <a:t>AWS Firewall Manager</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a:t>
            </a:r>
            <a:r>
              <a:rPr lang="en-US" b="0" i="0" u="none" strike="noStrike" dirty="0" err="1">
                <a:solidFill>
                  <a:srgbClr val="000000"/>
                </a:solidFill>
                <a:effectLst/>
              </a:rPr>
              <a:t>automaticamente</a:t>
            </a:r>
            <a:r>
              <a:rPr lang="en-US" b="0" i="0" u="none" strike="noStrike" dirty="0">
                <a:solidFill>
                  <a:srgbClr val="000000"/>
                </a:solidFill>
                <a:effectLst/>
              </a:rPr>
              <a:t> </a:t>
            </a:r>
            <a:r>
              <a:rPr lang="en-US" b="0" i="0" u="none" strike="noStrike" dirty="0" err="1">
                <a:solidFill>
                  <a:srgbClr val="000000"/>
                </a:solidFill>
                <a:effectLst/>
              </a:rPr>
              <a:t>essas</a:t>
            </a:r>
            <a:r>
              <a:rPr lang="en-US" b="0" i="0" u="none" strike="noStrike" dirty="0">
                <a:solidFill>
                  <a:srgbClr val="000000"/>
                </a:solidFill>
                <a:effectLst/>
              </a:rPr>
              <a:t> </a:t>
            </a:r>
            <a:r>
              <a:rPr lang="en-US" b="0" i="0" u="none" strike="noStrike" dirty="0" err="1">
                <a:solidFill>
                  <a:srgbClr val="000000"/>
                </a:solidFill>
                <a:effectLst/>
              </a:rPr>
              <a:t>tentativas</a:t>
            </a:r>
            <a:r>
              <a:rPr lang="en-US" b="0" i="0" u="none" strike="noStrike" dirty="0">
                <a:solidFill>
                  <a:srgbClr val="000000"/>
                </a:solidFill>
                <a:effectLst/>
              </a:rPr>
              <a:t> com base </a:t>
            </a:r>
            <a:r>
              <a:rPr lang="en-US" b="0" i="0" u="none" strike="noStrike" dirty="0" err="1">
                <a:solidFill>
                  <a:srgbClr val="000000"/>
                </a:solidFill>
                <a:effectLst/>
              </a:rPr>
              <a:t>nas</a:t>
            </a:r>
            <a:r>
              <a:rPr lang="en-US" b="0" i="0" u="none" strike="noStrike" dirty="0">
                <a:solidFill>
                  <a:srgbClr val="000000"/>
                </a:solidFill>
                <a:effectLst/>
              </a:rPr>
              <a:t> </a:t>
            </a:r>
            <a:r>
              <a:rPr lang="en-US" b="0" i="0" u="none" strike="noStrike" dirty="0" err="1">
                <a:solidFill>
                  <a:srgbClr val="000000"/>
                </a:solidFill>
                <a:effectLst/>
              </a:rPr>
              <a:t>detecções</a:t>
            </a:r>
            <a:r>
              <a:rPr lang="en-US" b="0" i="0" u="none" strike="noStrike" dirty="0">
                <a:solidFill>
                  <a:srgbClr val="000000"/>
                </a:solidFill>
                <a:effectLst/>
              </a:rPr>
              <a:t>.</a:t>
            </a:r>
          </a:p>
          <a:p>
            <a:pPr algn="l"/>
            <a:r>
              <a:rPr lang="en-US" b="0" i="0" u="none" strike="noStrike" dirty="0">
                <a:solidFill>
                  <a:srgbClr val="000000"/>
                </a:solidFill>
                <a:effectLst/>
              </a:rPr>
              <a:t>d) </a:t>
            </a:r>
            <a:r>
              <a:rPr lang="en-US" b="0" i="0" u="none" strike="noStrike" dirty="0" err="1">
                <a:solidFill>
                  <a:srgbClr val="000000"/>
                </a:solidFill>
                <a:effectLst/>
              </a:rPr>
              <a:t>Implementar</a:t>
            </a:r>
            <a:r>
              <a:rPr lang="en-US" b="0" i="0" u="none" strike="noStrike" dirty="0">
                <a:solidFill>
                  <a:srgbClr val="000000"/>
                </a:solidFill>
                <a:effectLst/>
              </a:rPr>
              <a:t> </a:t>
            </a:r>
            <a:r>
              <a:rPr lang="en-US" b="1" i="0" u="none" strike="noStrike" dirty="0">
                <a:solidFill>
                  <a:srgbClr val="000000"/>
                </a:solidFill>
                <a:effectLst/>
              </a:rPr>
              <a:t>AWS WAF</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XSS e SQLi e </a:t>
            </a:r>
            <a:r>
              <a:rPr lang="en-US" b="0" i="0" u="none" strike="noStrike" dirty="0" err="1">
                <a:solidFill>
                  <a:srgbClr val="000000"/>
                </a:solidFill>
                <a:effectLst/>
              </a:rPr>
              <a:t>configurar</a:t>
            </a:r>
            <a:r>
              <a:rPr lang="en-US" b="0" i="0" u="none" strike="noStrike" dirty="0">
                <a:solidFill>
                  <a:srgbClr val="000000"/>
                </a:solidFill>
                <a:effectLst/>
              </a:rPr>
              <a:t> </a:t>
            </a:r>
            <a:r>
              <a:rPr lang="en-US" b="1" i="0" u="none" strike="noStrike" dirty="0">
                <a:solidFill>
                  <a:srgbClr val="000000"/>
                </a:solidFill>
                <a:effectLst/>
              </a:rPr>
              <a:t>Network ACLs (NACLs)</a:t>
            </a:r>
            <a:r>
              <a:rPr lang="en-US" b="0" i="0" u="none" strike="noStrike" dirty="0">
                <a:solidFill>
                  <a:srgbClr val="000000"/>
                </a:solidFill>
                <a:effectLst/>
              </a:rPr>
              <a:t> para </a:t>
            </a:r>
            <a:r>
              <a:rPr lang="en-US" b="0" i="0" u="none" strike="noStrike" dirty="0" err="1">
                <a:solidFill>
                  <a:srgbClr val="000000"/>
                </a:solidFill>
                <a:effectLst/>
              </a:rPr>
              <a:t>controlar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entrada e </a:t>
            </a:r>
            <a:r>
              <a:rPr lang="en-US" b="0" i="0" u="none" strike="noStrike" dirty="0" err="1">
                <a:solidFill>
                  <a:srgbClr val="000000"/>
                </a:solidFill>
                <a:effectLst/>
              </a:rPr>
              <a:t>saída</a:t>
            </a:r>
            <a:r>
              <a:rPr lang="en-US" b="0" i="0" u="none" strike="noStrike" dirty="0">
                <a:solidFill>
                  <a:srgbClr val="000000"/>
                </a:solidFill>
                <a:effectLst/>
              </a:rPr>
              <a:t> </a:t>
            </a:r>
            <a:r>
              <a:rPr lang="en-US" b="0" i="0" u="none" strike="noStrike" dirty="0" err="1">
                <a:solidFill>
                  <a:srgbClr val="000000"/>
                </a:solidFill>
                <a:effectLst/>
              </a:rPr>
              <a:t>nas</a:t>
            </a:r>
            <a:r>
              <a:rPr lang="en-US" b="0" i="0" u="none" strike="noStrike" dirty="0">
                <a:solidFill>
                  <a:srgbClr val="000000"/>
                </a:solidFill>
                <a:effectLst/>
              </a:rPr>
              <a:t> sub-redes da VPC.</a:t>
            </a:r>
          </a:p>
          <a:p>
            <a:endParaRPr lang="en-BR" b="1" i="1" dirty="0"/>
          </a:p>
        </p:txBody>
      </p:sp>
    </p:spTree>
    <p:extLst>
      <p:ext uri="{BB962C8B-B14F-4D97-AF65-F5344CB8AC3E}">
        <p14:creationId xmlns:p14="http://schemas.microsoft.com/office/powerpoint/2010/main" val="404709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BEBC7-D7D2-E9E7-8193-3458C928048A}"/>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kern="1200">
                <a:solidFill>
                  <a:srgbClr val="FFFFFF"/>
                </a:solidFill>
                <a:latin typeface="+mj-lt"/>
                <a:ea typeface="+mj-ea"/>
                <a:cs typeface="+mj-cs"/>
              </a:rPr>
              <a:t>Guia do Exame</a:t>
            </a:r>
          </a:p>
        </p:txBody>
      </p:sp>
      <p:pic>
        <p:nvPicPr>
          <p:cNvPr id="6" name="Picture 5" descr="A document with black text&#10;&#10;Description automatically generated">
            <a:extLst>
              <a:ext uri="{FF2B5EF4-FFF2-40B4-BE49-F238E27FC236}">
                <a16:creationId xmlns:a16="http://schemas.microsoft.com/office/drawing/2014/main" id="{36D30F19-65CC-8121-4FF4-CEF1AD016A26}"/>
              </a:ext>
            </a:extLst>
          </p:cNvPr>
          <p:cNvPicPr>
            <a:picLocks noChangeAspect="1"/>
          </p:cNvPicPr>
          <p:nvPr/>
        </p:nvPicPr>
        <p:blipFill>
          <a:blip r:embed="rId2"/>
          <a:stretch>
            <a:fillRect/>
          </a:stretch>
        </p:blipFill>
        <p:spPr>
          <a:xfrm>
            <a:off x="5205571" y="643466"/>
            <a:ext cx="5924190" cy="5568739"/>
          </a:xfrm>
          <a:prstGeom prst="rect">
            <a:avLst/>
          </a:prstGeom>
        </p:spPr>
      </p:pic>
      <mc:AlternateContent xmlns:mc="http://schemas.openxmlformats.org/markup-compatibility/2006">
        <mc:Choice xmlns:p14="http://schemas.microsoft.com/office/powerpoint/2010/main" xmlns:aink="http://schemas.microsoft.com/office/drawing/2016/ink" Requires="p14 aink">
          <p:contentPart p14:bwMode="auto" r:id="rId3">
            <p14:nvContentPartPr>
              <p14:cNvPr id="14" name="Ink 13">
                <a:extLst>
                  <a:ext uri="{FF2B5EF4-FFF2-40B4-BE49-F238E27FC236}">
                    <a16:creationId xmlns:a16="http://schemas.microsoft.com/office/drawing/2014/main" id="{45266344-7C69-BA2D-6885-C310B29DFE24}"/>
                  </a:ext>
                </a:extLst>
              </p14:cNvPr>
              <p14:cNvContentPartPr/>
              <p14:nvPr/>
            </p14:nvContentPartPr>
            <p14:xfrm>
              <a:off x="1456105" y="995419"/>
              <a:ext cx="360" cy="360"/>
            </p14:xfrm>
          </p:contentPart>
        </mc:Choice>
        <mc:Fallback>
          <p:pic>
            <p:nvPicPr>
              <p:cNvPr id="14" name="Ink 13">
                <a:extLst>
                  <a:ext uri="{FF2B5EF4-FFF2-40B4-BE49-F238E27FC236}">
                    <a16:creationId xmlns:a16="http://schemas.microsoft.com/office/drawing/2014/main" id="{45266344-7C69-BA2D-6885-C310B29DFE24}"/>
                  </a:ext>
                </a:extLst>
              </p:cNvPr>
              <p:cNvPicPr/>
              <p:nvPr/>
            </p:nvPicPr>
            <p:blipFill>
              <a:blip r:embed="rId4"/>
              <a:stretch>
                <a:fillRect/>
              </a:stretch>
            </p:blipFill>
            <p:spPr>
              <a:xfrm>
                <a:off x="1438105" y="887779"/>
                <a:ext cx="36000" cy="216000"/>
              </a:xfrm>
              <a:prstGeom prst="rect">
                <a:avLst/>
              </a:prstGeom>
            </p:spPr>
          </p:pic>
        </mc:Fallback>
      </mc:AlternateContent>
    </p:spTree>
    <p:extLst>
      <p:ext uri="{BB962C8B-B14F-4D97-AF65-F5344CB8AC3E}">
        <p14:creationId xmlns:p14="http://schemas.microsoft.com/office/powerpoint/2010/main" val="4959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5575" y="141238"/>
            <a:ext cx="11880850" cy="6463308"/>
          </a:xfrm>
          <a:prstGeom prst="rect">
            <a:avLst/>
          </a:prstGeom>
          <a:noFill/>
        </p:spPr>
        <p:txBody>
          <a:bodyPr wrap="square" rtlCol="0">
            <a:spAutoFit/>
          </a:bodyPr>
          <a:lstStyle/>
          <a:p>
            <a:pPr algn="l"/>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a:t>
            </a:r>
            <a:r>
              <a:rPr lang="en-US" b="0" i="0" u="none" strike="noStrike" dirty="0" err="1">
                <a:solidFill>
                  <a:srgbClr val="000000"/>
                </a:solidFill>
                <a:effectLst/>
              </a:rPr>
              <a:t>empresa</a:t>
            </a:r>
            <a:r>
              <a:rPr lang="en-US" b="0" i="0" u="none" strike="noStrike" dirty="0">
                <a:solidFill>
                  <a:srgbClr val="000000"/>
                </a:solidFill>
                <a:effectLst/>
              </a:rPr>
              <a:t> de </a:t>
            </a:r>
            <a:r>
              <a:rPr lang="en-US" b="0" i="0" u="none" strike="noStrike" dirty="0" err="1">
                <a:solidFill>
                  <a:srgbClr val="000000"/>
                </a:solidFill>
                <a:effectLst/>
              </a:rPr>
              <a:t>comércio</a:t>
            </a:r>
            <a:r>
              <a:rPr lang="en-US" b="0" i="0" u="none" strike="noStrike" dirty="0">
                <a:solidFill>
                  <a:srgbClr val="000000"/>
                </a:solidFill>
                <a:effectLst/>
              </a:rPr>
              <a:t> </a:t>
            </a:r>
            <a:r>
              <a:rPr lang="en-US" b="0" i="0" u="none" strike="noStrike" dirty="0" err="1">
                <a:solidFill>
                  <a:srgbClr val="000000"/>
                </a:solidFill>
                <a:effectLst/>
              </a:rPr>
              <a:t>eletrônico</a:t>
            </a:r>
            <a:r>
              <a:rPr lang="en-US" b="0" i="0" u="none" strike="noStrike" dirty="0">
                <a:solidFill>
                  <a:srgbClr val="000000"/>
                </a:solidFill>
                <a:effectLst/>
              </a:rPr>
              <a:t>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lançando</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nova </a:t>
            </a:r>
            <a:r>
              <a:rPr lang="en-US" b="0" i="0" u="none" strike="noStrike" dirty="0" err="1">
                <a:solidFill>
                  <a:srgbClr val="000000"/>
                </a:solidFill>
                <a:effectLst/>
              </a:rPr>
              <a:t>plataforma</a:t>
            </a:r>
            <a:r>
              <a:rPr lang="en-US" b="0" i="0" u="none" strike="noStrike" dirty="0">
                <a:solidFill>
                  <a:srgbClr val="000000"/>
                </a:solidFill>
                <a:effectLst/>
              </a:rPr>
              <a:t> web que </a:t>
            </a:r>
            <a:r>
              <a:rPr lang="en-US" b="0" i="0" u="none" strike="noStrike" dirty="0" err="1">
                <a:solidFill>
                  <a:srgbClr val="000000"/>
                </a:solidFill>
                <a:effectLst/>
              </a:rPr>
              <a:t>permite</a:t>
            </a:r>
            <a:r>
              <a:rPr lang="en-US" b="0" i="0" u="none" strike="noStrike" dirty="0">
                <a:solidFill>
                  <a:srgbClr val="000000"/>
                </a:solidFill>
                <a:effectLst/>
              </a:rPr>
              <a:t> que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clientes</a:t>
            </a:r>
            <a:r>
              <a:rPr lang="en-US" b="0" i="0" u="none" strike="noStrike" dirty="0">
                <a:solidFill>
                  <a:srgbClr val="000000"/>
                </a:solidFill>
                <a:effectLst/>
              </a:rPr>
              <a:t> </a:t>
            </a:r>
            <a:r>
              <a:rPr lang="en-US" b="0" i="0" u="none" strike="noStrike" dirty="0" err="1">
                <a:solidFill>
                  <a:srgbClr val="000000"/>
                </a:solidFill>
                <a:effectLst/>
              </a:rPr>
              <a:t>façam</a:t>
            </a:r>
            <a:r>
              <a:rPr lang="en-US" b="0" i="0" u="none" strike="noStrike" dirty="0">
                <a:solidFill>
                  <a:srgbClr val="000000"/>
                </a:solidFill>
                <a:effectLst/>
              </a:rPr>
              <a:t> </a:t>
            </a:r>
            <a:r>
              <a:rPr lang="en-US" b="0" i="0" u="none" strike="noStrike" dirty="0" err="1">
                <a:solidFill>
                  <a:srgbClr val="000000"/>
                </a:solidFill>
                <a:effectLst/>
              </a:rPr>
              <a:t>compras</a:t>
            </a:r>
            <a:r>
              <a:rPr lang="en-US" b="0" i="0" u="none" strike="noStrike" dirty="0">
                <a:solidFill>
                  <a:srgbClr val="000000"/>
                </a:solidFill>
                <a:effectLst/>
              </a:rPr>
              <a:t> online. A equipe de segurança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preocupada</a:t>
            </a:r>
            <a:r>
              <a:rPr lang="en-US" b="0" i="0" u="none" strike="noStrike" dirty="0">
                <a:solidFill>
                  <a:srgbClr val="000000"/>
                </a:solidFill>
                <a:effectLst/>
              </a:rPr>
              <a:t> com a </a:t>
            </a:r>
            <a:r>
              <a:rPr lang="en-US" b="0" i="0" u="none" strike="noStrike" dirty="0" err="1">
                <a:solidFill>
                  <a:srgbClr val="000000"/>
                </a:solidFill>
                <a:effectLst/>
              </a:rPr>
              <a:t>proteção</a:t>
            </a:r>
            <a:r>
              <a:rPr lang="en-US" b="0" i="0" u="none" strike="noStrike" dirty="0">
                <a:solidFill>
                  <a:srgbClr val="000000"/>
                </a:solidFill>
                <a:effectLst/>
              </a:rPr>
              <a:t> da </a:t>
            </a:r>
            <a:r>
              <a:rPr lang="en-US" b="0" i="0" u="none" strike="noStrike" dirty="0" err="1">
                <a:solidFill>
                  <a:srgbClr val="000000"/>
                </a:solidFill>
                <a:effectLst/>
              </a:rPr>
              <a:t>aplicação</a:t>
            </a:r>
            <a:r>
              <a:rPr lang="en-US" b="0" i="0" u="none" strike="noStrike" dirty="0">
                <a:solidFill>
                  <a:srgbClr val="000000"/>
                </a:solidFill>
                <a:effectLst/>
              </a:rPr>
              <a:t> contra </a:t>
            </a:r>
            <a:r>
              <a:rPr lang="en-US" b="0" i="0" u="none" strike="noStrike" dirty="0" err="1">
                <a:solidFill>
                  <a:srgbClr val="000000"/>
                </a:solidFill>
                <a:effectLst/>
              </a:rPr>
              <a:t>ameaças</a:t>
            </a:r>
            <a:r>
              <a:rPr lang="en-US" b="0" i="0" u="none" strike="noStrike" dirty="0">
                <a:solidFill>
                  <a:srgbClr val="000000"/>
                </a:solidFill>
                <a:effectLst/>
              </a:rPr>
              <a:t> </a:t>
            </a:r>
            <a:r>
              <a:rPr lang="en-US" b="0" i="0" u="none" strike="noStrike" dirty="0" err="1">
                <a:solidFill>
                  <a:srgbClr val="000000"/>
                </a:solidFill>
                <a:effectLst/>
              </a:rPr>
              <a:t>comuns</a:t>
            </a:r>
            <a:r>
              <a:rPr lang="en-US" b="0" i="0" u="none" strike="noStrike" dirty="0">
                <a:solidFill>
                  <a:srgbClr val="000000"/>
                </a:solidFill>
                <a:effectLst/>
              </a:rPr>
              <a:t> </a:t>
            </a:r>
            <a:r>
              <a:rPr lang="en-US" b="0" i="0" u="none" strike="noStrike" dirty="0" err="1">
                <a:solidFill>
                  <a:srgbClr val="000000"/>
                </a:solidFill>
                <a:effectLst/>
              </a:rPr>
              <a:t>na</a:t>
            </a:r>
            <a:r>
              <a:rPr lang="en-US" b="0" i="0" u="none" strike="noStrike" dirty="0">
                <a:solidFill>
                  <a:srgbClr val="000000"/>
                </a:solidFill>
                <a:effectLst/>
              </a:rPr>
              <a:t> web, </a:t>
            </a:r>
            <a:r>
              <a:rPr lang="en-US" b="0" i="0" u="none" strike="noStrike" dirty="0" err="1">
                <a:solidFill>
                  <a:srgbClr val="000000"/>
                </a:solidFill>
                <a:effectLst/>
              </a:rPr>
              <a:t>como</a:t>
            </a:r>
            <a:r>
              <a:rPr lang="en-US" b="0" i="0" u="none" strike="noStrike" dirty="0">
                <a:solidFill>
                  <a:srgbClr val="000000"/>
                </a:solidFill>
                <a:effectLst/>
              </a:rPr>
              <a:t> cross-site scripting (XSS) e </a:t>
            </a:r>
            <a:r>
              <a:rPr lang="en-US" b="0" i="0" u="none" strike="noStrike" dirty="0" err="1">
                <a:solidFill>
                  <a:srgbClr val="000000"/>
                </a:solidFill>
                <a:effectLst/>
              </a:rPr>
              <a:t>injeção</a:t>
            </a:r>
            <a:r>
              <a:rPr lang="en-US" b="0" i="0" u="none" strike="noStrike" dirty="0">
                <a:solidFill>
                  <a:srgbClr val="000000"/>
                </a:solidFill>
                <a:effectLst/>
              </a:rPr>
              <a:t> de SQL (SQLi), que </a:t>
            </a:r>
            <a:r>
              <a:rPr lang="en-US" b="0" i="0" u="none" strike="noStrike" dirty="0" err="1">
                <a:solidFill>
                  <a:srgbClr val="000000"/>
                </a:solidFill>
                <a:effectLst/>
              </a:rPr>
              <a:t>podem</a:t>
            </a:r>
            <a:r>
              <a:rPr lang="en-US" b="0" i="0" u="none" strike="noStrike" dirty="0">
                <a:solidFill>
                  <a:srgbClr val="000000"/>
                </a:solidFill>
                <a:effectLst/>
              </a:rPr>
              <a:t> </a:t>
            </a:r>
            <a:r>
              <a:rPr lang="en-US" b="0" i="0" u="none" strike="noStrike" dirty="0" err="1">
                <a:solidFill>
                  <a:srgbClr val="000000"/>
                </a:solidFill>
                <a:effectLst/>
              </a:rPr>
              <a:t>comprometer</a:t>
            </a:r>
            <a:r>
              <a:rPr lang="en-US" b="0" i="0" u="none" strike="noStrike" dirty="0">
                <a:solidFill>
                  <a:srgbClr val="000000"/>
                </a:solidFill>
                <a:effectLst/>
              </a:rPr>
              <a:t> a segurança dos dados dos </a:t>
            </a:r>
            <a:r>
              <a:rPr lang="en-US" b="0" i="0" u="none" strike="noStrike" dirty="0" err="1">
                <a:solidFill>
                  <a:srgbClr val="000000"/>
                </a:solidFill>
                <a:effectLst/>
              </a:rPr>
              <a:t>clientes</a:t>
            </a:r>
            <a:r>
              <a:rPr lang="en-US" b="0" i="0" u="none" strike="noStrike" dirty="0">
                <a:solidFill>
                  <a:srgbClr val="000000"/>
                </a:solidFill>
                <a:effectLst/>
              </a:rPr>
              <a:t>.</a:t>
            </a:r>
          </a:p>
          <a:p>
            <a:pPr algn="l"/>
            <a:r>
              <a:rPr lang="en-US" b="0" i="0" u="none" strike="noStrike" dirty="0">
                <a:solidFill>
                  <a:srgbClr val="000000"/>
                </a:solidFill>
                <a:effectLst/>
              </a:rPr>
              <a:t>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já</a:t>
            </a:r>
            <a:r>
              <a:rPr lang="en-US" b="0" i="0" u="none" strike="noStrike" dirty="0">
                <a:solidFill>
                  <a:srgbClr val="000000"/>
                </a:solidFill>
                <a:effectLst/>
              </a:rPr>
              <a:t> </a:t>
            </a:r>
            <a:r>
              <a:rPr lang="en-US" b="0" i="0" u="none" strike="noStrike" dirty="0" err="1">
                <a:solidFill>
                  <a:srgbClr val="000000"/>
                </a:solidFill>
                <a:effectLst/>
              </a:rPr>
              <a:t>utiliza</a:t>
            </a:r>
            <a:r>
              <a:rPr lang="en-US" b="0" i="0" u="none" strike="noStrike" dirty="0">
                <a:solidFill>
                  <a:srgbClr val="000000"/>
                </a:solidFill>
                <a:effectLst/>
              </a:rPr>
              <a:t> </a:t>
            </a:r>
            <a:r>
              <a:rPr lang="en-US" b="0" i="0" u="none" strike="noStrike" dirty="0" err="1">
                <a:solidFill>
                  <a:srgbClr val="000000"/>
                </a:solidFill>
                <a:effectLst/>
              </a:rPr>
              <a:t>diversos</a:t>
            </a:r>
            <a:r>
              <a:rPr lang="en-US" b="0" i="0" u="none" strike="noStrike" dirty="0">
                <a:solidFill>
                  <a:srgbClr val="000000"/>
                </a:solidFill>
                <a:effectLst/>
              </a:rPr>
              <a:t> </a:t>
            </a:r>
            <a:r>
              <a:rPr lang="en-US" b="0" i="0" u="none" strike="noStrike" dirty="0" err="1">
                <a:solidFill>
                  <a:srgbClr val="000000"/>
                </a:solidFill>
                <a:effectLst/>
              </a:rPr>
              <a:t>serviços</a:t>
            </a:r>
            <a:r>
              <a:rPr lang="en-US" b="0" i="0" u="none" strike="noStrike" dirty="0">
                <a:solidFill>
                  <a:srgbClr val="000000"/>
                </a:solidFill>
                <a:effectLst/>
              </a:rPr>
              <a:t> de segurança da AWS, </a:t>
            </a:r>
            <a:r>
              <a:rPr lang="en-US" b="0" i="0" u="none" strike="noStrike" dirty="0" err="1">
                <a:solidFill>
                  <a:srgbClr val="000000"/>
                </a:solidFill>
                <a:effectLst/>
              </a:rPr>
              <a:t>como</a:t>
            </a:r>
            <a:r>
              <a:rPr lang="en-US" b="0" i="0" u="none" strike="noStrike" dirty="0">
                <a:solidFill>
                  <a:srgbClr val="000000"/>
                </a:solidFill>
                <a:effectLst/>
              </a:rPr>
              <a:t> AWS WAF, AWS Firewall Manager, AWS GuardDuty e Network ACLs (NACLs), mas a equipe de </a:t>
            </a:r>
            <a:r>
              <a:rPr lang="en-US" b="0" i="0" u="none" strike="noStrike" dirty="0" err="1">
                <a:solidFill>
                  <a:srgbClr val="000000"/>
                </a:solidFill>
                <a:effectLst/>
              </a:rPr>
              <a:t>engenharia</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tem</a:t>
            </a:r>
            <a:r>
              <a:rPr lang="en-US" b="0" i="0" u="none" strike="noStrike" dirty="0">
                <a:solidFill>
                  <a:srgbClr val="000000"/>
                </a:solidFill>
                <a:effectLst/>
              </a:rPr>
              <a:t> </a:t>
            </a:r>
            <a:r>
              <a:rPr lang="en-US" b="0" i="0" u="none" strike="noStrike" dirty="0" err="1">
                <a:solidFill>
                  <a:srgbClr val="000000"/>
                </a:solidFill>
                <a:effectLst/>
              </a:rPr>
              <a:t>certeza</a:t>
            </a:r>
            <a:r>
              <a:rPr lang="en-US" b="0" i="0" u="none" strike="noStrike" dirty="0">
                <a:solidFill>
                  <a:srgbClr val="000000"/>
                </a:solidFill>
                <a:effectLst/>
              </a:rPr>
              <a:t> de qual </a:t>
            </a:r>
            <a:r>
              <a:rPr lang="en-US" b="0" i="0" u="none" strike="noStrike" dirty="0" err="1">
                <a:solidFill>
                  <a:srgbClr val="000000"/>
                </a:solidFill>
                <a:effectLst/>
              </a:rPr>
              <a:t>combinação</a:t>
            </a:r>
            <a:r>
              <a:rPr lang="en-US" b="0" i="0" u="none" strike="noStrike" dirty="0">
                <a:solidFill>
                  <a:srgbClr val="000000"/>
                </a:solidFill>
                <a:effectLst/>
              </a:rPr>
              <a:t> de </a:t>
            </a:r>
            <a:r>
              <a:rPr lang="en-US" b="0" i="0" u="none" strike="noStrike" dirty="0" err="1">
                <a:solidFill>
                  <a:srgbClr val="000000"/>
                </a:solidFill>
                <a:effectLst/>
              </a:rPr>
              <a:t>serviços</a:t>
            </a:r>
            <a:r>
              <a:rPr lang="en-US" b="0" i="0" u="none" strike="noStrike" dirty="0">
                <a:solidFill>
                  <a:srgbClr val="000000"/>
                </a:solidFill>
                <a:effectLst/>
              </a:rPr>
              <a:t> e </a:t>
            </a:r>
            <a:r>
              <a:rPr lang="en-US" b="0" i="0" u="none" strike="noStrike" dirty="0" err="1">
                <a:solidFill>
                  <a:srgbClr val="000000"/>
                </a:solidFill>
                <a:effectLst/>
              </a:rPr>
              <a:t>práticas</a:t>
            </a:r>
            <a:r>
              <a:rPr lang="en-US" b="0" i="0" u="none" strike="noStrike" dirty="0">
                <a:solidFill>
                  <a:srgbClr val="000000"/>
                </a:solidFill>
                <a:effectLst/>
              </a:rPr>
              <a:t> é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eficaz</a:t>
            </a:r>
            <a:r>
              <a:rPr lang="en-US" b="0" i="0" u="none" strike="noStrike" dirty="0">
                <a:solidFill>
                  <a:srgbClr val="000000"/>
                </a:solidFill>
                <a:effectLst/>
              </a:rPr>
              <a:t> para </a:t>
            </a:r>
            <a:r>
              <a:rPr lang="en-US" b="0" i="0" u="none" strike="noStrike" dirty="0" err="1">
                <a:solidFill>
                  <a:srgbClr val="000000"/>
                </a:solidFill>
                <a:effectLst/>
              </a:rPr>
              <a:t>mitigar</a:t>
            </a:r>
            <a:r>
              <a:rPr lang="en-US" b="0" i="0" u="none" strike="noStrike" dirty="0">
                <a:solidFill>
                  <a:srgbClr val="000000"/>
                </a:solidFill>
                <a:effectLst/>
              </a:rPr>
              <a:t> esses </a:t>
            </a:r>
            <a:r>
              <a:rPr lang="en-US" b="0" i="0" u="none" strike="noStrike" dirty="0" err="1">
                <a:solidFill>
                  <a:srgbClr val="000000"/>
                </a:solidFill>
                <a:effectLst/>
              </a:rPr>
              <a:t>tipos</a:t>
            </a:r>
            <a:r>
              <a:rPr lang="en-US" b="0" i="0" u="none" strike="noStrike" dirty="0">
                <a:solidFill>
                  <a:srgbClr val="000000"/>
                </a:solidFill>
                <a:effectLst/>
              </a:rPr>
              <a:t> de </a:t>
            </a:r>
            <a:r>
              <a:rPr lang="en-US" b="0" i="0" u="none" strike="noStrike" dirty="0" err="1">
                <a:solidFill>
                  <a:srgbClr val="000000"/>
                </a:solidFill>
                <a:effectLst/>
              </a:rPr>
              <a:t>ataques</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Qual das </a:t>
            </a:r>
            <a:r>
              <a:rPr lang="en-US" b="0" i="0" u="none" strike="noStrike" dirty="0" err="1">
                <a:solidFill>
                  <a:srgbClr val="000000"/>
                </a:solidFill>
                <a:effectLst/>
              </a:rPr>
              <a:t>seguintes</a:t>
            </a:r>
            <a:r>
              <a:rPr lang="en-US" b="0" i="0" u="none" strike="noStrike" dirty="0">
                <a:solidFill>
                  <a:srgbClr val="000000"/>
                </a:solidFill>
                <a:effectLst/>
              </a:rPr>
              <a:t> </a:t>
            </a:r>
            <a:r>
              <a:rPr lang="en-US" b="0" i="0" u="none" strike="noStrike" dirty="0" err="1">
                <a:solidFill>
                  <a:srgbClr val="000000"/>
                </a:solidFill>
                <a:effectLst/>
              </a:rPr>
              <a:t>combinações</a:t>
            </a:r>
            <a:r>
              <a:rPr lang="en-US" b="0" i="0" u="none" strike="noStrike" dirty="0">
                <a:solidFill>
                  <a:srgbClr val="000000"/>
                </a:solidFill>
                <a:effectLst/>
              </a:rPr>
              <a:t> de </a:t>
            </a:r>
            <a:r>
              <a:rPr lang="en-US" b="0" i="0" u="none" strike="noStrike" dirty="0" err="1">
                <a:solidFill>
                  <a:srgbClr val="000000"/>
                </a:solidFill>
                <a:effectLst/>
              </a:rPr>
              <a:t>serviços</a:t>
            </a:r>
            <a:r>
              <a:rPr lang="en-US" b="0" i="0" u="none" strike="noStrike" dirty="0">
                <a:solidFill>
                  <a:srgbClr val="000000"/>
                </a:solidFill>
                <a:effectLst/>
              </a:rPr>
              <a:t> e </a:t>
            </a:r>
            <a:r>
              <a:rPr lang="en-US" b="0" i="0" u="none" strike="noStrike" dirty="0" err="1">
                <a:solidFill>
                  <a:srgbClr val="000000"/>
                </a:solidFill>
                <a:effectLst/>
              </a:rPr>
              <a:t>práticas</a:t>
            </a:r>
            <a:r>
              <a:rPr lang="en-US" b="0" i="0" u="none" strike="noStrike" dirty="0">
                <a:solidFill>
                  <a:srgbClr val="000000"/>
                </a:solidFill>
                <a:effectLst/>
              </a:rPr>
              <a:t> você </a:t>
            </a:r>
            <a:r>
              <a:rPr lang="en-US" b="0" i="0" u="none" strike="noStrike" dirty="0" err="1">
                <a:solidFill>
                  <a:srgbClr val="000000"/>
                </a:solidFill>
                <a:effectLst/>
              </a:rPr>
              <a:t>recomendaria</a:t>
            </a:r>
            <a:r>
              <a:rPr lang="en-US" b="0" i="0" u="none" strike="noStrike" dirty="0">
                <a:solidFill>
                  <a:srgbClr val="000000"/>
                </a:solidFill>
                <a:effectLst/>
              </a:rPr>
              <a:t> para </a:t>
            </a:r>
            <a:r>
              <a:rPr lang="en-US" b="0" i="0" u="none" strike="noStrike" dirty="0" err="1">
                <a:solidFill>
                  <a:srgbClr val="000000"/>
                </a:solidFill>
                <a:effectLst/>
              </a:rPr>
              <a:t>proteger</a:t>
            </a:r>
            <a:r>
              <a:rPr lang="en-US" b="0" i="0" u="none" strike="noStrike" dirty="0">
                <a:solidFill>
                  <a:srgbClr val="000000"/>
                </a:solidFill>
                <a:effectLst/>
              </a:rPr>
              <a:t> a </a:t>
            </a:r>
            <a:r>
              <a:rPr lang="en-US" b="0" i="0" u="none" strike="noStrike" dirty="0" err="1">
                <a:solidFill>
                  <a:srgbClr val="000000"/>
                </a:solidFill>
                <a:effectLst/>
              </a:rPr>
              <a:t>aplicação</a:t>
            </a:r>
            <a:r>
              <a:rPr lang="en-US" b="0" i="0" u="none" strike="noStrike" dirty="0">
                <a:solidFill>
                  <a:srgbClr val="000000"/>
                </a:solidFill>
                <a:effectLst/>
              </a:rPr>
              <a:t> web contra </a:t>
            </a:r>
            <a:r>
              <a:rPr lang="en-US" b="0" i="0" u="none" strike="noStrike" dirty="0" err="1">
                <a:solidFill>
                  <a:srgbClr val="000000"/>
                </a:solidFill>
                <a:effectLst/>
              </a:rPr>
              <a:t>ataques</a:t>
            </a:r>
            <a:r>
              <a:rPr lang="en-US" b="0" i="0" u="none" strike="noStrike" dirty="0">
                <a:solidFill>
                  <a:srgbClr val="000000"/>
                </a:solidFill>
                <a:effectLst/>
              </a:rPr>
              <a:t> de cross-site scripting (XSS) e </a:t>
            </a:r>
            <a:r>
              <a:rPr lang="en-US" b="0" i="0" u="none" strike="noStrike" dirty="0" err="1">
                <a:solidFill>
                  <a:srgbClr val="000000"/>
                </a:solidFill>
                <a:effectLst/>
              </a:rPr>
              <a:t>injeção</a:t>
            </a:r>
            <a:r>
              <a:rPr lang="en-US" b="0" i="0" u="none" strike="noStrike" dirty="0">
                <a:solidFill>
                  <a:srgbClr val="000000"/>
                </a:solidFill>
                <a:effectLst/>
              </a:rPr>
              <a:t> de SQL (SQLi)?</a:t>
            </a:r>
          </a:p>
          <a:p>
            <a:pPr algn="l"/>
            <a:r>
              <a:rPr lang="en-US" b="0" i="0" u="none" strike="noStrike" dirty="0">
                <a:solidFill>
                  <a:srgbClr val="000000"/>
                </a:solidFill>
                <a:effectLst/>
              </a:rPr>
              <a:t>a) </a:t>
            </a:r>
            <a:r>
              <a:rPr lang="en-US" b="0" i="0" u="none" strike="noStrike" dirty="0" err="1">
                <a:solidFill>
                  <a:srgbClr val="000000"/>
                </a:solidFill>
                <a:effectLst/>
              </a:rPr>
              <a:t>Utilizar</a:t>
            </a:r>
            <a:r>
              <a:rPr lang="en-US" b="0" i="0" u="none" strike="noStrike" dirty="0">
                <a:solidFill>
                  <a:srgbClr val="000000"/>
                </a:solidFill>
                <a:effectLst/>
              </a:rPr>
              <a:t> </a:t>
            </a:r>
            <a:r>
              <a:rPr lang="en-US" b="1" i="0" u="none" strike="noStrike" dirty="0">
                <a:solidFill>
                  <a:srgbClr val="000000"/>
                </a:solidFill>
                <a:effectLst/>
              </a:rPr>
              <a:t>AWS WAF</a:t>
            </a:r>
            <a:r>
              <a:rPr lang="en-US" b="0" i="0" u="none" strike="noStrike" dirty="0">
                <a:solidFill>
                  <a:srgbClr val="000000"/>
                </a:solidFill>
                <a:effectLst/>
              </a:rPr>
              <a:t> para </a:t>
            </a:r>
            <a:r>
              <a:rPr lang="en-US" b="0" i="0" u="none" strike="noStrike" dirty="0" err="1">
                <a:solidFill>
                  <a:srgbClr val="000000"/>
                </a:solidFill>
                <a:effectLst/>
              </a:rPr>
              <a:t>criar</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que </a:t>
            </a:r>
            <a:r>
              <a:rPr lang="en-US" b="0" i="0" u="none" strike="noStrike" dirty="0" err="1">
                <a:solidFill>
                  <a:srgbClr val="000000"/>
                </a:solidFill>
                <a:effectLst/>
              </a:rPr>
              <a:t>bloqueiem</a:t>
            </a:r>
            <a:r>
              <a:rPr lang="en-US" b="0" i="0" u="none" strike="noStrike" dirty="0">
                <a:solidFill>
                  <a:srgbClr val="000000"/>
                </a:solidFill>
                <a:effectLst/>
              </a:rPr>
              <a:t> </a:t>
            </a:r>
            <a:r>
              <a:rPr lang="en-US" b="0" i="0" u="none" strike="noStrike" dirty="0" err="1">
                <a:solidFill>
                  <a:srgbClr val="000000"/>
                </a:solidFill>
                <a:effectLst/>
              </a:rPr>
              <a:t>padrões</a:t>
            </a:r>
            <a:r>
              <a:rPr lang="en-US" b="0" i="0" u="none" strike="noStrike" dirty="0">
                <a:solidFill>
                  <a:srgbClr val="000000"/>
                </a:solidFill>
                <a:effectLst/>
              </a:rPr>
              <a:t> de </a:t>
            </a:r>
            <a:r>
              <a:rPr lang="en-US" b="0" i="0" u="none" strike="noStrike" dirty="0" err="1">
                <a:solidFill>
                  <a:srgbClr val="000000"/>
                </a:solidFill>
                <a:effectLst/>
              </a:rPr>
              <a:t>ataque</a:t>
            </a:r>
            <a:r>
              <a:rPr lang="en-US" b="0" i="0" u="none" strike="noStrike" dirty="0">
                <a:solidFill>
                  <a:srgbClr val="000000"/>
                </a:solidFill>
                <a:effectLst/>
              </a:rPr>
              <a:t> XSS e SQLi, e </a:t>
            </a:r>
            <a:r>
              <a:rPr lang="en-US" b="1" i="0" u="none" strike="noStrike" dirty="0">
                <a:solidFill>
                  <a:srgbClr val="000000"/>
                </a:solidFill>
                <a:effectLst/>
              </a:rPr>
              <a:t>AWS </a:t>
            </a:r>
            <a:r>
              <a:rPr lang="en-US" b="1" i="0" u="none" strike="noStrike" dirty="0" err="1">
                <a:solidFill>
                  <a:srgbClr val="000000"/>
                </a:solidFill>
                <a:effectLst/>
              </a:rPr>
              <a:t>GuardDuty</a:t>
            </a:r>
            <a:r>
              <a:rPr lang="en-US" b="0" i="0" u="none" strike="noStrike" dirty="0" err="1">
                <a:solidFill>
                  <a:srgbClr val="000000"/>
                </a:solidFill>
                <a:effectLst/>
              </a:rPr>
              <a:t>para</a:t>
            </a:r>
            <a:r>
              <a:rPr lang="en-US" b="0" i="0" u="none" strike="noStrike" dirty="0">
                <a:solidFill>
                  <a:srgbClr val="000000"/>
                </a:solidFill>
                <a:effectLst/>
              </a:rPr>
              <a:t> </a:t>
            </a:r>
            <a:r>
              <a:rPr lang="en-US" b="0" i="0" u="none" strike="noStrike" dirty="0" err="1">
                <a:solidFill>
                  <a:srgbClr val="000000"/>
                </a:solidFill>
                <a:effectLst/>
              </a:rPr>
              <a:t>monitorar</a:t>
            </a:r>
            <a:r>
              <a:rPr lang="en-US" b="0" i="0" u="none" strike="noStrike" dirty="0">
                <a:solidFill>
                  <a:srgbClr val="000000"/>
                </a:solidFill>
                <a:effectLst/>
              </a:rPr>
              <a:t> </a:t>
            </a:r>
            <a:r>
              <a:rPr lang="en-US" b="0" i="0" u="none" strike="noStrike" dirty="0" err="1">
                <a:solidFill>
                  <a:srgbClr val="000000"/>
                </a:solidFill>
                <a:effectLst/>
              </a:rPr>
              <a:t>atividades</a:t>
            </a:r>
            <a:r>
              <a:rPr lang="en-US" b="0" i="0" u="none" strike="noStrike" dirty="0">
                <a:solidFill>
                  <a:srgbClr val="000000"/>
                </a:solidFill>
                <a:effectLst/>
              </a:rPr>
              <a:t> </a:t>
            </a:r>
            <a:r>
              <a:rPr lang="en-US" b="0" i="0" u="none" strike="noStrike" dirty="0" err="1">
                <a:solidFill>
                  <a:srgbClr val="000000"/>
                </a:solidFill>
                <a:effectLst/>
              </a:rPr>
              <a:t>maliciosas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todo</a:t>
            </a:r>
            <a:r>
              <a:rPr lang="en-US" b="0" i="0" u="none" strike="noStrike" dirty="0">
                <a:solidFill>
                  <a:srgbClr val="000000"/>
                </a:solidFill>
                <a:effectLst/>
              </a:rPr>
              <a:t> o </a:t>
            </a:r>
            <a:r>
              <a:rPr lang="en-US" b="0" i="0" u="none" strike="noStrike" dirty="0" err="1">
                <a:solidFill>
                  <a:srgbClr val="000000"/>
                </a:solidFill>
                <a:effectLst/>
              </a:rPr>
              <a:t>ambiente</a:t>
            </a:r>
            <a:r>
              <a:rPr lang="en-US" b="0" i="0" u="none" strike="noStrike" dirty="0">
                <a:solidFill>
                  <a:srgbClr val="000000"/>
                </a:solidFill>
                <a:effectLst/>
              </a:rPr>
              <a:t>.</a:t>
            </a:r>
          </a:p>
          <a:p>
            <a:pPr algn="l"/>
            <a:r>
              <a:rPr lang="en-US" b="0" i="0" u="none" strike="noStrike" dirty="0">
                <a:solidFill>
                  <a:srgbClr val="000000"/>
                </a:solidFill>
                <a:effectLst/>
              </a:rPr>
              <a:t>b) </a:t>
            </a:r>
            <a:r>
              <a:rPr lang="en-US" b="0" i="0" u="none" strike="noStrike" dirty="0" err="1">
                <a:solidFill>
                  <a:srgbClr val="000000"/>
                </a:solidFill>
                <a:effectLst/>
              </a:rPr>
              <a:t>Configurar</a:t>
            </a:r>
            <a:r>
              <a:rPr lang="en-US" b="0" i="0" u="none" strike="noStrike" dirty="0">
                <a:solidFill>
                  <a:srgbClr val="000000"/>
                </a:solidFill>
                <a:effectLst/>
              </a:rPr>
              <a:t> </a:t>
            </a:r>
            <a:r>
              <a:rPr lang="en-US" b="1" i="0" u="none" strike="noStrike" dirty="0">
                <a:solidFill>
                  <a:srgbClr val="000000"/>
                </a:solidFill>
                <a:effectLst/>
              </a:rPr>
              <a:t>Network ACLs (NACLs)</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entrada </a:t>
            </a:r>
            <a:r>
              <a:rPr lang="en-US" b="0" i="0" u="none" strike="noStrike" dirty="0" err="1">
                <a:solidFill>
                  <a:srgbClr val="000000"/>
                </a:solidFill>
                <a:effectLst/>
              </a:rPr>
              <a:t>suspeito</a:t>
            </a:r>
            <a:r>
              <a:rPr lang="en-US" b="0" i="0" u="none" strike="noStrike" dirty="0">
                <a:solidFill>
                  <a:srgbClr val="000000"/>
                </a:solidFill>
                <a:effectLst/>
              </a:rPr>
              <a:t> e </a:t>
            </a:r>
            <a:r>
              <a:rPr lang="en-US" b="1" i="0" u="none" strike="noStrike" dirty="0">
                <a:solidFill>
                  <a:srgbClr val="000000"/>
                </a:solidFill>
                <a:effectLst/>
              </a:rPr>
              <a:t>AWS Firewall Manager</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de segurança </a:t>
            </a:r>
            <a:r>
              <a:rPr lang="en-US" b="0" i="0" u="none" strike="noStrike" dirty="0" err="1">
                <a:solidFill>
                  <a:srgbClr val="000000"/>
                </a:solidFill>
                <a:effectLst/>
              </a:rPr>
              <a:t>centralizadas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todas</a:t>
            </a:r>
            <a:r>
              <a:rPr lang="en-US" b="0" i="0" u="none" strike="noStrike" dirty="0">
                <a:solidFill>
                  <a:srgbClr val="000000"/>
                </a:solidFill>
                <a:effectLst/>
              </a:rPr>
              <a:t> as </a:t>
            </a:r>
            <a:r>
              <a:rPr lang="en-US" b="0" i="0" u="none" strike="noStrike" dirty="0" err="1">
                <a:solidFill>
                  <a:srgbClr val="000000"/>
                </a:solidFill>
                <a:effectLst/>
              </a:rPr>
              <a:t>contas</a:t>
            </a:r>
            <a:r>
              <a:rPr lang="en-US" b="0" i="0" u="none" strike="noStrike" dirty="0">
                <a:solidFill>
                  <a:srgbClr val="000000"/>
                </a:solidFill>
                <a:effectLst/>
              </a:rPr>
              <a:t>.</a:t>
            </a:r>
          </a:p>
          <a:p>
            <a:pPr algn="l"/>
            <a:r>
              <a:rPr lang="en-US" b="0" i="0" u="none" strike="noStrike" dirty="0">
                <a:solidFill>
                  <a:srgbClr val="000000"/>
                </a:solidFill>
                <a:effectLst/>
              </a:rPr>
              <a:t>c) Usar </a:t>
            </a:r>
            <a:r>
              <a:rPr lang="en-US" b="1" i="0" u="none" strike="noStrike" dirty="0">
                <a:solidFill>
                  <a:srgbClr val="000000"/>
                </a:solidFill>
                <a:effectLst/>
              </a:rPr>
              <a:t>AWS GuardDuty</a:t>
            </a:r>
            <a:r>
              <a:rPr lang="en-US" b="0" i="0" u="none" strike="noStrike" dirty="0">
                <a:solidFill>
                  <a:srgbClr val="000000"/>
                </a:solidFill>
                <a:effectLst/>
              </a:rPr>
              <a:t> para </a:t>
            </a:r>
            <a:r>
              <a:rPr lang="en-US" b="0" i="0" u="none" strike="noStrike" dirty="0" err="1">
                <a:solidFill>
                  <a:srgbClr val="000000"/>
                </a:solidFill>
                <a:effectLst/>
              </a:rPr>
              <a:t>detectar</a:t>
            </a:r>
            <a:r>
              <a:rPr lang="en-US" b="0" i="0" u="none" strike="noStrike" dirty="0">
                <a:solidFill>
                  <a:srgbClr val="000000"/>
                </a:solidFill>
                <a:effectLst/>
              </a:rPr>
              <a:t> </a:t>
            </a:r>
            <a:r>
              <a:rPr lang="en-US" b="0" i="0" u="none" strike="noStrike" dirty="0" err="1">
                <a:solidFill>
                  <a:srgbClr val="000000"/>
                </a:solidFill>
                <a:effectLst/>
              </a:rPr>
              <a:t>tentativas</a:t>
            </a:r>
            <a:r>
              <a:rPr lang="en-US" b="0" i="0" u="none" strike="noStrike" dirty="0">
                <a:solidFill>
                  <a:srgbClr val="000000"/>
                </a:solidFill>
                <a:effectLst/>
              </a:rPr>
              <a:t> de </a:t>
            </a:r>
            <a:r>
              <a:rPr lang="en-US" b="0" i="0" u="none" strike="noStrike" dirty="0" err="1">
                <a:solidFill>
                  <a:srgbClr val="000000"/>
                </a:solidFill>
                <a:effectLst/>
              </a:rPr>
              <a:t>ataque</a:t>
            </a:r>
            <a:r>
              <a:rPr lang="en-US" b="0" i="0" u="none" strike="noStrike" dirty="0">
                <a:solidFill>
                  <a:srgbClr val="000000"/>
                </a:solidFill>
                <a:effectLst/>
              </a:rPr>
              <a:t> XSS e SQLi e </a:t>
            </a:r>
            <a:r>
              <a:rPr lang="en-US" b="1" i="0" u="none" strike="noStrike" dirty="0">
                <a:solidFill>
                  <a:srgbClr val="000000"/>
                </a:solidFill>
                <a:effectLst/>
              </a:rPr>
              <a:t>AWS Firewall Manager</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a:t>
            </a:r>
            <a:r>
              <a:rPr lang="en-US" b="0" i="0" u="none" strike="noStrike" dirty="0" err="1">
                <a:solidFill>
                  <a:srgbClr val="000000"/>
                </a:solidFill>
                <a:effectLst/>
              </a:rPr>
              <a:t>automaticamente</a:t>
            </a:r>
            <a:r>
              <a:rPr lang="en-US" b="0" i="0" u="none" strike="noStrike" dirty="0">
                <a:solidFill>
                  <a:srgbClr val="000000"/>
                </a:solidFill>
                <a:effectLst/>
              </a:rPr>
              <a:t> </a:t>
            </a:r>
            <a:r>
              <a:rPr lang="en-US" b="0" i="0" u="none" strike="noStrike" dirty="0" err="1">
                <a:solidFill>
                  <a:srgbClr val="000000"/>
                </a:solidFill>
                <a:effectLst/>
              </a:rPr>
              <a:t>essas</a:t>
            </a:r>
            <a:r>
              <a:rPr lang="en-US" b="0" i="0" u="none" strike="noStrike" dirty="0">
                <a:solidFill>
                  <a:srgbClr val="000000"/>
                </a:solidFill>
                <a:effectLst/>
              </a:rPr>
              <a:t> </a:t>
            </a:r>
            <a:r>
              <a:rPr lang="en-US" b="0" i="0" u="none" strike="noStrike" dirty="0" err="1">
                <a:solidFill>
                  <a:srgbClr val="000000"/>
                </a:solidFill>
                <a:effectLst/>
              </a:rPr>
              <a:t>tentativas</a:t>
            </a:r>
            <a:r>
              <a:rPr lang="en-US" b="0" i="0" u="none" strike="noStrike" dirty="0">
                <a:solidFill>
                  <a:srgbClr val="000000"/>
                </a:solidFill>
                <a:effectLst/>
              </a:rPr>
              <a:t> com base </a:t>
            </a:r>
            <a:r>
              <a:rPr lang="en-US" b="0" i="0" u="none" strike="noStrike" dirty="0" err="1">
                <a:solidFill>
                  <a:srgbClr val="000000"/>
                </a:solidFill>
                <a:effectLst/>
              </a:rPr>
              <a:t>nas</a:t>
            </a:r>
            <a:r>
              <a:rPr lang="en-US" b="0" i="0" u="none" strike="noStrike" dirty="0">
                <a:solidFill>
                  <a:srgbClr val="000000"/>
                </a:solidFill>
                <a:effectLst/>
              </a:rPr>
              <a:t> </a:t>
            </a:r>
            <a:r>
              <a:rPr lang="en-US" b="0" i="0" u="none" strike="noStrike" dirty="0" err="1">
                <a:solidFill>
                  <a:srgbClr val="000000"/>
                </a:solidFill>
                <a:effectLst/>
              </a:rPr>
              <a:t>detecções</a:t>
            </a:r>
            <a:r>
              <a:rPr lang="en-US" b="0" i="0" u="none" strike="noStrike" dirty="0">
                <a:solidFill>
                  <a:srgbClr val="000000"/>
                </a:solidFill>
                <a:effectLst/>
              </a:rPr>
              <a:t>.</a:t>
            </a:r>
          </a:p>
          <a:p>
            <a:pPr algn="l"/>
            <a:r>
              <a:rPr lang="en-US" b="0" i="0" u="none" strike="noStrike" dirty="0">
                <a:solidFill>
                  <a:srgbClr val="000000"/>
                </a:solidFill>
                <a:effectLst/>
              </a:rPr>
              <a:t>d) </a:t>
            </a:r>
            <a:r>
              <a:rPr lang="en-US" b="0" i="0" u="none" strike="noStrike" dirty="0" err="1">
                <a:solidFill>
                  <a:srgbClr val="000000"/>
                </a:solidFill>
                <a:effectLst/>
              </a:rPr>
              <a:t>Implementar</a:t>
            </a:r>
            <a:r>
              <a:rPr lang="en-US" b="0" i="0" u="none" strike="noStrike" dirty="0">
                <a:solidFill>
                  <a:srgbClr val="000000"/>
                </a:solidFill>
                <a:effectLst/>
              </a:rPr>
              <a:t> </a:t>
            </a:r>
            <a:r>
              <a:rPr lang="en-US" b="1" i="0" u="none" strike="noStrike" dirty="0">
                <a:solidFill>
                  <a:srgbClr val="000000"/>
                </a:solidFill>
                <a:effectLst/>
              </a:rPr>
              <a:t>AWS WAF</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XSS e SQLi e </a:t>
            </a:r>
            <a:r>
              <a:rPr lang="en-US" b="0" i="0" u="none" strike="noStrike" dirty="0" err="1">
                <a:solidFill>
                  <a:srgbClr val="000000"/>
                </a:solidFill>
                <a:effectLst/>
              </a:rPr>
              <a:t>configurar</a:t>
            </a:r>
            <a:r>
              <a:rPr lang="en-US" b="0" i="0" u="none" strike="noStrike" dirty="0">
                <a:solidFill>
                  <a:srgbClr val="000000"/>
                </a:solidFill>
                <a:effectLst/>
              </a:rPr>
              <a:t> </a:t>
            </a:r>
            <a:r>
              <a:rPr lang="en-US" b="1" i="0" u="none" strike="noStrike" dirty="0">
                <a:solidFill>
                  <a:srgbClr val="000000"/>
                </a:solidFill>
                <a:effectLst/>
              </a:rPr>
              <a:t>Network ACLs (NACLs)</a:t>
            </a:r>
            <a:r>
              <a:rPr lang="en-US" b="0" i="0" u="none" strike="noStrike" dirty="0">
                <a:solidFill>
                  <a:srgbClr val="000000"/>
                </a:solidFill>
                <a:effectLst/>
              </a:rPr>
              <a:t> para </a:t>
            </a:r>
            <a:r>
              <a:rPr lang="en-US" b="0" i="0" u="none" strike="noStrike" dirty="0" err="1">
                <a:solidFill>
                  <a:srgbClr val="000000"/>
                </a:solidFill>
                <a:effectLst/>
              </a:rPr>
              <a:t>controlar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entrada e </a:t>
            </a:r>
            <a:r>
              <a:rPr lang="en-US" b="0" i="0" u="none" strike="noStrike" dirty="0" err="1">
                <a:solidFill>
                  <a:srgbClr val="000000"/>
                </a:solidFill>
                <a:effectLst/>
              </a:rPr>
              <a:t>saída</a:t>
            </a:r>
            <a:r>
              <a:rPr lang="en-US" b="0" i="0" u="none" strike="noStrike" dirty="0">
                <a:solidFill>
                  <a:srgbClr val="000000"/>
                </a:solidFill>
                <a:effectLst/>
              </a:rPr>
              <a:t> </a:t>
            </a:r>
            <a:r>
              <a:rPr lang="en-US" b="0" i="0" u="none" strike="noStrike" dirty="0" err="1">
                <a:solidFill>
                  <a:srgbClr val="000000"/>
                </a:solidFill>
                <a:effectLst/>
              </a:rPr>
              <a:t>nas</a:t>
            </a:r>
            <a:r>
              <a:rPr lang="en-US" b="0" i="0" u="none" strike="noStrike" dirty="0">
                <a:solidFill>
                  <a:srgbClr val="000000"/>
                </a:solidFill>
                <a:effectLst/>
              </a:rPr>
              <a:t> sub-redes da VPC.</a:t>
            </a:r>
          </a:p>
          <a:p>
            <a:endParaRPr lang="en-BR" b="1" i="1" dirty="0"/>
          </a:p>
        </p:txBody>
      </p:sp>
    </p:spTree>
    <p:extLst>
      <p:ext uri="{BB962C8B-B14F-4D97-AF65-F5344CB8AC3E}">
        <p14:creationId xmlns:p14="http://schemas.microsoft.com/office/powerpoint/2010/main" val="3308092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5574" y="141238"/>
            <a:ext cx="11909425" cy="6740307"/>
          </a:xfrm>
          <a:prstGeom prst="rect">
            <a:avLst/>
          </a:prstGeom>
          <a:noFill/>
        </p:spPr>
        <p:txBody>
          <a:bodyPr wrap="square" rtlCol="0">
            <a:spAutoFit/>
          </a:bodyPr>
          <a:lstStyle/>
          <a:p>
            <a:pPr algn="l"/>
            <a:r>
              <a:rPr lang="en-US" sz="1600" b="1" i="0" u="none" strike="noStrike" dirty="0" err="1">
                <a:solidFill>
                  <a:srgbClr val="000000"/>
                </a:solidFill>
                <a:effectLst/>
              </a:rPr>
              <a:t>Resposta</a:t>
            </a:r>
            <a:r>
              <a:rPr lang="en-US" sz="1600" b="1" i="0" u="none" strike="noStrike" dirty="0">
                <a:solidFill>
                  <a:srgbClr val="000000"/>
                </a:solidFill>
                <a:effectLst/>
              </a:rPr>
              <a:t> </a:t>
            </a:r>
            <a:r>
              <a:rPr lang="en-US" sz="1600" b="1" i="0" u="none" strike="noStrike" dirty="0" err="1">
                <a:solidFill>
                  <a:srgbClr val="000000"/>
                </a:solidFill>
                <a:effectLst/>
              </a:rPr>
              <a:t>Correta</a:t>
            </a:r>
            <a:r>
              <a:rPr lang="en-US" sz="1600" b="1" i="0" u="none" strike="noStrike" dirty="0">
                <a:solidFill>
                  <a:srgbClr val="000000"/>
                </a:solidFill>
                <a:effectLst/>
              </a:rPr>
              <a:t>:</a:t>
            </a:r>
            <a:r>
              <a:rPr lang="en-US" sz="1600" b="0" i="0" u="none" strike="noStrike" dirty="0">
                <a:solidFill>
                  <a:srgbClr val="000000"/>
                </a:solidFill>
                <a:effectLst/>
              </a:rPr>
              <a:t> a) </a:t>
            </a:r>
            <a:r>
              <a:rPr lang="en-US" sz="1600" b="0" i="0" u="none" strike="noStrike" dirty="0" err="1">
                <a:solidFill>
                  <a:srgbClr val="000000"/>
                </a:solidFill>
                <a:effectLst/>
              </a:rPr>
              <a:t>Utilizar</a:t>
            </a:r>
            <a:r>
              <a:rPr lang="en-US" sz="1600" b="0" i="0" u="none" strike="noStrike" dirty="0">
                <a:solidFill>
                  <a:srgbClr val="000000"/>
                </a:solidFill>
                <a:effectLst/>
              </a:rPr>
              <a:t> </a:t>
            </a:r>
            <a:r>
              <a:rPr lang="en-US" sz="1600" b="1" i="0" u="none" strike="noStrike" dirty="0">
                <a:solidFill>
                  <a:srgbClr val="000000"/>
                </a:solidFill>
                <a:effectLst/>
              </a:rPr>
              <a:t>AWS WAF</a:t>
            </a:r>
            <a:r>
              <a:rPr lang="en-US" sz="1600" b="0" i="0" u="none" strike="noStrike" dirty="0">
                <a:solidFill>
                  <a:srgbClr val="000000"/>
                </a:solidFill>
                <a:effectLst/>
              </a:rPr>
              <a:t> para </a:t>
            </a:r>
            <a:r>
              <a:rPr lang="en-US" sz="1600" b="0" i="0" u="none" strike="noStrike" dirty="0" err="1">
                <a:solidFill>
                  <a:srgbClr val="000000"/>
                </a:solidFill>
                <a:effectLst/>
              </a:rPr>
              <a:t>criar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específicas</a:t>
            </a:r>
            <a:r>
              <a:rPr lang="en-US" sz="1600" b="0" i="0" u="none" strike="noStrike" dirty="0">
                <a:solidFill>
                  <a:srgbClr val="000000"/>
                </a:solidFill>
                <a:effectLst/>
              </a:rPr>
              <a:t> que </a:t>
            </a:r>
            <a:r>
              <a:rPr lang="en-US" sz="1600" b="0" i="0" u="none" strike="noStrike" dirty="0" err="1">
                <a:solidFill>
                  <a:srgbClr val="000000"/>
                </a:solidFill>
                <a:effectLst/>
              </a:rPr>
              <a:t>bloqueiem</a:t>
            </a:r>
            <a:r>
              <a:rPr lang="en-US" sz="1600" b="0" i="0" u="none" strike="noStrike" dirty="0">
                <a:solidFill>
                  <a:srgbClr val="000000"/>
                </a:solidFill>
                <a:effectLst/>
              </a:rPr>
              <a:t> </a:t>
            </a:r>
            <a:r>
              <a:rPr lang="en-US" sz="1600" b="0" i="0" u="none" strike="noStrike" dirty="0" err="1">
                <a:solidFill>
                  <a:srgbClr val="000000"/>
                </a:solidFill>
                <a:effectLst/>
              </a:rPr>
              <a:t>padrões</a:t>
            </a:r>
            <a:r>
              <a:rPr lang="en-US" sz="1600" b="0" i="0" u="none" strike="noStrike" dirty="0">
                <a:solidFill>
                  <a:srgbClr val="000000"/>
                </a:solidFill>
                <a:effectLst/>
              </a:rPr>
              <a:t> de </a:t>
            </a:r>
            <a:r>
              <a:rPr lang="en-US" sz="1600" b="0" i="0" u="none" strike="noStrike" dirty="0" err="1">
                <a:solidFill>
                  <a:srgbClr val="000000"/>
                </a:solidFill>
                <a:effectLst/>
              </a:rPr>
              <a:t>ataque</a:t>
            </a:r>
            <a:r>
              <a:rPr lang="en-US" sz="1600" b="0" i="0" u="none" strike="noStrike" dirty="0">
                <a:solidFill>
                  <a:srgbClr val="000000"/>
                </a:solidFill>
                <a:effectLst/>
              </a:rPr>
              <a:t> XSS e SQLi, e </a:t>
            </a:r>
            <a:r>
              <a:rPr lang="en-US" sz="1600" b="1" i="0" u="none" strike="noStrike" dirty="0">
                <a:solidFill>
                  <a:srgbClr val="000000"/>
                </a:solidFill>
                <a:effectLst/>
              </a:rPr>
              <a:t>AWS GuardDuty</a:t>
            </a:r>
            <a:r>
              <a:rPr lang="en-US" sz="1600" b="0" i="0" u="none" strike="noStrike" dirty="0">
                <a:solidFill>
                  <a:srgbClr val="000000"/>
                </a:solidFill>
                <a:effectLst/>
              </a:rPr>
              <a:t> para </a:t>
            </a:r>
            <a:r>
              <a:rPr lang="en-US" sz="1600" b="0" i="0" u="none" strike="noStrike" dirty="0" err="1">
                <a:solidFill>
                  <a:srgbClr val="000000"/>
                </a:solidFill>
                <a:effectLst/>
              </a:rPr>
              <a:t>monitorar</a:t>
            </a:r>
            <a:r>
              <a:rPr lang="en-US" sz="1600" b="0" i="0" u="none" strike="noStrike" dirty="0">
                <a:solidFill>
                  <a:srgbClr val="000000"/>
                </a:solidFill>
                <a:effectLst/>
              </a:rPr>
              <a:t> </a:t>
            </a:r>
            <a:r>
              <a:rPr lang="en-US" sz="1600" b="0" i="0" u="none" strike="noStrike" dirty="0" err="1">
                <a:solidFill>
                  <a:srgbClr val="000000"/>
                </a:solidFill>
                <a:effectLst/>
              </a:rPr>
              <a:t>atividades</a:t>
            </a:r>
            <a:r>
              <a:rPr lang="en-US" sz="1600" b="0" i="0" u="none" strike="noStrike" dirty="0">
                <a:solidFill>
                  <a:srgbClr val="000000"/>
                </a:solidFill>
                <a:effectLst/>
              </a:rPr>
              <a:t> </a:t>
            </a:r>
            <a:r>
              <a:rPr lang="en-US" sz="1600" b="0" i="0" u="none" strike="noStrike" dirty="0" err="1">
                <a:solidFill>
                  <a:srgbClr val="000000"/>
                </a:solidFill>
                <a:effectLst/>
              </a:rPr>
              <a:t>maliciosas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todo</a:t>
            </a:r>
            <a:r>
              <a:rPr lang="en-US" sz="1600" b="0" i="0" u="none" strike="noStrike" dirty="0">
                <a:solidFill>
                  <a:srgbClr val="000000"/>
                </a:solidFill>
                <a:effectLst/>
              </a:rPr>
              <a:t> o </a:t>
            </a:r>
            <a:r>
              <a:rPr lang="en-US" sz="1600" b="0" i="0" u="none" strike="noStrike" dirty="0" err="1">
                <a:solidFill>
                  <a:srgbClr val="000000"/>
                </a:solidFill>
                <a:effectLst/>
              </a:rPr>
              <a:t>ambiente</a:t>
            </a:r>
            <a:r>
              <a:rPr lang="en-US" sz="1600" b="0" i="0" u="none" strike="noStrike" dirty="0">
                <a:solidFill>
                  <a:srgbClr val="000000"/>
                </a:solidFill>
                <a:effectLst/>
              </a:rPr>
              <a:t>.</a:t>
            </a:r>
          </a:p>
          <a:p>
            <a:pPr algn="l"/>
            <a:r>
              <a:rPr lang="en-US" sz="1600" b="1" i="0" u="none" strike="noStrike" dirty="0" err="1">
                <a:solidFill>
                  <a:srgbClr val="000000"/>
                </a:solidFill>
                <a:effectLst/>
              </a:rPr>
              <a:t>Explicação</a:t>
            </a:r>
            <a:r>
              <a:rPr lang="en-US" sz="1600" b="1" i="0" u="none" strike="noStrike" dirty="0">
                <a:solidFill>
                  <a:srgbClr val="000000"/>
                </a:solidFill>
                <a:effectLst/>
              </a:rPr>
              <a:t>:</a:t>
            </a:r>
            <a:endParaRPr lang="en-US" sz="1600" b="0" i="0" u="none" strike="noStrike" dirty="0">
              <a:solidFill>
                <a:srgbClr val="000000"/>
              </a:solidFill>
              <a:effectLst/>
            </a:endParaRPr>
          </a:p>
          <a:p>
            <a:pPr algn="l">
              <a:buFont typeface="Arial" panose="020B0604020202020204" pitchFamily="34" charset="0"/>
              <a:buChar char="•"/>
            </a:pPr>
            <a:r>
              <a:rPr lang="en-US" sz="1600" b="1" i="0" u="none" strike="noStrike" dirty="0">
                <a:solidFill>
                  <a:srgbClr val="000000"/>
                </a:solidFill>
                <a:effectLst/>
              </a:rPr>
              <a:t>AWS WAF</a:t>
            </a:r>
            <a:r>
              <a:rPr lang="en-US" sz="1600" b="0" i="0" u="none" strike="noStrike" dirty="0">
                <a:solidFill>
                  <a:srgbClr val="000000"/>
                </a:solidFill>
                <a:effectLst/>
              </a:rPr>
              <a:t> (Web Application Firewall) é a ferramenta ideal para </a:t>
            </a:r>
            <a:r>
              <a:rPr lang="en-US" sz="1600" b="0" i="0" u="none" strike="noStrike" dirty="0" err="1">
                <a:solidFill>
                  <a:srgbClr val="000000"/>
                </a:solidFill>
                <a:effectLst/>
              </a:rPr>
              <a:t>proteger</a:t>
            </a:r>
            <a:r>
              <a:rPr lang="en-US" sz="1600" b="0" i="0" u="none" strike="noStrike" dirty="0">
                <a:solidFill>
                  <a:srgbClr val="000000"/>
                </a:solidFill>
                <a:effectLst/>
              </a:rPr>
              <a:t> </a:t>
            </a:r>
            <a:r>
              <a:rPr lang="en-US" sz="1600" b="0" i="0" u="none" strike="noStrike" dirty="0" err="1">
                <a:solidFill>
                  <a:srgbClr val="000000"/>
                </a:solidFill>
                <a:effectLst/>
              </a:rPr>
              <a:t>aplicações</a:t>
            </a:r>
            <a:r>
              <a:rPr lang="en-US" sz="1600" b="0" i="0" u="none" strike="noStrike" dirty="0">
                <a:solidFill>
                  <a:srgbClr val="000000"/>
                </a:solidFill>
                <a:effectLst/>
              </a:rPr>
              <a:t> web contra </a:t>
            </a:r>
            <a:r>
              <a:rPr lang="en-US" sz="1600" b="0" i="0" u="none" strike="noStrike" dirty="0" err="1">
                <a:solidFill>
                  <a:srgbClr val="000000"/>
                </a:solidFill>
                <a:effectLst/>
              </a:rPr>
              <a:t>ameaças</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cross-site scripting (XSS) e </a:t>
            </a:r>
            <a:r>
              <a:rPr lang="en-US" sz="1600" b="0" i="0" u="none" strike="noStrike" dirty="0" err="1">
                <a:solidFill>
                  <a:srgbClr val="000000"/>
                </a:solidFill>
                <a:effectLst/>
              </a:rPr>
              <a:t>injeção</a:t>
            </a:r>
            <a:r>
              <a:rPr lang="en-US" sz="1600" b="0" i="0" u="none" strike="noStrike" dirty="0">
                <a:solidFill>
                  <a:srgbClr val="000000"/>
                </a:solidFill>
                <a:effectLst/>
              </a:rPr>
              <a:t> de SQL (SQLi). Ele </a:t>
            </a:r>
            <a:r>
              <a:rPr lang="en-US" sz="1600" b="0" i="0" u="none" strike="noStrike" dirty="0" err="1">
                <a:solidFill>
                  <a:srgbClr val="000000"/>
                </a:solidFill>
                <a:effectLst/>
              </a:rPr>
              <a:t>permite</a:t>
            </a:r>
            <a:r>
              <a:rPr lang="en-US" sz="1600" b="0" i="0" u="none" strike="noStrike" dirty="0">
                <a:solidFill>
                  <a:srgbClr val="000000"/>
                </a:solidFill>
                <a:effectLst/>
              </a:rPr>
              <a:t> que você </a:t>
            </a:r>
            <a:r>
              <a:rPr lang="en-US" sz="1600" b="0" i="0" u="none" strike="noStrike" dirty="0" err="1">
                <a:solidFill>
                  <a:srgbClr val="000000"/>
                </a:solidFill>
                <a:effectLst/>
              </a:rPr>
              <a:t>crie</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personalizadas</a:t>
            </a:r>
            <a:r>
              <a:rPr lang="en-US" sz="1600" b="0" i="0" u="none" strike="noStrike" dirty="0">
                <a:solidFill>
                  <a:srgbClr val="000000"/>
                </a:solidFill>
                <a:effectLst/>
              </a:rPr>
              <a:t> para </a:t>
            </a:r>
            <a:r>
              <a:rPr lang="en-US" sz="1600" b="0" i="0" u="none" strike="noStrike" dirty="0" err="1">
                <a:solidFill>
                  <a:srgbClr val="000000"/>
                </a:solidFill>
                <a:effectLst/>
              </a:rPr>
              <a:t>bloquear</a:t>
            </a:r>
            <a:r>
              <a:rPr lang="en-US" sz="1600" b="0" i="0" u="none" strike="noStrike" dirty="0">
                <a:solidFill>
                  <a:srgbClr val="000000"/>
                </a:solidFill>
                <a:effectLst/>
              </a:rPr>
              <a:t> </a:t>
            </a:r>
            <a:r>
              <a:rPr lang="en-US" sz="1600" b="0" i="0" u="none" strike="noStrike" dirty="0" err="1">
                <a:solidFill>
                  <a:srgbClr val="000000"/>
                </a:solidFill>
                <a:effectLst/>
              </a:rPr>
              <a:t>padrões</a:t>
            </a:r>
            <a:r>
              <a:rPr lang="en-US" sz="1600" b="0" i="0" u="none" strike="noStrike" dirty="0">
                <a:solidFill>
                  <a:srgbClr val="000000"/>
                </a:solidFill>
                <a:effectLst/>
              </a:rPr>
              <a:t> de </a:t>
            </a:r>
            <a:r>
              <a:rPr lang="en-US" sz="1600" b="0" i="0" u="none" strike="noStrike" dirty="0" err="1">
                <a:solidFill>
                  <a:srgbClr val="000000"/>
                </a:solidFill>
                <a:effectLst/>
              </a:rPr>
              <a:t>ataque</a:t>
            </a:r>
            <a:r>
              <a:rPr lang="en-US" sz="1600" b="0" i="0" u="none" strike="noStrike" dirty="0">
                <a:solidFill>
                  <a:srgbClr val="000000"/>
                </a:solidFill>
                <a:effectLst/>
              </a:rPr>
              <a:t> </a:t>
            </a:r>
            <a:r>
              <a:rPr lang="en-US" sz="1600" b="0" i="0" u="none" strike="noStrike" dirty="0" err="1">
                <a:solidFill>
                  <a:srgbClr val="000000"/>
                </a:solidFill>
                <a:effectLst/>
              </a:rPr>
              <a:t>específicos</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strings </a:t>
            </a:r>
            <a:r>
              <a:rPr lang="en-US" sz="1600" b="0" i="0" u="none" strike="noStrike" dirty="0" err="1">
                <a:solidFill>
                  <a:srgbClr val="000000"/>
                </a:solidFill>
                <a:effectLst/>
              </a:rPr>
              <a:t>maliciosas</a:t>
            </a:r>
            <a:r>
              <a:rPr lang="en-US" sz="1600" b="0" i="0" u="none" strike="noStrike" dirty="0">
                <a:solidFill>
                  <a:srgbClr val="000000"/>
                </a:solidFill>
                <a:effectLst/>
              </a:rPr>
              <a:t> que </a:t>
            </a:r>
            <a:r>
              <a:rPr lang="en-US" sz="1600" b="0" i="0" u="none" strike="noStrike" dirty="0" err="1">
                <a:solidFill>
                  <a:srgbClr val="000000"/>
                </a:solidFill>
                <a:effectLst/>
              </a:rPr>
              <a:t>indicam</a:t>
            </a:r>
            <a:r>
              <a:rPr lang="en-US" sz="1600" b="0" i="0" u="none" strike="noStrike" dirty="0">
                <a:solidFill>
                  <a:srgbClr val="000000"/>
                </a:solidFill>
                <a:effectLst/>
              </a:rPr>
              <a:t> XSS </a:t>
            </a:r>
            <a:r>
              <a:rPr lang="en-US" sz="1600" b="0" i="0" u="none" strike="noStrike" dirty="0" err="1">
                <a:solidFill>
                  <a:srgbClr val="000000"/>
                </a:solidFill>
                <a:effectLst/>
              </a:rPr>
              <a:t>ou</a:t>
            </a:r>
            <a:r>
              <a:rPr lang="en-US" sz="1600" b="0" i="0" u="none" strike="noStrike" dirty="0">
                <a:solidFill>
                  <a:srgbClr val="000000"/>
                </a:solidFill>
                <a:effectLst/>
              </a:rPr>
              <a:t> SQLi. O WAF é </a:t>
            </a:r>
            <a:r>
              <a:rPr lang="en-US" sz="1600" b="0" i="0" u="none" strike="noStrike" dirty="0" err="1">
                <a:solidFill>
                  <a:srgbClr val="000000"/>
                </a:solidFill>
                <a:effectLst/>
              </a:rPr>
              <a:t>altamente</a:t>
            </a:r>
            <a:r>
              <a:rPr lang="en-US" sz="1600" b="0" i="0" u="none" strike="noStrike" dirty="0">
                <a:solidFill>
                  <a:srgbClr val="000000"/>
                </a:solidFill>
                <a:effectLst/>
              </a:rPr>
              <a:t> </a:t>
            </a:r>
            <a:r>
              <a:rPr lang="en-US" sz="1600" b="0" i="0" u="none" strike="noStrike" dirty="0" err="1">
                <a:solidFill>
                  <a:srgbClr val="000000"/>
                </a:solidFill>
                <a:effectLst/>
              </a:rPr>
              <a:t>configurável</a:t>
            </a:r>
            <a:r>
              <a:rPr lang="en-US" sz="1600" b="0" i="0" u="none" strike="noStrike" dirty="0">
                <a:solidFill>
                  <a:srgbClr val="000000"/>
                </a:solidFill>
                <a:effectLst/>
              </a:rPr>
              <a:t> e </a:t>
            </a:r>
            <a:r>
              <a:rPr lang="en-US" sz="1600" b="0" i="0" u="none" strike="noStrike" dirty="0" err="1">
                <a:solidFill>
                  <a:srgbClr val="000000"/>
                </a:solidFill>
                <a:effectLst/>
              </a:rPr>
              <a:t>pode</a:t>
            </a:r>
            <a:r>
              <a:rPr lang="en-US" sz="1600" b="0" i="0" u="none" strike="noStrike" dirty="0">
                <a:solidFill>
                  <a:srgbClr val="000000"/>
                </a:solidFill>
                <a:effectLst/>
              </a:rPr>
              <a:t> ser </a:t>
            </a:r>
            <a:r>
              <a:rPr lang="en-US" sz="1600" b="0" i="0" u="none" strike="noStrike" dirty="0" err="1">
                <a:solidFill>
                  <a:srgbClr val="000000"/>
                </a:solidFill>
                <a:effectLst/>
              </a:rPr>
              <a:t>integrado</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seu</a:t>
            </a:r>
            <a:r>
              <a:rPr lang="en-US" sz="1600" b="0" i="0" u="none" strike="noStrike" dirty="0">
                <a:solidFill>
                  <a:srgbClr val="000000"/>
                </a:solidFill>
                <a:effectLst/>
              </a:rPr>
              <a:t> Application Load Balancer (ALB) </a:t>
            </a:r>
            <a:r>
              <a:rPr lang="en-US" sz="1600" b="0" i="0" u="none" strike="noStrike" dirty="0" err="1">
                <a:solidFill>
                  <a:srgbClr val="000000"/>
                </a:solidFill>
                <a:effectLst/>
              </a:rPr>
              <a:t>ou</a:t>
            </a:r>
            <a:r>
              <a:rPr lang="en-US" sz="1600" b="0" i="0" u="none" strike="noStrike" dirty="0">
                <a:solidFill>
                  <a:srgbClr val="000000"/>
                </a:solidFill>
                <a:effectLst/>
              </a:rPr>
              <a:t> API Gateway.</a:t>
            </a:r>
          </a:p>
          <a:p>
            <a:pPr algn="l">
              <a:buFont typeface="Arial" panose="020B0604020202020204" pitchFamily="34" charset="0"/>
              <a:buChar char="•"/>
            </a:pPr>
            <a:r>
              <a:rPr lang="en-US" sz="1600" b="1" i="0" u="none" strike="noStrike" dirty="0">
                <a:solidFill>
                  <a:srgbClr val="000000"/>
                </a:solidFill>
                <a:effectLst/>
              </a:rPr>
              <a:t>AWS GuardDuty</a:t>
            </a:r>
            <a:r>
              <a:rPr lang="en-US" sz="1600" b="0" i="0" u="none" strike="noStrike" dirty="0">
                <a:solidFill>
                  <a:srgbClr val="000000"/>
                </a:solidFill>
                <a:effectLst/>
              </a:rPr>
              <a:t> é um </a:t>
            </a:r>
            <a:r>
              <a:rPr lang="en-US" sz="1600" b="0" i="0" u="none" strike="noStrike" dirty="0" err="1">
                <a:solidFill>
                  <a:srgbClr val="000000"/>
                </a:solidFill>
                <a:effectLst/>
              </a:rPr>
              <a:t>serviço</a:t>
            </a:r>
            <a:r>
              <a:rPr lang="en-US" sz="1600" b="0" i="0" u="none" strike="noStrike" dirty="0">
                <a:solidFill>
                  <a:srgbClr val="000000"/>
                </a:solidFill>
                <a:effectLst/>
              </a:rPr>
              <a:t> de </a:t>
            </a:r>
            <a:r>
              <a:rPr lang="en-US" sz="1600" b="0" i="0" u="none" strike="noStrike" dirty="0" err="1">
                <a:solidFill>
                  <a:srgbClr val="000000"/>
                </a:solidFill>
                <a:effectLst/>
              </a:rPr>
              <a:t>detecção</a:t>
            </a:r>
            <a:r>
              <a:rPr lang="en-US" sz="1600" b="0" i="0" u="none" strike="noStrike" dirty="0">
                <a:solidFill>
                  <a:srgbClr val="000000"/>
                </a:solidFill>
                <a:effectLst/>
              </a:rPr>
              <a:t> de </a:t>
            </a:r>
            <a:r>
              <a:rPr lang="en-US" sz="1600" b="0" i="0" u="none" strike="noStrike" dirty="0" err="1">
                <a:solidFill>
                  <a:srgbClr val="000000"/>
                </a:solidFill>
                <a:effectLst/>
              </a:rPr>
              <a:t>ameaças</a:t>
            </a:r>
            <a:r>
              <a:rPr lang="en-US" sz="1600" b="0" i="0" u="none" strike="noStrike" dirty="0">
                <a:solidFill>
                  <a:srgbClr val="000000"/>
                </a:solidFill>
                <a:effectLst/>
              </a:rPr>
              <a:t> que </a:t>
            </a:r>
            <a:r>
              <a:rPr lang="en-US" sz="1600" b="0" i="0" u="none" strike="noStrike" dirty="0" err="1">
                <a:solidFill>
                  <a:srgbClr val="000000"/>
                </a:solidFill>
                <a:effectLst/>
              </a:rPr>
              <a:t>monitora</a:t>
            </a:r>
            <a:r>
              <a:rPr lang="en-US" sz="1600" b="0" i="0" u="none" strike="noStrike" dirty="0">
                <a:solidFill>
                  <a:srgbClr val="000000"/>
                </a:solidFill>
                <a:effectLst/>
              </a:rPr>
              <a:t> </a:t>
            </a:r>
            <a:r>
              <a:rPr lang="en-US" sz="1600" b="0" i="0" u="none" strike="noStrike" dirty="0" err="1">
                <a:solidFill>
                  <a:srgbClr val="000000"/>
                </a:solidFill>
                <a:effectLst/>
              </a:rPr>
              <a:t>continuamente</a:t>
            </a:r>
            <a:r>
              <a:rPr lang="en-US" sz="1600" b="0" i="0" u="none" strike="noStrike" dirty="0">
                <a:solidFill>
                  <a:srgbClr val="000000"/>
                </a:solidFill>
                <a:effectLst/>
              </a:rPr>
              <a:t> o </a:t>
            </a:r>
            <a:r>
              <a:rPr lang="en-US" sz="1600" b="0" i="0" u="none" strike="noStrike" dirty="0" err="1">
                <a:solidFill>
                  <a:srgbClr val="000000"/>
                </a:solidFill>
                <a:effectLst/>
              </a:rPr>
              <a:t>seu</a:t>
            </a:r>
            <a:r>
              <a:rPr lang="en-US" sz="1600" b="0" i="0" u="none" strike="noStrike" dirty="0">
                <a:solidFill>
                  <a:srgbClr val="000000"/>
                </a:solidFill>
                <a:effectLst/>
              </a:rPr>
              <a:t> </a:t>
            </a:r>
            <a:r>
              <a:rPr lang="en-US" sz="1600" b="0" i="0" u="none" strike="noStrike" dirty="0" err="1">
                <a:solidFill>
                  <a:srgbClr val="000000"/>
                </a:solidFill>
                <a:effectLst/>
              </a:rPr>
              <a:t>ambiente</a:t>
            </a:r>
            <a:r>
              <a:rPr lang="en-US" sz="1600" b="0" i="0" u="none" strike="noStrike" dirty="0">
                <a:solidFill>
                  <a:srgbClr val="000000"/>
                </a:solidFill>
                <a:effectLst/>
              </a:rPr>
              <a:t> AWS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busca</a:t>
            </a:r>
            <a:r>
              <a:rPr lang="en-US" sz="1600" b="0" i="0" u="none" strike="noStrike" dirty="0">
                <a:solidFill>
                  <a:srgbClr val="000000"/>
                </a:solidFill>
                <a:effectLst/>
              </a:rPr>
              <a:t> de </a:t>
            </a:r>
            <a:r>
              <a:rPr lang="en-US" sz="1600" b="0" i="0" u="none" strike="noStrike" dirty="0" err="1">
                <a:solidFill>
                  <a:srgbClr val="000000"/>
                </a:solidFill>
                <a:effectLst/>
              </a:rPr>
              <a:t>atividades</a:t>
            </a:r>
            <a:r>
              <a:rPr lang="en-US" sz="1600" b="0" i="0" u="none" strike="noStrike" dirty="0">
                <a:solidFill>
                  <a:srgbClr val="000000"/>
                </a:solidFill>
                <a:effectLst/>
              </a:rPr>
              <a:t> </a:t>
            </a:r>
            <a:r>
              <a:rPr lang="en-US" sz="1600" b="0" i="0" u="none" strike="noStrike" dirty="0" err="1">
                <a:solidFill>
                  <a:srgbClr val="000000"/>
                </a:solidFill>
                <a:effectLst/>
              </a:rPr>
              <a:t>maliciosas</a:t>
            </a:r>
            <a:r>
              <a:rPr lang="en-US" sz="1600" b="0" i="0" u="none" strike="noStrike" dirty="0">
                <a:solidFill>
                  <a:srgbClr val="000000"/>
                </a:solidFill>
                <a:effectLst/>
              </a:rPr>
              <a:t> e </a:t>
            </a:r>
            <a:r>
              <a:rPr lang="en-US" sz="1600" b="0" i="0" u="none" strike="noStrike" dirty="0" err="1">
                <a:solidFill>
                  <a:srgbClr val="000000"/>
                </a:solidFill>
                <a:effectLst/>
              </a:rPr>
              <a:t>comportamentos</a:t>
            </a:r>
            <a:r>
              <a:rPr lang="en-US" sz="1600" b="0" i="0" u="none" strike="noStrike" dirty="0">
                <a:solidFill>
                  <a:srgbClr val="000000"/>
                </a:solidFill>
                <a:effectLst/>
              </a:rPr>
              <a:t> </a:t>
            </a:r>
            <a:r>
              <a:rPr lang="en-US" sz="1600" b="0" i="0" u="none" strike="noStrike" dirty="0" err="1">
                <a:solidFill>
                  <a:srgbClr val="000000"/>
                </a:solidFill>
                <a:effectLst/>
              </a:rPr>
              <a:t>anômalos</a:t>
            </a:r>
            <a:r>
              <a:rPr lang="en-US" sz="1600" b="0" i="0" u="none" strike="noStrike" dirty="0">
                <a:solidFill>
                  <a:srgbClr val="000000"/>
                </a:solidFill>
                <a:effectLst/>
              </a:rPr>
              <a:t>. </a:t>
            </a:r>
            <a:r>
              <a:rPr lang="en-US" sz="1600" b="0" i="0" u="none" strike="noStrike" dirty="0" err="1">
                <a:solidFill>
                  <a:srgbClr val="000000"/>
                </a:solidFill>
                <a:effectLst/>
              </a:rPr>
              <a:t>Embora</a:t>
            </a:r>
            <a:r>
              <a:rPr lang="en-US" sz="1600" b="0" i="0" u="none" strike="noStrike" dirty="0">
                <a:solidFill>
                  <a:srgbClr val="000000"/>
                </a:solidFill>
                <a:effectLst/>
              </a:rPr>
              <a:t>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bloqueie</a:t>
            </a:r>
            <a:r>
              <a:rPr lang="en-US" sz="1600" b="0" i="0" u="none" strike="noStrike" dirty="0">
                <a:solidFill>
                  <a:srgbClr val="000000"/>
                </a:solidFill>
                <a:effectLst/>
              </a:rPr>
              <a:t> </a:t>
            </a:r>
            <a:r>
              <a:rPr lang="en-US" sz="1600" b="0" i="0" u="none" strike="noStrike" dirty="0" err="1">
                <a:solidFill>
                  <a:srgbClr val="000000"/>
                </a:solidFill>
                <a:effectLst/>
              </a:rPr>
              <a:t>ataques</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a:t>
            </a:r>
            <a:r>
              <a:rPr lang="en-US" sz="1600" b="0" i="0" u="none" strike="noStrike" dirty="0" err="1">
                <a:solidFill>
                  <a:srgbClr val="000000"/>
                </a:solidFill>
                <a:effectLst/>
              </a:rPr>
              <a:t>ele</a:t>
            </a:r>
            <a:r>
              <a:rPr lang="en-US" sz="1600" b="0" i="0" u="none" strike="noStrike" dirty="0">
                <a:solidFill>
                  <a:srgbClr val="000000"/>
                </a:solidFill>
                <a:effectLst/>
              </a:rPr>
              <a:t>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alertar</a:t>
            </a:r>
            <a:r>
              <a:rPr lang="en-US" sz="1600" b="0" i="0" u="none" strike="noStrike" dirty="0">
                <a:solidFill>
                  <a:srgbClr val="000000"/>
                </a:solidFill>
                <a:effectLst/>
              </a:rPr>
              <a:t> </a:t>
            </a:r>
            <a:r>
              <a:rPr lang="en-US" sz="1600" b="0" i="0" u="none" strike="noStrike" dirty="0" err="1">
                <a:solidFill>
                  <a:srgbClr val="000000"/>
                </a:solidFill>
                <a:effectLst/>
              </a:rPr>
              <a:t>sobre</a:t>
            </a:r>
            <a:r>
              <a:rPr lang="en-US" sz="1600" b="0" i="0" u="none" strike="noStrike" dirty="0">
                <a:solidFill>
                  <a:srgbClr val="000000"/>
                </a:solidFill>
                <a:effectLst/>
              </a:rPr>
              <a:t> </a:t>
            </a:r>
            <a:r>
              <a:rPr lang="en-US" sz="1600" b="0" i="0" u="none" strike="noStrike" dirty="0" err="1">
                <a:solidFill>
                  <a:srgbClr val="000000"/>
                </a:solidFill>
                <a:effectLst/>
              </a:rPr>
              <a:t>possíveis</a:t>
            </a:r>
            <a:r>
              <a:rPr lang="en-US" sz="1600" b="0" i="0" u="none" strike="noStrike" dirty="0">
                <a:solidFill>
                  <a:srgbClr val="000000"/>
                </a:solidFill>
                <a:effectLst/>
              </a:rPr>
              <a:t> </a:t>
            </a:r>
            <a:r>
              <a:rPr lang="en-US" sz="1600" b="0" i="0" u="none" strike="noStrike" dirty="0" err="1">
                <a:solidFill>
                  <a:srgbClr val="000000"/>
                </a:solidFill>
                <a:effectLst/>
              </a:rPr>
              <a:t>compromissos</a:t>
            </a:r>
            <a:r>
              <a:rPr lang="en-US" sz="1600" b="0" i="0" u="none" strike="noStrike" dirty="0">
                <a:solidFill>
                  <a:srgbClr val="000000"/>
                </a:solidFill>
                <a:effectLst/>
              </a:rPr>
              <a:t> de segurança e </a:t>
            </a:r>
            <a:r>
              <a:rPr lang="en-US" sz="1600" b="0" i="0" u="none" strike="noStrike" dirty="0" err="1">
                <a:solidFill>
                  <a:srgbClr val="000000"/>
                </a:solidFill>
                <a:effectLst/>
              </a:rPr>
              <a:t>ajudar</a:t>
            </a:r>
            <a:r>
              <a:rPr lang="en-US" sz="1600" b="0" i="0" u="none" strike="noStrike" dirty="0">
                <a:solidFill>
                  <a:srgbClr val="000000"/>
                </a:solidFill>
                <a:effectLst/>
              </a:rPr>
              <a:t> a </a:t>
            </a:r>
            <a:r>
              <a:rPr lang="en-US" sz="1600" b="0" i="0" u="none" strike="noStrike" dirty="0" err="1">
                <a:solidFill>
                  <a:srgbClr val="000000"/>
                </a:solidFill>
                <a:effectLst/>
              </a:rPr>
              <a:t>identificar</a:t>
            </a:r>
            <a:r>
              <a:rPr lang="en-US" sz="1600" b="0" i="0" u="none" strike="noStrike" dirty="0">
                <a:solidFill>
                  <a:srgbClr val="000000"/>
                </a:solidFill>
                <a:effectLst/>
              </a:rPr>
              <a:t> </a:t>
            </a:r>
            <a:r>
              <a:rPr lang="en-US" sz="1600" b="0" i="0" u="none" strike="noStrike" dirty="0" err="1">
                <a:solidFill>
                  <a:srgbClr val="000000"/>
                </a:solidFill>
                <a:effectLst/>
              </a:rPr>
              <a:t>comportamentos</a:t>
            </a:r>
            <a:r>
              <a:rPr lang="en-US" sz="1600" b="0" i="0" u="none" strike="noStrike" dirty="0">
                <a:solidFill>
                  <a:srgbClr val="000000"/>
                </a:solidFill>
                <a:effectLst/>
              </a:rPr>
              <a:t> </a:t>
            </a:r>
            <a:r>
              <a:rPr lang="en-US" sz="1600" b="0" i="0" u="none" strike="noStrike" dirty="0" err="1">
                <a:solidFill>
                  <a:srgbClr val="000000"/>
                </a:solidFill>
                <a:effectLst/>
              </a:rPr>
              <a:t>suspeitos</a:t>
            </a:r>
            <a:r>
              <a:rPr lang="en-US" sz="1600" b="0" i="0" u="none" strike="noStrike" dirty="0">
                <a:solidFill>
                  <a:srgbClr val="000000"/>
                </a:solidFill>
                <a:effectLst/>
              </a:rPr>
              <a:t> que </a:t>
            </a:r>
            <a:r>
              <a:rPr lang="en-US" sz="1600" b="0" i="0" u="none" strike="noStrike" dirty="0" err="1">
                <a:solidFill>
                  <a:srgbClr val="000000"/>
                </a:solidFill>
                <a:effectLst/>
              </a:rPr>
              <a:t>podem</a:t>
            </a:r>
            <a:r>
              <a:rPr lang="en-US" sz="1600" b="0" i="0" u="none" strike="noStrike" dirty="0">
                <a:solidFill>
                  <a:srgbClr val="000000"/>
                </a:solidFill>
                <a:effectLst/>
              </a:rPr>
              <a:t> </a:t>
            </a:r>
            <a:r>
              <a:rPr lang="en-US" sz="1600" b="0" i="0" u="none" strike="noStrike" dirty="0" err="1">
                <a:solidFill>
                  <a:srgbClr val="000000"/>
                </a:solidFill>
                <a:effectLst/>
              </a:rPr>
              <a:t>indicar</a:t>
            </a:r>
            <a:r>
              <a:rPr lang="en-US" sz="1600" b="0" i="0" u="none" strike="noStrike" dirty="0">
                <a:solidFill>
                  <a:srgbClr val="000000"/>
                </a:solidFill>
                <a:effectLst/>
              </a:rPr>
              <a:t> </a:t>
            </a:r>
            <a:r>
              <a:rPr lang="en-US" sz="1600" b="0" i="0" u="none" strike="noStrike" dirty="0" err="1">
                <a:solidFill>
                  <a:srgbClr val="000000"/>
                </a:solidFill>
                <a:effectLst/>
              </a:rPr>
              <a:t>tentativas</a:t>
            </a:r>
            <a:r>
              <a:rPr lang="en-US" sz="1600" b="0" i="0" u="none" strike="noStrike" dirty="0">
                <a:solidFill>
                  <a:srgbClr val="000000"/>
                </a:solidFill>
                <a:effectLst/>
              </a:rPr>
              <a:t> de XSS </a:t>
            </a:r>
            <a:r>
              <a:rPr lang="en-US" sz="1600" b="0" i="0" u="none" strike="noStrike" dirty="0" err="1">
                <a:solidFill>
                  <a:srgbClr val="000000"/>
                </a:solidFill>
                <a:effectLst/>
              </a:rPr>
              <a:t>ou</a:t>
            </a:r>
            <a:r>
              <a:rPr lang="en-US" sz="1600" b="0" i="0" u="none" strike="noStrike" dirty="0">
                <a:solidFill>
                  <a:srgbClr val="000000"/>
                </a:solidFill>
                <a:effectLst/>
              </a:rPr>
              <a:t> SQLi.</a:t>
            </a:r>
          </a:p>
          <a:p>
            <a:pPr algn="l"/>
            <a:r>
              <a:rPr lang="en-US" sz="1600" b="0" i="0" u="none" strike="noStrike" dirty="0">
                <a:solidFill>
                  <a:srgbClr val="000000"/>
                </a:solidFill>
                <a:effectLst/>
              </a:rPr>
              <a:t>As </a:t>
            </a:r>
            <a:r>
              <a:rPr lang="en-US" sz="1600" b="0" i="0" u="none" strike="noStrike" dirty="0" err="1">
                <a:solidFill>
                  <a:srgbClr val="000000"/>
                </a:solidFill>
                <a:effectLst/>
              </a:rPr>
              <a:t>outras</a:t>
            </a:r>
            <a:r>
              <a:rPr lang="en-US" sz="1600" b="0" i="0" u="none" strike="noStrike" dirty="0">
                <a:solidFill>
                  <a:srgbClr val="000000"/>
                </a:solidFill>
                <a:effectLst/>
              </a:rPr>
              <a:t> </a:t>
            </a:r>
            <a:r>
              <a:rPr lang="en-US" sz="1600" b="0" i="0" u="none" strike="noStrike" dirty="0" err="1">
                <a:solidFill>
                  <a:srgbClr val="000000"/>
                </a:solidFill>
                <a:effectLst/>
              </a:rPr>
              <a:t>opções</a:t>
            </a:r>
            <a:r>
              <a:rPr lang="en-US" sz="1600" b="0" i="0" u="none" strike="noStrike" dirty="0">
                <a:solidFill>
                  <a:srgbClr val="000000"/>
                </a:solidFill>
                <a:effectLst/>
              </a:rPr>
              <a:t>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incorretas</a:t>
            </a:r>
            <a:r>
              <a:rPr lang="en-US" sz="1600" b="0" i="0" u="none" strike="noStrike" dirty="0">
                <a:solidFill>
                  <a:srgbClr val="000000"/>
                </a:solidFill>
                <a:effectLst/>
              </a:rPr>
              <a:t> </a:t>
            </a:r>
            <a:r>
              <a:rPr lang="en-US" sz="1600" b="0" i="0" u="none" strike="noStrike" dirty="0" err="1">
                <a:solidFill>
                  <a:srgbClr val="000000"/>
                </a:solidFill>
                <a:effectLst/>
              </a:rPr>
              <a:t>porque</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b) </a:t>
            </a:r>
            <a:r>
              <a:rPr lang="en-US" sz="1600" b="1" i="0" u="none" strike="noStrike" dirty="0">
                <a:solidFill>
                  <a:srgbClr val="000000"/>
                </a:solidFill>
                <a:effectLst/>
              </a:rPr>
              <a:t>Network ACLs (NACLs)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usadas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sub-redes, mas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oferecem</a:t>
            </a:r>
            <a:r>
              <a:rPr lang="en-US" sz="1600" b="0" i="0" u="none" strike="noStrike" dirty="0">
                <a:solidFill>
                  <a:srgbClr val="000000"/>
                </a:solidFill>
                <a:effectLst/>
              </a:rPr>
              <a:t> a </a:t>
            </a:r>
            <a:r>
              <a:rPr lang="en-US" sz="1600" b="0" i="0" u="none" strike="noStrike" dirty="0" err="1">
                <a:solidFill>
                  <a:srgbClr val="000000"/>
                </a:solidFill>
                <a:effectLst/>
              </a:rPr>
              <a:t>granularidade</a:t>
            </a:r>
            <a:r>
              <a:rPr lang="en-US" sz="1600" b="0" i="0" u="none" strike="noStrike" dirty="0">
                <a:solidFill>
                  <a:srgbClr val="000000"/>
                </a:solidFill>
                <a:effectLst/>
              </a:rPr>
              <a:t> </a:t>
            </a:r>
            <a:r>
              <a:rPr lang="en-US" sz="1600" b="0" i="0" u="none" strike="noStrike" dirty="0" err="1">
                <a:solidFill>
                  <a:srgbClr val="000000"/>
                </a:solidFill>
                <a:effectLst/>
              </a:rPr>
              <a:t>necessária</a:t>
            </a:r>
            <a:r>
              <a:rPr lang="en-US" sz="1600" b="0" i="0" u="none" strike="noStrike" dirty="0">
                <a:solidFill>
                  <a:srgbClr val="000000"/>
                </a:solidFill>
                <a:effectLst/>
              </a:rPr>
              <a:t> para </a:t>
            </a:r>
            <a:r>
              <a:rPr lang="en-US" sz="1600" b="0" i="0" u="none" strike="noStrike" dirty="0" err="1">
                <a:solidFill>
                  <a:srgbClr val="000000"/>
                </a:solidFill>
                <a:effectLst/>
              </a:rPr>
              <a:t>bloquear</a:t>
            </a:r>
            <a:r>
              <a:rPr lang="en-US" sz="1600" b="0" i="0" u="none" strike="noStrike" dirty="0">
                <a:solidFill>
                  <a:srgbClr val="000000"/>
                </a:solidFill>
                <a:effectLst/>
              </a:rPr>
              <a:t> </a:t>
            </a:r>
            <a:r>
              <a:rPr lang="en-US" sz="1600" b="0" i="0" u="none" strike="noStrike" dirty="0" err="1">
                <a:solidFill>
                  <a:srgbClr val="000000"/>
                </a:solidFill>
                <a:effectLst/>
              </a:rPr>
              <a:t>especificamente</a:t>
            </a:r>
            <a:r>
              <a:rPr lang="en-US" sz="1600" b="0" i="0" u="none" strike="noStrike" dirty="0">
                <a:solidFill>
                  <a:srgbClr val="000000"/>
                </a:solidFill>
                <a:effectLst/>
              </a:rPr>
              <a:t> </a:t>
            </a:r>
            <a:r>
              <a:rPr lang="en-US" sz="1600" b="0" i="0" u="none" strike="noStrike" dirty="0" err="1">
                <a:solidFill>
                  <a:srgbClr val="000000"/>
                </a:solidFill>
                <a:effectLst/>
              </a:rPr>
              <a:t>ataques</a:t>
            </a:r>
            <a:r>
              <a:rPr lang="en-US" sz="1600" b="0" i="0" u="none" strike="noStrike" dirty="0">
                <a:solidFill>
                  <a:srgbClr val="000000"/>
                </a:solidFill>
                <a:effectLst/>
              </a:rPr>
              <a:t> de XSS e SQLi.</a:t>
            </a:r>
          </a:p>
          <a:p>
            <a:pPr algn="l">
              <a:buFont typeface="Arial" panose="020B0604020202020204" pitchFamily="34" charset="0"/>
              <a:buChar char="•"/>
            </a:pPr>
            <a:r>
              <a:rPr lang="en-US" sz="1600" b="0" i="0" u="none" strike="noStrike" dirty="0">
                <a:solidFill>
                  <a:srgbClr val="000000"/>
                </a:solidFill>
                <a:effectLst/>
              </a:rPr>
              <a:t>c) </a:t>
            </a:r>
            <a:r>
              <a:rPr lang="en-US" sz="1600" b="1" i="0" u="none" strike="noStrike" dirty="0">
                <a:solidFill>
                  <a:srgbClr val="000000"/>
                </a:solidFill>
                <a:effectLst/>
              </a:rPr>
              <a:t>AWS GuardDuty</a:t>
            </a:r>
            <a:r>
              <a:rPr lang="en-US" sz="1600" b="0" i="0" u="none" strike="noStrike" dirty="0">
                <a:solidFill>
                  <a:srgbClr val="000000"/>
                </a:solidFill>
                <a:effectLst/>
              </a:rPr>
              <a:t> é </a:t>
            </a:r>
            <a:r>
              <a:rPr lang="en-US" sz="1600" b="0" i="0" u="none" strike="noStrike" dirty="0" err="1">
                <a:solidFill>
                  <a:srgbClr val="000000"/>
                </a:solidFill>
                <a:effectLst/>
              </a:rPr>
              <a:t>uma</a:t>
            </a:r>
            <a:r>
              <a:rPr lang="en-US" sz="1600" b="0" i="0" u="none" strike="noStrike" dirty="0">
                <a:solidFill>
                  <a:srgbClr val="000000"/>
                </a:solidFill>
                <a:effectLst/>
              </a:rPr>
              <a:t> ferramenta de </a:t>
            </a:r>
            <a:r>
              <a:rPr lang="en-US" sz="1600" b="0" i="0" u="none" strike="noStrike" dirty="0" err="1">
                <a:solidFill>
                  <a:srgbClr val="000000"/>
                </a:solidFill>
                <a:effectLst/>
              </a:rPr>
              <a:t>detecção</a:t>
            </a:r>
            <a:r>
              <a:rPr lang="en-US" sz="1600" b="0" i="0" u="none" strike="noStrike" dirty="0">
                <a:solidFill>
                  <a:srgbClr val="000000"/>
                </a:solidFill>
                <a:effectLst/>
              </a:rPr>
              <a:t> e </a:t>
            </a:r>
            <a:r>
              <a:rPr lang="en-US" sz="1600" b="0" i="0" u="none" strike="noStrike" dirty="0" err="1">
                <a:solidFill>
                  <a:srgbClr val="000000"/>
                </a:solidFill>
                <a:effectLst/>
              </a:rPr>
              <a:t>não</a:t>
            </a:r>
            <a:r>
              <a:rPr lang="en-US" sz="1600" b="0" i="0" u="none" strike="noStrike" dirty="0">
                <a:solidFill>
                  <a:srgbClr val="000000"/>
                </a:solidFill>
                <a:effectLst/>
              </a:rPr>
              <a:t> de </a:t>
            </a:r>
            <a:r>
              <a:rPr lang="en-US" sz="1600" b="0" i="0" u="none" strike="noStrike" dirty="0" err="1">
                <a:solidFill>
                  <a:srgbClr val="000000"/>
                </a:solidFill>
                <a:effectLst/>
              </a:rPr>
              <a:t>bloqueio</a:t>
            </a:r>
            <a:r>
              <a:rPr lang="en-US" sz="1600" b="0" i="0" u="none" strike="noStrike" dirty="0">
                <a:solidFill>
                  <a:srgbClr val="000000"/>
                </a:solidFill>
                <a:effectLst/>
              </a:rPr>
              <a:t>. Ele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bloquear</a:t>
            </a:r>
            <a:r>
              <a:rPr lang="en-US" sz="1600" b="0" i="0" u="none" strike="noStrike" dirty="0">
                <a:solidFill>
                  <a:srgbClr val="000000"/>
                </a:solidFill>
                <a:effectLst/>
              </a:rPr>
              <a:t> </a:t>
            </a:r>
            <a:r>
              <a:rPr lang="en-US" sz="1600" b="0" i="0" u="none" strike="noStrike" dirty="0" err="1">
                <a:solidFill>
                  <a:srgbClr val="000000"/>
                </a:solidFill>
                <a:effectLst/>
              </a:rPr>
              <a:t>tentativas</a:t>
            </a:r>
            <a:r>
              <a:rPr lang="en-US" sz="1600" b="0" i="0" u="none" strike="noStrike" dirty="0">
                <a:solidFill>
                  <a:srgbClr val="000000"/>
                </a:solidFill>
                <a:effectLst/>
              </a:rPr>
              <a:t> de </a:t>
            </a:r>
            <a:r>
              <a:rPr lang="en-US" sz="1600" b="0" i="0" u="none" strike="noStrike" dirty="0" err="1">
                <a:solidFill>
                  <a:srgbClr val="000000"/>
                </a:solidFill>
                <a:effectLst/>
              </a:rPr>
              <a:t>ataque</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e </a:t>
            </a:r>
            <a:r>
              <a:rPr lang="en-US" sz="1600" b="1" i="0" u="none" strike="noStrike" dirty="0">
                <a:solidFill>
                  <a:srgbClr val="000000"/>
                </a:solidFill>
                <a:effectLst/>
              </a:rPr>
              <a:t>AWS Firewall Manager</a:t>
            </a:r>
            <a:r>
              <a:rPr lang="en-US" sz="1600" b="0" i="0" u="none" strike="noStrike" dirty="0">
                <a:solidFill>
                  <a:srgbClr val="000000"/>
                </a:solidFill>
                <a:effectLst/>
              </a:rPr>
              <a:t> é </a:t>
            </a:r>
            <a:r>
              <a:rPr lang="en-US" sz="1600" b="0" i="0" u="none" strike="noStrike" dirty="0" err="1">
                <a:solidFill>
                  <a:srgbClr val="000000"/>
                </a:solidFill>
                <a:effectLst/>
              </a:rPr>
              <a:t>usado</a:t>
            </a:r>
            <a:r>
              <a:rPr lang="en-US" sz="1600" b="0" i="0" u="none" strike="noStrike" dirty="0">
                <a:solidFill>
                  <a:srgbClr val="000000"/>
                </a:solidFill>
                <a:effectLst/>
              </a:rPr>
              <a:t> para </a:t>
            </a:r>
            <a:r>
              <a:rPr lang="en-US" sz="1600" b="0" i="0" u="none" strike="noStrike" dirty="0" err="1">
                <a:solidFill>
                  <a:srgbClr val="000000"/>
                </a:solidFill>
                <a:effectLst/>
              </a:rPr>
              <a:t>gerenciar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de segurança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larga</a:t>
            </a:r>
            <a:r>
              <a:rPr lang="en-US" sz="1600" b="0" i="0" u="none" strike="noStrike" dirty="0">
                <a:solidFill>
                  <a:srgbClr val="000000"/>
                </a:solidFill>
                <a:effectLst/>
              </a:rPr>
              <a:t> </a:t>
            </a:r>
            <a:r>
              <a:rPr lang="en-US" sz="1600" b="0" i="0" u="none" strike="noStrike" dirty="0" err="1">
                <a:solidFill>
                  <a:srgbClr val="000000"/>
                </a:solidFill>
                <a:effectLst/>
              </a:rPr>
              <a:t>escala</a:t>
            </a:r>
            <a:r>
              <a:rPr lang="en-US" sz="1600" b="0" i="0" u="none" strike="noStrike" dirty="0">
                <a:solidFill>
                  <a:srgbClr val="000000"/>
                </a:solidFill>
                <a:effectLst/>
              </a:rPr>
              <a:t>, mas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especificamente</a:t>
            </a:r>
            <a:r>
              <a:rPr lang="en-US" sz="1600" b="0" i="0" u="none" strike="noStrike" dirty="0">
                <a:solidFill>
                  <a:srgbClr val="000000"/>
                </a:solidFill>
                <a:effectLst/>
              </a:rPr>
              <a:t> para </a:t>
            </a:r>
            <a:r>
              <a:rPr lang="en-US" sz="1600" b="0" i="0" u="none" strike="noStrike" dirty="0" err="1">
                <a:solidFill>
                  <a:srgbClr val="000000"/>
                </a:solidFill>
                <a:effectLst/>
              </a:rPr>
              <a:t>mitigar</a:t>
            </a:r>
            <a:r>
              <a:rPr lang="en-US" sz="1600" b="0" i="0" u="none" strike="noStrike" dirty="0">
                <a:solidFill>
                  <a:srgbClr val="000000"/>
                </a:solidFill>
                <a:effectLst/>
              </a:rPr>
              <a:t> XSS e SQLi.</a:t>
            </a:r>
          </a:p>
          <a:p>
            <a:pPr algn="l">
              <a:buFont typeface="Arial" panose="020B0604020202020204" pitchFamily="34" charset="0"/>
              <a:buChar char="•"/>
            </a:pPr>
            <a:r>
              <a:rPr lang="en-US" sz="1600" b="0" i="0" u="none" strike="noStrike" dirty="0">
                <a:solidFill>
                  <a:srgbClr val="000000"/>
                </a:solidFill>
                <a:effectLst/>
              </a:rPr>
              <a:t>d) </a:t>
            </a:r>
            <a:r>
              <a:rPr lang="en-US" sz="1600" b="0" i="0" u="none" strike="noStrike" dirty="0" err="1">
                <a:solidFill>
                  <a:srgbClr val="000000"/>
                </a:solidFill>
                <a:effectLst/>
              </a:rPr>
              <a:t>Embora</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ajudem</a:t>
            </a:r>
            <a:r>
              <a:rPr lang="en-US" sz="1600" b="0" i="0" u="none" strike="noStrike" dirty="0">
                <a:solidFill>
                  <a:srgbClr val="000000"/>
                </a:solidFill>
                <a:effectLst/>
              </a:rPr>
              <a:t> 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VPC,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substituem</a:t>
            </a:r>
            <a:r>
              <a:rPr lang="en-US" sz="1600" b="0" i="0" u="none" strike="noStrike" dirty="0">
                <a:solidFill>
                  <a:srgbClr val="000000"/>
                </a:solidFill>
                <a:effectLst/>
              </a:rPr>
              <a:t> o </a:t>
            </a:r>
            <a:r>
              <a:rPr lang="en-US" sz="1600" b="1" i="0" u="none" strike="noStrike" dirty="0">
                <a:solidFill>
                  <a:srgbClr val="000000"/>
                </a:solidFill>
                <a:effectLst/>
              </a:rPr>
              <a:t>AWS WAF</a:t>
            </a:r>
            <a:r>
              <a:rPr lang="en-US" sz="1600" b="0" i="0" u="none" strike="noStrike" dirty="0">
                <a:solidFill>
                  <a:srgbClr val="000000"/>
                </a:solidFill>
                <a:effectLst/>
              </a:rPr>
              <a:t> </a:t>
            </a:r>
            <a:r>
              <a:rPr lang="en-US" sz="1600" b="0" i="0" u="none" strike="noStrike" dirty="0" err="1">
                <a:solidFill>
                  <a:srgbClr val="000000"/>
                </a:solidFill>
                <a:effectLst/>
              </a:rPr>
              <a:t>quando</a:t>
            </a:r>
            <a:r>
              <a:rPr lang="en-US" sz="1600" b="0" i="0" u="none" strike="noStrike" dirty="0">
                <a:solidFill>
                  <a:srgbClr val="000000"/>
                </a:solidFill>
                <a:effectLst/>
              </a:rPr>
              <a:t> se </a:t>
            </a:r>
            <a:r>
              <a:rPr lang="en-US" sz="1600" b="0" i="0" u="none" strike="noStrike" dirty="0" err="1">
                <a:solidFill>
                  <a:srgbClr val="000000"/>
                </a:solidFill>
                <a:effectLst/>
              </a:rPr>
              <a:t>trata</a:t>
            </a:r>
            <a:r>
              <a:rPr lang="en-US" sz="1600" b="0" i="0" u="none" strike="noStrike" dirty="0">
                <a:solidFill>
                  <a:srgbClr val="000000"/>
                </a:solidFill>
                <a:effectLst/>
              </a:rPr>
              <a:t> de </a:t>
            </a:r>
            <a:r>
              <a:rPr lang="en-US" sz="1600" b="0" i="0" u="none" strike="noStrike" dirty="0" err="1">
                <a:solidFill>
                  <a:srgbClr val="000000"/>
                </a:solidFill>
                <a:effectLst/>
              </a:rPr>
              <a:t>proteção</a:t>
            </a:r>
            <a:r>
              <a:rPr lang="en-US" sz="1600" b="0" i="0" u="none" strike="noStrike" dirty="0">
                <a:solidFill>
                  <a:srgbClr val="000000"/>
                </a:solidFill>
                <a:effectLst/>
              </a:rPr>
              <a:t> contra </a:t>
            </a:r>
            <a:r>
              <a:rPr lang="en-US" sz="1600" b="0" i="0" u="none" strike="noStrike" dirty="0" err="1">
                <a:solidFill>
                  <a:srgbClr val="000000"/>
                </a:solidFill>
                <a:effectLst/>
              </a:rPr>
              <a:t>ameaças</a:t>
            </a:r>
            <a:r>
              <a:rPr lang="en-US" sz="1600" b="0" i="0" u="none" strike="noStrike" dirty="0">
                <a:solidFill>
                  <a:srgbClr val="000000"/>
                </a:solidFill>
                <a:effectLst/>
              </a:rPr>
              <a:t> de </a:t>
            </a:r>
            <a:r>
              <a:rPr lang="en-US" sz="1600" b="0" i="0" u="none" strike="noStrike" dirty="0" err="1">
                <a:solidFill>
                  <a:srgbClr val="000000"/>
                </a:solidFill>
                <a:effectLst/>
              </a:rPr>
              <a:t>camada</a:t>
            </a:r>
            <a:r>
              <a:rPr lang="en-US" sz="1600" b="0" i="0" u="none" strike="noStrike" dirty="0">
                <a:solidFill>
                  <a:srgbClr val="000000"/>
                </a:solidFill>
                <a:effectLst/>
              </a:rPr>
              <a:t> de </a:t>
            </a:r>
            <a:r>
              <a:rPr lang="en-US" sz="1600" b="0" i="0" u="none" strike="noStrike" dirty="0" err="1">
                <a:solidFill>
                  <a:srgbClr val="000000"/>
                </a:solidFill>
                <a:effectLst/>
              </a:rPr>
              <a:t>aplicação</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XSS e SQLi.</a:t>
            </a:r>
          </a:p>
          <a:p>
            <a:pPr algn="l"/>
            <a:r>
              <a:rPr lang="en-US" sz="1600" b="1" i="0" u="none" strike="noStrike" dirty="0" err="1">
                <a:solidFill>
                  <a:srgbClr val="000000"/>
                </a:solidFill>
                <a:effectLst/>
              </a:rPr>
              <a:t>Referência</a:t>
            </a:r>
            <a:r>
              <a:rPr lang="en-US" sz="1600" b="1" i="0" u="none" strike="noStrike" dirty="0">
                <a:solidFill>
                  <a:srgbClr val="000000"/>
                </a:solidFill>
                <a:effectLst/>
              </a:rPr>
              <a:t> </a:t>
            </a:r>
            <a:r>
              <a:rPr lang="en-US" sz="1600" b="1" i="0" u="none" strike="noStrike" dirty="0" err="1">
                <a:solidFill>
                  <a:srgbClr val="000000"/>
                </a:solidFill>
                <a:effectLst/>
              </a:rPr>
              <a:t>na</a:t>
            </a:r>
            <a:r>
              <a:rPr lang="en-US" sz="1600" b="1" i="0" u="none" strike="noStrike" dirty="0">
                <a:solidFill>
                  <a:srgbClr val="000000"/>
                </a:solidFill>
                <a:effectLst/>
              </a:rPr>
              <a:t> </a:t>
            </a:r>
            <a:r>
              <a:rPr lang="en-US" sz="1600" b="1" i="0" u="none" strike="noStrike" dirty="0" err="1">
                <a:solidFill>
                  <a:srgbClr val="000000"/>
                </a:solidFill>
                <a:effectLst/>
              </a:rPr>
              <a:t>Documentação</a:t>
            </a:r>
            <a:r>
              <a:rPr lang="en-US" sz="1600" b="1" i="0" u="none" strike="noStrike" dirty="0">
                <a:solidFill>
                  <a:srgbClr val="000000"/>
                </a:solidFill>
                <a:effectLst/>
              </a:rPr>
              <a:t> da AWS: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2"/>
              </a:rPr>
              <a:t>AWS WAF – Web Application Firewall</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3"/>
              </a:rPr>
              <a:t>AWS GuardDuty – Detecção de Ameaças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4"/>
              </a:rPr>
              <a:t>Network ACLs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5"/>
              </a:rPr>
              <a:t>AWS Firewall Manager</a:t>
            </a:r>
            <a:endParaRPr lang="en-US" sz="1600" b="0" i="0" u="none" strike="noStrike" dirty="0">
              <a:solidFill>
                <a:srgbClr val="000000"/>
              </a:solidFill>
              <a:effectLst/>
            </a:endParaRPr>
          </a:p>
          <a:p>
            <a:pPr algn="l"/>
            <a:r>
              <a:rPr lang="en-US" sz="1600" b="0" i="0" u="none" strike="noStrike" dirty="0">
                <a:solidFill>
                  <a:srgbClr val="000000"/>
                </a:solidFill>
                <a:effectLst/>
              </a:rPr>
              <a:t>Essa </a:t>
            </a:r>
            <a:r>
              <a:rPr lang="en-US" sz="1600" b="0" i="0" u="none" strike="noStrike" dirty="0" err="1">
                <a:solidFill>
                  <a:srgbClr val="000000"/>
                </a:solidFill>
                <a:effectLst/>
              </a:rPr>
              <a:t>pergunta</a:t>
            </a:r>
            <a:r>
              <a:rPr lang="en-US" sz="1600" b="0" i="0" u="none" strike="noStrike" dirty="0">
                <a:solidFill>
                  <a:srgbClr val="000000"/>
                </a:solidFill>
                <a:effectLst/>
              </a:rPr>
              <a:t> </a:t>
            </a:r>
            <a:r>
              <a:rPr lang="en-US" sz="1600" b="0" i="0" u="none" strike="noStrike" dirty="0" err="1">
                <a:solidFill>
                  <a:srgbClr val="000000"/>
                </a:solidFill>
                <a:effectLst/>
              </a:rPr>
              <a:t>ajuda</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alunos</a:t>
            </a:r>
            <a:r>
              <a:rPr lang="en-US" sz="1600" b="0" i="0" u="none" strike="noStrike" dirty="0">
                <a:solidFill>
                  <a:srgbClr val="000000"/>
                </a:solidFill>
                <a:effectLst/>
              </a:rPr>
              <a:t> a </a:t>
            </a:r>
            <a:r>
              <a:rPr lang="en-US" sz="1600" b="0" i="0" u="none" strike="noStrike" dirty="0" err="1">
                <a:solidFill>
                  <a:srgbClr val="000000"/>
                </a:solidFill>
                <a:effectLst/>
              </a:rPr>
              <a:t>entender</a:t>
            </a:r>
            <a:r>
              <a:rPr lang="en-US" sz="1600" b="0" i="0" u="none" strike="noStrike" dirty="0">
                <a:solidFill>
                  <a:srgbClr val="000000"/>
                </a:solidFill>
                <a:effectLst/>
              </a:rPr>
              <a:t> a </a:t>
            </a:r>
            <a:r>
              <a:rPr lang="en-US" sz="1600" b="0" i="0" u="none" strike="noStrike" dirty="0" err="1">
                <a:solidFill>
                  <a:srgbClr val="000000"/>
                </a:solidFill>
                <a:effectLst/>
              </a:rPr>
              <a:t>melhor</a:t>
            </a:r>
            <a:r>
              <a:rPr lang="en-US" sz="1600" b="0" i="0" u="none" strike="noStrike" dirty="0">
                <a:solidFill>
                  <a:srgbClr val="000000"/>
                </a:solidFill>
                <a:effectLst/>
              </a:rPr>
              <a:t> </a:t>
            </a:r>
            <a:r>
              <a:rPr lang="en-US" sz="1600" b="0" i="0" u="none" strike="noStrike" dirty="0" err="1">
                <a:solidFill>
                  <a:srgbClr val="000000"/>
                </a:solidFill>
                <a:effectLst/>
              </a:rPr>
              <a:t>combinação</a:t>
            </a:r>
            <a:r>
              <a:rPr lang="en-US" sz="1600" b="0" i="0" u="none" strike="noStrike" dirty="0">
                <a:solidFill>
                  <a:srgbClr val="000000"/>
                </a:solidFill>
                <a:effectLst/>
              </a:rPr>
              <a:t> de </a:t>
            </a:r>
            <a:r>
              <a:rPr lang="en-US" sz="1600" b="0" i="0" u="none" strike="noStrike" dirty="0" err="1">
                <a:solidFill>
                  <a:srgbClr val="000000"/>
                </a:solidFill>
                <a:effectLst/>
              </a:rPr>
              <a:t>serviços</a:t>
            </a:r>
            <a:r>
              <a:rPr lang="en-US" sz="1600" b="0" i="0" u="none" strike="noStrike" dirty="0">
                <a:solidFill>
                  <a:srgbClr val="000000"/>
                </a:solidFill>
                <a:effectLst/>
              </a:rPr>
              <a:t> AWS para </a:t>
            </a:r>
            <a:r>
              <a:rPr lang="en-US" sz="1600" b="0" i="0" u="none" strike="noStrike" dirty="0" err="1">
                <a:solidFill>
                  <a:srgbClr val="000000"/>
                </a:solidFill>
                <a:effectLst/>
              </a:rPr>
              <a:t>proteger</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aplicação</a:t>
            </a:r>
            <a:r>
              <a:rPr lang="en-US" sz="1600" b="0" i="0" u="none" strike="noStrike" dirty="0">
                <a:solidFill>
                  <a:srgbClr val="000000"/>
                </a:solidFill>
                <a:effectLst/>
              </a:rPr>
              <a:t> web contra </a:t>
            </a:r>
            <a:r>
              <a:rPr lang="en-US" sz="1600" b="0" i="0" u="none" strike="noStrike" dirty="0" err="1">
                <a:solidFill>
                  <a:srgbClr val="000000"/>
                </a:solidFill>
                <a:effectLst/>
              </a:rPr>
              <a:t>ataques</a:t>
            </a:r>
            <a:r>
              <a:rPr lang="en-US" sz="1600" b="0" i="0" u="none" strike="noStrike" dirty="0">
                <a:solidFill>
                  <a:srgbClr val="000000"/>
                </a:solidFill>
                <a:effectLst/>
              </a:rPr>
              <a:t> </a:t>
            </a:r>
            <a:r>
              <a:rPr lang="en-US" sz="1600" b="0" i="0" u="none" strike="noStrike" dirty="0" err="1">
                <a:solidFill>
                  <a:srgbClr val="000000"/>
                </a:solidFill>
                <a:effectLst/>
              </a:rPr>
              <a:t>comuns</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XSS e SQLi, </a:t>
            </a:r>
            <a:r>
              <a:rPr lang="en-US" sz="1600" b="0" i="0" u="none" strike="noStrike" dirty="0" err="1">
                <a:solidFill>
                  <a:srgbClr val="000000"/>
                </a:solidFill>
                <a:effectLst/>
              </a:rPr>
              <a:t>destacando</a:t>
            </a:r>
            <a:r>
              <a:rPr lang="en-US" sz="1600" b="0" i="0" u="none" strike="noStrike" dirty="0">
                <a:solidFill>
                  <a:srgbClr val="000000"/>
                </a:solidFill>
                <a:effectLst/>
              </a:rPr>
              <a:t> a </a:t>
            </a:r>
            <a:r>
              <a:rPr lang="en-US" sz="1600" b="0" i="0" u="none" strike="noStrike" dirty="0" err="1">
                <a:solidFill>
                  <a:srgbClr val="000000"/>
                </a:solidFill>
                <a:effectLst/>
              </a:rPr>
              <a:t>importância</a:t>
            </a:r>
            <a:r>
              <a:rPr lang="en-US" sz="1600" b="0" i="0" u="none" strike="noStrike" dirty="0">
                <a:solidFill>
                  <a:srgbClr val="000000"/>
                </a:solidFill>
                <a:effectLst/>
              </a:rPr>
              <a:t> de usar o AWS WAF para a </a:t>
            </a:r>
            <a:r>
              <a:rPr lang="en-US" sz="1600" b="0" i="0" u="none" strike="noStrike" dirty="0" err="1">
                <a:solidFill>
                  <a:srgbClr val="000000"/>
                </a:solidFill>
                <a:effectLst/>
              </a:rPr>
              <a:t>defesa</a:t>
            </a:r>
            <a:r>
              <a:rPr lang="en-US" sz="1600" b="0" i="0" u="none" strike="noStrike" dirty="0">
                <a:solidFill>
                  <a:srgbClr val="000000"/>
                </a:solidFill>
                <a:effectLst/>
              </a:rPr>
              <a:t> da </a:t>
            </a:r>
            <a:r>
              <a:rPr lang="en-US" sz="1600" b="0" i="0" u="none" strike="noStrike" dirty="0" err="1">
                <a:solidFill>
                  <a:srgbClr val="000000"/>
                </a:solidFill>
                <a:effectLst/>
              </a:rPr>
              <a:t>camada</a:t>
            </a:r>
            <a:r>
              <a:rPr lang="en-US" sz="1600" b="0" i="0" u="none" strike="noStrike" dirty="0">
                <a:solidFill>
                  <a:srgbClr val="000000"/>
                </a:solidFill>
                <a:effectLst/>
              </a:rPr>
              <a:t> de </a:t>
            </a:r>
            <a:r>
              <a:rPr lang="en-US" sz="1600" b="0" i="0" u="none" strike="noStrike" dirty="0" err="1">
                <a:solidFill>
                  <a:srgbClr val="000000"/>
                </a:solidFill>
                <a:effectLst/>
              </a:rPr>
              <a:t>aplicação</a:t>
            </a:r>
            <a:r>
              <a:rPr lang="en-US" sz="1600" b="0" i="0" u="none" strike="noStrike" dirty="0">
                <a:solidFill>
                  <a:srgbClr val="000000"/>
                </a:solidFill>
                <a:effectLst/>
              </a:rPr>
              <a:t> e o AWS GuardDuty para a </a:t>
            </a:r>
            <a:r>
              <a:rPr lang="en-US" sz="1600" b="0" i="0" u="none" strike="noStrike" dirty="0" err="1">
                <a:solidFill>
                  <a:srgbClr val="000000"/>
                </a:solidFill>
                <a:effectLst/>
              </a:rPr>
              <a:t>detecção</a:t>
            </a:r>
            <a:r>
              <a:rPr lang="en-US" sz="1600" b="0" i="0" u="none" strike="noStrike" dirty="0">
                <a:solidFill>
                  <a:srgbClr val="000000"/>
                </a:solidFill>
                <a:effectLst/>
              </a:rPr>
              <a:t> de </a:t>
            </a:r>
            <a:r>
              <a:rPr lang="en-US" sz="1600" b="0" i="0" u="none" strike="noStrike" dirty="0" err="1">
                <a:solidFill>
                  <a:srgbClr val="000000"/>
                </a:solidFill>
                <a:effectLst/>
              </a:rPr>
              <a:t>atividades</a:t>
            </a:r>
            <a:r>
              <a:rPr lang="en-US" sz="1600" b="0" i="0" u="none" strike="noStrike" dirty="0">
                <a:solidFill>
                  <a:srgbClr val="000000"/>
                </a:solidFill>
                <a:effectLst/>
              </a:rPr>
              <a:t> </a:t>
            </a:r>
            <a:r>
              <a:rPr lang="en-US" sz="1600" b="0" i="0" u="none" strike="noStrike" dirty="0" err="1">
                <a:solidFill>
                  <a:srgbClr val="000000"/>
                </a:solidFill>
                <a:effectLst/>
              </a:rPr>
              <a:t>maliciosas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todo</a:t>
            </a:r>
            <a:r>
              <a:rPr lang="en-US" sz="1600" b="0" i="0" u="none" strike="noStrike" dirty="0">
                <a:solidFill>
                  <a:srgbClr val="000000"/>
                </a:solidFill>
                <a:effectLst/>
              </a:rPr>
              <a:t> o </a:t>
            </a:r>
            <a:r>
              <a:rPr lang="en-US" sz="1600" b="0" i="0" u="none" strike="noStrike" dirty="0" err="1">
                <a:solidFill>
                  <a:srgbClr val="000000"/>
                </a:solidFill>
                <a:effectLst/>
              </a:rPr>
              <a:t>ambiente</a:t>
            </a:r>
            <a:r>
              <a:rPr lang="en-US" sz="1600" b="0" i="0" u="none" strike="noStrike" dirty="0">
                <a:solidFill>
                  <a:srgbClr val="000000"/>
                </a:solidFill>
                <a:effectLst/>
              </a:rPr>
              <a:t>.</a:t>
            </a:r>
          </a:p>
          <a:p>
            <a:endParaRPr lang="en-BR" sz="1600" b="1" i="1" dirty="0"/>
          </a:p>
        </p:txBody>
      </p:sp>
    </p:spTree>
    <p:extLst>
      <p:ext uri="{BB962C8B-B14F-4D97-AF65-F5344CB8AC3E}">
        <p14:creationId xmlns:p14="http://schemas.microsoft.com/office/powerpoint/2010/main" val="233518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BEBC7-D7D2-E9E7-8193-3458C928048A}"/>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kern="1200">
                <a:solidFill>
                  <a:srgbClr val="FFFFFF"/>
                </a:solidFill>
                <a:latin typeface="+mj-lt"/>
                <a:ea typeface="+mj-ea"/>
                <a:cs typeface="+mj-cs"/>
              </a:rPr>
              <a:t>Guia do Exame</a:t>
            </a:r>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14" name="Ink 13">
                <a:extLst>
                  <a:ext uri="{FF2B5EF4-FFF2-40B4-BE49-F238E27FC236}">
                    <a16:creationId xmlns:a16="http://schemas.microsoft.com/office/drawing/2014/main" id="{45266344-7C69-BA2D-6885-C310B29DFE24}"/>
                  </a:ext>
                </a:extLst>
              </p14:cNvPr>
              <p14:cNvContentPartPr/>
              <p14:nvPr/>
            </p14:nvContentPartPr>
            <p14:xfrm>
              <a:off x="1456105" y="995419"/>
              <a:ext cx="360" cy="360"/>
            </p14:xfrm>
          </p:contentPart>
        </mc:Choice>
        <mc:Fallback>
          <p:pic>
            <p:nvPicPr>
              <p:cNvPr id="14" name="Ink 13">
                <a:extLst>
                  <a:ext uri="{FF2B5EF4-FFF2-40B4-BE49-F238E27FC236}">
                    <a16:creationId xmlns:a16="http://schemas.microsoft.com/office/drawing/2014/main" id="{45266344-7C69-BA2D-6885-C310B29DFE24}"/>
                  </a:ext>
                </a:extLst>
              </p:cNvPr>
              <p:cNvPicPr/>
              <p:nvPr/>
            </p:nvPicPr>
            <p:blipFill>
              <a:blip r:embed="rId3"/>
              <a:stretch>
                <a:fillRect/>
              </a:stretch>
            </p:blipFill>
            <p:spPr>
              <a:xfrm>
                <a:off x="1438105" y="887419"/>
                <a:ext cx="36000" cy="216000"/>
              </a:xfrm>
              <a:prstGeom prst="rect">
                <a:avLst/>
              </a:prstGeom>
            </p:spPr>
          </p:pic>
        </mc:Fallback>
      </mc:AlternateContent>
      <p:pic>
        <p:nvPicPr>
          <p:cNvPr id="3" name="Picture 2">
            <a:extLst>
              <a:ext uri="{FF2B5EF4-FFF2-40B4-BE49-F238E27FC236}">
                <a16:creationId xmlns:a16="http://schemas.microsoft.com/office/drawing/2014/main" id="{374286AD-081B-0FC8-FAAF-44A3104A7DEB}"/>
              </a:ext>
            </a:extLst>
          </p:cNvPr>
          <p:cNvPicPr>
            <a:picLocks noChangeAspect="1"/>
          </p:cNvPicPr>
          <p:nvPr/>
        </p:nvPicPr>
        <p:blipFill>
          <a:blip r:embed="rId4"/>
          <a:stretch>
            <a:fillRect/>
          </a:stretch>
        </p:blipFill>
        <p:spPr>
          <a:xfrm>
            <a:off x="5514798" y="292795"/>
            <a:ext cx="5648502" cy="6272410"/>
          </a:xfrm>
          <a:prstGeom prst="rect">
            <a:avLst/>
          </a:prstGeom>
        </p:spPr>
      </p:pic>
    </p:spTree>
    <p:extLst>
      <p:ext uri="{BB962C8B-B14F-4D97-AF65-F5344CB8AC3E}">
        <p14:creationId xmlns:p14="http://schemas.microsoft.com/office/powerpoint/2010/main" val="27624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EF213-E1E4-AE71-2BB0-3C2499AFA28A}"/>
              </a:ext>
            </a:extLst>
          </p:cNvPr>
          <p:cNvSpPr txBox="1"/>
          <p:nvPr/>
        </p:nvSpPr>
        <p:spPr>
          <a:xfrm>
            <a:off x="5315793" y="3205862"/>
            <a:ext cx="1313373" cy="446276"/>
          </a:xfrm>
          <a:prstGeom prst="rect">
            <a:avLst/>
          </a:prstGeom>
          <a:noFill/>
        </p:spPr>
        <p:txBody>
          <a:bodyPr wrap="none" rtlCol="0">
            <a:spAutoFit/>
          </a:bodyPr>
          <a:lstStyle/>
          <a:p>
            <a:r>
              <a:rPr lang="en-BR" sz="2300" dirty="0"/>
              <a:t>Route 53</a:t>
            </a:r>
          </a:p>
        </p:txBody>
      </p:sp>
    </p:spTree>
    <p:extLst>
      <p:ext uri="{BB962C8B-B14F-4D97-AF65-F5344CB8AC3E}">
        <p14:creationId xmlns:p14="http://schemas.microsoft.com/office/powerpoint/2010/main" val="2401143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DDEE3-9C0C-4C0F-0EE9-F7EC6EB99510}"/>
              </a:ext>
            </a:extLst>
          </p:cNvPr>
          <p:cNvSpPr txBox="1"/>
          <p:nvPr/>
        </p:nvSpPr>
        <p:spPr>
          <a:xfrm>
            <a:off x="324693" y="259462"/>
            <a:ext cx="1313373" cy="446276"/>
          </a:xfrm>
          <a:prstGeom prst="rect">
            <a:avLst/>
          </a:prstGeom>
          <a:noFill/>
        </p:spPr>
        <p:txBody>
          <a:bodyPr wrap="none" rtlCol="0">
            <a:spAutoFit/>
          </a:bodyPr>
          <a:lstStyle/>
          <a:p>
            <a:r>
              <a:rPr lang="en-BR" sz="2300" dirty="0"/>
              <a:t>Route 53</a:t>
            </a:r>
          </a:p>
        </p:txBody>
      </p:sp>
      <p:pic>
        <p:nvPicPr>
          <p:cNvPr id="4" name="Picture 3">
            <a:extLst>
              <a:ext uri="{FF2B5EF4-FFF2-40B4-BE49-F238E27FC236}">
                <a16:creationId xmlns:a16="http://schemas.microsoft.com/office/drawing/2014/main" id="{35F25600-4C8E-48F6-1866-E6592626134D}"/>
              </a:ext>
            </a:extLst>
          </p:cNvPr>
          <p:cNvPicPr>
            <a:picLocks noChangeAspect="1"/>
          </p:cNvPicPr>
          <p:nvPr/>
        </p:nvPicPr>
        <p:blipFill>
          <a:blip r:embed="rId2"/>
          <a:stretch>
            <a:fillRect/>
          </a:stretch>
        </p:blipFill>
        <p:spPr>
          <a:xfrm>
            <a:off x="2032000" y="2621478"/>
            <a:ext cx="7772400" cy="1615044"/>
          </a:xfrm>
          <a:prstGeom prst="rect">
            <a:avLst/>
          </a:prstGeom>
        </p:spPr>
      </p:pic>
    </p:spTree>
    <p:extLst>
      <p:ext uri="{BB962C8B-B14F-4D97-AF65-F5344CB8AC3E}">
        <p14:creationId xmlns:p14="http://schemas.microsoft.com/office/powerpoint/2010/main" val="1789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DDEE3-9C0C-4C0F-0EE9-F7EC6EB99510}"/>
              </a:ext>
            </a:extLst>
          </p:cNvPr>
          <p:cNvSpPr txBox="1"/>
          <p:nvPr/>
        </p:nvSpPr>
        <p:spPr>
          <a:xfrm>
            <a:off x="324693" y="259462"/>
            <a:ext cx="1313373" cy="446276"/>
          </a:xfrm>
          <a:prstGeom prst="rect">
            <a:avLst/>
          </a:prstGeom>
          <a:noFill/>
        </p:spPr>
        <p:txBody>
          <a:bodyPr wrap="none" rtlCol="0">
            <a:spAutoFit/>
          </a:bodyPr>
          <a:lstStyle/>
          <a:p>
            <a:r>
              <a:rPr lang="en-BR" sz="2300" dirty="0"/>
              <a:t>Route 53</a:t>
            </a:r>
          </a:p>
        </p:txBody>
      </p:sp>
      <p:pic>
        <p:nvPicPr>
          <p:cNvPr id="3" name="Picture 2">
            <a:extLst>
              <a:ext uri="{FF2B5EF4-FFF2-40B4-BE49-F238E27FC236}">
                <a16:creationId xmlns:a16="http://schemas.microsoft.com/office/drawing/2014/main" id="{100EF18D-4BF9-F54D-3C92-3702E2C34828}"/>
              </a:ext>
            </a:extLst>
          </p:cNvPr>
          <p:cNvPicPr>
            <a:picLocks noChangeAspect="1"/>
          </p:cNvPicPr>
          <p:nvPr/>
        </p:nvPicPr>
        <p:blipFill>
          <a:blip r:embed="rId2"/>
          <a:stretch>
            <a:fillRect/>
          </a:stretch>
        </p:blipFill>
        <p:spPr>
          <a:xfrm>
            <a:off x="1968500" y="2317790"/>
            <a:ext cx="7772400" cy="2222420"/>
          </a:xfrm>
          <a:prstGeom prst="rect">
            <a:avLst/>
          </a:prstGeom>
        </p:spPr>
      </p:pic>
    </p:spTree>
    <p:extLst>
      <p:ext uri="{BB962C8B-B14F-4D97-AF65-F5344CB8AC3E}">
        <p14:creationId xmlns:p14="http://schemas.microsoft.com/office/powerpoint/2010/main" val="356030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DDEE3-9C0C-4C0F-0EE9-F7EC6EB99510}"/>
              </a:ext>
            </a:extLst>
          </p:cNvPr>
          <p:cNvSpPr txBox="1"/>
          <p:nvPr/>
        </p:nvSpPr>
        <p:spPr>
          <a:xfrm>
            <a:off x="324693" y="259462"/>
            <a:ext cx="1313373" cy="446276"/>
          </a:xfrm>
          <a:prstGeom prst="rect">
            <a:avLst/>
          </a:prstGeom>
          <a:noFill/>
        </p:spPr>
        <p:txBody>
          <a:bodyPr wrap="none" rtlCol="0">
            <a:spAutoFit/>
          </a:bodyPr>
          <a:lstStyle/>
          <a:p>
            <a:r>
              <a:rPr lang="en-BR" sz="2300" dirty="0"/>
              <a:t>Route 53</a:t>
            </a:r>
          </a:p>
        </p:txBody>
      </p:sp>
      <p:pic>
        <p:nvPicPr>
          <p:cNvPr id="4" name="Picture 3">
            <a:extLst>
              <a:ext uri="{FF2B5EF4-FFF2-40B4-BE49-F238E27FC236}">
                <a16:creationId xmlns:a16="http://schemas.microsoft.com/office/drawing/2014/main" id="{55389CE8-23F7-273F-5D70-080639E725FF}"/>
              </a:ext>
            </a:extLst>
          </p:cNvPr>
          <p:cNvPicPr>
            <a:picLocks noChangeAspect="1"/>
          </p:cNvPicPr>
          <p:nvPr/>
        </p:nvPicPr>
        <p:blipFill>
          <a:blip r:embed="rId2"/>
          <a:stretch>
            <a:fillRect/>
          </a:stretch>
        </p:blipFill>
        <p:spPr>
          <a:xfrm>
            <a:off x="2298700" y="1324303"/>
            <a:ext cx="7772400" cy="4437993"/>
          </a:xfrm>
          <a:prstGeom prst="rect">
            <a:avLst/>
          </a:prstGeom>
        </p:spPr>
      </p:pic>
    </p:spTree>
    <p:extLst>
      <p:ext uri="{BB962C8B-B14F-4D97-AF65-F5344CB8AC3E}">
        <p14:creationId xmlns:p14="http://schemas.microsoft.com/office/powerpoint/2010/main" val="4292609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11053</TotalTime>
  <Words>5731</Words>
  <Application>Microsoft Macintosh PowerPoint</Application>
  <PresentationFormat>Widescreen</PresentationFormat>
  <Paragraphs>289</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-webkit-standard</vt:lpstr>
      <vt:lpstr>AmazonEmber</vt:lpstr>
      <vt:lpstr>Aptos</vt:lpstr>
      <vt:lpstr>Aptos Display</vt:lpstr>
      <vt:lpstr>Arial</vt:lpstr>
      <vt:lpstr>Office Theme</vt:lpstr>
      <vt:lpstr>Semana 5</vt:lpstr>
      <vt:lpstr>Guia do Exame</vt:lpstr>
      <vt:lpstr>Guia do Exame</vt:lpstr>
      <vt:lpstr>Guia do Exame</vt:lpstr>
      <vt:lpstr>Guia do Exame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Marcelo Amorim</dc:creator>
  <cp:lastModifiedBy>Marcelo Amorim</cp:lastModifiedBy>
  <cp:revision>6</cp:revision>
  <dcterms:created xsi:type="dcterms:W3CDTF">2024-08-22T01:10:22Z</dcterms:created>
  <dcterms:modified xsi:type="dcterms:W3CDTF">2024-11-15T01:31:58Z</dcterms:modified>
</cp:coreProperties>
</file>