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83" r:id="rId3"/>
    <p:sldId id="259" r:id="rId4"/>
    <p:sldId id="272" r:id="rId5"/>
    <p:sldId id="260" r:id="rId6"/>
    <p:sldId id="270" r:id="rId7"/>
    <p:sldId id="256" r:id="rId8"/>
    <p:sldId id="281" r:id="rId9"/>
    <p:sldId id="273" r:id="rId10"/>
    <p:sldId id="279" r:id="rId11"/>
    <p:sldId id="278" r:id="rId12"/>
    <p:sldId id="274" r:id="rId13"/>
    <p:sldId id="271" r:id="rId14"/>
    <p:sldId id="284" r:id="rId15"/>
    <p:sldId id="285" r:id="rId16"/>
    <p:sldId id="276" r:id="rId17"/>
    <p:sldId id="277" r:id="rId18"/>
    <p:sldId id="262" r:id="rId19"/>
    <p:sldId id="268" r:id="rId20"/>
    <p:sldId id="282" r:id="rId21"/>
    <p:sldId id="258" r:id="rId22"/>
    <p:sldId id="280" r:id="rId23"/>
    <p:sldId id="286" r:id="rId24"/>
    <p:sldId id="269" r:id="rId25"/>
    <p:sldId id="275" r:id="rId26"/>
    <p:sldId id="267" r:id="rId27"/>
    <p:sldId id="287" r:id="rId28"/>
    <p:sldId id="288" r:id="rId29"/>
    <p:sldId id="289" r:id="rId30"/>
    <p:sldId id="290" r:id="rId31"/>
    <p:sldId id="291" r:id="rId32"/>
    <p:sldId id="292" r:id="rId33"/>
  </p:sldIdLst>
  <p:sldSz cx="12192000" cy="6858000"/>
  <p:notesSz cx="6858000" cy="9144000"/>
  <p:defaultTex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p:restoredTop sz="94677"/>
  </p:normalViewPr>
  <p:slideViewPr>
    <p:cSldViewPr snapToGrid="0">
      <p:cViewPr>
        <p:scale>
          <a:sx n="110" d="100"/>
          <a:sy n="110" d="100"/>
        </p:scale>
        <p:origin x="5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C3C4A-E9A8-D186-A62A-AD86D34103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R"/>
          </a:p>
        </p:txBody>
      </p:sp>
      <p:sp>
        <p:nvSpPr>
          <p:cNvPr id="3" name="Subtitle 2">
            <a:extLst>
              <a:ext uri="{FF2B5EF4-FFF2-40B4-BE49-F238E27FC236}">
                <a16:creationId xmlns:a16="http://schemas.microsoft.com/office/drawing/2014/main" id="{AC80D74D-BD52-134C-54AD-C5EF362011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R"/>
          </a:p>
        </p:txBody>
      </p:sp>
      <p:sp>
        <p:nvSpPr>
          <p:cNvPr id="4" name="Date Placeholder 3">
            <a:extLst>
              <a:ext uri="{FF2B5EF4-FFF2-40B4-BE49-F238E27FC236}">
                <a16:creationId xmlns:a16="http://schemas.microsoft.com/office/drawing/2014/main" id="{944C0DBF-C51D-9BA3-1363-A874FF839CFC}"/>
              </a:ext>
            </a:extLst>
          </p:cNvPr>
          <p:cNvSpPr>
            <a:spLocks noGrp="1"/>
          </p:cNvSpPr>
          <p:nvPr>
            <p:ph type="dt" sz="half" idx="10"/>
          </p:nvPr>
        </p:nvSpPr>
        <p:spPr/>
        <p:txBody>
          <a:bodyPr/>
          <a:lstStyle/>
          <a:p>
            <a:fld id="{5634A1B4-F01A-6D46-83CD-D63A950E1441}" type="datetimeFigureOut">
              <a:rPr lang="en-BR" smtClean="0"/>
              <a:t>24/07/24</a:t>
            </a:fld>
            <a:endParaRPr lang="en-BR"/>
          </a:p>
        </p:txBody>
      </p:sp>
      <p:sp>
        <p:nvSpPr>
          <p:cNvPr id="5" name="Footer Placeholder 4">
            <a:extLst>
              <a:ext uri="{FF2B5EF4-FFF2-40B4-BE49-F238E27FC236}">
                <a16:creationId xmlns:a16="http://schemas.microsoft.com/office/drawing/2014/main" id="{C98668BC-A349-FB6F-DCCF-D5F805AD67D4}"/>
              </a:ext>
            </a:extLst>
          </p:cNvPr>
          <p:cNvSpPr>
            <a:spLocks noGrp="1"/>
          </p:cNvSpPr>
          <p:nvPr>
            <p:ph type="ftr" sz="quarter" idx="11"/>
          </p:nvPr>
        </p:nvSpPr>
        <p:spPr/>
        <p:txBody>
          <a:bodyPr/>
          <a:lstStyle/>
          <a:p>
            <a:endParaRPr lang="en-BR"/>
          </a:p>
        </p:txBody>
      </p:sp>
      <p:sp>
        <p:nvSpPr>
          <p:cNvPr id="6" name="Slide Number Placeholder 5">
            <a:extLst>
              <a:ext uri="{FF2B5EF4-FFF2-40B4-BE49-F238E27FC236}">
                <a16:creationId xmlns:a16="http://schemas.microsoft.com/office/drawing/2014/main" id="{4D681CF6-0B19-B37A-2A99-B6E60B82BEE5}"/>
              </a:ext>
            </a:extLst>
          </p:cNvPr>
          <p:cNvSpPr>
            <a:spLocks noGrp="1"/>
          </p:cNvSpPr>
          <p:nvPr>
            <p:ph type="sldNum" sz="quarter" idx="12"/>
          </p:nvPr>
        </p:nvSpPr>
        <p:spPr/>
        <p:txBody>
          <a:bodyPr/>
          <a:lstStyle/>
          <a:p>
            <a:fld id="{8A830785-8C4F-1C49-9740-A37E5FD49DBE}" type="slidenum">
              <a:rPr lang="en-BR" smtClean="0"/>
              <a:t>‹#›</a:t>
            </a:fld>
            <a:endParaRPr lang="en-BR"/>
          </a:p>
        </p:txBody>
      </p:sp>
    </p:spTree>
    <p:extLst>
      <p:ext uri="{BB962C8B-B14F-4D97-AF65-F5344CB8AC3E}">
        <p14:creationId xmlns:p14="http://schemas.microsoft.com/office/powerpoint/2010/main" val="3240868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78E85-7293-B8AD-6107-E344B37E89DB}"/>
              </a:ext>
            </a:extLst>
          </p:cNvPr>
          <p:cNvSpPr>
            <a:spLocks noGrp="1"/>
          </p:cNvSpPr>
          <p:nvPr>
            <p:ph type="title"/>
          </p:nvPr>
        </p:nvSpPr>
        <p:spPr/>
        <p:txBody>
          <a:bodyPr/>
          <a:lstStyle/>
          <a:p>
            <a:r>
              <a:rPr lang="en-US"/>
              <a:t>Click to edit Master title style</a:t>
            </a:r>
            <a:endParaRPr lang="en-BR"/>
          </a:p>
        </p:txBody>
      </p:sp>
      <p:sp>
        <p:nvSpPr>
          <p:cNvPr id="3" name="Vertical Text Placeholder 2">
            <a:extLst>
              <a:ext uri="{FF2B5EF4-FFF2-40B4-BE49-F238E27FC236}">
                <a16:creationId xmlns:a16="http://schemas.microsoft.com/office/drawing/2014/main" id="{A2608CE3-4ECE-4B7D-0267-E416F59483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Date Placeholder 3">
            <a:extLst>
              <a:ext uri="{FF2B5EF4-FFF2-40B4-BE49-F238E27FC236}">
                <a16:creationId xmlns:a16="http://schemas.microsoft.com/office/drawing/2014/main" id="{E4AA4CD4-1589-4E76-71E3-E2D7C9177DD0}"/>
              </a:ext>
            </a:extLst>
          </p:cNvPr>
          <p:cNvSpPr>
            <a:spLocks noGrp="1"/>
          </p:cNvSpPr>
          <p:nvPr>
            <p:ph type="dt" sz="half" idx="10"/>
          </p:nvPr>
        </p:nvSpPr>
        <p:spPr/>
        <p:txBody>
          <a:bodyPr/>
          <a:lstStyle/>
          <a:p>
            <a:fld id="{5634A1B4-F01A-6D46-83CD-D63A950E1441}" type="datetimeFigureOut">
              <a:rPr lang="en-BR" smtClean="0"/>
              <a:t>24/07/24</a:t>
            </a:fld>
            <a:endParaRPr lang="en-BR"/>
          </a:p>
        </p:txBody>
      </p:sp>
      <p:sp>
        <p:nvSpPr>
          <p:cNvPr id="5" name="Footer Placeholder 4">
            <a:extLst>
              <a:ext uri="{FF2B5EF4-FFF2-40B4-BE49-F238E27FC236}">
                <a16:creationId xmlns:a16="http://schemas.microsoft.com/office/drawing/2014/main" id="{2E43895A-BD47-8C47-218E-0962C75B1CFF}"/>
              </a:ext>
            </a:extLst>
          </p:cNvPr>
          <p:cNvSpPr>
            <a:spLocks noGrp="1"/>
          </p:cNvSpPr>
          <p:nvPr>
            <p:ph type="ftr" sz="quarter" idx="11"/>
          </p:nvPr>
        </p:nvSpPr>
        <p:spPr/>
        <p:txBody>
          <a:bodyPr/>
          <a:lstStyle/>
          <a:p>
            <a:endParaRPr lang="en-BR"/>
          </a:p>
        </p:txBody>
      </p:sp>
      <p:sp>
        <p:nvSpPr>
          <p:cNvPr id="6" name="Slide Number Placeholder 5">
            <a:extLst>
              <a:ext uri="{FF2B5EF4-FFF2-40B4-BE49-F238E27FC236}">
                <a16:creationId xmlns:a16="http://schemas.microsoft.com/office/drawing/2014/main" id="{28F6C3F6-D51D-E4D6-63FE-3EE9D6A7FECB}"/>
              </a:ext>
            </a:extLst>
          </p:cNvPr>
          <p:cNvSpPr>
            <a:spLocks noGrp="1"/>
          </p:cNvSpPr>
          <p:nvPr>
            <p:ph type="sldNum" sz="quarter" idx="12"/>
          </p:nvPr>
        </p:nvSpPr>
        <p:spPr/>
        <p:txBody>
          <a:bodyPr/>
          <a:lstStyle/>
          <a:p>
            <a:fld id="{8A830785-8C4F-1C49-9740-A37E5FD49DBE}" type="slidenum">
              <a:rPr lang="en-BR" smtClean="0"/>
              <a:t>‹#›</a:t>
            </a:fld>
            <a:endParaRPr lang="en-BR"/>
          </a:p>
        </p:txBody>
      </p:sp>
    </p:spTree>
    <p:extLst>
      <p:ext uri="{BB962C8B-B14F-4D97-AF65-F5344CB8AC3E}">
        <p14:creationId xmlns:p14="http://schemas.microsoft.com/office/powerpoint/2010/main" val="3608050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BCD3D4-EE3F-0110-6254-AEA6B7F447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R"/>
          </a:p>
        </p:txBody>
      </p:sp>
      <p:sp>
        <p:nvSpPr>
          <p:cNvPr id="3" name="Vertical Text Placeholder 2">
            <a:extLst>
              <a:ext uri="{FF2B5EF4-FFF2-40B4-BE49-F238E27FC236}">
                <a16:creationId xmlns:a16="http://schemas.microsoft.com/office/drawing/2014/main" id="{AFC0D1D1-5CC2-0A3B-587A-1DFF5772D7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Date Placeholder 3">
            <a:extLst>
              <a:ext uri="{FF2B5EF4-FFF2-40B4-BE49-F238E27FC236}">
                <a16:creationId xmlns:a16="http://schemas.microsoft.com/office/drawing/2014/main" id="{C41B6337-B536-3E8C-7E56-965B5925EDF5}"/>
              </a:ext>
            </a:extLst>
          </p:cNvPr>
          <p:cNvSpPr>
            <a:spLocks noGrp="1"/>
          </p:cNvSpPr>
          <p:nvPr>
            <p:ph type="dt" sz="half" idx="10"/>
          </p:nvPr>
        </p:nvSpPr>
        <p:spPr/>
        <p:txBody>
          <a:bodyPr/>
          <a:lstStyle/>
          <a:p>
            <a:fld id="{5634A1B4-F01A-6D46-83CD-D63A950E1441}" type="datetimeFigureOut">
              <a:rPr lang="en-BR" smtClean="0"/>
              <a:t>24/07/24</a:t>
            </a:fld>
            <a:endParaRPr lang="en-BR"/>
          </a:p>
        </p:txBody>
      </p:sp>
      <p:sp>
        <p:nvSpPr>
          <p:cNvPr id="5" name="Footer Placeholder 4">
            <a:extLst>
              <a:ext uri="{FF2B5EF4-FFF2-40B4-BE49-F238E27FC236}">
                <a16:creationId xmlns:a16="http://schemas.microsoft.com/office/drawing/2014/main" id="{A98FFCB7-9A18-0DD0-4BC0-E578005F5845}"/>
              </a:ext>
            </a:extLst>
          </p:cNvPr>
          <p:cNvSpPr>
            <a:spLocks noGrp="1"/>
          </p:cNvSpPr>
          <p:nvPr>
            <p:ph type="ftr" sz="quarter" idx="11"/>
          </p:nvPr>
        </p:nvSpPr>
        <p:spPr/>
        <p:txBody>
          <a:bodyPr/>
          <a:lstStyle/>
          <a:p>
            <a:endParaRPr lang="en-BR"/>
          </a:p>
        </p:txBody>
      </p:sp>
      <p:sp>
        <p:nvSpPr>
          <p:cNvPr id="6" name="Slide Number Placeholder 5">
            <a:extLst>
              <a:ext uri="{FF2B5EF4-FFF2-40B4-BE49-F238E27FC236}">
                <a16:creationId xmlns:a16="http://schemas.microsoft.com/office/drawing/2014/main" id="{97D5B817-353A-D6BF-AC56-32AE63BE7A0B}"/>
              </a:ext>
            </a:extLst>
          </p:cNvPr>
          <p:cNvSpPr>
            <a:spLocks noGrp="1"/>
          </p:cNvSpPr>
          <p:nvPr>
            <p:ph type="sldNum" sz="quarter" idx="12"/>
          </p:nvPr>
        </p:nvSpPr>
        <p:spPr/>
        <p:txBody>
          <a:bodyPr/>
          <a:lstStyle/>
          <a:p>
            <a:fld id="{8A830785-8C4F-1C49-9740-A37E5FD49DBE}" type="slidenum">
              <a:rPr lang="en-BR" smtClean="0"/>
              <a:t>‹#›</a:t>
            </a:fld>
            <a:endParaRPr lang="en-BR"/>
          </a:p>
        </p:txBody>
      </p:sp>
    </p:spTree>
    <p:extLst>
      <p:ext uri="{BB962C8B-B14F-4D97-AF65-F5344CB8AC3E}">
        <p14:creationId xmlns:p14="http://schemas.microsoft.com/office/powerpoint/2010/main" val="1417420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5EB65-EDED-9C25-53AB-9175D4F589EC}"/>
              </a:ext>
            </a:extLst>
          </p:cNvPr>
          <p:cNvSpPr>
            <a:spLocks noGrp="1"/>
          </p:cNvSpPr>
          <p:nvPr>
            <p:ph type="title"/>
          </p:nvPr>
        </p:nvSpPr>
        <p:spPr/>
        <p:txBody>
          <a:bodyPr/>
          <a:lstStyle/>
          <a:p>
            <a:r>
              <a:rPr lang="en-US"/>
              <a:t>Click to edit Master title style</a:t>
            </a:r>
            <a:endParaRPr lang="en-BR"/>
          </a:p>
        </p:txBody>
      </p:sp>
      <p:sp>
        <p:nvSpPr>
          <p:cNvPr id="3" name="Content Placeholder 2">
            <a:extLst>
              <a:ext uri="{FF2B5EF4-FFF2-40B4-BE49-F238E27FC236}">
                <a16:creationId xmlns:a16="http://schemas.microsoft.com/office/drawing/2014/main" id="{27DF9951-6EA9-0562-373A-98A4B36867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Date Placeholder 3">
            <a:extLst>
              <a:ext uri="{FF2B5EF4-FFF2-40B4-BE49-F238E27FC236}">
                <a16:creationId xmlns:a16="http://schemas.microsoft.com/office/drawing/2014/main" id="{C5F102F6-3866-2CEB-8689-8EE46236B69B}"/>
              </a:ext>
            </a:extLst>
          </p:cNvPr>
          <p:cNvSpPr>
            <a:spLocks noGrp="1"/>
          </p:cNvSpPr>
          <p:nvPr>
            <p:ph type="dt" sz="half" idx="10"/>
          </p:nvPr>
        </p:nvSpPr>
        <p:spPr/>
        <p:txBody>
          <a:bodyPr/>
          <a:lstStyle/>
          <a:p>
            <a:fld id="{5634A1B4-F01A-6D46-83CD-D63A950E1441}" type="datetimeFigureOut">
              <a:rPr lang="en-BR" smtClean="0"/>
              <a:t>24/07/24</a:t>
            </a:fld>
            <a:endParaRPr lang="en-BR"/>
          </a:p>
        </p:txBody>
      </p:sp>
      <p:sp>
        <p:nvSpPr>
          <p:cNvPr id="5" name="Footer Placeholder 4">
            <a:extLst>
              <a:ext uri="{FF2B5EF4-FFF2-40B4-BE49-F238E27FC236}">
                <a16:creationId xmlns:a16="http://schemas.microsoft.com/office/drawing/2014/main" id="{802B5480-00B4-9ECF-2607-7133E6660D29}"/>
              </a:ext>
            </a:extLst>
          </p:cNvPr>
          <p:cNvSpPr>
            <a:spLocks noGrp="1"/>
          </p:cNvSpPr>
          <p:nvPr>
            <p:ph type="ftr" sz="quarter" idx="11"/>
          </p:nvPr>
        </p:nvSpPr>
        <p:spPr/>
        <p:txBody>
          <a:bodyPr/>
          <a:lstStyle/>
          <a:p>
            <a:endParaRPr lang="en-BR"/>
          </a:p>
        </p:txBody>
      </p:sp>
      <p:sp>
        <p:nvSpPr>
          <p:cNvPr id="6" name="Slide Number Placeholder 5">
            <a:extLst>
              <a:ext uri="{FF2B5EF4-FFF2-40B4-BE49-F238E27FC236}">
                <a16:creationId xmlns:a16="http://schemas.microsoft.com/office/drawing/2014/main" id="{4F3F9D8B-7F17-B007-AC08-47D4F047A23E}"/>
              </a:ext>
            </a:extLst>
          </p:cNvPr>
          <p:cNvSpPr>
            <a:spLocks noGrp="1"/>
          </p:cNvSpPr>
          <p:nvPr>
            <p:ph type="sldNum" sz="quarter" idx="12"/>
          </p:nvPr>
        </p:nvSpPr>
        <p:spPr/>
        <p:txBody>
          <a:bodyPr/>
          <a:lstStyle/>
          <a:p>
            <a:fld id="{8A830785-8C4F-1C49-9740-A37E5FD49DBE}" type="slidenum">
              <a:rPr lang="en-BR" smtClean="0"/>
              <a:t>‹#›</a:t>
            </a:fld>
            <a:endParaRPr lang="en-BR"/>
          </a:p>
        </p:txBody>
      </p:sp>
    </p:spTree>
    <p:extLst>
      <p:ext uri="{BB962C8B-B14F-4D97-AF65-F5344CB8AC3E}">
        <p14:creationId xmlns:p14="http://schemas.microsoft.com/office/powerpoint/2010/main" val="4163878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CFDA5-0A4C-2587-C1B8-FC5C11B514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R"/>
          </a:p>
        </p:txBody>
      </p:sp>
      <p:sp>
        <p:nvSpPr>
          <p:cNvPr id="3" name="Text Placeholder 2">
            <a:extLst>
              <a:ext uri="{FF2B5EF4-FFF2-40B4-BE49-F238E27FC236}">
                <a16:creationId xmlns:a16="http://schemas.microsoft.com/office/drawing/2014/main" id="{2C1F05D8-9497-DB1A-EBF5-B3461BC331A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0BCB67-3AF0-0E68-3917-0EC64204AD53}"/>
              </a:ext>
            </a:extLst>
          </p:cNvPr>
          <p:cNvSpPr>
            <a:spLocks noGrp="1"/>
          </p:cNvSpPr>
          <p:nvPr>
            <p:ph type="dt" sz="half" idx="10"/>
          </p:nvPr>
        </p:nvSpPr>
        <p:spPr/>
        <p:txBody>
          <a:bodyPr/>
          <a:lstStyle/>
          <a:p>
            <a:fld id="{5634A1B4-F01A-6D46-83CD-D63A950E1441}" type="datetimeFigureOut">
              <a:rPr lang="en-BR" smtClean="0"/>
              <a:t>24/07/24</a:t>
            </a:fld>
            <a:endParaRPr lang="en-BR"/>
          </a:p>
        </p:txBody>
      </p:sp>
      <p:sp>
        <p:nvSpPr>
          <p:cNvPr id="5" name="Footer Placeholder 4">
            <a:extLst>
              <a:ext uri="{FF2B5EF4-FFF2-40B4-BE49-F238E27FC236}">
                <a16:creationId xmlns:a16="http://schemas.microsoft.com/office/drawing/2014/main" id="{C73D151E-0483-757F-631E-C7720AFDD5BE}"/>
              </a:ext>
            </a:extLst>
          </p:cNvPr>
          <p:cNvSpPr>
            <a:spLocks noGrp="1"/>
          </p:cNvSpPr>
          <p:nvPr>
            <p:ph type="ftr" sz="quarter" idx="11"/>
          </p:nvPr>
        </p:nvSpPr>
        <p:spPr/>
        <p:txBody>
          <a:bodyPr/>
          <a:lstStyle/>
          <a:p>
            <a:endParaRPr lang="en-BR"/>
          </a:p>
        </p:txBody>
      </p:sp>
      <p:sp>
        <p:nvSpPr>
          <p:cNvPr id="6" name="Slide Number Placeholder 5">
            <a:extLst>
              <a:ext uri="{FF2B5EF4-FFF2-40B4-BE49-F238E27FC236}">
                <a16:creationId xmlns:a16="http://schemas.microsoft.com/office/drawing/2014/main" id="{3D574F15-68B4-4981-F778-9846355DCAA2}"/>
              </a:ext>
            </a:extLst>
          </p:cNvPr>
          <p:cNvSpPr>
            <a:spLocks noGrp="1"/>
          </p:cNvSpPr>
          <p:nvPr>
            <p:ph type="sldNum" sz="quarter" idx="12"/>
          </p:nvPr>
        </p:nvSpPr>
        <p:spPr/>
        <p:txBody>
          <a:bodyPr/>
          <a:lstStyle/>
          <a:p>
            <a:fld id="{8A830785-8C4F-1C49-9740-A37E5FD49DBE}" type="slidenum">
              <a:rPr lang="en-BR" smtClean="0"/>
              <a:t>‹#›</a:t>
            </a:fld>
            <a:endParaRPr lang="en-BR"/>
          </a:p>
        </p:txBody>
      </p:sp>
    </p:spTree>
    <p:extLst>
      <p:ext uri="{BB962C8B-B14F-4D97-AF65-F5344CB8AC3E}">
        <p14:creationId xmlns:p14="http://schemas.microsoft.com/office/powerpoint/2010/main" val="1388486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F9F40-7C8F-1BA5-160F-FB957ECC7667}"/>
              </a:ext>
            </a:extLst>
          </p:cNvPr>
          <p:cNvSpPr>
            <a:spLocks noGrp="1"/>
          </p:cNvSpPr>
          <p:nvPr>
            <p:ph type="title"/>
          </p:nvPr>
        </p:nvSpPr>
        <p:spPr/>
        <p:txBody>
          <a:bodyPr/>
          <a:lstStyle/>
          <a:p>
            <a:r>
              <a:rPr lang="en-US"/>
              <a:t>Click to edit Master title style</a:t>
            </a:r>
            <a:endParaRPr lang="en-BR"/>
          </a:p>
        </p:txBody>
      </p:sp>
      <p:sp>
        <p:nvSpPr>
          <p:cNvPr id="3" name="Content Placeholder 2">
            <a:extLst>
              <a:ext uri="{FF2B5EF4-FFF2-40B4-BE49-F238E27FC236}">
                <a16:creationId xmlns:a16="http://schemas.microsoft.com/office/drawing/2014/main" id="{CA866E83-1B82-80AC-3C01-26A8D22D51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Content Placeholder 3">
            <a:extLst>
              <a:ext uri="{FF2B5EF4-FFF2-40B4-BE49-F238E27FC236}">
                <a16:creationId xmlns:a16="http://schemas.microsoft.com/office/drawing/2014/main" id="{D3146AF1-352E-30E9-4B8B-9EE98C3C82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5" name="Date Placeholder 4">
            <a:extLst>
              <a:ext uri="{FF2B5EF4-FFF2-40B4-BE49-F238E27FC236}">
                <a16:creationId xmlns:a16="http://schemas.microsoft.com/office/drawing/2014/main" id="{510A5F56-9B05-1620-C706-59B54F4A8312}"/>
              </a:ext>
            </a:extLst>
          </p:cNvPr>
          <p:cNvSpPr>
            <a:spLocks noGrp="1"/>
          </p:cNvSpPr>
          <p:nvPr>
            <p:ph type="dt" sz="half" idx="10"/>
          </p:nvPr>
        </p:nvSpPr>
        <p:spPr/>
        <p:txBody>
          <a:bodyPr/>
          <a:lstStyle/>
          <a:p>
            <a:fld id="{5634A1B4-F01A-6D46-83CD-D63A950E1441}" type="datetimeFigureOut">
              <a:rPr lang="en-BR" smtClean="0"/>
              <a:t>24/07/24</a:t>
            </a:fld>
            <a:endParaRPr lang="en-BR"/>
          </a:p>
        </p:txBody>
      </p:sp>
      <p:sp>
        <p:nvSpPr>
          <p:cNvPr id="6" name="Footer Placeholder 5">
            <a:extLst>
              <a:ext uri="{FF2B5EF4-FFF2-40B4-BE49-F238E27FC236}">
                <a16:creationId xmlns:a16="http://schemas.microsoft.com/office/drawing/2014/main" id="{42DE0217-E856-7584-BFFC-23672F168728}"/>
              </a:ext>
            </a:extLst>
          </p:cNvPr>
          <p:cNvSpPr>
            <a:spLocks noGrp="1"/>
          </p:cNvSpPr>
          <p:nvPr>
            <p:ph type="ftr" sz="quarter" idx="11"/>
          </p:nvPr>
        </p:nvSpPr>
        <p:spPr/>
        <p:txBody>
          <a:bodyPr/>
          <a:lstStyle/>
          <a:p>
            <a:endParaRPr lang="en-BR"/>
          </a:p>
        </p:txBody>
      </p:sp>
      <p:sp>
        <p:nvSpPr>
          <p:cNvPr id="7" name="Slide Number Placeholder 6">
            <a:extLst>
              <a:ext uri="{FF2B5EF4-FFF2-40B4-BE49-F238E27FC236}">
                <a16:creationId xmlns:a16="http://schemas.microsoft.com/office/drawing/2014/main" id="{4B1C2ABE-AAE8-44B8-1298-3C69D04A7B2B}"/>
              </a:ext>
            </a:extLst>
          </p:cNvPr>
          <p:cNvSpPr>
            <a:spLocks noGrp="1"/>
          </p:cNvSpPr>
          <p:nvPr>
            <p:ph type="sldNum" sz="quarter" idx="12"/>
          </p:nvPr>
        </p:nvSpPr>
        <p:spPr/>
        <p:txBody>
          <a:bodyPr/>
          <a:lstStyle/>
          <a:p>
            <a:fld id="{8A830785-8C4F-1C49-9740-A37E5FD49DBE}" type="slidenum">
              <a:rPr lang="en-BR" smtClean="0"/>
              <a:t>‹#›</a:t>
            </a:fld>
            <a:endParaRPr lang="en-BR"/>
          </a:p>
        </p:txBody>
      </p:sp>
    </p:spTree>
    <p:extLst>
      <p:ext uri="{BB962C8B-B14F-4D97-AF65-F5344CB8AC3E}">
        <p14:creationId xmlns:p14="http://schemas.microsoft.com/office/powerpoint/2010/main" val="2643932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359C6-7298-B074-C5A2-34192F7584F7}"/>
              </a:ext>
            </a:extLst>
          </p:cNvPr>
          <p:cNvSpPr>
            <a:spLocks noGrp="1"/>
          </p:cNvSpPr>
          <p:nvPr>
            <p:ph type="title"/>
          </p:nvPr>
        </p:nvSpPr>
        <p:spPr>
          <a:xfrm>
            <a:off x="839788" y="365125"/>
            <a:ext cx="10515600" cy="1325563"/>
          </a:xfrm>
        </p:spPr>
        <p:txBody>
          <a:bodyPr/>
          <a:lstStyle/>
          <a:p>
            <a:r>
              <a:rPr lang="en-US"/>
              <a:t>Click to edit Master title style</a:t>
            </a:r>
            <a:endParaRPr lang="en-BR"/>
          </a:p>
        </p:txBody>
      </p:sp>
      <p:sp>
        <p:nvSpPr>
          <p:cNvPr id="3" name="Text Placeholder 2">
            <a:extLst>
              <a:ext uri="{FF2B5EF4-FFF2-40B4-BE49-F238E27FC236}">
                <a16:creationId xmlns:a16="http://schemas.microsoft.com/office/drawing/2014/main" id="{2F2563E6-5305-26D0-C140-53EE7C1E78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838C2A-CBA9-CE14-BCBD-848236E75E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5" name="Text Placeholder 4">
            <a:extLst>
              <a:ext uri="{FF2B5EF4-FFF2-40B4-BE49-F238E27FC236}">
                <a16:creationId xmlns:a16="http://schemas.microsoft.com/office/drawing/2014/main" id="{759AD44C-1D59-1FE4-CA91-9A249E4DF3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6A2CC4-6722-FB0E-E788-CC449F1A66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7" name="Date Placeholder 6">
            <a:extLst>
              <a:ext uri="{FF2B5EF4-FFF2-40B4-BE49-F238E27FC236}">
                <a16:creationId xmlns:a16="http://schemas.microsoft.com/office/drawing/2014/main" id="{C20E34B9-27F0-6422-2282-E400850C0848}"/>
              </a:ext>
            </a:extLst>
          </p:cNvPr>
          <p:cNvSpPr>
            <a:spLocks noGrp="1"/>
          </p:cNvSpPr>
          <p:nvPr>
            <p:ph type="dt" sz="half" idx="10"/>
          </p:nvPr>
        </p:nvSpPr>
        <p:spPr/>
        <p:txBody>
          <a:bodyPr/>
          <a:lstStyle/>
          <a:p>
            <a:fld id="{5634A1B4-F01A-6D46-83CD-D63A950E1441}" type="datetimeFigureOut">
              <a:rPr lang="en-BR" smtClean="0"/>
              <a:t>24/07/24</a:t>
            </a:fld>
            <a:endParaRPr lang="en-BR"/>
          </a:p>
        </p:txBody>
      </p:sp>
      <p:sp>
        <p:nvSpPr>
          <p:cNvPr id="8" name="Footer Placeholder 7">
            <a:extLst>
              <a:ext uri="{FF2B5EF4-FFF2-40B4-BE49-F238E27FC236}">
                <a16:creationId xmlns:a16="http://schemas.microsoft.com/office/drawing/2014/main" id="{223DDBB2-DE45-8719-A583-AAF813E3BF76}"/>
              </a:ext>
            </a:extLst>
          </p:cNvPr>
          <p:cNvSpPr>
            <a:spLocks noGrp="1"/>
          </p:cNvSpPr>
          <p:nvPr>
            <p:ph type="ftr" sz="quarter" idx="11"/>
          </p:nvPr>
        </p:nvSpPr>
        <p:spPr/>
        <p:txBody>
          <a:bodyPr/>
          <a:lstStyle/>
          <a:p>
            <a:endParaRPr lang="en-BR"/>
          </a:p>
        </p:txBody>
      </p:sp>
      <p:sp>
        <p:nvSpPr>
          <p:cNvPr id="9" name="Slide Number Placeholder 8">
            <a:extLst>
              <a:ext uri="{FF2B5EF4-FFF2-40B4-BE49-F238E27FC236}">
                <a16:creationId xmlns:a16="http://schemas.microsoft.com/office/drawing/2014/main" id="{774C8764-62F1-BB85-D658-AAF686715F3C}"/>
              </a:ext>
            </a:extLst>
          </p:cNvPr>
          <p:cNvSpPr>
            <a:spLocks noGrp="1"/>
          </p:cNvSpPr>
          <p:nvPr>
            <p:ph type="sldNum" sz="quarter" idx="12"/>
          </p:nvPr>
        </p:nvSpPr>
        <p:spPr/>
        <p:txBody>
          <a:bodyPr/>
          <a:lstStyle/>
          <a:p>
            <a:fld id="{8A830785-8C4F-1C49-9740-A37E5FD49DBE}" type="slidenum">
              <a:rPr lang="en-BR" smtClean="0"/>
              <a:t>‹#›</a:t>
            </a:fld>
            <a:endParaRPr lang="en-BR"/>
          </a:p>
        </p:txBody>
      </p:sp>
    </p:spTree>
    <p:extLst>
      <p:ext uri="{BB962C8B-B14F-4D97-AF65-F5344CB8AC3E}">
        <p14:creationId xmlns:p14="http://schemas.microsoft.com/office/powerpoint/2010/main" val="1067337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4A967-BA8D-BE43-CC0C-97C54042C11A}"/>
              </a:ext>
            </a:extLst>
          </p:cNvPr>
          <p:cNvSpPr>
            <a:spLocks noGrp="1"/>
          </p:cNvSpPr>
          <p:nvPr>
            <p:ph type="title"/>
          </p:nvPr>
        </p:nvSpPr>
        <p:spPr/>
        <p:txBody>
          <a:bodyPr/>
          <a:lstStyle/>
          <a:p>
            <a:r>
              <a:rPr lang="en-US"/>
              <a:t>Click to edit Master title style</a:t>
            </a:r>
            <a:endParaRPr lang="en-BR"/>
          </a:p>
        </p:txBody>
      </p:sp>
      <p:sp>
        <p:nvSpPr>
          <p:cNvPr id="3" name="Date Placeholder 2">
            <a:extLst>
              <a:ext uri="{FF2B5EF4-FFF2-40B4-BE49-F238E27FC236}">
                <a16:creationId xmlns:a16="http://schemas.microsoft.com/office/drawing/2014/main" id="{480AF6AD-9857-9976-2BA2-49E4B8C71445}"/>
              </a:ext>
            </a:extLst>
          </p:cNvPr>
          <p:cNvSpPr>
            <a:spLocks noGrp="1"/>
          </p:cNvSpPr>
          <p:nvPr>
            <p:ph type="dt" sz="half" idx="10"/>
          </p:nvPr>
        </p:nvSpPr>
        <p:spPr/>
        <p:txBody>
          <a:bodyPr/>
          <a:lstStyle/>
          <a:p>
            <a:fld id="{5634A1B4-F01A-6D46-83CD-D63A950E1441}" type="datetimeFigureOut">
              <a:rPr lang="en-BR" smtClean="0"/>
              <a:t>24/07/24</a:t>
            </a:fld>
            <a:endParaRPr lang="en-BR"/>
          </a:p>
        </p:txBody>
      </p:sp>
      <p:sp>
        <p:nvSpPr>
          <p:cNvPr id="4" name="Footer Placeholder 3">
            <a:extLst>
              <a:ext uri="{FF2B5EF4-FFF2-40B4-BE49-F238E27FC236}">
                <a16:creationId xmlns:a16="http://schemas.microsoft.com/office/drawing/2014/main" id="{EFBB448B-9AD3-CB1F-925A-89BA98DAF7B2}"/>
              </a:ext>
            </a:extLst>
          </p:cNvPr>
          <p:cNvSpPr>
            <a:spLocks noGrp="1"/>
          </p:cNvSpPr>
          <p:nvPr>
            <p:ph type="ftr" sz="quarter" idx="11"/>
          </p:nvPr>
        </p:nvSpPr>
        <p:spPr/>
        <p:txBody>
          <a:bodyPr/>
          <a:lstStyle/>
          <a:p>
            <a:endParaRPr lang="en-BR"/>
          </a:p>
        </p:txBody>
      </p:sp>
      <p:sp>
        <p:nvSpPr>
          <p:cNvPr id="5" name="Slide Number Placeholder 4">
            <a:extLst>
              <a:ext uri="{FF2B5EF4-FFF2-40B4-BE49-F238E27FC236}">
                <a16:creationId xmlns:a16="http://schemas.microsoft.com/office/drawing/2014/main" id="{777497D3-2DA6-442F-9603-971857D620D7}"/>
              </a:ext>
            </a:extLst>
          </p:cNvPr>
          <p:cNvSpPr>
            <a:spLocks noGrp="1"/>
          </p:cNvSpPr>
          <p:nvPr>
            <p:ph type="sldNum" sz="quarter" idx="12"/>
          </p:nvPr>
        </p:nvSpPr>
        <p:spPr/>
        <p:txBody>
          <a:bodyPr/>
          <a:lstStyle/>
          <a:p>
            <a:fld id="{8A830785-8C4F-1C49-9740-A37E5FD49DBE}" type="slidenum">
              <a:rPr lang="en-BR" smtClean="0"/>
              <a:t>‹#›</a:t>
            </a:fld>
            <a:endParaRPr lang="en-BR"/>
          </a:p>
        </p:txBody>
      </p:sp>
    </p:spTree>
    <p:extLst>
      <p:ext uri="{BB962C8B-B14F-4D97-AF65-F5344CB8AC3E}">
        <p14:creationId xmlns:p14="http://schemas.microsoft.com/office/powerpoint/2010/main" val="3487583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F9B165-9B77-F680-59B7-0F0F0461EA13}"/>
              </a:ext>
            </a:extLst>
          </p:cNvPr>
          <p:cNvSpPr>
            <a:spLocks noGrp="1"/>
          </p:cNvSpPr>
          <p:nvPr>
            <p:ph type="dt" sz="half" idx="10"/>
          </p:nvPr>
        </p:nvSpPr>
        <p:spPr/>
        <p:txBody>
          <a:bodyPr/>
          <a:lstStyle/>
          <a:p>
            <a:fld id="{5634A1B4-F01A-6D46-83CD-D63A950E1441}" type="datetimeFigureOut">
              <a:rPr lang="en-BR" smtClean="0"/>
              <a:t>24/07/24</a:t>
            </a:fld>
            <a:endParaRPr lang="en-BR"/>
          </a:p>
        </p:txBody>
      </p:sp>
      <p:sp>
        <p:nvSpPr>
          <p:cNvPr id="3" name="Footer Placeholder 2">
            <a:extLst>
              <a:ext uri="{FF2B5EF4-FFF2-40B4-BE49-F238E27FC236}">
                <a16:creationId xmlns:a16="http://schemas.microsoft.com/office/drawing/2014/main" id="{328108EE-56C5-9106-4160-B0B410D1D3B8}"/>
              </a:ext>
            </a:extLst>
          </p:cNvPr>
          <p:cNvSpPr>
            <a:spLocks noGrp="1"/>
          </p:cNvSpPr>
          <p:nvPr>
            <p:ph type="ftr" sz="quarter" idx="11"/>
          </p:nvPr>
        </p:nvSpPr>
        <p:spPr/>
        <p:txBody>
          <a:bodyPr/>
          <a:lstStyle/>
          <a:p>
            <a:endParaRPr lang="en-BR"/>
          </a:p>
        </p:txBody>
      </p:sp>
      <p:sp>
        <p:nvSpPr>
          <p:cNvPr id="4" name="Slide Number Placeholder 3">
            <a:extLst>
              <a:ext uri="{FF2B5EF4-FFF2-40B4-BE49-F238E27FC236}">
                <a16:creationId xmlns:a16="http://schemas.microsoft.com/office/drawing/2014/main" id="{8DA8035B-27A8-12D0-84A1-3A0FC0D3CF4A}"/>
              </a:ext>
            </a:extLst>
          </p:cNvPr>
          <p:cNvSpPr>
            <a:spLocks noGrp="1"/>
          </p:cNvSpPr>
          <p:nvPr>
            <p:ph type="sldNum" sz="quarter" idx="12"/>
          </p:nvPr>
        </p:nvSpPr>
        <p:spPr/>
        <p:txBody>
          <a:bodyPr/>
          <a:lstStyle/>
          <a:p>
            <a:fld id="{8A830785-8C4F-1C49-9740-A37E5FD49DBE}" type="slidenum">
              <a:rPr lang="en-BR" smtClean="0"/>
              <a:t>‹#›</a:t>
            </a:fld>
            <a:endParaRPr lang="en-BR"/>
          </a:p>
        </p:txBody>
      </p:sp>
    </p:spTree>
    <p:extLst>
      <p:ext uri="{BB962C8B-B14F-4D97-AF65-F5344CB8AC3E}">
        <p14:creationId xmlns:p14="http://schemas.microsoft.com/office/powerpoint/2010/main" val="1861775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1895E-B002-A92F-8A79-CC4458B935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R"/>
          </a:p>
        </p:txBody>
      </p:sp>
      <p:sp>
        <p:nvSpPr>
          <p:cNvPr id="3" name="Content Placeholder 2">
            <a:extLst>
              <a:ext uri="{FF2B5EF4-FFF2-40B4-BE49-F238E27FC236}">
                <a16:creationId xmlns:a16="http://schemas.microsoft.com/office/drawing/2014/main" id="{C6621563-E669-CB57-0DAD-60D3566D7D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Text Placeholder 3">
            <a:extLst>
              <a:ext uri="{FF2B5EF4-FFF2-40B4-BE49-F238E27FC236}">
                <a16:creationId xmlns:a16="http://schemas.microsoft.com/office/drawing/2014/main" id="{E91F2CC2-CF86-BBEE-75F7-47AD31CF7D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478E07-B513-1285-2DC2-75F900B9D56D}"/>
              </a:ext>
            </a:extLst>
          </p:cNvPr>
          <p:cNvSpPr>
            <a:spLocks noGrp="1"/>
          </p:cNvSpPr>
          <p:nvPr>
            <p:ph type="dt" sz="half" idx="10"/>
          </p:nvPr>
        </p:nvSpPr>
        <p:spPr/>
        <p:txBody>
          <a:bodyPr/>
          <a:lstStyle/>
          <a:p>
            <a:fld id="{5634A1B4-F01A-6D46-83CD-D63A950E1441}" type="datetimeFigureOut">
              <a:rPr lang="en-BR" smtClean="0"/>
              <a:t>24/07/24</a:t>
            </a:fld>
            <a:endParaRPr lang="en-BR"/>
          </a:p>
        </p:txBody>
      </p:sp>
      <p:sp>
        <p:nvSpPr>
          <p:cNvPr id="6" name="Footer Placeholder 5">
            <a:extLst>
              <a:ext uri="{FF2B5EF4-FFF2-40B4-BE49-F238E27FC236}">
                <a16:creationId xmlns:a16="http://schemas.microsoft.com/office/drawing/2014/main" id="{72032A67-D0F3-8E25-4A2F-0B63F88CD2B2}"/>
              </a:ext>
            </a:extLst>
          </p:cNvPr>
          <p:cNvSpPr>
            <a:spLocks noGrp="1"/>
          </p:cNvSpPr>
          <p:nvPr>
            <p:ph type="ftr" sz="quarter" idx="11"/>
          </p:nvPr>
        </p:nvSpPr>
        <p:spPr/>
        <p:txBody>
          <a:bodyPr/>
          <a:lstStyle/>
          <a:p>
            <a:endParaRPr lang="en-BR"/>
          </a:p>
        </p:txBody>
      </p:sp>
      <p:sp>
        <p:nvSpPr>
          <p:cNvPr id="7" name="Slide Number Placeholder 6">
            <a:extLst>
              <a:ext uri="{FF2B5EF4-FFF2-40B4-BE49-F238E27FC236}">
                <a16:creationId xmlns:a16="http://schemas.microsoft.com/office/drawing/2014/main" id="{261A6E40-3C82-F005-DF1A-2460309B450B}"/>
              </a:ext>
            </a:extLst>
          </p:cNvPr>
          <p:cNvSpPr>
            <a:spLocks noGrp="1"/>
          </p:cNvSpPr>
          <p:nvPr>
            <p:ph type="sldNum" sz="quarter" idx="12"/>
          </p:nvPr>
        </p:nvSpPr>
        <p:spPr/>
        <p:txBody>
          <a:bodyPr/>
          <a:lstStyle/>
          <a:p>
            <a:fld id="{8A830785-8C4F-1C49-9740-A37E5FD49DBE}" type="slidenum">
              <a:rPr lang="en-BR" smtClean="0"/>
              <a:t>‹#›</a:t>
            </a:fld>
            <a:endParaRPr lang="en-BR"/>
          </a:p>
        </p:txBody>
      </p:sp>
    </p:spTree>
    <p:extLst>
      <p:ext uri="{BB962C8B-B14F-4D97-AF65-F5344CB8AC3E}">
        <p14:creationId xmlns:p14="http://schemas.microsoft.com/office/powerpoint/2010/main" val="2948947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2BB1E-8AA6-B092-02F3-6280903D18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R"/>
          </a:p>
        </p:txBody>
      </p:sp>
      <p:sp>
        <p:nvSpPr>
          <p:cNvPr id="3" name="Picture Placeholder 2">
            <a:extLst>
              <a:ext uri="{FF2B5EF4-FFF2-40B4-BE49-F238E27FC236}">
                <a16:creationId xmlns:a16="http://schemas.microsoft.com/office/drawing/2014/main" id="{8E155F3F-A418-FDB8-CB10-37277C2D99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R"/>
          </a:p>
        </p:txBody>
      </p:sp>
      <p:sp>
        <p:nvSpPr>
          <p:cNvPr id="4" name="Text Placeholder 3">
            <a:extLst>
              <a:ext uri="{FF2B5EF4-FFF2-40B4-BE49-F238E27FC236}">
                <a16:creationId xmlns:a16="http://schemas.microsoft.com/office/drawing/2014/main" id="{A4071210-79FF-E2EB-41CA-5B3FADEF19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A41A91-0F13-28D4-7960-C510BA43E603}"/>
              </a:ext>
            </a:extLst>
          </p:cNvPr>
          <p:cNvSpPr>
            <a:spLocks noGrp="1"/>
          </p:cNvSpPr>
          <p:nvPr>
            <p:ph type="dt" sz="half" idx="10"/>
          </p:nvPr>
        </p:nvSpPr>
        <p:spPr/>
        <p:txBody>
          <a:bodyPr/>
          <a:lstStyle/>
          <a:p>
            <a:fld id="{5634A1B4-F01A-6D46-83CD-D63A950E1441}" type="datetimeFigureOut">
              <a:rPr lang="en-BR" smtClean="0"/>
              <a:t>24/07/24</a:t>
            </a:fld>
            <a:endParaRPr lang="en-BR"/>
          </a:p>
        </p:txBody>
      </p:sp>
      <p:sp>
        <p:nvSpPr>
          <p:cNvPr id="6" name="Footer Placeholder 5">
            <a:extLst>
              <a:ext uri="{FF2B5EF4-FFF2-40B4-BE49-F238E27FC236}">
                <a16:creationId xmlns:a16="http://schemas.microsoft.com/office/drawing/2014/main" id="{22A70BB4-DDD3-F3E3-89AF-9896EE90D580}"/>
              </a:ext>
            </a:extLst>
          </p:cNvPr>
          <p:cNvSpPr>
            <a:spLocks noGrp="1"/>
          </p:cNvSpPr>
          <p:nvPr>
            <p:ph type="ftr" sz="quarter" idx="11"/>
          </p:nvPr>
        </p:nvSpPr>
        <p:spPr/>
        <p:txBody>
          <a:bodyPr/>
          <a:lstStyle/>
          <a:p>
            <a:endParaRPr lang="en-BR"/>
          </a:p>
        </p:txBody>
      </p:sp>
      <p:sp>
        <p:nvSpPr>
          <p:cNvPr id="7" name="Slide Number Placeholder 6">
            <a:extLst>
              <a:ext uri="{FF2B5EF4-FFF2-40B4-BE49-F238E27FC236}">
                <a16:creationId xmlns:a16="http://schemas.microsoft.com/office/drawing/2014/main" id="{2C3FB8FF-5848-CF9E-ED27-15FDFE1F78EE}"/>
              </a:ext>
            </a:extLst>
          </p:cNvPr>
          <p:cNvSpPr>
            <a:spLocks noGrp="1"/>
          </p:cNvSpPr>
          <p:nvPr>
            <p:ph type="sldNum" sz="quarter" idx="12"/>
          </p:nvPr>
        </p:nvSpPr>
        <p:spPr/>
        <p:txBody>
          <a:bodyPr/>
          <a:lstStyle/>
          <a:p>
            <a:fld id="{8A830785-8C4F-1C49-9740-A37E5FD49DBE}" type="slidenum">
              <a:rPr lang="en-BR" smtClean="0"/>
              <a:t>‹#›</a:t>
            </a:fld>
            <a:endParaRPr lang="en-BR"/>
          </a:p>
        </p:txBody>
      </p:sp>
    </p:spTree>
    <p:extLst>
      <p:ext uri="{BB962C8B-B14F-4D97-AF65-F5344CB8AC3E}">
        <p14:creationId xmlns:p14="http://schemas.microsoft.com/office/powerpoint/2010/main" val="660552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D66FED-2F01-616E-8FDA-726091A3E8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R"/>
          </a:p>
        </p:txBody>
      </p:sp>
      <p:sp>
        <p:nvSpPr>
          <p:cNvPr id="3" name="Text Placeholder 2">
            <a:extLst>
              <a:ext uri="{FF2B5EF4-FFF2-40B4-BE49-F238E27FC236}">
                <a16:creationId xmlns:a16="http://schemas.microsoft.com/office/drawing/2014/main" id="{387CE0D3-1E76-C45F-27D6-F186BA4359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Date Placeholder 3">
            <a:extLst>
              <a:ext uri="{FF2B5EF4-FFF2-40B4-BE49-F238E27FC236}">
                <a16:creationId xmlns:a16="http://schemas.microsoft.com/office/drawing/2014/main" id="{5FDC714F-AF3B-8D22-A673-613AB45B33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634A1B4-F01A-6D46-83CD-D63A950E1441}" type="datetimeFigureOut">
              <a:rPr lang="en-BR" smtClean="0"/>
              <a:t>24/07/24</a:t>
            </a:fld>
            <a:endParaRPr lang="en-BR"/>
          </a:p>
        </p:txBody>
      </p:sp>
      <p:sp>
        <p:nvSpPr>
          <p:cNvPr id="5" name="Footer Placeholder 4">
            <a:extLst>
              <a:ext uri="{FF2B5EF4-FFF2-40B4-BE49-F238E27FC236}">
                <a16:creationId xmlns:a16="http://schemas.microsoft.com/office/drawing/2014/main" id="{903957DB-C0D8-13FD-D7AC-D1EBD7D61B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BR"/>
          </a:p>
        </p:txBody>
      </p:sp>
      <p:sp>
        <p:nvSpPr>
          <p:cNvPr id="6" name="Slide Number Placeholder 5">
            <a:extLst>
              <a:ext uri="{FF2B5EF4-FFF2-40B4-BE49-F238E27FC236}">
                <a16:creationId xmlns:a16="http://schemas.microsoft.com/office/drawing/2014/main" id="{17171DDA-791E-910E-3D69-990345EEFC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A830785-8C4F-1C49-9740-A37E5FD49DBE}" type="slidenum">
              <a:rPr lang="en-BR" smtClean="0"/>
              <a:t>‹#›</a:t>
            </a:fld>
            <a:endParaRPr lang="en-BR"/>
          </a:p>
        </p:txBody>
      </p:sp>
    </p:spTree>
    <p:extLst>
      <p:ext uri="{BB962C8B-B14F-4D97-AF65-F5344CB8AC3E}">
        <p14:creationId xmlns:p14="http://schemas.microsoft.com/office/powerpoint/2010/main" val="1845294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hyperlink" Target="https://pixabay.com/fr/important-point-d-exclamation-mark-98442/"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explore.skillbuilder.aws/learn/course/20135/play/132239/start-aws-simulearn;lp=2227" TargetMode="External"/><Relationship Id="rId2" Type="http://schemas.openxmlformats.org/officeDocument/2006/relationships/hyperlink" Target="https://explore.skillbuilder.aws/learn/course/20119/play/132191/start-aws-simulearn" TargetMode="External"/><Relationship Id="rId1" Type="http://schemas.openxmlformats.org/officeDocument/2006/relationships/slideLayout" Target="../slideLayouts/slideLayout1.xml"/><Relationship Id="rId4" Type="http://schemas.openxmlformats.org/officeDocument/2006/relationships/hyperlink" Target="https://explore.skillbuilder.aws/learn/learning_plan/view/2227/aws-simulearn-solutions-architect"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pngall.com/data-center-png/"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A41F-BB8A-925C-CC3D-4657E9046B42}"/>
              </a:ext>
            </a:extLst>
          </p:cNvPr>
          <p:cNvSpPr>
            <a:spLocks noGrp="1"/>
          </p:cNvSpPr>
          <p:nvPr>
            <p:ph type="title"/>
          </p:nvPr>
        </p:nvSpPr>
        <p:spPr/>
        <p:txBody>
          <a:bodyPr/>
          <a:lstStyle/>
          <a:p>
            <a:r>
              <a:rPr lang="en-BR" dirty="0"/>
              <a:t>Semana 2 – Planejamento	</a:t>
            </a:r>
          </a:p>
        </p:txBody>
      </p:sp>
      <p:sp>
        <p:nvSpPr>
          <p:cNvPr id="3" name="Content Placeholder 2">
            <a:extLst>
              <a:ext uri="{FF2B5EF4-FFF2-40B4-BE49-F238E27FC236}">
                <a16:creationId xmlns:a16="http://schemas.microsoft.com/office/drawing/2014/main" id="{6EA982C9-9CF1-4088-343E-E6178D92A818}"/>
              </a:ext>
            </a:extLst>
          </p:cNvPr>
          <p:cNvSpPr>
            <a:spLocks noGrp="1"/>
          </p:cNvSpPr>
          <p:nvPr>
            <p:ph idx="1"/>
          </p:nvPr>
        </p:nvSpPr>
        <p:spPr>
          <a:xfrm>
            <a:off x="848958" y="1825625"/>
            <a:ext cx="10758842" cy="4101042"/>
          </a:xfrm>
        </p:spPr>
        <p:txBody>
          <a:bodyPr>
            <a:normAutofit fontScale="85000" lnSpcReduction="10000"/>
          </a:bodyPr>
          <a:lstStyle/>
          <a:p>
            <a:pPr>
              <a:buFontTx/>
              <a:buChar char="-"/>
            </a:pPr>
            <a:r>
              <a:rPr lang="en-BR" dirty="0"/>
              <a:t>Conceitos importantes para revisar (15 min)</a:t>
            </a:r>
          </a:p>
          <a:p>
            <a:pPr>
              <a:buFontTx/>
              <a:buChar char="-"/>
            </a:pPr>
            <a:endParaRPr lang="en-BR" dirty="0"/>
          </a:p>
          <a:p>
            <a:pPr>
              <a:buFontTx/>
              <a:buChar char="-"/>
            </a:pPr>
            <a:r>
              <a:rPr lang="en-BR" dirty="0"/>
              <a:t>Prática Parte 1: Lab (simulearn) para demonstração dos conceitos (15 min)</a:t>
            </a:r>
          </a:p>
          <a:p>
            <a:pPr>
              <a:buFontTx/>
              <a:buChar char="-"/>
            </a:pPr>
            <a:endParaRPr lang="en-BR" dirty="0"/>
          </a:p>
          <a:p>
            <a:pPr>
              <a:buFontTx/>
              <a:buChar char="-"/>
            </a:pPr>
            <a:r>
              <a:rPr lang="en-BR" dirty="0"/>
              <a:t>Prática Parte 2: DIY -&gt; Todos farão um lab (simulearn) para ver como funciona (10 min)</a:t>
            </a:r>
          </a:p>
          <a:p>
            <a:pPr>
              <a:buFontTx/>
              <a:buChar char="-"/>
            </a:pPr>
            <a:endParaRPr lang="en-BR" dirty="0"/>
          </a:p>
          <a:p>
            <a:pPr>
              <a:buFontTx/>
              <a:buChar char="-"/>
            </a:pPr>
            <a:r>
              <a:rPr lang="en-BR" dirty="0"/>
              <a:t>Resolução de exercícios com conceitos chave (10 min)</a:t>
            </a:r>
          </a:p>
          <a:p>
            <a:pPr>
              <a:buFontTx/>
              <a:buChar char="-"/>
            </a:pPr>
            <a:endParaRPr lang="en-BR" dirty="0"/>
          </a:p>
          <a:p>
            <a:pPr>
              <a:buFontTx/>
              <a:buChar char="-"/>
            </a:pPr>
            <a:r>
              <a:rPr lang="en-BR" dirty="0"/>
              <a:t>Dúvidas podem ser levantadas a qualquer momento</a:t>
            </a:r>
          </a:p>
        </p:txBody>
      </p:sp>
    </p:spTree>
    <p:extLst>
      <p:ext uri="{BB962C8B-B14F-4D97-AF65-F5344CB8AC3E}">
        <p14:creationId xmlns:p14="http://schemas.microsoft.com/office/powerpoint/2010/main" val="3033544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2220559" y="0"/>
            <a:ext cx="7493599" cy="887021"/>
          </a:xfrm>
        </p:spPr>
        <p:txBody>
          <a:bodyPr>
            <a:normAutofit/>
          </a:bodyPr>
          <a:lstStyle/>
          <a:p>
            <a:r>
              <a:rPr lang="en-BR" sz="2000" dirty="0"/>
              <a:t>IAM: Identity Access Management</a:t>
            </a:r>
            <a:br>
              <a:rPr lang="en-BR" sz="2000" dirty="0"/>
            </a:br>
            <a:endParaRPr lang="en-BR" sz="2000" dirty="0"/>
          </a:p>
        </p:txBody>
      </p:sp>
      <p:sp>
        <p:nvSpPr>
          <p:cNvPr id="4" name="TextBox 3">
            <a:extLst>
              <a:ext uri="{FF2B5EF4-FFF2-40B4-BE49-F238E27FC236}">
                <a16:creationId xmlns:a16="http://schemas.microsoft.com/office/drawing/2014/main" id="{E0A560F6-07C1-E681-AC8E-05F3244D6E06}"/>
              </a:ext>
            </a:extLst>
          </p:cNvPr>
          <p:cNvSpPr txBox="1"/>
          <p:nvPr/>
        </p:nvSpPr>
        <p:spPr>
          <a:xfrm>
            <a:off x="3833137" y="873339"/>
            <a:ext cx="3938642" cy="369332"/>
          </a:xfrm>
          <a:prstGeom prst="rect">
            <a:avLst/>
          </a:prstGeom>
          <a:noFill/>
        </p:spPr>
        <p:txBody>
          <a:bodyPr wrap="none" rtlCol="0">
            <a:spAutoFit/>
          </a:bodyPr>
          <a:lstStyle/>
          <a:p>
            <a:pPr marL="285750" indent="-285750">
              <a:buFontTx/>
              <a:buChar char="-"/>
            </a:pPr>
            <a:r>
              <a:rPr lang="en-BR" dirty="0"/>
              <a:t>Estrututura básica de uma </a:t>
            </a:r>
            <a:r>
              <a:rPr lang="en-BR" b="1" dirty="0"/>
              <a:t>política</a:t>
            </a:r>
            <a:endParaRPr lang="en-BR" dirty="0"/>
          </a:p>
        </p:txBody>
      </p:sp>
      <p:pic>
        <p:nvPicPr>
          <p:cNvPr id="5" name="Picture 4">
            <a:extLst>
              <a:ext uri="{FF2B5EF4-FFF2-40B4-BE49-F238E27FC236}">
                <a16:creationId xmlns:a16="http://schemas.microsoft.com/office/drawing/2014/main" id="{13B5A30C-BF88-BD81-0051-AD1CBFD529CC}"/>
              </a:ext>
            </a:extLst>
          </p:cNvPr>
          <p:cNvPicPr>
            <a:picLocks noChangeAspect="1"/>
          </p:cNvPicPr>
          <p:nvPr/>
        </p:nvPicPr>
        <p:blipFill>
          <a:blip r:embed="rId2"/>
          <a:stretch>
            <a:fillRect/>
          </a:stretch>
        </p:blipFill>
        <p:spPr>
          <a:xfrm>
            <a:off x="2551058" y="1616090"/>
            <a:ext cx="6832600" cy="5004157"/>
          </a:xfrm>
          <a:prstGeom prst="rect">
            <a:avLst/>
          </a:prstGeom>
        </p:spPr>
      </p:pic>
    </p:spTree>
    <p:extLst>
      <p:ext uri="{BB962C8B-B14F-4D97-AF65-F5344CB8AC3E}">
        <p14:creationId xmlns:p14="http://schemas.microsoft.com/office/powerpoint/2010/main" val="1628246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841248" y="256032"/>
            <a:ext cx="10506456" cy="1014984"/>
          </a:xfrm>
        </p:spPr>
        <p:txBody>
          <a:bodyPr vert="horz" lIns="91440" tIns="45720" rIns="91440" bIns="45720" rtlCol="0" anchor="b">
            <a:normAutofit/>
          </a:bodyPr>
          <a:lstStyle/>
          <a:p>
            <a:pPr algn="l"/>
            <a:r>
              <a:rPr lang="en-US" sz="3100" kern="1200">
                <a:solidFill>
                  <a:schemeClr val="tx1"/>
                </a:solidFill>
                <a:latin typeface="+mj-lt"/>
                <a:ea typeface="+mj-ea"/>
                <a:cs typeface="+mj-cs"/>
              </a:rPr>
              <a:t>IAM: Identity Access Management</a:t>
            </a:r>
            <a:br>
              <a:rPr lang="en-US" sz="3100" kern="1200">
                <a:solidFill>
                  <a:schemeClr val="tx1"/>
                </a:solidFill>
                <a:latin typeface="+mj-lt"/>
                <a:ea typeface="+mj-ea"/>
                <a:cs typeface="+mj-cs"/>
              </a:rPr>
            </a:br>
            <a:r>
              <a:rPr lang="en-US" sz="3100" kern="1200">
                <a:solidFill>
                  <a:schemeClr val="tx1"/>
                </a:solidFill>
                <a:latin typeface="+mj-lt"/>
                <a:ea typeface="+mj-ea"/>
                <a:cs typeface="+mj-cs"/>
              </a:rPr>
              <a:t>Policy Documents:</a:t>
            </a:r>
          </a:p>
        </p:txBody>
      </p:sp>
      <p:sp>
        <p:nvSpPr>
          <p:cNvPr id="30" name="Rectangle 2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descr="A red square with a white line on it&#10;&#10;Description automatically generated">
            <a:extLst>
              <a:ext uri="{FF2B5EF4-FFF2-40B4-BE49-F238E27FC236}">
                <a16:creationId xmlns:a16="http://schemas.microsoft.com/office/drawing/2014/main" id="{38DDF2EB-C63B-7284-7F86-33B82E3D9E82}"/>
              </a:ext>
            </a:extLst>
          </p:cNvPr>
          <p:cNvPicPr>
            <a:picLocks noChangeAspect="1"/>
          </p:cNvPicPr>
          <p:nvPr/>
        </p:nvPicPr>
        <p:blipFill>
          <a:blip r:embed="rId2"/>
          <a:stretch>
            <a:fillRect/>
          </a:stretch>
        </p:blipFill>
        <p:spPr>
          <a:xfrm>
            <a:off x="5325439" y="2030990"/>
            <a:ext cx="972050" cy="965655"/>
          </a:xfrm>
          <a:prstGeom prst="rect">
            <a:avLst/>
          </a:prstGeom>
        </p:spPr>
      </p:pic>
      <p:sp>
        <p:nvSpPr>
          <p:cNvPr id="6" name="Rounded Rectangle 5">
            <a:extLst>
              <a:ext uri="{FF2B5EF4-FFF2-40B4-BE49-F238E27FC236}">
                <a16:creationId xmlns:a16="http://schemas.microsoft.com/office/drawing/2014/main" id="{F7748687-CA60-F5D3-F4DD-8B31589C700E}"/>
              </a:ext>
            </a:extLst>
          </p:cNvPr>
          <p:cNvSpPr/>
          <p:nvPr/>
        </p:nvSpPr>
        <p:spPr>
          <a:xfrm>
            <a:off x="107779" y="2049666"/>
            <a:ext cx="4636546" cy="92830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77824">
              <a:spcAft>
                <a:spcPts val="600"/>
              </a:spcAft>
            </a:pPr>
            <a:r>
              <a:rPr lang="en-BR" sz="1728" kern="1200" dirty="0">
                <a:solidFill>
                  <a:schemeClr val="bg1"/>
                </a:solidFill>
                <a:latin typeface="+mn-lt"/>
                <a:ea typeface="+mn-ea"/>
                <a:cs typeface="+mn-cs"/>
              </a:rPr>
              <a:t>Identity based:</a:t>
            </a:r>
          </a:p>
          <a:p>
            <a:pPr algn="ctr" defTabSz="877824">
              <a:spcAft>
                <a:spcPts val="600"/>
              </a:spcAft>
            </a:pPr>
            <a:r>
              <a:rPr lang="en-US" sz="1728" kern="1200" dirty="0">
                <a:solidFill>
                  <a:schemeClr val="bg1"/>
                </a:solidFill>
                <a:latin typeface="+mn-lt"/>
                <a:ea typeface="+mn-ea"/>
                <a:cs typeface="+mn-cs"/>
              </a:rPr>
              <a:t>Permissões de U</a:t>
            </a:r>
            <a:r>
              <a:rPr lang="en-BR" sz="1728" kern="1200" dirty="0">
                <a:solidFill>
                  <a:schemeClr val="bg1"/>
                </a:solidFill>
                <a:latin typeface="+mn-lt"/>
                <a:ea typeface="+mn-ea"/>
                <a:cs typeface="+mn-cs"/>
              </a:rPr>
              <a:t>ser ou Role (role pode ser resource based)</a:t>
            </a:r>
            <a:endParaRPr lang="en-BR" dirty="0">
              <a:solidFill>
                <a:schemeClr val="bg1"/>
              </a:solidFill>
            </a:endParaRPr>
          </a:p>
        </p:txBody>
      </p:sp>
      <p:sp>
        <p:nvSpPr>
          <p:cNvPr id="7" name="Rounded Rectangle 6">
            <a:extLst>
              <a:ext uri="{FF2B5EF4-FFF2-40B4-BE49-F238E27FC236}">
                <a16:creationId xmlns:a16="http://schemas.microsoft.com/office/drawing/2014/main" id="{8D2DDA3B-F92F-ACB2-3148-72657A0C421A}"/>
              </a:ext>
            </a:extLst>
          </p:cNvPr>
          <p:cNvSpPr/>
          <p:nvPr/>
        </p:nvSpPr>
        <p:spPr>
          <a:xfrm>
            <a:off x="7019585" y="2030989"/>
            <a:ext cx="4827968" cy="9648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77824">
              <a:spcAft>
                <a:spcPts val="600"/>
              </a:spcAft>
            </a:pPr>
            <a:r>
              <a:rPr lang="en-BR" sz="1728" kern="1200" dirty="0">
                <a:solidFill>
                  <a:schemeClr val="bg1"/>
                </a:solidFill>
                <a:latin typeface="+mn-lt"/>
                <a:ea typeface="+mn-ea"/>
                <a:cs typeface="+mn-cs"/>
              </a:rPr>
              <a:t>Resource based: associado a um recurso -&gt; quem pode acessar e quais ações</a:t>
            </a:r>
            <a:endParaRPr lang="en-BR" dirty="0">
              <a:solidFill>
                <a:schemeClr val="bg1"/>
              </a:solidFill>
            </a:endParaRPr>
          </a:p>
        </p:txBody>
      </p:sp>
      <p:cxnSp>
        <p:nvCxnSpPr>
          <p:cNvPr id="9" name="Straight Arrow Connector 8">
            <a:extLst>
              <a:ext uri="{FF2B5EF4-FFF2-40B4-BE49-F238E27FC236}">
                <a16:creationId xmlns:a16="http://schemas.microsoft.com/office/drawing/2014/main" id="{38067A72-0AA5-0340-7A52-44B206BA5C07}"/>
              </a:ext>
            </a:extLst>
          </p:cNvPr>
          <p:cNvCxnSpPr>
            <a:cxnSpLocks/>
            <a:stCxn id="6" idx="3"/>
            <a:endCxn id="5" idx="1"/>
          </p:cNvCxnSpPr>
          <p:nvPr/>
        </p:nvCxnSpPr>
        <p:spPr>
          <a:xfrm>
            <a:off x="4744325" y="2513818"/>
            <a:ext cx="58111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A98CF4DC-7620-05A3-CCC7-18B6177D6C8B}"/>
              </a:ext>
            </a:extLst>
          </p:cNvPr>
          <p:cNvCxnSpPr>
            <a:cxnSpLocks/>
            <a:stCxn id="7" idx="1"/>
            <a:endCxn id="5" idx="3"/>
          </p:cNvCxnSpPr>
          <p:nvPr/>
        </p:nvCxnSpPr>
        <p:spPr>
          <a:xfrm flipH="1">
            <a:off x="6297489" y="2513429"/>
            <a:ext cx="722096" cy="3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29923B84-5123-76CC-13E9-7801DB1E4F2C}"/>
              </a:ext>
            </a:extLst>
          </p:cNvPr>
          <p:cNvSpPr txBox="1"/>
          <p:nvPr/>
        </p:nvSpPr>
        <p:spPr>
          <a:xfrm>
            <a:off x="641243" y="6244524"/>
            <a:ext cx="10515600" cy="357444"/>
          </a:xfrm>
          <a:prstGeom prst="rect">
            <a:avLst/>
          </a:prstGeom>
          <a:noFill/>
        </p:spPr>
        <p:txBody>
          <a:bodyPr wrap="none" rtlCol="0">
            <a:spAutoFit/>
          </a:bodyPr>
          <a:lstStyle/>
          <a:p>
            <a:pPr defTabSz="877824">
              <a:spcAft>
                <a:spcPts val="600"/>
              </a:spcAft>
            </a:pPr>
            <a:r>
              <a:rPr lang="en-BR" sz="1728" kern="1200" dirty="0">
                <a:solidFill>
                  <a:schemeClr val="tx1"/>
                </a:solidFill>
                <a:latin typeface="+mn-lt"/>
                <a:ea typeface="+mn-ea"/>
                <a:cs typeface="+mn-cs"/>
              </a:rPr>
              <a:t>Doc: </a:t>
            </a:r>
            <a:r>
              <a:rPr lang="en-US" sz="1728" kern="1200" dirty="0">
                <a:solidFill>
                  <a:schemeClr val="tx1"/>
                </a:solidFill>
                <a:latin typeface="+mn-lt"/>
                <a:ea typeface="+mn-ea"/>
                <a:cs typeface="+mn-cs"/>
              </a:rPr>
              <a:t>https://docs.aws.amazon.com/</a:t>
            </a:r>
            <a:r>
              <a:rPr lang="en-US" sz="1728" kern="1200" dirty="0" err="1">
                <a:solidFill>
                  <a:schemeClr val="tx1"/>
                </a:solidFill>
                <a:latin typeface="+mn-lt"/>
                <a:ea typeface="+mn-ea"/>
                <a:cs typeface="+mn-cs"/>
              </a:rPr>
              <a:t>pt_br</a:t>
            </a:r>
            <a:r>
              <a:rPr lang="en-US" sz="1728" kern="1200" dirty="0">
                <a:solidFill>
                  <a:schemeClr val="tx1"/>
                </a:solidFill>
                <a:latin typeface="+mn-lt"/>
                <a:ea typeface="+mn-ea"/>
                <a:cs typeface="+mn-cs"/>
              </a:rPr>
              <a:t>/IAM/latest/UserGuide/</a:t>
            </a:r>
            <a:r>
              <a:rPr lang="en-US" sz="1728" kern="1200" dirty="0" err="1">
                <a:solidFill>
                  <a:schemeClr val="tx1"/>
                </a:solidFill>
                <a:latin typeface="+mn-lt"/>
                <a:ea typeface="+mn-ea"/>
                <a:cs typeface="+mn-cs"/>
              </a:rPr>
              <a:t>access_policies_identity</a:t>
            </a:r>
            <a:r>
              <a:rPr lang="en-US" sz="1728" kern="1200" dirty="0">
                <a:solidFill>
                  <a:schemeClr val="tx1"/>
                </a:solidFill>
                <a:latin typeface="+mn-lt"/>
                <a:ea typeface="+mn-ea"/>
                <a:cs typeface="+mn-cs"/>
              </a:rPr>
              <a:t>-vs-</a:t>
            </a:r>
            <a:r>
              <a:rPr lang="en-US" sz="1728" kern="1200" dirty="0" err="1">
                <a:solidFill>
                  <a:schemeClr val="tx1"/>
                </a:solidFill>
                <a:latin typeface="+mn-lt"/>
                <a:ea typeface="+mn-ea"/>
                <a:cs typeface="+mn-cs"/>
              </a:rPr>
              <a:t>resource.html</a:t>
            </a:r>
            <a:endParaRPr lang="en-BR" dirty="0"/>
          </a:p>
        </p:txBody>
      </p:sp>
      <p:pic>
        <p:nvPicPr>
          <p:cNvPr id="38" name="Picture 37">
            <a:extLst>
              <a:ext uri="{FF2B5EF4-FFF2-40B4-BE49-F238E27FC236}">
                <a16:creationId xmlns:a16="http://schemas.microsoft.com/office/drawing/2014/main" id="{9E3F1EC9-5988-AE1D-F014-0A7F7D36ABD8}"/>
              </a:ext>
            </a:extLst>
          </p:cNvPr>
          <p:cNvPicPr>
            <a:picLocks noChangeAspect="1"/>
          </p:cNvPicPr>
          <p:nvPr/>
        </p:nvPicPr>
        <p:blipFill>
          <a:blip r:embed="rId3"/>
          <a:stretch>
            <a:fillRect/>
          </a:stretch>
        </p:blipFill>
        <p:spPr>
          <a:xfrm>
            <a:off x="188802" y="3208536"/>
            <a:ext cx="3808268" cy="2658067"/>
          </a:xfrm>
          <a:prstGeom prst="rect">
            <a:avLst/>
          </a:prstGeom>
        </p:spPr>
      </p:pic>
      <p:pic>
        <p:nvPicPr>
          <p:cNvPr id="50" name="Picture 49">
            <a:extLst>
              <a:ext uri="{FF2B5EF4-FFF2-40B4-BE49-F238E27FC236}">
                <a16:creationId xmlns:a16="http://schemas.microsoft.com/office/drawing/2014/main" id="{8C68913C-76AB-2AC6-8380-0B647D27F344}"/>
              </a:ext>
            </a:extLst>
          </p:cNvPr>
          <p:cNvPicPr>
            <a:picLocks noChangeAspect="1"/>
          </p:cNvPicPr>
          <p:nvPr/>
        </p:nvPicPr>
        <p:blipFill>
          <a:blip r:embed="rId4"/>
          <a:stretch>
            <a:fillRect/>
          </a:stretch>
        </p:blipFill>
        <p:spPr>
          <a:xfrm>
            <a:off x="7019585" y="3273177"/>
            <a:ext cx="4827969" cy="2528786"/>
          </a:xfrm>
          <a:prstGeom prst="rect">
            <a:avLst/>
          </a:prstGeom>
        </p:spPr>
      </p:pic>
    </p:spTree>
    <p:extLst>
      <p:ext uri="{BB962C8B-B14F-4D97-AF65-F5344CB8AC3E}">
        <p14:creationId xmlns:p14="http://schemas.microsoft.com/office/powerpoint/2010/main" val="667213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3888517" y="647250"/>
            <a:ext cx="3335719" cy="646331"/>
          </a:xfrm>
        </p:spPr>
        <p:txBody>
          <a:bodyPr>
            <a:normAutofit fontScale="90000"/>
          </a:bodyPr>
          <a:lstStyle/>
          <a:p>
            <a:r>
              <a:rPr lang="en-BR" sz="2000" dirty="0"/>
              <a:t>IAM: Identity Access Management</a:t>
            </a:r>
            <a:br>
              <a:rPr lang="en-BR" sz="2000" dirty="0"/>
            </a:br>
            <a:r>
              <a:rPr lang="en-BR" sz="2000" dirty="0"/>
              <a:t>Policy Documents</a:t>
            </a:r>
          </a:p>
        </p:txBody>
      </p:sp>
      <p:sp>
        <p:nvSpPr>
          <p:cNvPr id="4" name="TextBox 3">
            <a:extLst>
              <a:ext uri="{FF2B5EF4-FFF2-40B4-BE49-F238E27FC236}">
                <a16:creationId xmlns:a16="http://schemas.microsoft.com/office/drawing/2014/main" id="{E0A560F6-07C1-E681-AC8E-05F3244D6E06}"/>
              </a:ext>
            </a:extLst>
          </p:cNvPr>
          <p:cNvSpPr txBox="1"/>
          <p:nvPr/>
        </p:nvSpPr>
        <p:spPr>
          <a:xfrm>
            <a:off x="2066435" y="1635163"/>
            <a:ext cx="6765593" cy="1754326"/>
          </a:xfrm>
          <a:prstGeom prst="rect">
            <a:avLst/>
          </a:prstGeom>
          <a:noFill/>
        </p:spPr>
        <p:txBody>
          <a:bodyPr wrap="square" rtlCol="0">
            <a:spAutoFit/>
          </a:bodyPr>
          <a:lstStyle/>
          <a:p>
            <a:pPr marL="285750" indent="-285750">
              <a:buFontTx/>
              <a:buChar char="-"/>
            </a:pPr>
            <a:r>
              <a:rPr lang="en-BR" dirty="0"/>
              <a:t>Algum principal com essa política, conseguirá listar objetos de um bucket S3 (Simple Storage Service)</a:t>
            </a:r>
          </a:p>
          <a:p>
            <a:endParaRPr lang="en-BR" dirty="0"/>
          </a:p>
          <a:p>
            <a:pPr marL="342900" indent="-342900">
              <a:buAutoNum type="alphaLcParenR"/>
            </a:pPr>
            <a:r>
              <a:rPr lang="pt-BR" dirty="0"/>
              <a:t>Outro exemplo de política baseada em recurso</a:t>
            </a:r>
          </a:p>
          <a:p>
            <a:pPr marL="342900" indent="-342900">
              <a:buAutoNum type="alphaLcParenR"/>
            </a:pPr>
            <a:r>
              <a:rPr lang="pt-BR" dirty="0"/>
              <a:t>Por que é importante falarmos disso? Próximo slide</a:t>
            </a:r>
            <a:endParaRPr lang="en-BR" dirty="0"/>
          </a:p>
          <a:p>
            <a:pPr marL="342900" indent="-342900">
              <a:buAutoNum type="alphaLcParenR"/>
            </a:pPr>
            <a:endParaRPr lang="en-BR" dirty="0"/>
          </a:p>
        </p:txBody>
      </p:sp>
      <p:pic>
        <p:nvPicPr>
          <p:cNvPr id="5" name="Picture 4">
            <a:extLst>
              <a:ext uri="{FF2B5EF4-FFF2-40B4-BE49-F238E27FC236}">
                <a16:creationId xmlns:a16="http://schemas.microsoft.com/office/drawing/2014/main" id="{851BE0E8-C69C-9AC8-681C-4ECC0291B225}"/>
              </a:ext>
            </a:extLst>
          </p:cNvPr>
          <p:cNvPicPr>
            <a:picLocks noChangeAspect="1"/>
          </p:cNvPicPr>
          <p:nvPr/>
        </p:nvPicPr>
        <p:blipFill>
          <a:blip r:embed="rId2"/>
          <a:stretch>
            <a:fillRect/>
          </a:stretch>
        </p:blipFill>
        <p:spPr>
          <a:xfrm>
            <a:off x="2104275" y="3241583"/>
            <a:ext cx="6689912" cy="3234521"/>
          </a:xfrm>
          <a:prstGeom prst="rect">
            <a:avLst/>
          </a:prstGeom>
        </p:spPr>
      </p:pic>
    </p:spTree>
    <p:extLst>
      <p:ext uri="{BB962C8B-B14F-4D97-AF65-F5344CB8AC3E}">
        <p14:creationId xmlns:p14="http://schemas.microsoft.com/office/powerpoint/2010/main" val="3120743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12960" y="959178"/>
            <a:ext cx="4626637" cy="997771"/>
          </a:xfrm>
        </p:spPr>
        <p:txBody>
          <a:bodyPr>
            <a:noAutofit/>
          </a:bodyPr>
          <a:lstStyle/>
          <a:p>
            <a:r>
              <a:rPr lang="en-BR" sz="2000" b="1" dirty="0"/>
              <a:t>E quando temos diversas políticas para um mesmo recurso, como a AWS vai escolher o resultado final?</a:t>
            </a:r>
          </a:p>
        </p:txBody>
      </p:sp>
      <p:sp>
        <p:nvSpPr>
          <p:cNvPr id="3" name="Rounded Rectangle 2">
            <a:extLst>
              <a:ext uri="{FF2B5EF4-FFF2-40B4-BE49-F238E27FC236}">
                <a16:creationId xmlns:a16="http://schemas.microsoft.com/office/drawing/2014/main" id="{B1506D21-BAF4-BDD8-15C6-5BD126E87508}"/>
              </a:ext>
            </a:extLst>
          </p:cNvPr>
          <p:cNvSpPr/>
          <p:nvPr/>
        </p:nvSpPr>
        <p:spPr>
          <a:xfrm>
            <a:off x="725293" y="4401224"/>
            <a:ext cx="6718998" cy="5163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DENY explícito sempre prevalece sobre o ALLOW</a:t>
            </a:r>
          </a:p>
        </p:txBody>
      </p:sp>
      <p:sp>
        <p:nvSpPr>
          <p:cNvPr id="4" name="Rounded Rectangle 3">
            <a:extLst>
              <a:ext uri="{FF2B5EF4-FFF2-40B4-BE49-F238E27FC236}">
                <a16:creationId xmlns:a16="http://schemas.microsoft.com/office/drawing/2014/main" id="{78A7502F-DFC9-6C21-DF42-E1EBA683531A}"/>
              </a:ext>
            </a:extLst>
          </p:cNvPr>
          <p:cNvSpPr/>
          <p:nvPr/>
        </p:nvSpPr>
        <p:spPr>
          <a:xfrm>
            <a:off x="725293" y="5134090"/>
            <a:ext cx="6718998" cy="6777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SCP é uma forma organizacional (mais macro) de gerenciar permissões </a:t>
            </a:r>
          </a:p>
        </p:txBody>
      </p:sp>
      <p:sp>
        <p:nvSpPr>
          <p:cNvPr id="5" name="Rounded Rectangle 4">
            <a:extLst>
              <a:ext uri="{FF2B5EF4-FFF2-40B4-BE49-F238E27FC236}">
                <a16:creationId xmlns:a16="http://schemas.microsoft.com/office/drawing/2014/main" id="{D0487A79-4E5A-6EEB-B604-6B2D0A8E1686}"/>
              </a:ext>
            </a:extLst>
          </p:cNvPr>
          <p:cNvSpPr/>
          <p:nvPr/>
        </p:nvSpPr>
        <p:spPr>
          <a:xfrm>
            <a:off x="725292" y="6028317"/>
            <a:ext cx="6718999" cy="4733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Por padrão, os serviços vem com uma política de DENY implícito</a:t>
            </a:r>
          </a:p>
        </p:txBody>
      </p:sp>
      <p:pic>
        <p:nvPicPr>
          <p:cNvPr id="6" name="Picture 5">
            <a:extLst>
              <a:ext uri="{FF2B5EF4-FFF2-40B4-BE49-F238E27FC236}">
                <a16:creationId xmlns:a16="http://schemas.microsoft.com/office/drawing/2014/main" id="{9B309B1F-167D-7BA5-3A81-E588D51184BA}"/>
              </a:ext>
            </a:extLst>
          </p:cNvPr>
          <p:cNvPicPr>
            <a:picLocks noChangeAspect="1"/>
          </p:cNvPicPr>
          <p:nvPr/>
        </p:nvPicPr>
        <p:blipFill>
          <a:blip r:embed="rId2"/>
          <a:stretch>
            <a:fillRect/>
          </a:stretch>
        </p:blipFill>
        <p:spPr>
          <a:xfrm>
            <a:off x="725292" y="2760677"/>
            <a:ext cx="1004380" cy="997772"/>
          </a:xfrm>
          <a:prstGeom prst="rect">
            <a:avLst/>
          </a:prstGeom>
        </p:spPr>
      </p:pic>
      <p:pic>
        <p:nvPicPr>
          <p:cNvPr id="8" name="Picture 7">
            <a:extLst>
              <a:ext uri="{FF2B5EF4-FFF2-40B4-BE49-F238E27FC236}">
                <a16:creationId xmlns:a16="http://schemas.microsoft.com/office/drawing/2014/main" id="{AB8F736E-A53B-C509-A0F7-C2B4E400EF7C}"/>
              </a:ext>
            </a:extLst>
          </p:cNvPr>
          <p:cNvPicPr>
            <a:picLocks noChangeAspect="1"/>
          </p:cNvPicPr>
          <p:nvPr/>
        </p:nvPicPr>
        <p:blipFill>
          <a:blip r:embed="rId2"/>
          <a:stretch>
            <a:fillRect/>
          </a:stretch>
        </p:blipFill>
        <p:spPr>
          <a:xfrm>
            <a:off x="2265429" y="2760677"/>
            <a:ext cx="1004380" cy="997772"/>
          </a:xfrm>
          <a:prstGeom prst="rect">
            <a:avLst/>
          </a:prstGeom>
        </p:spPr>
      </p:pic>
      <p:pic>
        <p:nvPicPr>
          <p:cNvPr id="9" name="Picture 8">
            <a:extLst>
              <a:ext uri="{FF2B5EF4-FFF2-40B4-BE49-F238E27FC236}">
                <a16:creationId xmlns:a16="http://schemas.microsoft.com/office/drawing/2014/main" id="{A8C919F3-5276-BBDD-210D-67238D825417}"/>
              </a:ext>
            </a:extLst>
          </p:cNvPr>
          <p:cNvPicPr>
            <a:picLocks noChangeAspect="1"/>
          </p:cNvPicPr>
          <p:nvPr/>
        </p:nvPicPr>
        <p:blipFill>
          <a:blip r:embed="rId2"/>
          <a:stretch>
            <a:fillRect/>
          </a:stretch>
        </p:blipFill>
        <p:spPr>
          <a:xfrm>
            <a:off x="3805566" y="2760677"/>
            <a:ext cx="1004380" cy="997772"/>
          </a:xfrm>
          <a:prstGeom prst="rect">
            <a:avLst/>
          </a:prstGeom>
        </p:spPr>
      </p:pic>
      <p:pic>
        <p:nvPicPr>
          <p:cNvPr id="10" name="Picture 9">
            <a:extLst>
              <a:ext uri="{FF2B5EF4-FFF2-40B4-BE49-F238E27FC236}">
                <a16:creationId xmlns:a16="http://schemas.microsoft.com/office/drawing/2014/main" id="{0FBDE289-9293-C261-233C-A45F613E08E5}"/>
              </a:ext>
            </a:extLst>
          </p:cNvPr>
          <p:cNvPicPr>
            <a:picLocks noChangeAspect="1"/>
          </p:cNvPicPr>
          <p:nvPr/>
        </p:nvPicPr>
        <p:blipFill>
          <a:blip r:embed="rId2"/>
          <a:stretch>
            <a:fillRect/>
          </a:stretch>
        </p:blipFill>
        <p:spPr>
          <a:xfrm>
            <a:off x="6784156" y="2760677"/>
            <a:ext cx="1004380" cy="997772"/>
          </a:xfrm>
          <a:prstGeom prst="rect">
            <a:avLst/>
          </a:prstGeom>
        </p:spPr>
      </p:pic>
      <p:sp>
        <p:nvSpPr>
          <p:cNvPr id="12" name="Plus 11">
            <a:extLst>
              <a:ext uri="{FF2B5EF4-FFF2-40B4-BE49-F238E27FC236}">
                <a16:creationId xmlns:a16="http://schemas.microsoft.com/office/drawing/2014/main" id="{4AB1751E-B2C7-7145-66ED-83AE0E6FBC73}"/>
              </a:ext>
            </a:extLst>
          </p:cNvPr>
          <p:cNvSpPr/>
          <p:nvPr/>
        </p:nvSpPr>
        <p:spPr>
          <a:xfrm>
            <a:off x="1846215" y="3189638"/>
            <a:ext cx="236668" cy="239358"/>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3" name="Plus 12">
            <a:extLst>
              <a:ext uri="{FF2B5EF4-FFF2-40B4-BE49-F238E27FC236}">
                <a16:creationId xmlns:a16="http://schemas.microsoft.com/office/drawing/2014/main" id="{2DFB2142-933E-FA95-365E-0B8FC53F3DCC}"/>
              </a:ext>
            </a:extLst>
          </p:cNvPr>
          <p:cNvSpPr/>
          <p:nvPr/>
        </p:nvSpPr>
        <p:spPr>
          <a:xfrm>
            <a:off x="3452355" y="3180225"/>
            <a:ext cx="236668" cy="239358"/>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4" name="Plus 13">
            <a:extLst>
              <a:ext uri="{FF2B5EF4-FFF2-40B4-BE49-F238E27FC236}">
                <a16:creationId xmlns:a16="http://schemas.microsoft.com/office/drawing/2014/main" id="{06961AE4-9DA6-84D3-5E3B-E7088AF1DE2D}"/>
              </a:ext>
            </a:extLst>
          </p:cNvPr>
          <p:cNvSpPr/>
          <p:nvPr/>
        </p:nvSpPr>
        <p:spPr>
          <a:xfrm>
            <a:off x="4992492" y="3139884"/>
            <a:ext cx="236668" cy="239358"/>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5" name="Plus 14">
            <a:extLst>
              <a:ext uri="{FF2B5EF4-FFF2-40B4-BE49-F238E27FC236}">
                <a16:creationId xmlns:a16="http://schemas.microsoft.com/office/drawing/2014/main" id="{573C56FB-CE50-A31B-BEAF-2EB81308FD81}"/>
              </a:ext>
            </a:extLst>
          </p:cNvPr>
          <p:cNvSpPr/>
          <p:nvPr/>
        </p:nvSpPr>
        <p:spPr>
          <a:xfrm>
            <a:off x="6297752" y="3139884"/>
            <a:ext cx="236668" cy="239358"/>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7" name="Equal 16">
            <a:extLst>
              <a:ext uri="{FF2B5EF4-FFF2-40B4-BE49-F238E27FC236}">
                <a16:creationId xmlns:a16="http://schemas.microsoft.com/office/drawing/2014/main" id="{B3940750-993C-2E91-8468-735F09049A87}"/>
              </a:ext>
            </a:extLst>
          </p:cNvPr>
          <p:cNvSpPr/>
          <p:nvPr/>
        </p:nvSpPr>
        <p:spPr>
          <a:xfrm>
            <a:off x="8000620" y="3164761"/>
            <a:ext cx="247426" cy="189604"/>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solidFill>
                <a:schemeClr val="tx1"/>
              </a:solidFill>
            </a:endParaRPr>
          </a:p>
        </p:txBody>
      </p:sp>
      <p:sp>
        <p:nvSpPr>
          <p:cNvPr id="19" name="TextBox 18">
            <a:extLst>
              <a:ext uri="{FF2B5EF4-FFF2-40B4-BE49-F238E27FC236}">
                <a16:creationId xmlns:a16="http://schemas.microsoft.com/office/drawing/2014/main" id="{92136E41-9EA3-20A4-63AD-697D22A7EE55}"/>
              </a:ext>
            </a:extLst>
          </p:cNvPr>
          <p:cNvSpPr txBox="1"/>
          <p:nvPr/>
        </p:nvSpPr>
        <p:spPr>
          <a:xfrm>
            <a:off x="5524448" y="2905776"/>
            <a:ext cx="478016" cy="523220"/>
          </a:xfrm>
          <a:prstGeom prst="rect">
            <a:avLst/>
          </a:prstGeom>
          <a:noFill/>
        </p:spPr>
        <p:txBody>
          <a:bodyPr wrap="none" rtlCol="0">
            <a:spAutoFit/>
          </a:bodyPr>
          <a:lstStyle/>
          <a:p>
            <a:r>
              <a:rPr lang="en-BR" sz="2800" dirty="0"/>
              <a:t>…</a:t>
            </a:r>
          </a:p>
        </p:txBody>
      </p:sp>
      <p:sp>
        <p:nvSpPr>
          <p:cNvPr id="20" name="TextBox 19">
            <a:extLst>
              <a:ext uri="{FF2B5EF4-FFF2-40B4-BE49-F238E27FC236}">
                <a16:creationId xmlns:a16="http://schemas.microsoft.com/office/drawing/2014/main" id="{4C78B9DA-6EB5-32ED-0E3F-ED82FEFB2389}"/>
              </a:ext>
            </a:extLst>
          </p:cNvPr>
          <p:cNvSpPr txBox="1"/>
          <p:nvPr/>
        </p:nvSpPr>
        <p:spPr>
          <a:xfrm>
            <a:off x="8508630" y="2742786"/>
            <a:ext cx="570990" cy="1015663"/>
          </a:xfrm>
          <a:prstGeom prst="rect">
            <a:avLst/>
          </a:prstGeom>
          <a:noFill/>
        </p:spPr>
        <p:txBody>
          <a:bodyPr wrap="none" rtlCol="0">
            <a:spAutoFit/>
          </a:bodyPr>
          <a:lstStyle/>
          <a:p>
            <a:r>
              <a:rPr lang="en-BR" sz="6000" dirty="0"/>
              <a:t>?</a:t>
            </a:r>
          </a:p>
        </p:txBody>
      </p:sp>
      <p:sp>
        <p:nvSpPr>
          <p:cNvPr id="21" name="TextBox 20">
            <a:extLst>
              <a:ext uri="{FF2B5EF4-FFF2-40B4-BE49-F238E27FC236}">
                <a16:creationId xmlns:a16="http://schemas.microsoft.com/office/drawing/2014/main" id="{630036BB-2CA2-BB32-CF1C-742B3B076AF9}"/>
              </a:ext>
            </a:extLst>
          </p:cNvPr>
          <p:cNvSpPr txBox="1"/>
          <p:nvPr/>
        </p:nvSpPr>
        <p:spPr>
          <a:xfrm>
            <a:off x="8328217" y="857900"/>
            <a:ext cx="3580498" cy="1200329"/>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b="1" dirty="0"/>
              <a:t>https://docs.aws.amazon.com/</a:t>
            </a:r>
            <a:r>
              <a:rPr lang="en-US" b="1" dirty="0" err="1"/>
              <a:t>pt_br</a:t>
            </a:r>
            <a:r>
              <a:rPr lang="en-US" b="1" dirty="0"/>
              <a:t>/IAM/latest/UserGuide/</a:t>
            </a:r>
            <a:r>
              <a:rPr lang="en-US" b="1" dirty="0" err="1"/>
              <a:t>reference_policies_evaluation-logic.html</a:t>
            </a:r>
            <a:endParaRPr lang="en-BR" b="1" dirty="0"/>
          </a:p>
        </p:txBody>
      </p:sp>
      <p:sp>
        <p:nvSpPr>
          <p:cNvPr id="22" name="Right Arrow 21">
            <a:extLst>
              <a:ext uri="{FF2B5EF4-FFF2-40B4-BE49-F238E27FC236}">
                <a16:creationId xmlns:a16="http://schemas.microsoft.com/office/drawing/2014/main" id="{3B2E3BC8-3271-0644-A23B-F77F69A67DAB}"/>
              </a:ext>
            </a:extLst>
          </p:cNvPr>
          <p:cNvSpPr/>
          <p:nvPr/>
        </p:nvSpPr>
        <p:spPr>
          <a:xfrm>
            <a:off x="5467194" y="1339291"/>
            <a:ext cx="2533426" cy="2151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Tree>
    <p:extLst>
      <p:ext uri="{BB962C8B-B14F-4D97-AF65-F5344CB8AC3E}">
        <p14:creationId xmlns:p14="http://schemas.microsoft.com/office/powerpoint/2010/main" val="1231089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868680" y="405575"/>
            <a:ext cx="5001768" cy="1371600"/>
          </a:xfrm>
        </p:spPr>
        <p:txBody>
          <a:bodyPr anchor="ctr">
            <a:normAutofit/>
          </a:bodyPr>
          <a:lstStyle/>
          <a:p>
            <a:pPr algn="l"/>
            <a:r>
              <a:rPr lang="en-BR" sz="3100"/>
              <a:t>IAM: Identity Access Management</a:t>
            </a:r>
            <a:br>
              <a:rPr lang="en-BR" sz="3100"/>
            </a:br>
            <a:r>
              <a:rPr lang="en-BR" sz="3100"/>
              <a:t>Policy Documents:</a:t>
            </a:r>
          </a:p>
        </p:txBody>
      </p:sp>
      <p:sp>
        <p:nvSpPr>
          <p:cNvPr id="19" name="Rectangle 18">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red square with a white line on it&#10;&#10;Description automatically generated">
            <a:extLst>
              <a:ext uri="{FF2B5EF4-FFF2-40B4-BE49-F238E27FC236}">
                <a16:creationId xmlns:a16="http://schemas.microsoft.com/office/drawing/2014/main" id="{38DDF2EB-C63B-7284-7F86-33B82E3D9E82}"/>
              </a:ext>
            </a:extLst>
          </p:cNvPr>
          <p:cNvPicPr>
            <a:picLocks noChangeAspect="1"/>
          </p:cNvPicPr>
          <p:nvPr/>
        </p:nvPicPr>
        <p:blipFill>
          <a:blip r:embed="rId2"/>
          <a:stretch>
            <a:fillRect/>
          </a:stretch>
        </p:blipFill>
        <p:spPr>
          <a:xfrm>
            <a:off x="10302230" y="515420"/>
            <a:ext cx="1078814" cy="1071717"/>
          </a:xfrm>
          <a:prstGeom prst="rect">
            <a:avLst/>
          </a:prstGeom>
        </p:spPr>
      </p:pic>
      <p:pic>
        <p:nvPicPr>
          <p:cNvPr id="3" name="Picture 2" descr="A screenshot of a message&#10;&#10;Description automatically generated">
            <a:extLst>
              <a:ext uri="{FF2B5EF4-FFF2-40B4-BE49-F238E27FC236}">
                <a16:creationId xmlns:a16="http://schemas.microsoft.com/office/drawing/2014/main" id="{CB6C18D5-265F-AC9B-C834-D1947814D9C4}"/>
              </a:ext>
            </a:extLst>
          </p:cNvPr>
          <p:cNvPicPr>
            <a:picLocks noChangeAspect="1"/>
          </p:cNvPicPr>
          <p:nvPr/>
        </p:nvPicPr>
        <p:blipFill>
          <a:blip r:embed="rId3"/>
          <a:stretch>
            <a:fillRect/>
          </a:stretch>
        </p:blipFill>
        <p:spPr>
          <a:xfrm>
            <a:off x="494784" y="2642375"/>
            <a:ext cx="7460682" cy="2891014"/>
          </a:xfrm>
          <a:prstGeom prst="rect">
            <a:avLst/>
          </a:prstGeom>
        </p:spPr>
      </p:pic>
      <p:sp>
        <p:nvSpPr>
          <p:cNvPr id="4" name="TextBox 3">
            <a:extLst>
              <a:ext uri="{FF2B5EF4-FFF2-40B4-BE49-F238E27FC236}">
                <a16:creationId xmlns:a16="http://schemas.microsoft.com/office/drawing/2014/main" id="{185AC3BE-2467-2993-727C-CCEA7C9EFDDE}"/>
              </a:ext>
            </a:extLst>
          </p:cNvPr>
          <p:cNvSpPr txBox="1"/>
          <p:nvPr/>
        </p:nvSpPr>
        <p:spPr>
          <a:xfrm>
            <a:off x="8832028" y="2796989"/>
            <a:ext cx="2549016" cy="1754326"/>
          </a:xfrm>
          <a:prstGeom prst="rect">
            <a:avLst/>
          </a:prstGeom>
          <a:noFill/>
        </p:spPr>
        <p:txBody>
          <a:bodyPr wrap="square" rtlCol="0">
            <a:spAutoFit/>
          </a:bodyPr>
          <a:lstStyle/>
          <a:p>
            <a:r>
              <a:rPr lang="en-BR" dirty="0"/>
              <a:t>Destaque aqui para “Essa lógica só se aplica quando a solicitação é feita em uma única Conta da AWS”.</a:t>
            </a:r>
          </a:p>
        </p:txBody>
      </p:sp>
      <p:sp>
        <p:nvSpPr>
          <p:cNvPr id="11" name="TextBox 10">
            <a:extLst>
              <a:ext uri="{FF2B5EF4-FFF2-40B4-BE49-F238E27FC236}">
                <a16:creationId xmlns:a16="http://schemas.microsoft.com/office/drawing/2014/main" id="{5B52F6E5-46E0-312F-07B7-513902E0BAC3}"/>
              </a:ext>
            </a:extLst>
          </p:cNvPr>
          <p:cNvSpPr txBox="1"/>
          <p:nvPr/>
        </p:nvSpPr>
        <p:spPr>
          <a:xfrm>
            <a:off x="494784" y="6011028"/>
            <a:ext cx="11529310" cy="369332"/>
          </a:xfrm>
          <a:prstGeom prst="rect">
            <a:avLst/>
          </a:prstGeom>
          <a:noFill/>
        </p:spPr>
        <p:txBody>
          <a:bodyPr wrap="none" rtlCol="0">
            <a:spAutoFit/>
          </a:bodyPr>
          <a:lstStyle/>
          <a:p>
            <a:r>
              <a:rPr lang="en-BR" dirty="0"/>
              <a:t>Referência: </a:t>
            </a:r>
            <a:r>
              <a:rPr lang="en-US" dirty="0"/>
              <a:t>https://docs.aws.amazon.com/</a:t>
            </a:r>
            <a:r>
              <a:rPr lang="en-US" dirty="0" err="1"/>
              <a:t>pt_br</a:t>
            </a:r>
            <a:r>
              <a:rPr lang="en-US" dirty="0"/>
              <a:t>/IAM/latest/UserGuide/</a:t>
            </a:r>
            <a:r>
              <a:rPr lang="en-US" dirty="0" err="1"/>
              <a:t>access_policies_identity</a:t>
            </a:r>
            <a:r>
              <a:rPr lang="en-US" dirty="0"/>
              <a:t>-vs-</a:t>
            </a:r>
            <a:r>
              <a:rPr lang="en-US" dirty="0" err="1"/>
              <a:t>resource.html</a:t>
            </a:r>
            <a:endParaRPr lang="en-BR" dirty="0"/>
          </a:p>
        </p:txBody>
      </p:sp>
    </p:spTree>
    <p:extLst>
      <p:ext uri="{BB962C8B-B14F-4D97-AF65-F5344CB8AC3E}">
        <p14:creationId xmlns:p14="http://schemas.microsoft.com/office/powerpoint/2010/main" val="1364097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868680" y="405575"/>
            <a:ext cx="5001768" cy="1371600"/>
          </a:xfrm>
        </p:spPr>
        <p:txBody>
          <a:bodyPr anchor="ctr">
            <a:normAutofit/>
          </a:bodyPr>
          <a:lstStyle/>
          <a:p>
            <a:pPr algn="l"/>
            <a:r>
              <a:rPr lang="en-BR" sz="3100"/>
              <a:t>IAM: Identity Access Management</a:t>
            </a:r>
            <a:br>
              <a:rPr lang="en-BR" sz="3100"/>
            </a:br>
            <a:r>
              <a:rPr lang="en-BR" sz="3100"/>
              <a:t>Policy Documents:</a:t>
            </a:r>
          </a:p>
        </p:txBody>
      </p:sp>
      <p:sp>
        <p:nvSpPr>
          <p:cNvPr id="19" name="Rectangle 18">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red square with a white line on it&#10;&#10;Description automatically generated">
            <a:extLst>
              <a:ext uri="{FF2B5EF4-FFF2-40B4-BE49-F238E27FC236}">
                <a16:creationId xmlns:a16="http://schemas.microsoft.com/office/drawing/2014/main" id="{38DDF2EB-C63B-7284-7F86-33B82E3D9E82}"/>
              </a:ext>
            </a:extLst>
          </p:cNvPr>
          <p:cNvPicPr>
            <a:picLocks noChangeAspect="1"/>
          </p:cNvPicPr>
          <p:nvPr/>
        </p:nvPicPr>
        <p:blipFill>
          <a:blip r:embed="rId2"/>
          <a:stretch>
            <a:fillRect/>
          </a:stretch>
        </p:blipFill>
        <p:spPr>
          <a:xfrm>
            <a:off x="10302230" y="515420"/>
            <a:ext cx="1078814" cy="1071717"/>
          </a:xfrm>
          <a:prstGeom prst="rect">
            <a:avLst/>
          </a:prstGeom>
        </p:spPr>
      </p:pic>
      <p:pic>
        <p:nvPicPr>
          <p:cNvPr id="6" name="Picture 5">
            <a:extLst>
              <a:ext uri="{FF2B5EF4-FFF2-40B4-BE49-F238E27FC236}">
                <a16:creationId xmlns:a16="http://schemas.microsoft.com/office/drawing/2014/main" id="{CFAF315F-B0B6-36A6-2334-ED7ADD2BD0A3}"/>
              </a:ext>
            </a:extLst>
          </p:cNvPr>
          <p:cNvPicPr>
            <a:picLocks noChangeAspect="1"/>
          </p:cNvPicPr>
          <p:nvPr/>
        </p:nvPicPr>
        <p:blipFill>
          <a:blip r:embed="rId3"/>
          <a:stretch>
            <a:fillRect/>
          </a:stretch>
        </p:blipFill>
        <p:spPr>
          <a:xfrm>
            <a:off x="2146874" y="3081613"/>
            <a:ext cx="1076899" cy="949928"/>
          </a:xfrm>
          <a:prstGeom prst="rect">
            <a:avLst/>
          </a:prstGeom>
        </p:spPr>
      </p:pic>
      <p:sp>
        <p:nvSpPr>
          <p:cNvPr id="7" name="TextBox 6">
            <a:extLst>
              <a:ext uri="{FF2B5EF4-FFF2-40B4-BE49-F238E27FC236}">
                <a16:creationId xmlns:a16="http://schemas.microsoft.com/office/drawing/2014/main" id="{3FE66927-9AE9-F852-6A79-83C65E260E63}"/>
              </a:ext>
            </a:extLst>
          </p:cNvPr>
          <p:cNvSpPr txBox="1"/>
          <p:nvPr/>
        </p:nvSpPr>
        <p:spPr>
          <a:xfrm>
            <a:off x="2146874" y="3980262"/>
            <a:ext cx="978858" cy="369332"/>
          </a:xfrm>
          <a:prstGeom prst="rect">
            <a:avLst/>
          </a:prstGeom>
          <a:noFill/>
        </p:spPr>
        <p:txBody>
          <a:bodyPr wrap="none" rtlCol="0">
            <a:spAutoFit/>
          </a:bodyPr>
          <a:lstStyle/>
          <a:p>
            <a:r>
              <a:rPr lang="en-US" dirty="0"/>
              <a:t>C</a:t>
            </a:r>
            <a:r>
              <a:rPr lang="en-BR" dirty="0"/>
              <a:t>onta A</a:t>
            </a:r>
          </a:p>
        </p:txBody>
      </p:sp>
      <p:pic>
        <p:nvPicPr>
          <p:cNvPr id="8" name="Picture 7">
            <a:extLst>
              <a:ext uri="{FF2B5EF4-FFF2-40B4-BE49-F238E27FC236}">
                <a16:creationId xmlns:a16="http://schemas.microsoft.com/office/drawing/2014/main" id="{CC516856-AE3C-40C3-7C25-39917DE74FCF}"/>
              </a:ext>
            </a:extLst>
          </p:cNvPr>
          <p:cNvPicPr>
            <a:picLocks noChangeAspect="1"/>
          </p:cNvPicPr>
          <p:nvPr/>
        </p:nvPicPr>
        <p:blipFill>
          <a:blip r:embed="rId3"/>
          <a:stretch>
            <a:fillRect/>
          </a:stretch>
        </p:blipFill>
        <p:spPr>
          <a:xfrm>
            <a:off x="8873920" y="3071526"/>
            <a:ext cx="1076899" cy="949928"/>
          </a:xfrm>
          <a:prstGeom prst="rect">
            <a:avLst/>
          </a:prstGeom>
        </p:spPr>
      </p:pic>
      <p:sp>
        <p:nvSpPr>
          <p:cNvPr id="9" name="TextBox 8">
            <a:extLst>
              <a:ext uri="{FF2B5EF4-FFF2-40B4-BE49-F238E27FC236}">
                <a16:creationId xmlns:a16="http://schemas.microsoft.com/office/drawing/2014/main" id="{5AE78A96-7A97-EFA3-E14B-F9650580375C}"/>
              </a:ext>
            </a:extLst>
          </p:cNvPr>
          <p:cNvSpPr txBox="1"/>
          <p:nvPr/>
        </p:nvSpPr>
        <p:spPr>
          <a:xfrm>
            <a:off x="8873920" y="4140391"/>
            <a:ext cx="982064" cy="369332"/>
          </a:xfrm>
          <a:prstGeom prst="rect">
            <a:avLst/>
          </a:prstGeom>
          <a:noFill/>
        </p:spPr>
        <p:txBody>
          <a:bodyPr wrap="none" rtlCol="0">
            <a:spAutoFit/>
          </a:bodyPr>
          <a:lstStyle/>
          <a:p>
            <a:r>
              <a:rPr lang="en-US" dirty="0"/>
              <a:t>C</a:t>
            </a:r>
            <a:r>
              <a:rPr lang="en-BR" dirty="0"/>
              <a:t>onta B</a:t>
            </a:r>
          </a:p>
        </p:txBody>
      </p:sp>
      <p:pic>
        <p:nvPicPr>
          <p:cNvPr id="10" name="Picture 9">
            <a:extLst>
              <a:ext uri="{FF2B5EF4-FFF2-40B4-BE49-F238E27FC236}">
                <a16:creationId xmlns:a16="http://schemas.microsoft.com/office/drawing/2014/main" id="{D79E9EB6-CBD0-2D8A-0C1B-4C0700605806}"/>
              </a:ext>
            </a:extLst>
          </p:cNvPr>
          <p:cNvPicPr>
            <a:picLocks noChangeAspect="1"/>
          </p:cNvPicPr>
          <p:nvPr/>
        </p:nvPicPr>
        <p:blipFill>
          <a:blip r:embed="rId2"/>
          <a:stretch>
            <a:fillRect/>
          </a:stretch>
        </p:blipFill>
        <p:spPr>
          <a:xfrm>
            <a:off x="868680" y="3191722"/>
            <a:ext cx="842104" cy="836564"/>
          </a:xfrm>
          <a:prstGeom prst="rect">
            <a:avLst/>
          </a:prstGeom>
        </p:spPr>
      </p:pic>
      <p:sp>
        <p:nvSpPr>
          <p:cNvPr id="11" name="TextBox 10">
            <a:extLst>
              <a:ext uri="{FF2B5EF4-FFF2-40B4-BE49-F238E27FC236}">
                <a16:creationId xmlns:a16="http://schemas.microsoft.com/office/drawing/2014/main" id="{483220AE-5F39-EB13-AF1B-241F1BD46D5A}"/>
              </a:ext>
            </a:extLst>
          </p:cNvPr>
          <p:cNvSpPr txBox="1"/>
          <p:nvPr/>
        </p:nvSpPr>
        <p:spPr>
          <a:xfrm>
            <a:off x="556994" y="4129062"/>
            <a:ext cx="1798099" cy="923330"/>
          </a:xfrm>
          <a:prstGeom prst="rect">
            <a:avLst/>
          </a:prstGeom>
          <a:noFill/>
        </p:spPr>
        <p:txBody>
          <a:bodyPr wrap="square" rtlCol="0">
            <a:spAutoFit/>
          </a:bodyPr>
          <a:lstStyle/>
          <a:p>
            <a:pPr marL="285750" indent="-285750">
              <a:buFontTx/>
              <a:buChar char="-"/>
            </a:pPr>
            <a:r>
              <a:rPr lang="en-US" dirty="0"/>
              <a:t>P</a:t>
            </a:r>
            <a:r>
              <a:rPr lang="en-BR" dirty="0"/>
              <a:t>olítica baseada</a:t>
            </a:r>
          </a:p>
          <a:p>
            <a:r>
              <a:rPr lang="en-BR" dirty="0"/>
              <a:t> em identidade </a:t>
            </a:r>
          </a:p>
        </p:txBody>
      </p:sp>
      <p:pic>
        <p:nvPicPr>
          <p:cNvPr id="12" name="Picture 11">
            <a:extLst>
              <a:ext uri="{FF2B5EF4-FFF2-40B4-BE49-F238E27FC236}">
                <a16:creationId xmlns:a16="http://schemas.microsoft.com/office/drawing/2014/main" id="{042AE36F-B1EA-5876-00B4-E665237A3FBA}"/>
              </a:ext>
            </a:extLst>
          </p:cNvPr>
          <p:cNvPicPr>
            <a:picLocks noChangeAspect="1"/>
          </p:cNvPicPr>
          <p:nvPr/>
        </p:nvPicPr>
        <p:blipFill>
          <a:blip r:embed="rId2"/>
          <a:stretch>
            <a:fillRect/>
          </a:stretch>
        </p:blipFill>
        <p:spPr>
          <a:xfrm>
            <a:off x="10136193" y="3055570"/>
            <a:ext cx="751806" cy="746860"/>
          </a:xfrm>
          <a:prstGeom prst="rect">
            <a:avLst/>
          </a:prstGeom>
        </p:spPr>
      </p:pic>
      <p:sp>
        <p:nvSpPr>
          <p:cNvPr id="13" name="TextBox 12">
            <a:extLst>
              <a:ext uri="{FF2B5EF4-FFF2-40B4-BE49-F238E27FC236}">
                <a16:creationId xmlns:a16="http://schemas.microsoft.com/office/drawing/2014/main" id="{4EF9CB95-2E66-4D19-EAE1-6A40DBD148C2}"/>
              </a:ext>
            </a:extLst>
          </p:cNvPr>
          <p:cNvSpPr txBox="1"/>
          <p:nvPr/>
        </p:nvSpPr>
        <p:spPr>
          <a:xfrm>
            <a:off x="9988950" y="4050933"/>
            <a:ext cx="1798099" cy="923330"/>
          </a:xfrm>
          <a:prstGeom prst="rect">
            <a:avLst/>
          </a:prstGeom>
          <a:noFill/>
        </p:spPr>
        <p:txBody>
          <a:bodyPr wrap="square" rtlCol="0">
            <a:spAutoFit/>
          </a:bodyPr>
          <a:lstStyle/>
          <a:p>
            <a:pPr marL="285750" indent="-285750">
              <a:buFontTx/>
              <a:buChar char="-"/>
            </a:pPr>
            <a:r>
              <a:rPr lang="en-US" dirty="0"/>
              <a:t>P</a:t>
            </a:r>
            <a:r>
              <a:rPr lang="en-BR" dirty="0"/>
              <a:t>olítica baseada</a:t>
            </a:r>
          </a:p>
          <a:p>
            <a:r>
              <a:rPr lang="en-BR" dirty="0"/>
              <a:t> em recurso </a:t>
            </a:r>
          </a:p>
        </p:txBody>
      </p:sp>
      <p:cxnSp>
        <p:nvCxnSpPr>
          <p:cNvPr id="20" name="Straight Arrow Connector 19">
            <a:extLst>
              <a:ext uri="{FF2B5EF4-FFF2-40B4-BE49-F238E27FC236}">
                <a16:creationId xmlns:a16="http://schemas.microsoft.com/office/drawing/2014/main" id="{51F0B05C-7E2C-29B8-A340-94AAF3CF9A58}"/>
              </a:ext>
            </a:extLst>
          </p:cNvPr>
          <p:cNvCxnSpPr>
            <a:cxnSpLocks/>
            <a:stCxn id="6" idx="3"/>
            <a:endCxn id="8" idx="1"/>
          </p:cNvCxnSpPr>
          <p:nvPr/>
        </p:nvCxnSpPr>
        <p:spPr>
          <a:xfrm flipV="1">
            <a:off x="3223773" y="3546490"/>
            <a:ext cx="5650147" cy="100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6388" name="Picture 4" descr="Amazon S3 Simple Storage Service Vector Logo - Download Free ...">
            <a:extLst>
              <a:ext uri="{FF2B5EF4-FFF2-40B4-BE49-F238E27FC236}">
                <a16:creationId xmlns:a16="http://schemas.microsoft.com/office/drawing/2014/main" id="{56450FCF-CE0C-AD91-85BE-51B3F61693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13219" y="2807067"/>
            <a:ext cx="982064" cy="982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343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76A1B86-DC99-46B9-B5AA-A7E928EA9C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9304FFE-74E9-4316-B822-F35A685E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162550" y="1562669"/>
            <a:ext cx="5636113" cy="2456597"/>
          </a:xfrm>
        </p:spPr>
        <p:txBody>
          <a:bodyPr anchor="b">
            <a:normAutofit/>
          </a:bodyPr>
          <a:lstStyle/>
          <a:p>
            <a:r>
              <a:rPr lang="en-BR" sz="4400">
                <a:solidFill>
                  <a:schemeClr val="tx1">
                    <a:lumMod val="85000"/>
                    <a:lumOff val="15000"/>
                  </a:schemeClr>
                </a:solidFill>
              </a:rPr>
              <a:t>Ambientes com múltiplas contas</a:t>
            </a:r>
          </a:p>
        </p:txBody>
      </p:sp>
      <p:pic>
        <p:nvPicPr>
          <p:cNvPr id="4" name="Picture 3" descr="A circular pattern with dots and lines&#10;&#10;Description automatically generated with medium confidence">
            <a:extLst>
              <a:ext uri="{FF2B5EF4-FFF2-40B4-BE49-F238E27FC236}">
                <a16:creationId xmlns:a16="http://schemas.microsoft.com/office/drawing/2014/main" id="{4CC35A2E-54C6-490D-8C9D-442D3186EF65}"/>
              </a:ext>
            </a:extLst>
          </p:cNvPr>
          <p:cNvPicPr>
            <a:picLocks noChangeAspect="1"/>
          </p:cNvPicPr>
          <p:nvPr/>
        </p:nvPicPr>
        <p:blipFill>
          <a:blip r:embed="rId2"/>
          <a:srcRect l="31386" r="37383"/>
          <a:stretch/>
        </p:blipFill>
        <p:spPr>
          <a:xfrm>
            <a:off x="-7266" y="10"/>
            <a:ext cx="3569616" cy="6857990"/>
          </a:xfrm>
          <a:custGeom>
            <a:avLst/>
            <a:gdLst/>
            <a:ahLst/>
            <a:cxnLst/>
            <a:rect l="l" t="t" r="r" b="b"/>
            <a:pathLst>
              <a:path w="3569616" h="6858000">
                <a:moveTo>
                  <a:pt x="0" y="0"/>
                </a:moveTo>
                <a:lnTo>
                  <a:pt x="3119345" y="0"/>
                </a:lnTo>
                <a:lnTo>
                  <a:pt x="3123529" y="17226"/>
                </a:lnTo>
                <a:cubicBezTo>
                  <a:pt x="3124924" y="23927"/>
                  <a:pt x="3126075" y="29690"/>
                  <a:pt x="3127926" y="35733"/>
                </a:cubicBezTo>
                <a:cubicBezTo>
                  <a:pt x="3135983" y="55162"/>
                  <a:pt x="3152761" y="75163"/>
                  <a:pt x="3158476" y="86830"/>
                </a:cubicBezTo>
                <a:lnTo>
                  <a:pt x="3162217" y="105744"/>
                </a:lnTo>
                <a:lnTo>
                  <a:pt x="3166997" y="104727"/>
                </a:lnTo>
                <a:lnTo>
                  <a:pt x="3167793" y="111793"/>
                </a:lnTo>
                <a:lnTo>
                  <a:pt x="3168896" y="127609"/>
                </a:lnTo>
                <a:cubicBezTo>
                  <a:pt x="3170241" y="137435"/>
                  <a:pt x="3170795" y="164972"/>
                  <a:pt x="3173185" y="174906"/>
                </a:cubicBezTo>
                <a:cubicBezTo>
                  <a:pt x="3178510" y="177461"/>
                  <a:pt x="3181593" y="181749"/>
                  <a:pt x="3183238" y="187215"/>
                </a:cubicBezTo>
                <a:lnTo>
                  <a:pt x="3184145" y="199435"/>
                </a:lnTo>
                <a:lnTo>
                  <a:pt x="3200957" y="269529"/>
                </a:lnTo>
                <a:lnTo>
                  <a:pt x="3202491" y="279219"/>
                </a:lnTo>
                <a:lnTo>
                  <a:pt x="3206975" y="284221"/>
                </a:lnTo>
                <a:cubicBezTo>
                  <a:pt x="3208056" y="288198"/>
                  <a:pt x="3208241" y="299815"/>
                  <a:pt x="3208979" y="303078"/>
                </a:cubicBezTo>
                <a:cubicBezTo>
                  <a:pt x="3209786" y="303316"/>
                  <a:pt x="3210593" y="303555"/>
                  <a:pt x="3211400" y="303794"/>
                </a:cubicBezTo>
                <a:cubicBezTo>
                  <a:pt x="3215834" y="314048"/>
                  <a:pt x="3230882" y="352723"/>
                  <a:pt x="3235583" y="364595"/>
                </a:cubicBezTo>
                <a:cubicBezTo>
                  <a:pt x="3232098" y="367263"/>
                  <a:pt x="3238178" y="372307"/>
                  <a:pt x="3239601" y="375020"/>
                </a:cubicBezTo>
                <a:cubicBezTo>
                  <a:pt x="3237179" y="375617"/>
                  <a:pt x="3236854" y="382439"/>
                  <a:pt x="3239157" y="384290"/>
                </a:cubicBezTo>
                <a:cubicBezTo>
                  <a:pt x="3254070" y="431093"/>
                  <a:pt x="3227895" y="408920"/>
                  <a:pt x="3245230" y="435044"/>
                </a:cubicBezTo>
                <a:cubicBezTo>
                  <a:pt x="3246565" y="439781"/>
                  <a:pt x="3245820" y="443743"/>
                  <a:pt x="3244204" y="447282"/>
                </a:cubicBezTo>
                <a:lnTo>
                  <a:pt x="3240762" y="452630"/>
                </a:lnTo>
                <a:lnTo>
                  <a:pt x="3249093" y="471880"/>
                </a:lnTo>
                <a:cubicBezTo>
                  <a:pt x="3252174" y="481431"/>
                  <a:pt x="3254453" y="491548"/>
                  <a:pt x="3255857" y="501992"/>
                </a:cubicBezTo>
                <a:cubicBezTo>
                  <a:pt x="3250999" y="504682"/>
                  <a:pt x="3258622" y="512442"/>
                  <a:pt x="3260271" y="516223"/>
                </a:cubicBezTo>
                <a:cubicBezTo>
                  <a:pt x="3257006" y="516482"/>
                  <a:pt x="3255973" y="525173"/>
                  <a:pt x="3258865" y="528038"/>
                </a:cubicBezTo>
                <a:cubicBezTo>
                  <a:pt x="3274535" y="591283"/>
                  <a:pt x="3241762" y="557303"/>
                  <a:pt x="3262462" y="594499"/>
                </a:cubicBezTo>
                <a:cubicBezTo>
                  <a:pt x="3263816" y="600863"/>
                  <a:pt x="3262479" y="605795"/>
                  <a:pt x="3260024" y="610000"/>
                </a:cubicBezTo>
                <a:lnTo>
                  <a:pt x="3253721" y="617692"/>
                </a:lnTo>
                <a:lnTo>
                  <a:pt x="3256482" y="623204"/>
                </a:lnTo>
                <a:cubicBezTo>
                  <a:pt x="3258005" y="644600"/>
                  <a:pt x="3251476" y="651376"/>
                  <a:pt x="3259225" y="663365"/>
                </a:cubicBezTo>
                <a:cubicBezTo>
                  <a:pt x="3245876" y="682744"/>
                  <a:pt x="3258539" y="675670"/>
                  <a:pt x="3261631" y="689522"/>
                </a:cubicBezTo>
                <a:cubicBezTo>
                  <a:pt x="3265207" y="700373"/>
                  <a:pt x="3269507" y="679723"/>
                  <a:pt x="3271002" y="690492"/>
                </a:cubicBezTo>
                <a:cubicBezTo>
                  <a:pt x="3267989" y="702455"/>
                  <a:pt x="3279578" y="701125"/>
                  <a:pt x="3275760" y="713609"/>
                </a:cubicBezTo>
                <a:cubicBezTo>
                  <a:pt x="3266819" y="711239"/>
                  <a:pt x="3278954" y="737528"/>
                  <a:pt x="3271356" y="738880"/>
                </a:cubicBezTo>
                <a:cubicBezTo>
                  <a:pt x="3282938" y="748490"/>
                  <a:pt x="3269788" y="754591"/>
                  <a:pt x="3274016" y="768139"/>
                </a:cubicBezTo>
                <a:cubicBezTo>
                  <a:pt x="3278559" y="774347"/>
                  <a:pt x="3279560" y="778980"/>
                  <a:pt x="3275507" y="785654"/>
                </a:cubicBezTo>
                <a:cubicBezTo>
                  <a:pt x="3297514" y="814181"/>
                  <a:pt x="3277534" y="803670"/>
                  <a:pt x="3287024" y="831111"/>
                </a:cubicBezTo>
                <a:cubicBezTo>
                  <a:pt x="3296672" y="854655"/>
                  <a:pt x="3303659" y="881610"/>
                  <a:pt x="3324562" y="903604"/>
                </a:cubicBezTo>
                <a:cubicBezTo>
                  <a:pt x="3330338" y="907511"/>
                  <a:pt x="3333079" y="917872"/>
                  <a:pt x="3330682" y="926744"/>
                </a:cubicBezTo>
                <a:cubicBezTo>
                  <a:pt x="3330269" y="928269"/>
                  <a:pt x="3329716" y="929694"/>
                  <a:pt x="3329041" y="930971"/>
                </a:cubicBezTo>
                <a:cubicBezTo>
                  <a:pt x="3333270" y="950914"/>
                  <a:pt x="3351150" y="1023696"/>
                  <a:pt x="3356062" y="1046405"/>
                </a:cubicBezTo>
                <a:cubicBezTo>
                  <a:pt x="3349099" y="1048737"/>
                  <a:pt x="3362597" y="1059482"/>
                  <a:pt x="3358521" y="1067217"/>
                </a:cubicBezTo>
                <a:cubicBezTo>
                  <a:pt x="3354869" y="1072807"/>
                  <a:pt x="3358113" y="1077371"/>
                  <a:pt x="3358773" y="1082909"/>
                </a:cubicBezTo>
                <a:cubicBezTo>
                  <a:pt x="3356098" y="1090444"/>
                  <a:pt x="3363241" y="1113953"/>
                  <a:pt x="3367682" y="1119909"/>
                </a:cubicBezTo>
                <a:cubicBezTo>
                  <a:pt x="3382703" y="1133847"/>
                  <a:pt x="3374343" y="1168367"/>
                  <a:pt x="3385911" y="1180009"/>
                </a:cubicBezTo>
                <a:cubicBezTo>
                  <a:pt x="3387774" y="1184389"/>
                  <a:pt x="3388688" y="1188737"/>
                  <a:pt x="3389010" y="1193041"/>
                </a:cubicBezTo>
                <a:lnTo>
                  <a:pt x="3388572" y="1205179"/>
                </a:lnTo>
                <a:lnTo>
                  <a:pt x="3385768" y="1208811"/>
                </a:lnTo>
                <a:lnTo>
                  <a:pt x="3386975" y="1216129"/>
                </a:lnTo>
                <a:lnTo>
                  <a:pt x="3386647" y="1218271"/>
                </a:lnTo>
                <a:cubicBezTo>
                  <a:pt x="3386007" y="1222365"/>
                  <a:pt x="3385480" y="1226399"/>
                  <a:pt x="3385420" y="1230360"/>
                </a:cubicBezTo>
                <a:cubicBezTo>
                  <a:pt x="3400233" y="1224163"/>
                  <a:pt x="3387342" y="1263034"/>
                  <a:pt x="3398902" y="1251303"/>
                </a:cubicBezTo>
                <a:cubicBezTo>
                  <a:pt x="3401143" y="1271991"/>
                  <a:pt x="3411558" y="1255397"/>
                  <a:pt x="3402244" y="1281071"/>
                </a:cubicBezTo>
                <a:cubicBezTo>
                  <a:pt x="3416627" y="1312459"/>
                  <a:pt x="3415183" y="1363554"/>
                  <a:pt x="3435533" y="1387530"/>
                </a:cubicBezTo>
                <a:cubicBezTo>
                  <a:pt x="3428168" y="1384876"/>
                  <a:pt x="3423452" y="1398828"/>
                  <a:pt x="3427595" y="1407995"/>
                </a:cubicBezTo>
                <a:cubicBezTo>
                  <a:pt x="3398778" y="1398886"/>
                  <a:pt x="3455260" y="1443485"/>
                  <a:pt x="3436580" y="1453051"/>
                </a:cubicBezTo>
                <a:cubicBezTo>
                  <a:pt x="3454427" y="1452263"/>
                  <a:pt x="3487273" y="1492392"/>
                  <a:pt x="3473886" y="1513215"/>
                </a:cubicBezTo>
                <a:cubicBezTo>
                  <a:pt x="3479337" y="1543203"/>
                  <a:pt x="3495403" y="1563620"/>
                  <a:pt x="3491486" y="1595707"/>
                </a:cubicBezTo>
                <a:cubicBezTo>
                  <a:pt x="3493932" y="1596530"/>
                  <a:pt x="3496028" y="1598008"/>
                  <a:pt x="3497869" y="1599939"/>
                </a:cubicBezTo>
                <a:lnTo>
                  <a:pt x="3502453" y="1606503"/>
                </a:lnTo>
                <a:lnTo>
                  <a:pt x="3502232" y="1607846"/>
                </a:lnTo>
                <a:cubicBezTo>
                  <a:pt x="3502503" y="1613048"/>
                  <a:pt x="3503673" y="1615641"/>
                  <a:pt x="3505239" y="1617081"/>
                </a:cubicBezTo>
                <a:cubicBezTo>
                  <a:pt x="3505979" y="1617395"/>
                  <a:pt x="3506719" y="1617710"/>
                  <a:pt x="3507459" y="1618024"/>
                </a:cubicBezTo>
                <a:lnTo>
                  <a:pt x="3510011" y="1624022"/>
                </a:lnTo>
                <a:lnTo>
                  <a:pt x="3516358" y="1634929"/>
                </a:lnTo>
                <a:lnTo>
                  <a:pt x="3516308" y="1637821"/>
                </a:lnTo>
                <a:lnTo>
                  <a:pt x="3523955" y="1655598"/>
                </a:lnTo>
                <a:lnTo>
                  <a:pt x="3523473" y="1656247"/>
                </a:lnTo>
                <a:cubicBezTo>
                  <a:pt x="3522567" y="1658107"/>
                  <a:pt x="3522227" y="1660249"/>
                  <a:pt x="3523061" y="1663024"/>
                </a:cubicBezTo>
                <a:cubicBezTo>
                  <a:pt x="3513175" y="1664689"/>
                  <a:pt x="3520280" y="1667013"/>
                  <a:pt x="3523616" y="1675054"/>
                </a:cubicBezTo>
                <a:cubicBezTo>
                  <a:pt x="3509006" y="1679436"/>
                  <a:pt x="3523682" y="1698702"/>
                  <a:pt x="3517630" y="1707801"/>
                </a:cubicBezTo>
                <a:cubicBezTo>
                  <a:pt x="3520410" y="1713612"/>
                  <a:pt x="3523083" y="1719836"/>
                  <a:pt x="3525537" y="1726380"/>
                </a:cubicBezTo>
                <a:lnTo>
                  <a:pt x="3529903" y="1779986"/>
                </a:lnTo>
                <a:lnTo>
                  <a:pt x="3521468" y="1836998"/>
                </a:lnTo>
                <a:cubicBezTo>
                  <a:pt x="3522502" y="1857808"/>
                  <a:pt x="3519191" y="1876110"/>
                  <a:pt x="3523412" y="1893497"/>
                </a:cubicBezTo>
                <a:cubicBezTo>
                  <a:pt x="3520411" y="1900876"/>
                  <a:pt x="3519436" y="1907708"/>
                  <a:pt x="3525004" y="1913894"/>
                </a:cubicBezTo>
                <a:cubicBezTo>
                  <a:pt x="3524490" y="1933413"/>
                  <a:pt x="3517414" y="1938604"/>
                  <a:pt x="3523928" y="1950514"/>
                </a:cubicBezTo>
                <a:cubicBezTo>
                  <a:pt x="3512685" y="1962215"/>
                  <a:pt x="3517275" y="1962555"/>
                  <a:pt x="3521008" y="1967449"/>
                </a:cubicBezTo>
                <a:lnTo>
                  <a:pt x="3521297" y="1968163"/>
                </a:lnTo>
                <a:lnTo>
                  <a:pt x="3519686" y="1969768"/>
                </a:lnTo>
                <a:lnTo>
                  <a:pt x="3519089" y="1972904"/>
                </a:lnTo>
                <a:lnTo>
                  <a:pt x="3520122" y="1981289"/>
                </a:lnTo>
                <a:lnTo>
                  <a:pt x="3520948" y="1984413"/>
                </a:lnTo>
                <a:cubicBezTo>
                  <a:pt x="3521356" y="1986575"/>
                  <a:pt x="3521416" y="1988026"/>
                  <a:pt x="3521226" y="1989046"/>
                </a:cubicBezTo>
                <a:lnTo>
                  <a:pt x="3521092" y="1989171"/>
                </a:lnTo>
                <a:lnTo>
                  <a:pt x="3521624" y="1993492"/>
                </a:lnTo>
                <a:cubicBezTo>
                  <a:pt x="3522844" y="2000762"/>
                  <a:pt x="3524332" y="2007819"/>
                  <a:pt x="3525996" y="2014518"/>
                </a:cubicBezTo>
                <a:cubicBezTo>
                  <a:pt x="3518529" y="2020777"/>
                  <a:pt x="3529333" y="2045218"/>
                  <a:pt x="3514412" y="2043465"/>
                </a:cubicBezTo>
                <a:cubicBezTo>
                  <a:pt x="3516219" y="2052531"/>
                  <a:pt x="3522688" y="2057653"/>
                  <a:pt x="3512822" y="2055222"/>
                </a:cubicBezTo>
                <a:cubicBezTo>
                  <a:pt x="3513140" y="2058224"/>
                  <a:pt x="3512432" y="2060136"/>
                  <a:pt x="3511227" y="2061550"/>
                </a:cubicBezTo>
                <a:lnTo>
                  <a:pt x="3510645" y="2061975"/>
                </a:lnTo>
                <a:lnTo>
                  <a:pt x="3514907" y="2082129"/>
                </a:lnTo>
                <a:lnTo>
                  <a:pt x="3514347" y="2084880"/>
                </a:lnTo>
                <a:lnTo>
                  <a:pt x="3518565" y="2097919"/>
                </a:lnTo>
                <a:lnTo>
                  <a:pt x="3519976" y="2104707"/>
                </a:lnTo>
                <a:lnTo>
                  <a:pt x="3521958" y="2106519"/>
                </a:lnTo>
                <a:cubicBezTo>
                  <a:pt x="3523219" y="2108534"/>
                  <a:pt x="3523895" y="2111498"/>
                  <a:pt x="3523237" y="2116590"/>
                </a:cubicBezTo>
                <a:lnTo>
                  <a:pt x="3522786" y="2117790"/>
                </a:lnTo>
                <a:lnTo>
                  <a:pt x="3526064" y="2125947"/>
                </a:lnTo>
                <a:cubicBezTo>
                  <a:pt x="3527505" y="2128548"/>
                  <a:pt x="3529274" y="2130818"/>
                  <a:pt x="3531495" y="2132603"/>
                </a:cubicBezTo>
                <a:cubicBezTo>
                  <a:pt x="3522034" y="2161762"/>
                  <a:pt x="3533978" y="2187874"/>
                  <a:pt x="3533955" y="2218836"/>
                </a:cubicBezTo>
                <a:cubicBezTo>
                  <a:pt x="3517312" y="2233337"/>
                  <a:pt x="3542024" y="2285180"/>
                  <a:pt x="3559442" y="2291697"/>
                </a:cubicBezTo>
                <a:cubicBezTo>
                  <a:pt x="3544608" y="2292866"/>
                  <a:pt x="3567228" y="2330146"/>
                  <a:pt x="3568373" y="2340076"/>
                </a:cubicBezTo>
                <a:cubicBezTo>
                  <a:pt x="3568755" y="2343387"/>
                  <a:pt x="3566751" y="2343658"/>
                  <a:pt x="3560178" y="2338540"/>
                </a:cubicBezTo>
                <a:cubicBezTo>
                  <a:pt x="3562571" y="2349015"/>
                  <a:pt x="3555536" y="2360463"/>
                  <a:pt x="3548875" y="2354921"/>
                </a:cubicBezTo>
                <a:cubicBezTo>
                  <a:pt x="3564342" y="2386191"/>
                  <a:pt x="3553912" y="2434573"/>
                  <a:pt x="3562290" y="2470516"/>
                </a:cubicBezTo>
                <a:cubicBezTo>
                  <a:pt x="3548732" y="2491328"/>
                  <a:pt x="3561750" y="2479665"/>
                  <a:pt x="3560263" y="2500409"/>
                </a:cubicBezTo>
                <a:cubicBezTo>
                  <a:pt x="3573531" y="2493872"/>
                  <a:pt x="3554177" y="2525877"/>
                  <a:pt x="3569616" y="2525972"/>
                </a:cubicBezTo>
                <a:cubicBezTo>
                  <a:pt x="3568857" y="2529744"/>
                  <a:pt x="3567635" y="2533395"/>
                  <a:pt x="3566291" y="2537057"/>
                </a:cubicBezTo>
                <a:lnTo>
                  <a:pt x="3565595" y="2538979"/>
                </a:lnTo>
                <a:lnTo>
                  <a:pt x="3565471" y="2546483"/>
                </a:lnTo>
                <a:lnTo>
                  <a:pt x="3562111" y="2548822"/>
                </a:lnTo>
                <a:lnTo>
                  <a:pt x="3559542" y="2560277"/>
                </a:lnTo>
                <a:cubicBezTo>
                  <a:pt x="3559093" y="2564534"/>
                  <a:pt x="3559212" y="2569074"/>
                  <a:pt x="3560240" y="2574030"/>
                </a:cubicBezTo>
                <a:cubicBezTo>
                  <a:pt x="3567097" y="2585933"/>
                  <a:pt x="3560828" y="2605604"/>
                  <a:pt x="3562359" y="2622912"/>
                </a:cubicBezTo>
                <a:lnTo>
                  <a:pt x="3564740" y="2630748"/>
                </a:lnTo>
                <a:lnTo>
                  <a:pt x="3563214" y="2656947"/>
                </a:lnTo>
                <a:cubicBezTo>
                  <a:pt x="3563065" y="2664385"/>
                  <a:pt x="3563222" y="2672085"/>
                  <a:pt x="3563949" y="2680153"/>
                </a:cubicBezTo>
                <a:lnTo>
                  <a:pt x="3566383" y="2695058"/>
                </a:lnTo>
                <a:lnTo>
                  <a:pt x="3565385" y="2699075"/>
                </a:lnTo>
                <a:cubicBezTo>
                  <a:pt x="3565951" y="2705917"/>
                  <a:pt x="3570892" y="2714690"/>
                  <a:pt x="3565525" y="2714239"/>
                </a:cubicBezTo>
                <a:lnTo>
                  <a:pt x="3567847" y="2721812"/>
                </a:lnTo>
                <a:lnTo>
                  <a:pt x="3564077" y="2729693"/>
                </a:lnTo>
                <a:cubicBezTo>
                  <a:pt x="3563144" y="2730592"/>
                  <a:pt x="3562134" y="2731288"/>
                  <a:pt x="3561085" y="2731758"/>
                </a:cubicBezTo>
                <a:lnTo>
                  <a:pt x="3563149" y="2742418"/>
                </a:lnTo>
                <a:lnTo>
                  <a:pt x="3560661" y="2751437"/>
                </a:lnTo>
                <a:lnTo>
                  <a:pt x="3563126" y="2758989"/>
                </a:lnTo>
                <a:lnTo>
                  <a:pt x="3562876" y="2762207"/>
                </a:lnTo>
                <a:lnTo>
                  <a:pt x="3561866" y="2770236"/>
                </a:lnTo>
                <a:cubicBezTo>
                  <a:pt x="3561066" y="2774372"/>
                  <a:pt x="3560080" y="2779005"/>
                  <a:pt x="3559378" y="2784138"/>
                </a:cubicBezTo>
                <a:lnTo>
                  <a:pt x="3559178" y="2788436"/>
                </a:lnTo>
                <a:lnTo>
                  <a:pt x="3554648" y="2798068"/>
                </a:lnTo>
                <a:cubicBezTo>
                  <a:pt x="3551209" y="2805087"/>
                  <a:pt x="3548936" y="2810580"/>
                  <a:pt x="3551400" y="2816345"/>
                </a:cubicBezTo>
                <a:cubicBezTo>
                  <a:pt x="3547036" y="2826742"/>
                  <a:pt x="3533490" y="2834711"/>
                  <a:pt x="3538128" y="2849028"/>
                </a:cubicBezTo>
                <a:cubicBezTo>
                  <a:pt x="3531517" y="2845031"/>
                  <a:pt x="3538369" y="2865256"/>
                  <a:pt x="3532013" y="2868126"/>
                </a:cubicBezTo>
                <a:cubicBezTo>
                  <a:pt x="3526842" y="2869601"/>
                  <a:pt x="3527715" y="2876080"/>
                  <a:pt x="3526094" y="2881167"/>
                </a:cubicBezTo>
                <a:cubicBezTo>
                  <a:pt x="3520961" y="2885059"/>
                  <a:pt x="3517628" y="2910333"/>
                  <a:pt x="3518939" y="2918966"/>
                </a:cubicBezTo>
                <a:cubicBezTo>
                  <a:pt x="3525789" y="2943088"/>
                  <a:pt x="3505468" y="2964225"/>
                  <a:pt x="3510391" y="2983548"/>
                </a:cubicBezTo>
                <a:cubicBezTo>
                  <a:pt x="3510204" y="2988707"/>
                  <a:pt x="3509257" y="2993036"/>
                  <a:pt x="3507840" y="2996827"/>
                </a:cubicBezTo>
                <a:lnTo>
                  <a:pt x="3502741" y="3006379"/>
                </a:lnTo>
                <a:lnTo>
                  <a:pt x="3499028" y="3006971"/>
                </a:lnTo>
                <a:lnTo>
                  <a:pt x="3497157" y="3013976"/>
                </a:lnTo>
                <a:lnTo>
                  <a:pt x="3496053" y="3015450"/>
                </a:lnTo>
                <a:cubicBezTo>
                  <a:pt x="3493931" y="3018255"/>
                  <a:pt x="3491925" y="3021106"/>
                  <a:pt x="3490329" y="3024292"/>
                </a:cubicBezTo>
                <a:cubicBezTo>
                  <a:pt x="3504872" y="3031782"/>
                  <a:pt x="3479143" y="3052632"/>
                  <a:pt x="3493186" y="3052840"/>
                </a:cubicBezTo>
                <a:cubicBezTo>
                  <a:pt x="3486942" y="3071654"/>
                  <a:pt x="3501947" y="3066916"/>
                  <a:pt x="3484298" y="3080007"/>
                </a:cubicBezTo>
                <a:cubicBezTo>
                  <a:pt x="3483814" y="3117860"/>
                  <a:pt x="3462683" y="3158406"/>
                  <a:pt x="3469977" y="3195253"/>
                </a:cubicBezTo>
                <a:cubicBezTo>
                  <a:pt x="3464984" y="3186842"/>
                  <a:pt x="3455676" y="3194249"/>
                  <a:pt x="3455490" y="3205255"/>
                </a:cubicBezTo>
                <a:cubicBezTo>
                  <a:pt x="3435461" y="3173385"/>
                  <a:pt x="3464274" y="3257718"/>
                  <a:pt x="3445250" y="3249703"/>
                </a:cubicBezTo>
                <a:cubicBezTo>
                  <a:pt x="3460163" y="3264187"/>
                  <a:pt x="3471377" y="3324835"/>
                  <a:pt x="3452291" y="3330508"/>
                </a:cubicBezTo>
                <a:cubicBezTo>
                  <a:pt x="3445043" y="3359645"/>
                  <a:pt x="3450218" y="3389952"/>
                  <a:pt x="3434486" y="3412864"/>
                </a:cubicBezTo>
                <a:cubicBezTo>
                  <a:pt x="3436166" y="3415609"/>
                  <a:pt x="3437306" y="3418595"/>
                  <a:pt x="3438058" y="3421734"/>
                </a:cubicBezTo>
                <a:lnTo>
                  <a:pt x="3439245" y="3430986"/>
                </a:lnTo>
                <a:lnTo>
                  <a:pt x="3438541" y="3431897"/>
                </a:lnTo>
                <a:cubicBezTo>
                  <a:pt x="3436732" y="3436375"/>
                  <a:pt x="3436677" y="3439488"/>
                  <a:pt x="3437396" y="3441992"/>
                </a:cubicBezTo>
                <a:lnTo>
                  <a:pt x="3438843" y="3444647"/>
                </a:lnTo>
                <a:lnTo>
                  <a:pt x="3438591" y="3451712"/>
                </a:lnTo>
                <a:lnTo>
                  <a:pt x="3439527" y="3466008"/>
                </a:lnTo>
                <a:lnTo>
                  <a:pt x="3438357" y="3468331"/>
                </a:lnTo>
                <a:lnTo>
                  <a:pt x="3437674" y="3489343"/>
                </a:lnTo>
                <a:cubicBezTo>
                  <a:pt x="3437459" y="3489383"/>
                  <a:pt x="3437241" y="3489424"/>
                  <a:pt x="3437026" y="3489465"/>
                </a:cubicBezTo>
                <a:cubicBezTo>
                  <a:pt x="3435558" y="3490219"/>
                  <a:pt x="3434444" y="3491679"/>
                  <a:pt x="3434044" y="3494659"/>
                </a:cubicBezTo>
                <a:cubicBezTo>
                  <a:pt x="3425302" y="3487640"/>
                  <a:pt x="3430211" y="3495561"/>
                  <a:pt x="3429800" y="3504965"/>
                </a:cubicBezTo>
                <a:cubicBezTo>
                  <a:pt x="3416132" y="3496161"/>
                  <a:pt x="3420620" y="3524348"/>
                  <a:pt x="3412115" y="3526661"/>
                </a:cubicBezTo>
                <a:cubicBezTo>
                  <a:pt x="3412121" y="3533765"/>
                  <a:pt x="3411879" y="3541120"/>
                  <a:pt x="3411331" y="3548549"/>
                </a:cubicBezTo>
                <a:lnTo>
                  <a:pt x="3410824" y="3552872"/>
                </a:lnTo>
                <a:cubicBezTo>
                  <a:pt x="3410773" y="3552889"/>
                  <a:pt x="3410721" y="3552908"/>
                  <a:pt x="3410671" y="3552926"/>
                </a:cubicBezTo>
                <a:cubicBezTo>
                  <a:pt x="3410254" y="3553793"/>
                  <a:pt x="3409971" y="3555188"/>
                  <a:pt x="3409849" y="3557419"/>
                </a:cubicBezTo>
                <a:lnTo>
                  <a:pt x="3409902" y="3560756"/>
                </a:lnTo>
                <a:lnTo>
                  <a:pt x="3408918" y="3569144"/>
                </a:lnTo>
                <a:lnTo>
                  <a:pt x="3407623" y="3571810"/>
                </a:lnTo>
                <a:lnTo>
                  <a:pt x="3405729" y="3572549"/>
                </a:lnTo>
                <a:lnTo>
                  <a:pt x="3405835" y="3573359"/>
                </a:lnTo>
                <a:cubicBezTo>
                  <a:pt x="3408214" y="3579757"/>
                  <a:pt x="3412465" y="3582275"/>
                  <a:pt x="3399129" y="3587902"/>
                </a:cubicBezTo>
                <a:cubicBezTo>
                  <a:pt x="3402495" y="3602236"/>
                  <a:pt x="3394605" y="3603730"/>
                  <a:pt x="3389566" y="3621859"/>
                </a:cubicBezTo>
                <a:cubicBezTo>
                  <a:pt x="3393374" y="3630350"/>
                  <a:pt x="3390863" y="3636316"/>
                  <a:pt x="3386307" y="3641820"/>
                </a:cubicBezTo>
                <a:cubicBezTo>
                  <a:pt x="3386232" y="3660214"/>
                  <a:pt x="3378837" y="3675854"/>
                  <a:pt x="3374956" y="3695940"/>
                </a:cubicBezTo>
                <a:cubicBezTo>
                  <a:pt x="3378387" y="3718839"/>
                  <a:pt x="3365817" y="3728358"/>
                  <a:pt x="3361718" y="3749831"/>
                </a:cubicBezTo>
                <a:cubicBezTo>
                  <a:pt x="3370064" y="3770267"/>
                  <a:pt x="3350403" y="3763879"/>
                  <a:pt x="3344768" y="3774338"/>
                </a:cubicBezTo>
                <a:lnTo>
                  <a:pt x="3343985" y="3777418"/>
                </a:lnTo>
                <a:lnTo>
                  <a:pt x="3344520" y="3785849"/>
                </a:lnTo>
                <a:lnTo>
                  <a:pt x="3345162" y="3789023"/>
                </a:lnTo>
                <a:cubicBezTo>
                  <a:pt x="3345441" y="3791209"/>
                  <a:pt x="3345415" y="3792659"/>
                  <a:pt x="3345164" y="3793659"/>
                </a:cubicBezTo>
                <a:lnTo>
                  <a:pt x="3345024" y="3793774"/>
                </a:lnTo>
                <a:lnTo>
                  <a:pt x="3345300" y="3798119"/>
                </a:lnTo>
                <a:cubicBezTo>
                  <a:pt x="3346087" y="3805456"/>
                  <a:pt x="3347157" y="3812596"/>
                  <a:pt x="3348424" y="3819398"/>
                </a:cubicBezTo>
                <a:cubicBezTo>
                  <a:pt x="3340590" y="3825065"/>
                  <a:pt x="3349940" y="3850234"/>
                  <a:pt x="3335133" y="3847354"/>
                </a:cubicBezTo>
                <a:cubicBezTo>
                  <a:pt x="3336403" y="3856524"/>
                  <a:pt x="3342565" y="3862118"/>
                  <a:pt x="3332848" y="3858945"/>
                </a:cubicBezTo>
                <a:cubicBezTo>
                  <a:pt x="3332988" y="3861961"/>
                  <a:pt x="3332168" y="3863811"/>
                  <a:pt x="3330878" y="3865128"/>
                </a:cubicBezTo>
                <a:lnTo>
                  <a:pt x="3330273" y="3865510"/>
                </a:lnTo>
                <a:lnTo>
                  <a:pt x="3333337" y="3885908"/>
                </a:lnTo>
                <a:lnTo>
                  <a:pt x="3332616" y="3888608"/>
                </a:lnTo>
                <a:lnTo>
                  <a:pt x="3336057" y="3901916"/>
                </a:lnTo>
                <a:lnTo>
                  <a:pt x="3337066" y="3908785"/>
                </a:lnTo>
                <a:lnTo>
                  <a:pt x="3338940" y="3910739"/>
                </a:lnTo>
                <a:cubicBezTo>
                  <a:pt x="3340082" y="3912843"/>
                  <a:pt x="3340580" y="3915849"/>
                  <a:pt x="3339621" y="3920873"/>
                </a:cubicBezTo>
                <a:lnTo>
                  <a:pt x="3339102" y="3922032"/>
                </a:lnTo>
                <a:lnTo>
                  <a:pt x="3341891" y="3930408"/>
                </a:lnTo>
                <a:cubicBezTo>
                  <a:pt x="3343178" y="3933107"/>
                  <a:pt x="3344812" y="3935503"/>
                  <a:pt x="3346927" y="3937451"/>
                </a:cubicBezTo>
                <a:cubicBezTo>
                  <a:pt x="3335745" y="3965779"/>
                  <a:pt x="3346136" y="3992699"/>
                  <a:pt x="3344279" y="4023542"/>
                </a:cubicBezTo>
                <a:cubicBezTo>
                  <a:pt x="3347024" y="4058096"/>
                  <a:pt x="3350783" y="4081986"/>
                  <a:pt x="3351926" y="4104769"/>
                </a:cubicBezTo>
                <a:cubicBezTo>
                  <a:pt x="3353695" y="4115384"/>
                  <a:pt x="3359144" y="4193344"/>
                  <a:pt x="3352816" y="4187317"/>
                </a:cubicBezTo>
                <a:cubicBezTo>
                  <a:pt x="3366419" y="4219638"/>
                  <a:pt x="3351446" y="4239971"/>
                  <a:pt x="3357691" y="4276413"/>
                </a:cubicBezTo>
                <a:cubicBezTo>
                  <a:pt x="3342910" y="4296116"/>
                  <a:pt x="3356610" y="4285488"/>
                  <a:pt x="3353895" y="4306037"/>
                </a:cubicBezTo>
                <a:cubicBezTo>
                  <a:pt x="3367541" y="4300534"/>
                  <a:pt x="3346306" y="4330948"/>
                  <a:pt x="3361728" y="4332215"/>
                </a:cubicBezTo>
                <a:cubicBezTo>
                  <a:pt x="3360746" y="4335915"/>
                  <a:pt x="3359307" y="4339458"/>
                  <a:pt x="3357748" y="4343006"/>
                </a:cubicBezTo>
                <a:lnTo>
                  <a:pt x="3356941" y="4344866"/>
                </a:lnTo>
                <a:lnTo>
                  <a:pt x="3356370" y="4352332"/>
                </a:lnTo>
                <a:lnTo>
                  <a:pt x="3352876" y="4354407"/>
                </a:lnTo>
                <a:lnTo>
                  <a:pt x="3352683" y="4444689"/>
                </a:lnTo>
                <a:cubicBezTo>
                  <a:pt x="3355485" y="4452425"/>
                  <a:pt x="3356736" y="4477980"/>
                  <a:pt x="3352455" y="4483791"/>
                </a:cubicBezTo>
                <a:cubicBezTo>
                  <a:pt x="3351784" y="4489320"/>
                  <a:pt x="3353780" y="4495171"/>
                  <a:pt x="3349030" y="4498683"/>
                </a:cubicBezTo>
                <a:cubicBezTo>
                  <a:pt x="3346858" y="4510741"/>
                  <a:pt x="3341860" y="4538358"/>
                  <a:pt x="3339427" y="4556140"/>
                </a:cubicBezTo>
                <a:cubicBezTo>
                  <a:pt x="3342836" y="4560659"/>
                  <a:pt x="3341611" y="4566842"/>
                  <a:pt x="3339521" y="4574959"/>
                </a:cubicBezTo>
                <a:lnTo>
                  <a:pt x="3338246" y="4582576"/>
                </a:lnTo>
                <a:lnTo>
                  <a:pt x="3348539" y="4605460"/>
                </a:lnTo>
                <a:lnTo>
                  <a:pt x="3345760" y="4678575"/>
                </a:lnTo>
                <a:lnTo>
                  <a:pt x="3356250" y="4713574"/>
                </a:lnTo>
                <a:cubicBezTo>
                  <a:pt x="3358600" y="4727943"/>
                  <a:pt x="3359577" y="4741820"/>
                  <a:pt x="3361380" y="4755215"/>
                </a:cubicBezTo>
                <a:cubicBezTo>
                  <a:pt x="3363928" y="4785596"/>
                  <a:pt x="3347531" y="4766123"/>
                  <a:pt x="3361636" y="4803525"/>
                </a:cubicBezTo>
                <a:cubicBezTo>
                  <a:pt x="3356254" y="4807867"/>
                  <a:pt x="3356117" y="4812705"/>
                  <a:pt x="3358957" y="4820729"/>
                </a:cubicBezTo>
                <a:cubicBezTo>
                  <a:pt x="3359783" y="4835507"/>
                  <a:pt x="3345952" y="4834947"/>
                  <a:pt x="3354635" y="4849546"/>
                </a:cubicBezTo>
                <a:cubicBezTo>
                  <a:pt x="3350894" y="4848362"/>
                  <a:pt x="3350351" y="4855411"/>
                  <a:pt x="3349759" y="4861941"/>
                </a:cubicBezTo>
                <a:lnTo>
                  <a:pt x="3347368" y="4866228"/>
                </a:lnTo>
                <a:lnTo>
                  <a:pt x="3358408" y="4889535"/>
                </a:lnTo>
                <a:cubicBezTo>
                  <a:pt x="3373705" y="4931282"/>
                  <a:pt x="3382233" y="4982216"/>
                  <a:pt x="3393319" y="5017998"/>
                </a:cubicBezTo>
                <a:cubicBezTo>
                  <a:pt x="3368256" y="5040241"/>
                  <a:pt x="3392200" y="5029364"/>
                  <a:pt x="3389184" y="5055049"/>
                </a:cubicBezTo>
                <a:cubicBezTo>
                  <a:pt x="3413510" y="5050695"/>
                  <a:pt x="3377700" y="5085342"/>
                  <a:pt x="3405892" y="5089973"/>
                </a:cubicBezTo>
                <a:cubicBezTo>
                  <a:pt x="3404451" y="5094499"/>
                  <a:pt x="3402165" y="5098741"/>
                  <a:pt x="3399662" y="5102960"/>
                </a:cubicBezTo>
                <a:lnTo>
                  <a:pt x="3398363" y="5105176"/>
                </a:lnTo>
                <a:lnTo>
                  <a:pt x="3398026" y="5114590"/>
                </a:lnTo>
                <a:lnTo>
                  <a:pt x="3391859" y="5116550"/>
                </a:lnTo>
                <a:lnTo>
                  <a:pt x="3386999" y="5130226"/>
                </a:lnTo>
                <a:cubicBezTo>
                  <a:pt x="3386119" y="5135455"/>
                  <a:pt x="3386267" y="5141205"/>
                  <a:pt x="3388073" y="5147747"/>
                </a:cubicBezTo>
                <a:cubicBezTo>
                  <a:pt x="3400425" y="5164741"/>
                  <a:pt x="3388688" y="5187675"/>
                  <a:pt x="3391234" y="5209919"/>
                </a:cubicBezTo>
                <a:lnTo>
                  <a:pt x="3395469" y="5220481"/>
                </a:lnTo>
                <a:lnTo>
                  <a:pt x="3392518" y="5250830"/>
                </a:lnTo>
                <a:lnTo>
                  <a:pt x="3393800" y="5252877"/>
                </a:lnTo>
                <a:cubicBezTo>
                  <a:pt x="3393941" y="5258188"/>
                  <a:pt x="3392357" y="5268832"/>
                  <a:pt x="3393361" y="5282697"/>
                </a:cubicBezTo>
                <a:lnTo>
                  <a:pt x="3399825" y="5336059"/>
                </a:lnTo>
                <a:lnTo>
                  <a:pt x="3392824" y="5344884"/>
                </a:lnTo>
                <a:lnTo>
                  <a:pt x="3389277" y="5345998"/>
                </a:lnTo>
                <a:lnTo>
                  <a:pt x="3390946" y="5360636"/>
                </a:lnTo>
                <a:lnTo>
                  <a:pt x="3386366" y="5371486"/>
                </a:lnTo>
                <a:lnTo>
                  <a:pt x="3390662" y="5381496"/>
                </a:lnTo>
                <a:lnTo>
                  <a:pt x="3388199" y="5395290"/>
                </a:lnTo>
                <a:cubicBezTo>
                  <a:pt x="3386677" y="5400263"/>
                  <a:pt x="3384810" y="5405812"/>
                  <a:pt x="3383455" y="5412069"/>
                </a:cubicBezTo>
                <a:lnTo>
                  <a:pt x="3376345" y="5426008"/>
                </a:lnTo>
                <a:lnTo>
                  <a:pt x="3374012" y="5448470"/>
                </a:lnTo>
                <a:cubicBezTo>
                  <a:pt x="3372358" y="5465848"/>
                  <a:pt x="3370199" y="5482458"/>
                  <a:pt x="3365299" y="5498771"/>
                </a:cubicBezTo>
                <a:cubicBezTo>
                  <a:pt x="3368242" y="5512292"/>
                  <a:pt x="3368289" y="5524931"/>
                  <a:pt x="3358774" y="5536815"/>
                </a:cubicBezTo>
                <a:cubicBezTo>
                  <a:pt x="3355554" y="5573082"/>
                  <a:pt x="3364982" y="5582256"/>
                  <a:pt x="3352897" y="5604851"/>
                </a:cubicBezTo>
                <a:cubicBezTo>
                  <a:pt x="3357655" y="5611851"/>
                  <a:pt x="3360065" y="5616619"/>
                  <a:pt x="3360918" y="5620215"/>
                </a:cubicBezTo>
                <a:cubicBezTo>
                  <a:pt x="3363482" y="5631010"/>
                  <a:pt x="3352061" y="5631235"/>
                  <a:pt x="3348145" y="5649365"/>
                </a:cubicBezTo>
                <a:cubicBezTo>
                  <a:pt x="3342329" y="5668683"/>
                  <a:pt x="3336842" y="5635583"/>
                  <a:pt x="3334135" y="5654076"/>
                </a:cubicBezTo>
                <a:cubicBezTo>
                  <a:pt x="3338089" y="5673079"/>
                  <a:pt x="3320876" y="5674673"/>
                  <a:pt x="3326011" y="5694285"/>
                </a:cubicBezTo>
                <a:cubicBezTo>
                  <a:pt x="3339441" y="5687377"/>
                  <a:pt x="3320185" y="5735320"/>
                  <a:pt x="3331448" y="5735077"/>
                </a:cubicBezTo>
                <a:cubicBezTo>
                  <a:pt x="3313758" y="5754960"/>
                  <a:pt x="3333086" y="5760823"/>
                  <a:pt x="3326180" y="5784860"/>
                </a:cubicBezTo>
                <a:cubicBezTo>
                  <a:pt x="3319129" y="5796737"/>
                  <a:pt x="3317432" y="5804806"/>
                  <a:pt x="3323175" y="5814629"/>
                </a:cubicBezTo>
                <a:cubicBezTo>
                  <a:pt x="3289103" y="5869565"/>
                  <a:pt x="3319352" y="5845410"/>
                  <a:pt x="3303983" y="5894405"/>
                </a:cubicBezTo>
                <a:lnTo>
                  <a:pt x="3302615" y="5898375"/>
                </a:lnTo>
                <a:lnTo>
                  <a:pt x="3305988" y="5914019"/>
                </a:lnTo>
                <a:cubicBezTo>
                  <a:pt x="3306566" y="5914416"/>
                  <a:pt x="3307142" y="5914813"/>
                  <a:pt x="3307720" y="5915209"/>
                </a:cubicBezTo>
                <a:lnTo>
                  <a:pt x="3288942" y="5962966"/>
                </a:lnTo>
                <a:lnTo>
                  <a:pt x="3289995" y="5969791"/>
                </a:lnTo>
                <a:lnTo>
                  <a:pt x="3273219" y="6000303"/>
                </a:lnTo>
                <a:lnTo>
                  <a:pt x="3266971" y="6016394"/>
                </a:lnTo>
                <a:lnTo>
                  <a:pt x="3258268" y="6034498"/>
                </a:lnTo>
                <a:lnTo>
                  <a:pt x="3262376" y="6046147"/>
                </a:lnTo>
                <a:cubicBezTo>
                  <a:pt x="3269023" y="6073717"/>
                  <a:pt x="3250846" y="6118951"/>
                  <a:pt x="3274161" y="6127097"/>
                </a:cubicBezTo>
                <a:cubicBezTo>
                  <a:pt x="3261055" y="6140796"/>
                  <a:pt x="3284255" y="6151240"/>
                  <a:pt x="3287116" y="6165061"/>
                </a:cubicBezTo>
                <a:cubicBezTo>
                  <a:pt x="3278972" y="6176795"/>
                  <a:pt x="3286959" y="6181809"/>
                  <a:pt x="3289289" y="6191816"/>
                </a:cubicBezTo>
                <a:cubicBezTo>
                  <a:pt x="3284123" y="6196765"/>
                  <a:pt x="3284941" y="6205311"/>
                  <a:pt x="3291517" y="6207797"/>
                </a:cubicBezTo>
                <a:cubicBezTo>
                  <a:pt x="3306003" y="6202672"/>
                  <a:pt x="3300501" y="6232914"/>
                  <a:pt x="3310808" y="6234442"/>
                </a:cubicBezTo>
                <a:cubicBezTo>
                  <a:pt x="3314005" y="6251566"/>
                  <a:pt x="3305763" y="6327405"/>
                  <a:pt x="3322832" y="6339012"/>
                </a:cubicBezTo>
                <a:cubicBezTo>
                  <a:pt x="3332735" y="6373401"/>
                  <a:pt x="3309981" y="6425589"/>
                  <a:pt x="3311360" y="6440393"/>
                </a:cubicBezTo>
                <a:cubicBezTo>
                  <a:pt x="3282540" y="6457108"/>
                  <a:pt x="3365374" y="6523495"/>
                  <a:pt x="3370963" y="6586374"/>
                </a:cubicBezTo>
                <a:cubicBezTo>
                  <a:pt x="3368621" y="6595055"/>
                  <a:pt x="3368943" y="6599590"/>
                  <a:pt x="3375863" y="6601412"/>
                </a:cubicBezTo>
                <a:cubicBezTo>
                  <a:pt x="3380798" y="6617525"/>
                  <a:pt x="3389212" y="6649404"/>
                  <a:pt x="3400578" y="6683057"/>
                </a:cubicBezTo>
                <a:cubicBezTo>
                  <a:pt x="3408645" y="6705148"/>
                  <a:pt x="3410628" y="6805370"/>
                  <a:pt x="3417831" y="6852700"/>
                </a:cubicBezTo>
                <a:lnTo>
                  <a:pt x="3418926" y="6858000"/>
                </a:lnTo>
                <a:lnTo>
                  <a:pt x="0" y="6858000"/>
                </a:lnTo>
                <a:close/>
              </a:path>
            </a:pathLst>
          </a:custGeom>
        </p:spPr>
      </p:pic>
    </p:spTree>
    <p:extLst>
      <p:ext uri="{BB962C8B-B14F-4D97-AF65-F5344CB8AC3E}">
        <p14:creationId xmlns:p14="http://schemas.microsoft.com/office/powerpoint/2010/main" val="3510718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4568804" y="866501"/>
            <a:ext cx="2731662" cy="357887"/>
          </a:xfrm>
        </p:spPr>
        <p:txBody>
          <a:bodyPr>
            <a:noAutofit/>
          </a:bodyPr>
          <a:lstStyle/>
          <a:p>
            <a:r>
              <a:rPr lang="en-BR" sz="2000" b="1" dirty="0"/>
              <a:t>AWS Organizations</a:t>
            </a:r>
          </a:p>
        </p:txBody>
      </p:sp>
      <p:pic>
        <p:nvPicPr>
          <p:cNvPr id="4" name="Picture 2" descr="Diagrama de organização básica">
            <a:extLst>
              <a:ext uri="{FF2B5EF4-FFF2-40B4-BE49-F238E27FC236}">
                <a16:creationId xmlns:a16="http://schemas.microsoft.com/office/drawing/2014/main" id="{94947E59-9603-CBF8-9718-9920F68F7D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659" y="1645920"/>
            <a:ext cx="9992682" cy="5090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386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172860" y="2848350"/>
            <a:ext cx="2132428" cy="357887"/>
          </a:xfrm>
        </p:spPr>
        <p:txBody>
          <a:bodyPr>
            <a:normAutofit fontScale="90000"/>
          </a:bodyPr>
          <a:lstStyle/>
          <a:p>
            <a:r>
              <a:rPr lang="en-BR" sz="2000" dirty="0"/>
              <a:t>AWS Control Tower</a:t>
            </a:r>
          </a:p>
        </p:txBody>
      </p:sp>
      <p:pic>
        <p:nvPicPr>
          <p:cNvPr id="4" name="Picture 2" descr="Build a Multi-Account Management Environment with AWS Control Tower - DEV  Community">
            <a:extLst>
              <a:ext uri="{FF2B5EF4-FFF2-40B4-BE49-F238E27FC236}">
                <a16:creationId xmlns:a16="http://schemas.microsoft.com/office/drawing/2014/main" id="{DA6755EE-4A64-D39D-45B7-E91B92135C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3261" y="3354500"/>
            <a:ext cx="825477" cy="825477"/>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a:extLst>
              <a:ext uri="{FF2B5EF4-FFF2-40B4-BE49-F238E27FC236}">
                <a16:creationId xmlns:a16="http://schemas.microsoft.com/office/drawing/2014/main" id="{2B1A5255-B2F6-49D9-A24B-6BD877EA2B3A}"/>
              </a:ext>
            </a:extLst>
          </p:cNvPr>
          <p:cNvSpPr/>
          <p:nvPr/>
        </p:nvSpPr>
        <p:spPr>
          <a:xfrm>
            <a:off x="626939" y="851352"/>
            <a:ext cx="4647303" cy="10650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Agrega vários serviços da AWS de gerenciamento de múltiplas contas (service catalog, aws organizations, aws iam etc)</a:t>
            </a:r>
          </a:p>
        </p:txBody>
      </p:sp>
      <p:sp>
        <p:nvSpPr>
          <p:cNvPr id="6" name="Rounded Rectangle 5">
            <a:extLst>
              <a:ext uri="{FF2B5EF4-FFF2-40B4-BE49-F238E27FC236}">
                <a16:creationId xmlns:a16="http://schemas.microsoft.com/office/drawing/2014/main" id="{8775E242-6DF8-696D-D4AE-4491DC3FC06B}"/>
              </a:ext>
            </a:extLst>
          </p:cNvPr>
          <p:cNvSpPr/>
          <p:nvPr/>
        </p:nvSpPr>
        <p:spPr>
          <a:xfrm>
            <a:off x="749808" y="5285589"/>
            <a:ext cx="4790378" cy="10650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Quando criamos uma landing zone, a criação de uma conta de logs e outra de auditoria é automática (presentes na security OU)</a:t>
            </a:r>
          </a:p>
        </p:txBody>
      </p:sp>
      <p:cxnSp>
        <p:nvCxnSpPr>
          <p:cNvPr id="9" name="Straight Arrow Connector 8">
            <a:extLst>
              <a:ext uri="{FF2B5EF4-FFF2-40B4-BE49-F238E27FC236}">
                <a16:creationId xmlns:a16="http://schemas.microsoft.com/office/drawing/2014/main" id="{DF2F66CA-150A-57A0-3850-812EAE7BFD79}"/>
              </a:ext>
            </a:extLst>
          </p:cNvPr>
          <p:cNvCxnSpPr>
            <a:stCxn id="4" idx="1"/>
            <a:endCxn id="6" idx="0"/>
          </p:cNvCxnSpPr>
          <p:nvPr/>
        </p:nvCxnSpPr>
        <p:spPr>
          <a:xfrm flipH="1">
            <a:off x="3144997" y="3767239"/>
            <a:ext cx="2538264" cy="15183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05EB2AA8-96EE-C8D6-07A1-13B36C6F72F0}"/>
              </a:ext>
            </a:extLst>
          </p:cNvPr>
          <p:cNvCxnSpPr>
            <a:cxnSpLocks/>
            <a:stCxn id="4" idx="1"/>
            <a:endCxn id="5" idx="2"/>
          </p:cNvCxnSpPr>
          <p:nvPr/>
        </p:nvCxnSpPr>
        <p:spPr>
          <a:xfrm flipH="1" flipV="1">
            <a:off x="2950591" y="1916359"/>
            <a:ext cx="2732670" cy="18508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5263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0">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828675" y="494414"/>
            <a:ext cx="10534650" cy="817403"/>
          </a:xfrm>
        </p:spPr>
        <p:txBody>
          <a:bodyPr anchor="b">
            <a:normAutofit/>
          </a:bodyPr>
          <a:lstStyle/>
          <a:p>
            <a:r>
              <a:rPr lang="en-BR" sz="2500"/>
              <a:t>Service Control Policy</a:t>
            </a:r>
            <a:br>
              <a:rPr lang="en-BR" sz="2500"/>
            </a:br>
            <a:r>
              <a:rPr lang="en-BR" sz="2500"/>
              <a:t>(Políticas de controle de serviço)</a:t>
            </a:r>
          </a:p>
        </p:txBody>
      </p:sp>
      <p:pic>
        <p:nvPicPr>
          <p:cNvPr id="4" name="Picture 3" descr="A white rectangular object with black text&#10;&#10;Description automatically generated">
            <a:extLst>
              <a:ext uri="{FF2B5EF4-FFF2-40B4-BE49-F238E27FC236}">
                <a16:creationId xmlns:a16="http://schemas.microsoft.com/office/drawing/2014/main" id="{C92610A4-65C4-2597-DB09-57335E249446}"/>
              </a:ext>
            </a:extLst>
          </p:cNvPr>
          <p:cNvPicPr>
            <a:picLocks noChangeAspect="1"/>
          </p:cNvPicPr>
          <p:nvPr/>
        </p:nvPicPr>
        <p:blipFill>
          <a:blip r:embed="rId2"/>
          <a:stretch>
            <a:fillRect/>
          </a:stretch>
        </p:blipFill>
        <p:spPr>
          <a:xfrm>
            <a:off x="828675" y="3429000"/>
            <a:ext cx="10639425" cy="1684763"/>
          </a:xfrm>
          <a:prstGeom prst="rect">
            <a:avLst/>
          </a:prstGeom>
        </p:spPr>
      </p:pic>
      <p:sp>
        <p:nvSpPr>
          <p:cNvPr id="5" name="TextBox 4">
            <a:extLst>
              <a:ext uri="{FF2B5EF4-FFF2-40B4-BE49-F238E27FC236}">
                <a16:creationId xmlns:a16="http://schemas.microsoft.com/office/drawing/2014/main" id="{9531BD60-3CCA-EB69-EBE4-8CB7E11A9735}"/>
              </a:ext>
            </a:extLst>
          </p:cNvPr>
          <p:cNvSpPr txBox="1"/>
          <p:nvPr/>
        </p:nvSpPr>
        <p:spPr>
          <a:xfrm>
            <a:off x="828675" y="1798563"/>
            <a:ext cx="10248900" cy="1231106"/>
          </a:xfrm>
          <a:prstGeom prst="rect">
            <a:avLst/>
          </a:prstGeom>
          <a:noFill/>
        </p:spPr>
        <p:txBody>
          <a:bodyPr wrap="square" rtlCol="0">
            <a:spAutoFit/>
          </a:bodyPr>
          <a:lstStyle/>
          <a:p>
            <a:r>
              <a:rPr lang="en-US" sz="2000" b="1" dirty="0">
                <a:solidFill>
                  <a:srgbClr val="16191F"/>
                </a:solidFill>
                <a:highlight>
                  <a:srgbClr val="FFFFFF"/>
                </a:highlight>
                <a:latin typeface="Amazon Ember"/>
              </a:rPr>
              <a:t>Doc AWS.: </a:t>
            </a:r>
            <a:r>
              <a:rPr lang="en-US" dirty="0">
                <a:solidFill>
                  <a:srgbClr val="16191F"/>
                </a:solidFill>
                <a:highlight>
                  <a:srgbClr val="FFFFFF"/>
                </a:highlight>
                <a:latin typeface="Amazon Ember"/>
              </a:rPr>
              <a:t>“</a:t>
            </a:r>
            <a:r>
              <a:rPr lang="en-US" b="0" i="0" u="none" strike="noStrike" noProof="1">
                <a:solidFill>
                  <a:srgbClr val="16191F"/>
                </a:solidFill>
                <a:effectLst/>
                <a:highlight>
                  <a:srgbClr val="FFFFFF"/>
                </a:highlight>
                <a:latin typeface="Amazon Ember"/>
              </a:rPr>
              <a:t>As políticas de controle de serviço (SCPs) são um tipo de política organizacional que você pode usar para gerenciar permissões na sua organização. Os SCPs oferecem controle central sobre o máximo de permissões disponíveis para os usuários e funções do IAM na sua organização. As SCPs ajudam você a garantir que as suas contas permaneçam dentro das diretrizes de controle de acesso da sua organização. </a:t>
            </a:r>
            <a:r>
              <a:rPr lang="en-US" b="0" i="0" u="none" strike="noStrike" dirty="0">
                <a:solidFill>
                  <a:srgbClr val="16191F"/>
                </a:solidFill>
                <a:effectLst/>
                <a:highlight>
                  <a:srgbClr val="FFFFFF"/>
                </a:highlight>
                <a:latin typeface="Amazon Ember"/>
              </a:rPr>
              <a:t>”</a:t>
            </a:r>
            <a:endParaRPr lang="en-BR" dirty="0"/>
          </a:p>
        </p:txBody>
      </p:sp>
    </p:spTree>
    <p:extLst>
      <p:ext uri="{BB962C8B-B14F-4D97-AF65-F5344CB8AC3E}">
        <p14:creationId xmlns:p14="http://schemas.microsoft.com/office/powerpoint/2010/main" val="2491018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4CA41F-BB8A-925C-CC3D-4657E9046B4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Semana 2 – Ponto de partida	</a:t>
            </a:r>
          </a:p>
        </p:txBody>
      </p:sp>
      <p:pic>
        <p:nvPicPr>
          <p:cNvPr id="4" name="Picture 3" descr="A document with text on it&#10;&#10;Description automatically generated">
            <a:extLst>
              <a:ext uri="{FF2B5EF4-FFF2-40B4-BE49-F238E27FC236}">
                <a16:creationId xmlns:a16="http://schemas.microsoft.com/office/drawing/2014/main" id="{94A50622-FDA3-EF07-CCD5-202B1CF1E6BA}"/>
              </a:ext>
            </a:extLst>
          </p:cNvPr>
          <p:cNvPicPr>
            <a:picLocks noChangeAspect="1"/>
          </p:cNvPicPr>
          <p:nvPr/>
        </p:nvPicPr>
        <p:blipFill>
          <a:blip r:embed="rId2"/>
          <a:stretch>
            <a:fillRect/>
          </a:stretch>
        </p:blipFill>
        <p:spPr>
          <a:xfrm>
            <a:off x="5205571" y="643466"/>
            <a:ext cx="5924190" cy="5568739"/>
          </a:xfrm>
          <a:prstGeom prst="rect">
            <a:avLst/>
          </a:prstGeom>
        </p:spPr>
      </p:pic>
    </p:spTree>
    <p:extLst>
      <p:ext uri="{BB962C8B-B14F-4D97-AF65-F5344CB8AC3E}">
        <p14:creationId xmlns:p14="http://schemas.microsoft.com/office/powerpoint/2010/main" val="2333023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9">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1">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477981" y="1122363"/>
            <a:ext cx="4023360" cy="3204134"/>
          </a:xfrm>
        </p:spPr>
        <p:txBody>
          <a:bodyPr anchor="b">
            <a:normAutofit/>
          </a:bodyPr>
          <a:lstStyle/>
          <a:p>
            <a:pPr algn="l"/>
            <a:r>
              <a:rPr lang="en-BR" sz="4400"/>
              <a:t>Service Control Policy</a:t>
            </a:r>
            <a:br>
              <a:rPr lang="en-BR" sz="4400"/>
            </a:br>
            <a:r>
              <a:rPr lang="en-BR" sz="4400"/>
              <a:t>(Políticas de controle de serviço)</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A screenshot of a computer&#10;&#10;Description automatically generated">
            <a:extLst>
              <a:ext uri="{FF2B5EF4-FFF2-40B4-BE49-F238E27FC236}">
                <a16:creationId xmlns:a16="http://schemas.microsoft.com/office/drawing/2014/main" id="{4E92ABD2-AED1-E734-ACCA-66D556B0DACC}"/>
              </a:ext>
            </a:extLst>
          </p:cNvPr>
          <p:cNvPicPr>
            <a:picLocks noChangeAspect="1"/>
          </p:cNvPicPr>
          <p:nvPr/>
        </p:nvPicPr>
        <p:blipFill>
          <a:blip r:embed="rId2"/>
          <a:stretch>
            <a:fillRect/>
          </a:stretch>
        </p:blipFill>
        <p:spPr>
          <a:xfrm>
            <a:off x="5474462" y="625684"/>
            <a:ext cx="6288624" cy="5455380"/>
          </a:xfrm>
          <a:prstGeom prst="rect">
            <a:avLst/>
          </a:prstGeom>
        </p:spPr>
      </p:pic>
    </p:spTree>
    <p:extLst>
      <p:ext uri="{BB962C8B-B14F-4D97-AF65-F5344CB8AC3E}">
        <p14:creationId xmlns:p14="http://schemas.microsoft.com/office/powerpoint/2010/main" val="4165624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587998" y="3632218"/>
            <a:ext cx="694267" cy="385763"/>
          </a:xfrm>
        </p:spPr>
        <p:txBody>
          <a:bodyPr>
            <a:normAutofit/>
          </a:bodyPr>
          <a:lstStyle/>
          <a:p>
            <a:r>
              <a:rPr lang="en-BR" sz="2000" dirty="0"/>
              <a:t>STS</a:t>
            </a:r>
          </a:p>
        </p:txBody>
      </p:sp>
      <p:sp>
        <p:nvSpPr>
          <p:cNvPr id="3" name="Rounded Rectangle 2">
            <a:extLst>
              <a:ext uri="{FF2B5EF4-FFF2-40B4-BE49-F238E27FC236}">
                <a16:creationId xmlns:a16="http://schemas.microsoft.com/office/drawing/2014/main" id="{EB41D048-9D7E-9E5C-21EB-EC73174D731E}"/>
              </a:ext>
            </a:extLst>
          </p:cNvPr>
          <p:cNvSpPr/>
          <p:nvPr/>
        </p:nvSpPr>
        <p:spPr>
          <a:xfrm>
            <a:off x="3253671" y="4328575"/>
            <a:ext cx="5778500" cy="6745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sz="1600" b="1" dirty="0"/>
              <a:t>Palavras-chave: </a:t>
            </a:r>
            <a:r>
              <a:rPr lang="en-BR" sz="1600" dirty="0"/>
              <a:t>credenciais temporárias, controle de acesso por tempo determinado aos recursos da AWS</a:t>
            </a:r>
          </a:p>
        </p:txBody>
      </p:sp>
      <p:pic>
        <p:nvPicPr>
          <p:cNvPr id="4" name="Picture 2" descr="AWS Cloud Resource | IAM Policy">
            <a:extLst>
              <a:ext uri="{FF2B5EF4-FFF2-40B4-BE49-F238E27FC236}">
                <a16:creationId xmlns:a16="http://schemas.microsoft.com/office/drawing/2014/main" id="{2D918EB5-4C09-FA98-5968-EA041D3BF4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4564" y="3031085"/>
            <a:ext cx="601133" cy="60113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n orange circle with a white exclamation mark&#10;&#10;Description automatically generated">
            <a:extLst>
              <a:ext uri="{FF2B5EF4-FFF2-40B4-BE49-F238E27FC236}">
                <a16:creationId xmlns:a16="http://schemas.microsoft.com/office/drawing/2014/main" id="{E13C27B6-C9F5-682A-A02E-3AB5DA6FF45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flipH="1">
            <a:off x="8810231" y="4074122"/>
            <a:ext cx="443879" cy="508906"/>
          </a:xfrm>
          <a:prstGeom prst="rect">
            <a:avLst/>
          </a:prstGeom>
        </p:spPr>
      </p:pic>
    </p:spTree>
    <p:extLst>
      <p:ext uri="{BB962C8B-B14F-4D97-AF65-F5344CB8AC3E}">
        <p14:creationId xmlns:p14="http://schemas.microsoft.com/office/powerpoint/2010/main" val="1311657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4057364" y="828338"/>
            <a:ext cx="3721368" cy="909472"/>
          </a:xfrm>
        </p:spPr>
        <p:txBody>
          <a:bodyPr>
            <a:normAutofit fontScale="90000"/>
          </a:bodyPr>
          <a:lstStyle/>
          <a:p>
            <a:r>
              <a:rPr lang="en-BR" sz="2000" dirty="0"/>
              <a:t>Determinar quando federar um serviço de diretório com funções do IAM</a:t>
            </a:r>
          </a:p>
        </p:txBody>
      </p:sp>
      <p:pic>
        <p:nvPicPr>
          <p:cNvPr id="3" name="Picture 2">
            <a:extLst>
              <a:ext uri="{FF2B5EF4-FFF2-40B4-BE49-F238E27FC236}">
                <a16:creationId xmlns:a16="http://schemas.microsoft.com/office/drawing/2014/main" id="{D609639A-71F0-BAB2-3373-6CE999785F8A}"/>
              </a:ext>
            </a:extLst>
          </p:cNvPr>
          <p:cNvPicPr>
            <a:picLocks noChangeAspect="1"/>
          </p:cNvPicPr>
          <p:nvPr/>
        </p:nvPicPr>
        <p:blipFill>
          <a:blip r:embed="rId2"/>
          <a:stretch>
            <a:fillRect/>
          </a:stretch>
        </p:blipFill>
        <p:spPr>
          <a:xfrm>
            <a:off x="2209800" y="3347977"/>
            <a:ext cx="7772400" cy="2878125"/>
          </a:xfrm>
          <a:prstGeom prst="rect">
            <a:avLst/>
          </a:prstGeom>
        </p:spPr>
      </p:pic>
      <p:sp>
        <p:nvSpPr>
          <p:cNvPr id="6" name="TextBox 5">
            <a:extLst>
              <a:ext uri="{FF2B5EF4-FFF2-40B4-BE49-F238E27FC236}">
                <a16:creationId xmlns:a16="http://schemas.microsoft.com/office/drawing/2014/main" id="{237AB3C2-5231-BCE5-B3C8-8E9FAF0BD986}"/>
              </a:ext>
            </a:extLst>
          </p:cNvPr>
          <p:cNvSpPr txBox="1"/>
          <p:nvPr/>
        </p:nvSpPr>
        <p:spPr>
          <a:xfrm>
            <a:off x="1169045" y="2398739"/>
            <a:ext cx="10316900" cy="369332"/>
          </a:xfrm>
          <a:prstGeom prst="rect">
            <a:avLst/>
          </a:prstGeom>
          <a:noFill/>
        </p:spPr>
        <p:txBody>
          <a:bodyPr wrap="square" rtlCol="0">
            <a:spAutoFit/>
          </a:bodyPr>
          <a:lstStyle/>
          <a:p>
            <a:r>
              <a:rPr lang="en-BR" dirty="0"/>
              <a:t>Aqui estamos dizendo que vamos confiar em outra fonte de identificação (outro </a:t>
            </a:r>
            <a:r>
              <a:rPr lang="pt-BR" dirty="0"/>
              <a:t>sistema </a:t>
            </a:r>
            <a:r>
              <a:rPr lang="en-BR" dirty="0"/>
              <a:t>de identidade)</a:t>
            </a:r>
          </a:p>
        </p:txBody>
      </p:sp>
    </p:spTree>
    <p:extLst>
      <p:ext uri="{BB962C8B-B14F-4D97-AF65-F5344CB8AC3E}">
        <p14:creationId xmlns:p14="http://schemas.microsoft.com/office/powerpoint/2010/main" val="2877278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4351063" y="591804"/>
            <a:ext cx="3721368" cy="909472"/>
          </a:xfrm>
        </p:spPr>
        <p:txBody>
          <a:bodyPr>
            <a:normAutofit fontScale="90000"/>
          </a:bodyPr>
          <a:lstStyle/>
          <a:p>
            <a:r>
              <a:rPr lang="en-BR" sz="2000" dirty="0"/>
              <a:t>Determinar quando federar um serviço de diretório com funções do IAM</a:t>
            </a:r>
          </a:p>
        </p:txBody>
      </p:sp>
      <p:pic>
        <p:nvPicPr>
          <p:cNvPr id="5" name="Picture 4">
            <a:extLst>
              <a:ext uri="{FF2B5EF4-FFF2-40B4-BE49-F238E27FC236}">
                <a16:creationId xmlns:a16="http://schemas.microsoft.com/office/drawing/2014/main" id="{F64FEE6D-AE7C-E6DA-8C78-B2D06773A52F}"/>
              </a:ext>
            </a:extLst>
          </p:cNvPr>
          <p:cNvPicPr>
            <a:picLocks noChangeAspect="1"/>
          </p:cNvPicPr>
          <p:nvPr/>
        </p:nvPicPr>
        <p:blipFill>
          <a:blip r:embed="rId2"/>
          <a:stretch>
            <a:fillRect/>
          </a:stretch>
        </p:blipFill>
        <p:spPr>
          <a:xfrm>
            <a:off x="2569098" y="2044352"/>
            <a:ext cx="7285298" cy="4089481"/>
          </a:xfrm>
          <a:prstGeom prst="rect">
            <a:avLst/>
          </a:prstGeom>
        </p:spPr>
      </p:pic>
    </p:spTree>
    <p:extLst>
      <p:ext uri="{BB962C8B-B14F-4D97-AF65-F5344CB8AC3E}">
        <p14:creationId xmlns:p14="http://schemas.microsoft.com/office/powerpoint/2010/main" val="1262316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Kettlebells no chão">
            <a:extLst>
              <a:ext uri="{FF2B5EF4-FFF2-40B4-BE49-F238E27FC236}">
                <a16:creationId xmlns:a16="http://schemas.microsoft.com/office/drawing/2014/main" id="{B955461C-9867-EDD1-E6CD-D2B9F68A2DE6}"/>
              </a:ext>
            </a:extLst>
          </p:cNvPr>
          <p:cNvPicPr>
            <a:picLocks noChangeAspect="1"/>
          </p:cNvPicPr>
          <p:nvPr/>
        </p:nvPicPr>
        <p:blipFill>
          <a:blip r:embed="rId2"/>
          <a:srcRect l="20030" t="4801" r="-1" b="415"/>
          <a:stretch/>
        </p:blipFill>
        <p:spPr>
          <a:xfrm>
            <a:off x="3523488" y="10"/>
            <a:ext cx="8668512" cy="6857990"/>
          </a:xfrm>
          <a:prstGeom prst="rect">
            <a:avLst/>
          </a:prstGeom>
        </p:spPr>
      </p:pic>
      <p:sp>
        <p:nvSpPr>
          <p:cNvPr id="33" name="Rectangle 3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7097BEAA-6F95-6199-CD7F-E87DD8814082}"/>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i="0" u="none" strike="noStrike">
                <a:effectLst/>
                <a:latin typeface="+mj-lt"/>
                <a:ea typeface="+mj-ea"/>
                <a:cs typeface="+mj-cs"/>
              </a:rPr>
              <a:t>Prática – Hands-on Labs</a:t>
            </a:r>
            <a:endParaRPr lang="en-US" sz="4800" b="0" i="0" u="none" strike="noStrike">
              <a:effectLst/>
              <a:latin typeface="+mj-lt"/>
              <a:ea typeface="+mj-ea"/>
              <a:cs typeface="+mj-cs"/>
            </a:endParaRPr>
          </a:p>
          <a:p>
            <a:pPr>
              <a:lnSpc>
                <a:spcPct val="90000"/>
              </a:lnSpc>
              <a:spcBef>
                <a:spcPct val="0"/>
              </a:spcBef>
              <a:spcAft>
                <a:spcPts val="600"/>
              </a:spcAft>
            </a:pPr>
            <a:endParaRPr lang="en-US" sz="4800">
              <a:latin typeface="+mj-lt"/>
              <a:ea typeface="+mj-ea"/>
              <a:cs typeface="+mj-cs"/>
            </a:endParaRPr>
          </a:p>
        </p:txBody>
      </p:sp>
      <p:sp>
        <p:nvSpPr>
          <p:cNvPr id="35" name="Rectangle 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7" name="Rectangle 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0091783"/>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888352" y="2244314"/>
            <a:ext cx="10415296" cy="2369371"/>
          </a:xfrm>
        </p:spPr>
        <p:txBody>
          <a:bodyPr>
            <a:normAutofit/>
          </a:bodyPr>
          <a:lstStyle/>
          <a:p>
            <a:r>
              <a:rPr lang="en-US" sz="2000" dirty="0"/>
              <a:t>- LAB 1: </a:t>
            </a:r>
            <a:r>
              <a:rPr lang="en-US" sz="2000" dirty="0">
                <a:hlinkClick r:id="rId2"/>
              </a:rPr>
              <a:t>https://explore.skillbuilder.aws/learn/course/20119/play/132191/start-aws-simulearn</a:t>
            </a:r>
            <a:br>
              <a:rPr lang="en-US" sz="2000" dirty="0"/>
            </a:br>
            <a:br>
              <a:rPr lang="en-US" sz="2000" dirty="0"/>
            </a:br>
            <a:r>
              <a:rPr lang="en-US" sz="2000" dirty="0"/>
              <a:t>- LAB 2: </a:t>
            </a:r>
            <a:r>
              <a:rPr lang="en-US" sz="2000" dirty="0">
                <a:hlinkClick r:id="rId3"/>
              </a:rPr>
              <a:t>https://explore.skillbuilder.aws/learn/course/20135/play/132239/start-aws-simulearn;lp=2227</a:t>
            </a:r>
            <a:br>
              <a:rPr lang="en-US" sz="2000" dirty="0"/>
            </a:br>
            <a:br>
              <a:rPr lang="en-US" sz="2000" dirty="0"/>
            </a:br>
            <a:r>
              <a:rPr lang="en-US" sz="2000" dirty="0"/>
              <a:t>- </a:t>
            </a:r>
            <a:r>
              <a:rPr lang="en-US" sz="2000" dirty="0">
                <a:hlinkClick r:id="rId4"/>
              </a:rPr>
              <a:t>https://explore.skillbuilder.aws/learn/learning_plan/view/2227/aws-simulearn-solutions-architect</a:t>
            </a:r>
            <a:br>
              <a:rPr lang="en-US" sz="2000" dirty="0"/>
            </a:br>
            <a:endParaRPr lang="en-BR" sz="2000" dirty="0"/>
          </a:p>
        </p:txBody>
      </p:sp>
    </p:spTree>
    <p:extLst>
      <p:ext uri="{BB962C8B-B14F-4D97-AF65-F5344CB8AC3E}">
        <p14:creationId xmlns:p14="http://schemas.microsoft.com/office/powerpoint/2010/main" val="2914392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Kettlebells no chão">
            <a:extLst>
              <a:ext uri="{FF2B5EF4-FFF2-40B4-BE49-F238E27FC236}">
                <a16:creationId xmlns:a16="http://schemas.microsoft.com/office/drawing/2014/main" id="{B955461C-9867-EDD1-E6CD-D2B9F68A2DE6}"/>
              </a:ext>
            </a:extLst>
          </p:cNvPr>
          <p:cNvPicPr>
            <a:picLocks noChangeAspect="1"/>
          </p:cNvPicPr>
          <p:nvPr/>
        </p:nvPicPr>
        <p:blipFill>
          <a:blip r:embed="rId2"/>
          <a:srcRect l="10669" r="10668"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33" name="Freeform: Shape 32">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Freeform: Shape 34">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097BEAA-6F95-6199-CD7F-E87DD8814082}"/>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i="0" u="none" strike="noStrike">
                <a:effectLst/>
                <a:latin typeface="+mj-lt"/>
                <a:ea typeface="+mj-ea"/>
                <a:cs typeface="+mj-cs"/>
              </a:rPr>
              <a:t>Exercícios</a:t>
            </a:r>
            <a:endParaRPr lang="en-US" sz="4800" b="0" i="0" u="none" strike="noStrike">
              <a:effectLst/>
              <a:latin typeface="+mj-lt"/>
              <a:ea typeface="+mj-ea"/>
              <a:cs typeface="+mj-cs"/>
            </a:endParaRPr>
          </a:p>
          <a:p>
            <a:pPr>
              <a:lnSpc>
                <a:spcPct val="90000"/>
              </a:lnSpc>
              <a:spcBef>
                <a:spcPct val="0"/>
              </a:spcBef>
              <a:spcAft>
                <a:spcPts val="600"/>
              </a:spcAft>
            </a:pPr>
            <a:endParaRPr lang="en-US" sz="4800">
              <a:latin typeface="+mj-lt"/>
              <a:ea typeface="+mj-ea"/>
              <a:cs typeface="+mj-cs"/>
            </a:endParaRPr>
          </a:p>
        </p:txBody>
      </p:sp>
      <p:sp>
        <p:nvSpPr>
          <p:cNvPr id="37" name="Rectangle 3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82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05386" y="1689523"/>
            <a:ext cx="11181227" cy="3043361"/>
          </a:xfrm>
        </p:spPr>
        <p:txBody>
          <a:bodyPr>
            <a:normAutofit fontScale="90000"/>
          </a:bodyPr>
          <a:lstStyle/>
          <a:p>
            <a:pPr algn="l"/>
            <a:br>
              <a:rPr lang="en-US" sz="2000" b="0" i="0" u="none" strike="noStrike" dirty="0">
                <a:effectLst/>
              </a:rPr>
            </a:br>
            <a:r>
              <a:rPr lang="en-US" sz="2000" b="1" i="0" u="none" strike="noStrike" dirty="0" err="1">
                <a:effectLst/>
              </a:rPr>
              <a:t>Questão</a:t>
            </a:r>
            <a:r>
              <a:rPr lang="en-US" sz="2000" b="1" i="0" u="none" strike="noStrike" dirty="0">
                <a:effectLst/>
              </a:rPr>
              <a:t> 1:</a:t>
            </a:r>
            <a:br>
              <a:rPr lang="en-US" sz="2000" b="1" i="0" u="none" strike="noStrike" dirty="0">
                <a:effectLst/>
              </a:rPr>
            </a:br>
            <a:br>
              <a:rPr lang="en-US" sz="2000" b="1" i="0" u="none" strike="noStrike" dirty="0">
                <a:effectLst/>
              </a:rPr>
            </a:br>
            <a:r>
              <a:rPr lang="en-US" sz="2000" b="1" i="0" u="none" strike="noStrike" dirty="0">
                <a:effectLst/>
              </a:rPr>
              <a:t>Qual das </a:t>
            </a:r>
            <a:r>
              <a:rPr lang="en-US" sz="2000" b="1" i="0" u="none" strike="noStrike" dirty="0" err="1">
                <a:effectLst/>
              </a:rPr>
              <a:t>seguintes</a:t>
            </a:r>
            <a:r>
              <a:rPr lang="en-US" sz="2000" b="1" i="0" u="none" strike="noStrike" dirty="0">
                <a:effectLst/>
              </a:rPr>
              <a:t> </a:t>
            </a:r>
            <a:r>
              <a:rPr lang="en-US" sz="2000" b="1" i="0" u="none" strike="noStrike" dirty="0" err="1">
                <a:effectLst/>
              </a:rPr>
              <a:t>abordagens</a:t>
            </a:r>
            <a:r>
              <a:rPr lang="en-US" sz="2000" b="1" i="0" u="none" strike="noStrike" dirty="0">
                <a:effectLst/>
              </a:rPr>
              <a:t> é </a:t>
            </a:r>
            <a:r>
              <a:rPr lang="en-US" sz="2000" b="1" i="0" u="none" strike="noStrike" dirty="0" err="1">
                <a:effectLst/>
              </a:rPr>
              <a:t>mais</a:t>
            </a:r>
            <a:r>
              <a:rPr lang="en-US" sz="2000" b="1" i="0" u="none" strike="noStrike" dirty="0">
                <a:effectLst/>
              </a:rPr>
              <a:t> </a:t>
            </a:r>
            <a:r>
              <a:rPr lang="en-US" sz="2000" b="1" i="0" u="none" strike="noStrike" dirty="0" err="1">
                <a:effectLst/>
              </a:rPr>
              <a:t>apropriada</a:t>
            </a:r>
            <a:r>
              <a:rPr lang="en-US" sz="2000" b="1" i="0" u="none" strike="noStrike" dirty="0">
                <a:effectLst/>
              </a:rPr>
              <a:t> para </a:t>
            </a:r>
            <a:r>
              <a:rPr lang="en-US" sz="2000" b="1" i="0" u="none" strike="noStrike" dirty="0" err="1">
                <a:effectLst/>
              </a:rPr>
              <a:t>gerenciar</a:t>
            </a:r>
            <a:r>
              <a:rPr lang="en-US" sz="2000" b="1" i="0" u="none" strike="noStrike" dirty="0">
                <a:effectLst/>
              </a:rPr>
              <a:t> o </a:t>
            </a:r>
            <a:r>
              <a:rPr lang="en-US" sz="2000" b="1" i="0" u="none" strike="noStrike" dirty="0" err="1">
                <a:effectLst/>
              </a:rPr>
              <a:t>acesso</a:t>
            </a:r>
            <a:r>
              <a:rPr lang="en-US" sz="2000" b="1" i="0" u="none" strike="noStrike" dirty="0">
                <a:effectLst/>
              </a:rPr>
              <a:t> a </a:t>
            </a:r>
            <a:r>
              <a:rPr lang="en-US" sz="2000" b="1" i="0" u="none" strike="noStrike" dirty="0" err="1">
                <a:effectLst/>
              </a:rPr>
              <a:t>recursos</a:t>
            </a:r>
            <a:r>
              <a:rPr lang="en-US" sz="2000" b="1" i="0" u="none" strike="noStrike" dirty="0">
                <a:effectLst/>
              </a:rPr>
              <a:t> </a:t>
            </a:r>
            <a:r>
              <a:rPr lang="en-US" sz="2000" b="1" i="0" u="none" strike="noStrike" dirty="0" err="1">
                <a:effectLst/>
              </a:rPr>
              <a:t>em</a:t>
            </a:r>
            <a:r>
              <a:rPr lang="en-US" sz="2000" b="1" i="0" u="none" strike="noStrike" dirty="0">
                <a:effectLst/>
              </a:rPr>
              <a:t> </a:t>
            </a:r>
            <a:r>
              <a:rPr lang="en-US" sz="2000" b="1" i="0" u="none" strike="noStrike" dirty="0" err="1">
                <a:effectLst/>
              </a:rPr>
              <a:t>várias</a:t>
            </a:r>
            <a:r>
              <a:rPr lang="en-US" sz="2000" b="1" i="0" u="none" strike="noStrike" dirty="0">
                <a:effectLst/>
              </a:rPr>
              <a:t> </a:t>
            </a:r>
            <a:r>
              <a:rPr lang="en-US" sz="2000" b="1" i="0" u="none" strike="noStrike" dirty="0" err="1">
                <a:effectLst/>
              </a:rPr>
              <a:t>contas</a:t>
            </a:r>
            <a:r>
              <a:rPr lang="en-US" sz="2000" b="1" i="0" u="none" strike="noStrike" dirty="0">
                <a:effectLst/>
              </a:rPr>
              <a:t> AWS </a:t>
            </a:r>
            <a:r>
              <a:rPr lang="en-US" sz="2000" b="1" i="0" u="none" strike="noStrike" dirty="0" err="1">
                <a:effectLst/>
              </a:rPr>
              <a:t>em</a:t>
            </a:r>
            <a:r>
              <a:rPr lang="en-US" sz="2000" b="1" i="0" u="none" strike="noStrike" dirty="0">
                <a:effectLst/>
              </a:rPr>
              <a:t> </a:t>
            </a:r>
            <a:r>
              <a:rPr lang="en-US" sz="2000" b="1" i="0" u="none" strike="noStrike" dirty="0" err="1">
                <a:effectLst/>
              </a:rPr>
              <a:t>uma</a:t>
            </a:r>
            <a:r>
              <a:rPr lang="en-US" sz="2000" b="1" i="0" u="none" strike="noStrike" dirty="0">
                <a:effectLst/>
              </a:rPr>
              <a:t> </a:t>
            </a:r>
            <a:r>
              <a:rPr lang="en-US" sz="2000" b="1" i="0" u="none" strike="noStrike" dirty="0" err="1">
                <a:effectLst/>
              </a:rPr>
              <a:t>grande</a:t>
            </a:r>
            <a:r>
              <a:rPr lang="en-US" sz="2000" b="1" i="0" u="none" strike="noStrike" dirty="0">
                <a:effectLst/>
              </a:rPr>
              <a:t> </a:t>
            </a:r>
            <a:r>
              <a:rPr lang="en-US" sz="2000" b="1" i="0" u="none" strike="noStrike" dirty="0" err="1">
                <a:effectLst/>
              </a:rPr>
              <a:t>organização</a:t>
            </a:r>
            <a:r>
              <a:rPr lang="en-US" sz="2000" b="1" i="0" u="none" strike="noStrike" dirty="0">
                <a:effectLst/>
              </a:rPr>
              <a:t>?</a:t>
            </a:r>
            <a:br>
              <a:rPr lang="en-US" sz="2000" b="1" i="0" u="none" strike="noStrike" dirty="0">
                <a:effectLst/>
              </a:rPr>
            </a:br>
            <a:br>
              <a:rPr lang="en-US" sz="2000" b="0" i="0" u="none" strike="noStrike" dirty="0">
                <a:effectLst/>
              </a:rPr>
            </a:br>
            <a:r>
              <a:rPr lang="en-US" sz="2000" b="0" i="0" u="none" strike="noStrike" dirty="0">
                <a:effectLst/>
              </a:rPr>
              <a:t>A) </a:t>
            </a:r>
            <a:r>
              <a:rPr lang="en-US" sz="2000" b="0" i="0" u="none" strike="noStrike" dirty="0" err="1">
                <a:effectLst/>
              </a:rPr>
              <a:t>Configurar</a:t>
            </a:r>
            <a:r>
              <a:rPr lang="en-US" sz="2000" b="0" i="0" u="none" strike="noStrike" dirty="0">
                <a:effectLst/>
              </a:rPr>
              <a:t> </a:t>
            </a:r>
            <a:r>
              <a:rPr lang="en-US" sz="2000" b="0" i="0" u="none" strike="noStrike" dirty="0" err="1">
                <a:effectLst/>
              </a:rPr>
              <a:t>múltiplos</a:t>
            </a:r>
            <a:r>
              <a:rPr lang="en-US" sz="2000" b="0" i="0" u="none" strike="noStrike" dirty="0">
                <a:effectLst/>
              </a:rPr>
              <a:t> </a:t>
            </a:r>
            <a:r>
              <a:rPr lang="en-US" sz="2000" b="0" i="0" u="none" strike="noStrike" dirty="0" err="1">
                <a:effectLst/>
              </a:rPr>
              <a:t>usuários</a:t>
            </a:r>
            <a:r>
              <a:rPr lang="en-US" sz="2000" b="0" i="0" u="none" strike="noStrike" dirty="0">
                <a:effectLst/>
              </a:rPr>
              <a:t> do IAM </a:t>
            </a:r>
            <a:r>
              <a:rPr lang="en-US" sz="2000" b="0" i="0" u="none" strike="noStrike" dirty="0" err="1">
                <a:effectLst/>
              </a:rPr>
              <a:t>em</a:t>
            </a:r>
            <a:r>
              <a:rPr lang="en-US" sz="2000" b="0" i="0" u="none" strike="noStrike" dirty="0">
                <a:effectLst/>
              </a:rPr>
              <a:t> </a:t>
            </a:r>
            <a:r>
              <a:rPr lang="en-US" sz="2000" b="0" i="0" u="none" strike="noStrike" dirty="0" err="1">
                <a:effectLst/>
              </a:rPr>
              <a:t>cada</a:t>
            </a:r>
            <a:r>
              <a:rPr lang="en-US" sz="2000" b="0" i="0" u="none" strike="noStrike" dirty="0">
                <a:effectLst/>
              </a:rPr>
              <a:t> </a:t>
            </a:r>
            <a:r>
              <a:rPr lang="en-US" sz="2000" b="0" i="0" u="none" strike="noStrike" dirty="0" err="1">
                <a:effectLst/>
              </a:rPr>
              <a:t>conta</a:t>
            </a:r>
            <a:r>
              <a:rPr lang="en-US" sz="2000" b="0" i="0" u="none" strike="noStrike" dirty="0">
                <a:effectLst/>
              </a:rPr>
              <a:t> </a:t>
            </a:r>
            <a:r>
              <a:rPr lang="en-US" sz="2000" b="0" i="0" u="none" strike="noStrike" dirty="0" err="1">
                <a:effectLst/>
              </a:rPr>
              <a:t>individualmente</a:t>
            </a:r>
            <a:r>
              <a:rPr lang="en-US" sz="2000" b="0" i="0" u="none" strike="noStrike" dirty="0">
                <a:effectLst/>
              </a:rPr>
              <a:t> </a:t>
            </a:r>
            <a:r>
              <a:rPr lang="en-US" sz="2000" b="0" i="0" u="none" strike="noStrike" dirty="0" err="1">
                <a:effectLst/>
              </a:rPr>
              <a:t>sem</a:t>
            </a:r>
            <a:r>
              <a:rPr lang="en-US" sz="2000" b="0" i="0" u="none" strike="noStrike" dirty="0">
                <a:effectLst/>
              </a:rPr>
              <a:t> </a:t>
            </a:r>
            <a:r>
              <a:rPr lang="en-US" sz="2000" b="0" i="0" u="none" strike="noStrike" dirty="0" err="1">
                <a:effectLst/>
              </a:rPr>
              <a:t>nenhuma</a:t>
            </a:r>
            <a:r>
              <a:rPr lang="en-US" sz="2000" b="0" i="0" u="none" strike="noStrike" dirty="0">
                <a:effectLst/>
              </a:rPr>
              <a:t> </a:t>
            </a:r>
            <a:r>
              <a:rPr lang="en-US" sz="2000" b="0" i="0" u="none" strike="noStrike" dirty="0" err="1">
                <a:effectLst/>
              </a:rPr>
              <a:t>coordenação</a:t>
            </a:r>
            <a:r>
              <a:rPr lang="en-US" sz="2000" b="0" i="0" u="none" strike="noStrike" dirty="0">
                <a:effectLst/>
              </a:rPr>
              <a:t> entre as </a:t>
            </a:r>
            <a:r>
              <a:rPr lang="en-US" sz="2000" b="0" i="0" u="none" strike="noStrike" dirty="0" err="1">
                <a:effectLst/>
              </a:rPr>
              <a:t>contas</a:t>
            </a:r>
            <a:r>
              <a:rPr lang="en-US" sz="2000" b="0" i="0" u="none" strike="noStrike" dirty="0">
                <a:effectLst/>
              </a:rPr>
              <a:t>.</a:t>
            </a:r>
            <a:br>
              <a:rPr lang="en-US" sz="2000" b="0" i="0" u="none" strike="noStrike" dirty="0">
                <a:effectLst/>
              </a:rPr>
            </a:br>
            <a:br>
              <a:rPr lang="en-US" sz="2000" b="0" i="0" u="none" strike="noStrike" dirty="0">
                <a:effectLst/>
              </a:rPr>
            </a:br>
            <a:r>
              <a:rPr lang="en-US" sz="2000" b="0" i="0" u="none" strike="noStrike" dirty="0">
                <a:effectLst/>
              </a:rPr>
              <a:t>B) </a:t>
            </a:r>
            <a:r>
              <a:rPr lang="en-US" sz="2000" b="0" i="0" u="none" strike="noStrike" dirty="0" err="1">
                <a:effectLst/>
              </a:rPr>
              <a:t>Utilizar</a:t>
            </a:r>
            <a:r>
              <a:rPr lang="en-US" sz="2000" b="0" i="0" u="none" strike="noStrike" dirty="0">
                <a:effectLst/>
              </a:rPr>
              <a:t> AWS Organizations para </a:t>
            </a:r>
            <a:r>
              <a:rPr lang="en-US" sz="2000" b="0" i="0" u="none" strike="noStrike" dirty="0" err="1">
                <a:effectLst/>
              </a:rPr>
              <a:t>consolidar</a:t>
            </a:r>
            <a:r>
              <a:rPr lang="en-US" sz="2000" b="0" i="0" u="none" strike="noStrike" dirty="0">
                <a:effectLst/>
              </a:rPr>
              <a:t> </a:t>
            </a:r>
            <a:r>
              <a:rPr lang="en-US" sz="2000" b="0" i="0" u="none" strike="noStrike" dirty="0" err="1">
                <a:effectLst/>
              </a:rPr>
              <a:t>contas</a:t>
            </a:r>
            <a:r>
              <a:rPr lang="en-US" sz="2000" b="0" i="0" u="none" strike="noStrike" dirty="0">
                <a:effectLst/>
              </a:rPr>
              <a:t> e </a:t>
            </a:r>
            <a:r>
              <a:rPr lang="en-US" sz="2000" b="0" i="0" u="none" strike="noStrike" dirty="0" err="1">
                <a:effectLst/>
              </a:rPr>
              <a:t>aplicar</a:t>
            </a:r>
            <a:r>
              <a:rPr lang="en-US" sz="2000" b="0" i="0" u="none" strike="noStrike" dirty="0">
                <a:effectLst/>
              </a:rPr>
              <a:t> </a:t>
            </a:r>
            <a:r>
              <a:rPr lang="en-US" sz="2000" b="0" i="0" u="none" strike="noStrike" dirty="0" err="1">
                <a:effectLst/>
              </a:rPr>
              <a:t>políticas</a:t>
            </a:r>
            <a:r>
              <a:rPr lang="en-US" sz="2000" b="0" i="0" u="none" strike="noStrike" dirty="0">
                <a:effectLst/>
              </a:rPr>
              <a:t> de </a:t>
            </a:r>
            <a:r>
              <a:rPr lang="en-US" sz="2000" b="0" i="0" u="none" strike="noStrike" dirty="0" err="1">
                <a:effectLst/>
              </a:rPr>
              <a:t>controle</a:t>
            </a:r>
            <a:r>
              <a:rPr lang="en-US" sz="2000" b="0" i="0" u="none" strike="noStrike" dirty="0">
                <a:effectLst/>
              </a:rPr>
              <a:t> de </a:t>
            </a:r>
            <a:r>
              <a:rPr lang="en-US" sz="2000" b="0" i="0" u="none" strike="noStrike" dirty="0" err="1">
                <a:effectLst/>
              </a:rPr>
              <a:t>serviço</a:t>
            </a:r>
            <a:r>
              <a:rPr lang="en-US" sz="2000" b="0" i="0" u="none" strike="noStrike" dirty="0">
                <a:effectLst/>
              </a:rPr>
              <a:t> (SCPs) para </a:t>
            </a:r>
            <a:r>
              <a:rPr lang="en-US" sz="2000" b="0" i="0" u="none" strike="noStrike" dirty="0" err="1">
                <a:effectLst/>
              </a:rPr>
              <a:t>gerenciar</a:t>
            </a:r>
            <a:r>
              <a:rPr lang="en-US" sz="2000" b="0" i="0" u="none" strike="noStrike" dirty="0">
                <a:effectLst/>
              </a:rPr>
              <a:t> </a:t>
            </a:r>
            <a:r>
              <a:rPr lang="en-US" sz="2000" b="0" i="0" u="none" strike="noStrike" dirty="0" err="1">
                <a:effectLst/>
              </a:rPr>
              <a:t>permissões</a:t>
            </a:r>
            <a:r>
              <a:rPr lang="en-US" sz="2000" b="0" i="0" u="none" strike="noStrike" dirty="0">
                <a:effectLst/>
              </a:rPr>
              <a:t> de </a:t>
            </a:r>
            <a:r>
              <a:rPr lang="en-US" sz="2000" b="0" i="0" u="none" strike="noStrike" dirty="0" err="1">
                <a:effectLst/>
              </a:rPr>
              <a:t>maneira</a:t>
            </a:r>
            <a:r>
              <a:rPr lang="en-US" sz="2000" b="0" i="0" u="none" strike="noStrike" dirty="0">
                <a:effectLst/>
              </a:rPr>
              <a:t> </a:t>
            </a:r>
            <a:r>
              <a:rPr lang="en-US" sz="2000" b="0" i="0" u="none" strike="noStrike" dirty="0" err="1">
                <a:effectLst/>
              </a:rPr>
              <a:t>centralizada</a:t>
            </a:r>
            <a:r>
              <a:rPr lang="en-US" sz="2000" b="0" i="0" u="none" strike="noStrike" dirty="0">
                <a:effectLst/>
              </a:rPr>
              <a:t>.</a:t>
            </a:r>
            <a:br>
              <a:rPr lang="en-US" sz="2000" b="0" i="0" u="none" strike="noStrike" dirty="0">
                <a:effectLst/>
              </a:rPr>
            </a:br>
            <a:br>
              <a:rPr lang="en-US" sz="2000" b="0" i="0" u="none" strike="noStrike" dirty="0">
                <a:effectLst/>
              </a:rPr>
            </a:br>
            <a:r>
              <a:rPr lang="en-US" sz="2000" b="0" i="0" u="none" strike="noStrike" dirty="0">
                <a:effectLst/>
              </a:rPr>
              <a:t>C) </a:t>
            </a:r>
            <a:r>
              <a:rPr lang="en-US" sz="2000" b="0" i="0" u="none" strike="noStrike" dirty="0" err="1">
                <a:effectLst/>
              </a:rPr>
              <a:t>Criar</a:t>
            </a:r>
            <a:r>
              <a:rPr lang="en-US" sz="2000" b="0" i="0" u="none" strike="noStrike" dirty="0">
                <a:effectLst/>
              </a:rPr>
              <a:t> </a:t>
            </a:r>
            <a:r>
              <a:rPr lang="en-US" sz="2000" b="0" i="0" u="none" strike="noStrike" dirty="0" err="1">
                <a:effectLst/>
              </a:rPr>
              <a:t>uma</a:t>
            </a:r>
            <a:r>
              <a:rPr lang="en-US" sz="2000" b="0" i="0" u="none" strike="noStrike" dirty="0">
                <a:effectLst/>
              </a:rPr>
              <a:t> </a:t>
            </a:r>
            <a:r>
              <a:rPr lang="en-US" sz="2000" b="0" i="0" u="none" strike="noStrike" dirty="0" err="1">
                <a:effectLst/>
              </a:rPr>
              <a:t>política</a:t>
            </a:r>
            <a:r>
              <a:rPr lang="en-US" sz="2000" b="0" i="0" u="none" strike="noStrike" dirty="0">
                <a:effectLst/>
              </a:rPr>
              <a:t> de bucket no Amazon S3 para </a:t>
            </a:r>
            <a:r>
              <a:rPr lang="en-US" sz="2000" b="0" i="0" u="none" strike="noStrike" dirty="0" err="1">
                <a:effectLst/>
              </a:rPr>
              <a:t>cada</a:t>
            </a:r>
            <a:r>
              <a:rPr lang="en-US" sz="2000" b="0" i="0" u="none" strike="noStrike" dirty="0">
                <a:effectLst/>
              </a:rPr>
              <a:t> </a:t>
            </a:r>
            <a:r>
              <a:rPr lang="en-US" sz="2000" b="0" i="0" u="none" strike="noStrike" dirty="0" err="1">
                <a:effectLst/>
              </a:rPr>
              <a:t>recurso</a:t>
            </a:r>
            <a:r>
              <a:rPr lang="en-US" sz="2000" b="0" i="0" u="none" strike="noStrike" dirty="0">
                <a:effectLst/>
              </a:rPr>
              <a:t> </a:t>
            </a:r>
            <a:r>
              <a:rPr lang="en-US" sz="2000" b="0" i="0" u="none" strike="noStrike" dirty="0" err="1">
                <a:effectLst/>
              </a:rPr>
              <a:t>separado</a:t>
            </a:r>
            <a:r>
              <a:rPr lang="en-US" sz="2000" b="0" i="0" u="none" strike="noStrike" dirty="0">
                <a:effectLst/>
              </a:rPr>
              <a:t>.</a:t>
            </a:r>
            <a:br>
              <a:rPr lang="en-US" sz="2000" b="0" i="0" u="none" strike="noStrike" dirty="0">
                <a:effectLst/>
              </a:rPr>
            </a:br>
            <a:br>
              <a:rPr lang="en-US" sz="2000" b="0" i="0" u="none" strike="noStrike" dirty="0">
                <a:effectLst/>
              </a:rPr>
            </a:br>
            <a:r>
              <a:rPr lang="en-US" sz="2000" b="0" i="0" u="none" strike="noStrike" dirty="0">
                <a:effectLst/>
              </a:rPr>
              <a:t>D) </a:t>
            </a:r>
            <a:r>
              <a:rPr lang="en-US" sz="2000" b="0" i="0" u="none" strike="noStrike" dirty="0" err="1">
                <a:effectLst/>
              </a:rPr>
              <a:t>Utilizar</a:t>
            </a:r>
            <a:r>
              <a:rPr lang="en-US" sz="2000" b="0" i="0" u="none" strike="noStrike" dirty="0">
                <a:effectLst/>
              </a:rPr>
              <a:t> </a:t>
            </a:r>
            <a:r>
              <a:rPr lang="en-US" sz="2000" b="0" i="0" u="none" strike="noStrike" dirty="0" err="1">
                <a:effectLst/>
              </a:rPr>
              <a:t>grupos</a:t>
            </a:r>
            <a:r>
              <a:rPr lang="en-US" sz="2000" b="0" i="0" u="none" strike="noStrike" dirty="0">
                <a:effectLst/>
              </a:rPr>
              <a:t> de segurança do EC2 para </a:t>
            </a:r>
            <a:r>
              <a:rPr lang="en-US" sz="2000" b="0" i="0" u="none" strike="noStrike" dirty="0" err="1">
                <a:effectLst/>
              </a:rPr>
              <a:t>gerenciar</a:t>
            </a:r>
            <a:r>
              <a:rPr lang="en-US" sz="2000" b="0" i="0" u="none" strike="noStrike" dirty="0">
                <a:effectLst/>
              </a:rPr>
              <a:t> o </a:t>
            </a:r>
            <a:r>
              <a:rPr lang="en-US" sz="2000" b="0" i="0" u="none" strike="noStrike" dirty="0" err="1">
                <a:effectLst/>
              </a:rPr>
              <a:t>acesso</a:t>
            </a:r>
            <a:r>
              <a:rPr lang="en-US" sz="2000" b="0" i="0" u="none" strike="noStrike" dirty="0">
                <a:effectLst/>
              </a:rPr>
              <a:t> a </a:t>
            </a:r>
            <a:r>
              <a:rPr lang="en-US" sz="2000" b="0" i="0" u="none" strike="noStrike" dirty="0" err="1">
                <a:effectLst/>
              </a:rPr>
              <a:t>todas</a:t>
            </a:r>
            <a:r>
              <a:rPr lang="en-US" sz="2000" b="0" i="0" u="none" strike="noStrike" dirty="0">
                <a:effectLst/>
              </a:rPr>
              <a:t> as </a:t>
            </a:r>
            <a:r>
              <a:rPr lang="en-US" sz="2000" b="0" i="0" u="none" strike="noStrike" dirty="0" err="1">
                <a:effectLst/>
              </a:rPr>
              <a:t>contas</a:t>
            </a:r>
            <a:r>
              <a:rPr lang="en-US" sz="2000" b="0" i="0" u="none" strike="noStrike" dirty="0">
                <a:effectLst/>
              </a:rPr>
              <a:t>.</a:t>
            </a:r>
            <a:br>
              <a:rPr lang="en-US" sz="2000" b="0" i="0" u="none" strike="noStrike" dirty="0">
                <a:effectLst/>
              </a:rPr>
            </a:br>
            <a:br>
              <a:rPr lang="en-US" sz="2000" dirty="0"/>
            </a:br>
            <a:endParaRPr lang="en-BR" sz="2000" dirty="0"/>
          </a:p>
        </p:txBody>
      </p:sp>
      <p:sp>
        <p:nvSpPr>
          <p:cNvPr id="9" name="Rectangle 8">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3263493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05386" y="451413"/>
            <a:ext cx="11181227" cy="4687747"/>
          </a:xfrm>
        </p:spPr>
        <p:txBody>
          <a:bodyPr>
            <a:normAutofit/>
          </a:bodyPr>
          <a:lstStyle/>
          <a:p>
            <a:pPr algn="l"/>
            <a:br>
              <a:rPr lang="en-US" sz="1800" b="0" i="0" u="none" strike="noStrike" dirty="0">
                <a:effectLst/>
              </a:rPr>
            </a:br>
            <a:r>
              <a:rPr lang="en-US" sz="1800" b="1" i="0" u="none" strike="noStrike" dirty="0" err="1">
                <a:solidFill>
                  <a:srgbClr val="000000"/>
                </a:solidFill>
                <a:effectLst/>
              </a:rPr>
              <a:t>Questão</a:t>
            </a:r>
            <a:r>
              <a:rPr lang="en-US" sz="1800" b="1" i="0" u="none" strike="noStrike" dirty="0">
                <a:solidFill>
                  <a:srgbClr val="000000"/>
                </a:solidFill>
                <a:effectLst/>
              </a:rPr>
              <a:t> 2:</a:t>
            </a:r>
            <a:br>
              <a:rPr lang="en-US" sz="1800" b="1" i="0" u="none" strike="noStrike" dirty="0">
                <a:solidFill>
                  <a:srgbClr val="000000"/>
                </a:solidFill>
                <a:effectLst/>
              </a:rPr>
            </a:br>
            <a:br>
              <a:rPr lang="en-US" sz="1800" b="1" i="0" u="none" strike="noStrike" dirty="0">
                <a:solidFill>
                  <a:srgbClr val="000000"/>
                </a:solidFill>
                <a:effectLst/>
              </a:rPr>
            </a:br>
            <a:r>
              <a:rPr lang="en-US" sz="1800" b="1" i="0" u="none" strike="noStrike" dirty="0">
                <a:solidFill>
                  <a:srgbClr val="000000"/>
                </a:solidFill>
                <a:effectLst/>
              </a:rPr>
              <a:t>Qual </a:t>
            </a:r>
            <a:r>
              <a:rPr lang="en-US" sz="1800" b="1" i="0" u="none" strike="noStrike" dirty="0" err="1">
                <a:solidFill>
                  <a:srgbClr val="000000"/>
                </a:solidFill>
                <a:effectLst/>
              </a:rPr>
              <a:t>serviço</a:t>
            </a:r>
            <a:r>
              <a:rPr lang="en-US" sz="1800" b="1" i="0" u="none" strike="noStrike" dirty="0">
                <a:solidFill>
                  <a:srgbClr val="000000"/>
                </a:solidFill>
                <a:effectLst/>
              </a:rPr>
              <a:t> da AWS é </a:t>
            </a:r>
            <a:r>
              <a:rPr lang="en-US" sz="1800" b="1" i="0" u="none" strike="noStrike" dirty="0" err="1">
                <a:solidFill>
                  <a:srgbClr val="000000"/>
                </a:solidFill>
                <a:effectLst/>
              </a:rPr>
              <a:t>mais</a:t>
            </a:r>
            <a:r>
              <a:rPr lang="en-US" sz="1800" b="1" i="0" u="none" strike="noStrike" dirty="0">
                <a:solidFill>
                  <a:srgbClr val="000000"/>
                </a:solidFill>
                <a:effectLst/>
              </a:rPr>
              <a:t> </a:t>
            </a:r>
            <a:r>
              <a:rPr lang="en-US" sz="1800" b="1" i="0" u="none" strike="noStrike" dirty="0" err="1">
                <a:solidFill>
                  <a:srgbClr val="000000"/>
                </a:solidFill>
                <a:effectLst/>
              </a:rPr>
              <a:t>adequado</a:t>
            </a:r>
            <a:r>
              <a:rPr lang="en-US" sz="1800" b="1" i="0" u="none" strike="noStrike" dirty="0">
                <a:solidFill>
                  <a:srgbClr val="000000"/>
                </a:solidFill>
                <a:effectLst/>
              </a:rPr>
              <a:t> para </a:t>
            </a:r>
            <a:r>
              <a:rPr lang="en-US" sz="1800" b="1" i="0" u="none" strike="noStrike" dirty="0" err="1">
                <a:solidFill>
                  <a:srgbClr val="000000"/>
                </a:solidFill>
                <a:effectLst/>
              </a:rPr>
              <a:t>oferecer</a:t>
            </a:r>
            <a:r>
              <a:rPr lang="en-US" sz="1800" b="1" i="0" u="none" strike="noStrike" dirty="0">
                <a:solidFill>
                  <a:srgbClr val="000000"/>
                </a:solidFill>
                <a:effectLst/>
              </a:rPr>
              <a:t> </a:t>
            </a:r>
            <a:r>
              <a:rPr lang="en-US" sz="1800" b="1" i="0" u="none" strike="noStrike" dirty="0" err="1">
                <a:solidFill>
                  <a:srgbClr val="000000"/>
                </a:solidFill>
                <a:effectLst/>
              </a:rPr>
              <a:t>uma</a:t>
            </a:r>
            <a:r>
              <a:rPr lang="en-US" sz="1800" b="1" i="0" u="none" strike="noStrike" dirty="0">
                <a:solidFill>
                  <a:srgbClr val="000000"/>
                </a:solidFill>
                <a:effectLst/>
              </a:rPr>
              <a:t> </a:t>
            </a:r>
            <a:r>
              <a:rPr lang="en-US" sz="1800" b="1" i="0" u="none" strike="noStrike" dirty="0" err="1">
                <a:solidFill>
                  <a:srgbClr val="000000"/>
                </a:solidFill>
                <a:effectLst/>
              </a:rPr>
              <a:t>experiência</a:t>
            </a:r>
            <a:r>
              <a:rPr lang="en-US" sz="1800" b="1" i="0" u="none" strike="noStrike" dirty="0">
                <a:solidFill>
                  <a:srgbClr val="000000"/>
                </a:solidFill>
                <a:effectLst/>
              </a:rPr>
              <a:t> de login </a:t>
            </a:r>
            <a:r>
              <a:rPr lang="en-US" sz="1800" b="1" i="0" u="none" strike="noStrike" dirty="0" err="1">
                <a:solidFill>
                  <a:srgbClr val="000000"/>
                </a:solidFill>
                <a:effectLst/>
              </a:rPr>
              <a:t>centralizada</a:t>
            </a:r>
            <a:r>
              <a:rPr lang="en-US" sz="1800" b="1" i="0" u="none" strike="noStrike" dirty="0">
                <a:solidFill>
                  <a:srgbClr val="000000"/>
                </a:solidFill>
                <a:effectLst/>
              </a:rPr>
              <a:t>, </a:t>
            </a:r>
            <a:r>
              <a:rPr lang="en-US" sz="1800" b="1" i="0" u="none" strike="noStrike" dirty="0" err="1">
                <a:solidFill>
                  <a:srgbClr val="000000"/>
                </a:solidFill>
                <a:effectLst/>
              </a:rPr>
              <a:t>permitindo</a:t>
            </a:r>
            <a:r>
              <a:rPr lang="en-US" sz="1800" b="1" i="0" u="none" strike="noStrike" dirty="0">
                <a:solidFill>
                  <a:srgbClr val="000000"/>
                </a:solidFill>
                <a:effectLst/>
              </a:rPr>
              <a:t> que </a:t>
            </a:r>
            <a:r>
              <a:rPr lang="en-US" sz="1800" b="1" i="0" u="none" strike="noStrike" dirty="0" err="1">
                <a:solidFill>
                  <a:srgbClr val="000000"/>
                </a:solidFill>
                <a:effectLst/>
              </a:rPr>
              <a:t>os</a:t>
            </a:r>
            <a:r>
              <a:rPr lang="en-US" sz="1800" b="1" i="0" u="none" strike="noStrike" dirty="0">
                <a:solidFill>
                  <a:srgbClr val="000000"/>
                </a:solidFill>
                <a:effectLst/>
              </a:rPr>
              <a:t> </a:t>
            </a:r>
            <a:r>
              <a:rPr lang="en-US" sz="1800" b="1" i="0" u="none" strike="noStrike" dirty="0" err="1">
                <a:solidFill>
                  <a:srgbClr val="000000"/>
                </a:solidFill>
                <a:effectLst/>
              </a:rPr>
              <a:t>usuários</a:t>
            </a:r>
            <a:r>
              <a:rPr lang="en-US" sz="1800" b="1" i="0" u="none" strike="noStrike" dirty="0">
                <a:solidFill>
                  <a:srgbClr val="000000"/>
                </a:solidFill>
                <a:effectLst/>
              </a:rPr>
              <a:t> </a:t>
            </a:r>
            <a:r>
              <a:rPr lang="en-US" sz="1800" b="1" i="0" u="none" strike="noStrike" dirty="0" err="1">
                <a:solidFill>
                  <a:srgbClr val="000000"/>
                </a:solidFill>
                <a:effectLst/>
              </a:rPr>
              <a:t>acessem</a:t>
            </a:r>
            <a:r>
              <a:rPr lang="en-US" sz="1800" b="1" i="0" u="none" strike="noStrike" dirty="0">
                <a:solidFill>
                  <a:srgbClr val="000000"/>
                </a:solidFill>
                <a:effectLst/>
              </a:rPr>
              <a:t> </a:t>
            </a:r>
            <a:r>
              <a:rPr lang="en-US" sz="1800" b="1" i="0" u="none" strike="noStrike" dirty="0" err="1">
                <a:solidFill>
                  <a:srgbClr val="000000"/>
                </a:solidFill>
                <a:effectLst/>
              </a:rPr>
              <a:t>várias</a:t>
            </a:r>
            <a:r>
              <a:rPr lang="en-US" sz="1800" b="1" i="0" u="none" strike="noStrike" dirty="0">
                <a:solidFill>
                  <a:srgbClr val="000000"/>
                </a:solidFill>
                <a:effectLst/>
              </a:rPr>
              <a:t> </a:t>
            </a:r>
            <a:r>
              <a:rPr lang="en-US" sz="1800" b="1" i="0" u="none" strike="noStrike" dirty="0" err="1">
                <a:solidFill>
                  <a:srgbClr val="000000"/>
                </a:solidFill>
                <a:effectLst/>
              </a:rPr>
              <a:t>contas</a:t>
            </a:r>
            <a:r>
              <a:rPr lang="en-US" sz="1800" b="1" i="0" u="none" strike="noStrike" dirty="0">
                <a:solidFill>
                  <a:srgbClr val="000000"/>
                </a:solidFill>
                <a:effectLst/>
              </a:rPr>
              <a:t> AWS e </a:t>
            </a:r>
            <a:r>
              <a:rPr lang="en-US" sz="1800" b="1" i="0" u="none" strike="noStrike" dirty="0" err="1">
                <a:solidFill>
                  <a:srgbClr val="000000"/>
                </a:solidFill>
                <a:effectLst/>
              </a:rPr>
              <a:t>aplicações</a:t>
            </a:r>
            <a:r>
              <a:rPr lang="en-US" sz="1800" b="1" i="0" u="none" strike="noStrike" dirty="0">
                <a:solidFill>
                  <a:srgbClr val="000000"/>
                </a:solidFill>
                <a:effectLst/>
              </a:rPr>
              <a:t> </a:t>
            </a:r>
            <a:r>
              <a:rPr lang="en-US" sz="1800" b="1" i="0" u="none" strike="noStrike" dirty="0" err="1">
                <a:solidFill>
                  <a:srgbClr val="000000"/>
                </a:solidFill>
                <a:effectLst/>
              </a:rPr>
              <a:t>empresariais</a:t>
            </a:r>
            <a:r>
              <a:rPr lang="en-US" sz="1800" b="1" i="0" u="none" strike="noStrike" dirty="0">
                <a:solidFill>
                  <a:srgbClr val="000000"/>
                </a:solidFill>
                <a:effectLst/>
              </a:rPr>
              <a:t> com um </a:t>
            </a:r>
            <a:r>
              <a:rPr lang="en-US" sz="1800" b="1" i="0" u="none" strike="noStrike" dirty="0" err="1">
                <a:solidFill>
                  <a:srgbClr val="000000"/>
                </a:solidFill>
                <a:effectLst/>
              </a:rPr>
              <a:t>único</a:t>
            </a:r>
            <a:r>
              <a:rPr lang="en-US" sz="1800" b="1" i="0" u="none" strike="noStrike" dirty="0">
                <a:solidFill>
                  <a:srgbClr val="000000"/>
                </a:solidFill>
                <a:effectLst/>
              </a:rPr>
              <a:t> conjunto de </a:t>
            </a:r>
            <a:r>
              <a:rPr lang="en-US" sz="1800" b="1" i="0" u="none" strike="noStrike" dirty="0" err="1">
                <a:solidFill>
                  <a:srgbClr val="000000"/>
                </a:solidFill>
                <a:effectLst/>
              </a:rPr>
              <a:t>credenciais</a:t>
            </a:r>
            <a:r>
              <a:rPr lang="en-US" sz="1800" b="1" i="0" u="none" strike="noStrike" dirty="0">
                <a:solidFill>
                  <a:srgbClr val="000000"/>
                </a:solidFill>
                <a:effectLst/>
              </a:rPr>
              <a:t>?</a:t>
            </a:r>
            <a:br>
              <a:rPr lang="en-US" sz="1800" b="1"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A) Amazon Redshift</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B) AWS Identity Center (AWS Single Sign-On), que integra com </a:t>
            </a:r>
            <a:r>
              <a:rPr lang="en-US" sz="1800" b="0" i="0" u="none" strike="noStrike" dirty="0" err="1">
                <a:solidFill>
                  <a:srgbClr val="000000"/>
                </a:solidFill>
                <a:effectLst/>
              </a:rPr>
              <a:t>diretórios</a:t>
            </a:r>
            <a:r>
              <a:rPr lang="en-US" sz="1800" b="0" i="0" u="none" strike="noStrike" dirty="0">
                <a:solidFill>
                  <a:srgbClr val="000000"/>
                </a:solidFill>
                <a:effectLst/>
              </a:rPr>
              <a:t> </a:t>
            </a:r>
            <a:r>
              <a:rPr lang="en-US" sz="1800" b="0" i="0" u="none" strike="noStrike" dirty="0" err="1">
                <a:solidFill>
                  <a:srgbClr val="000000"/>
                </a:solidFill>
                <a:effectLst/>
              </a:rPr>
              <a:t>corporativos</a:t>
            </a:r>
            <a:r>
              <a:rPr lang="en-US" sz="1800" b="0" i="0" u="none" strike="noStrike" dirty="0">
                <a:solidFill>
                  <a:srgbClr val="000000"/>
                </a:solidFill>
                <a:effectLst/>
              </a:rPr>
              <a:t> </a:t>
            </a:r>
            <a:r>
              <a:rPr lang="en-US" sz="1800" b="0" i="0" u="none" strike="noStrike" dirty="0" err="1">
                <a:solidFill>
                  <a:srgbClr val="000000"/>
                </a:solidFill>
                <a:effectLst/>
              </a:rPr>
              <a:t>como</a:t>
            </a:r>
            <a:r>
              <a:rPr lang="en-US" sz="1800" b="0" i="0" u="none" strike="noStrike" dirty="0">
                <a:solidFill>
                  <a:srgbClr val="000000"/>
                </a:solidFill>
                <a:effectLst/>
              </a:rPr>
              <a:t> Microsoft Active Directory e provedores SAML 2.0.</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C) Amazon Cognito, que </a:t>
            </a:r>
            <a:r>
              <a:rPr lang="en-US" sz="1800" b="0" i="0" u="none" strike="noStrike" dirty="0" err="1">
                <a:solidFill>
                  <a:srgbClr val="000000"/>
                </a:solidFill>
                <a:effectLst/>
              </a:rPr>
              <a:t>permite</a:t>
            </a:r>
            <a:r>
              <a:rPr lang="en-US" sz="1800" b="0" i="0" u="none" strike="noStrike" dirty="0">
                <a:solidFill>
                  <a:srgbClr val="000000"/>
                </a:solidFill>
                <a:effectLst/>
              </a:rPr>
              <a:t> </a:t>
            </a:r>
            <a:r>
              <a:rPr lang="en-US" sz="1800" b="0" i="0" u="none" strike="noStrike" dirty="0" err="1">
                <a:solidFill>
                  <a:srgbClr val="000000"/>
                </a:solidFill>
                <a:effectLst/>
              </a:rPr>
              <a:t>autenticação</a:t>
            </a:r>
            <a:r>
              <a:rPr lang="en-US" sz="1800" b="0" i="0" u="none" strike="noStrike" dirty="0">
                <a:solidFill>
                  <a:srgbClr val="000000"/>
                </a:solidFill>
                <a:effectLst/>
              </a:rPr>
              <a:t> para </a:t>
            </a:r>
            <a:r>
              <a:rPr lang="en-US" sz="1800" b="0" i="0" u="none" strike="noStrike" dirty="0" err="1">
                <a:solidFill>
                  <a:srgbClr val="000000"/>
                </a:solidFill>
                <a:effectLst/>
              </a:rPr>
              <a:t>aplicações</a:t>
            </a:r>
            <a:r>
              <a:rPr lang="en-US" sz="1800" b="0" i="0" u="none" strike="noStrike" dirty="0">
                <a:solidFill>
                  <a:srgbClr val="000000"/>
                </a:solidFill>
                <a:effectLst/>
              </a:rPr>
              <a:t> </a:t>
            </a:r>
            <a:r>
              <a:rPr lang="en-US" sz="1800" b="0" i="0" u="none" strike="noStrike" dirty="0" err="1">
                <a:solidFill>
                  <a:srgbClr val="000000"/>
                </a:solidFill>
                <a:effectLst/>
              </a:rPr>
              <a:t>móveis</a:t>
            </a:r>
            <a:r>
              <a:rPr lang="en-US" sz="1800" b="0" i="0" u="none" strike="noStrike" dirty="0">
                <a:solidFill>
                  <a:srgbClr val="000000"/>
                </a:solidFill>
                <a:effectLst/>
              </a:rPr>
              <a:t> e web </a:t>
            </a:r>
            <a:r>
              <a:rPr lang="en-US" sz="1800" b="0" i="0" u="none" strike="noStrike" dirty="0" err="1">
                <a:solidFill>
                  <a:srgbClr val="000000"/>
                </a:solidFill>
                <a:effectLst/>
              </a:rPr>
              <a:t>usando</a:t>
            </a:r>
            <a:r>
              <a:rPr lang="en-US" sz="1800" b="0" i="0" u="none" strike="noStrike" dirty="0">
                <a:solidFill>
                  <a:srgbClr val="000000"/>
                </a:solidFill>
                <a:effectLst/>
              </a:rPr>
              <a:t> provedores de </a:t>
            </a:r>
            <a:r>
              <a:rPr lang="en-US" sz="1800" b="0" i="0" u="none" strike="noStrike" dirty="0" err="1">
                <a:solidFill>
                  <a:srgbClr val="000000"/>
                </a:solidFill>
                <a:effectLst/>
              </a:rPr>
              <a:t>identidade</a:t>
            </a:r>
            <a:r>
              <a:rPr lang="en-US" sz="1800" b="0" i="0" u="none" strike="noStrike" dirty="0">
                <a:solidFill>
                  <a:srgbClr val="000000"/>
                </a:solidFill>
                <a:effectLst/>
              </a:rPr>
              <a:t> social.</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D) AWS Directory Service for Microsoft Active Directory (AWS Managed Microsoft AD)</a:t>
            </a:r>
            <a:br>
              <a:rPr lang="en-US" sz="1800" b="0" i="0" u="none" strike="noStrike" dirty="0">
                <a:solidFill>
                  <a:srgbClr val="000000"/>
                </a:solidFill>
                <a:effectLst/>
              </a:rPr>
            </a:br>
            <a:br>
              <a:rPr lang="en-US" sz="1800" b="0" i="0" u="none" strike="noStrike" dirty="0">
                <a:effectLst/>
              </a:rPr>
            </a:br>
            <a:br>
              <a:rPr lang="en-US" sz="2000" dirty="0"/>
            </a:br>
            <a:endParaRPr lang="en-BR" sz="2000" dirty="0"/>
          </a:p>
        </p:txBody>
      </p:sp>
      <p:sp>
        <p:nvSpPr>
          <p:cNvPr id="9" name="Rectangle 8">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800197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05386" y="771988"/>
            <a:ext cx="11181227" cy="4107201"/>
          </a:xfrm>
        </p:spPr>
        <p:txBody>
          <a:bodyPr>
            <a:normAutofit/>
          </a:bodyPr>
          <a:lstStyle/>
          <a:p>
            <a:pPr algn="l"/>
            <a:r>
              <a:rPr lang="en-US" sz="1800" b="1" i="0" u="none" strike="noStrike" dirty="0" err="1">
                <a:solidFill>
                  <a:srgbClr val="000000"/>
                </a:solidFill>
                <a:effectLst/>
              </a:rPr>
              <a:t>Questão</a:t>
            </a:r>
            <a:r>
              <a:rPr lang="en-US" sz="1800" b="1" i="0" u="none" strike="noStrike" dirty="0">
                <a:solidFill>
                  <a:srgbClr val="000000"/>
                </a:solidFill>
                <a:effectLst/>
              </a:rPr>
              <a:t> 3:</a:t>
            </a:r>
            <a:br>
              <a:rPr lang="en-US" sz="1800" b="1" i="0" u="none" strike="noStrike" dirty="0">
                <a:solidFill>
                  <a:srgbClr val="000000"/>
                </a:solidFill>
                <a:effectLst/>
              </a:rPr>
            </a:br>
            <a:br>
              <a:rPr lang="en-US" sz="1800" b="1" i="0" u="none" strike="noStrike" dirty="0">
                <a:solidFill>
                  <a:srgbClr val="000000"/>
                </a:solidFill>
                <a:effectLst/>
              </a:rPr>
            </a:br>
            <a:r>
              <a:rPr lang="en-US" sz="1800" b="1" i="0" u="none" strike="noStrike" dirty="0">
                <a:solidFill>
                  <a:srgbClr val="000000"/>
                </a:solidFill>
                <a:effectLst/>
              </a:rPr>
              <a:t>Ao </a:t>
            </a:r>
            <a:r>
              <a:rPr lang="en-US" sz="1800" b="1" i="0" u="none" strike="noStrike" dirty="0" err="1">
                <a:solidFill>
                  <a:srgbClr val="000000"/>
                </a:solidFill>
                <a:effectLst/>
              </a:rPr>
              <a:t>projetar</a:t>
            </a:r>
            <a:r>
              <a:rPr lang="en-US" sz="1800" b="1" i="0" u="none" strike="noStrike" dirty="0">
                <a:solidFill>
                  <a:srgbClr val="000000"/>
                </a:solidFill>
                <a:effectLst/>
              </a:rPr>
              <a:t> </a:t>
            </a:r>
            <a:r>
              <a:rPr lang="en-US" sz="1800" b="1" i="0" u="none" strike="noStrike" dirty="0" err="1">
                <a:solidFill>
                  <a:srgbClr val="000000"/>
                </a:solidFill>
                <a:effectLst/>
              </a:rPr>
              <a:t>uma</a:t>
            </a:r>
            <a:r>
              <a:rPr lang="en-US" sz="1800" b="1" i="0" u="none" strike="noStrike" dirty="0">
                <a:solidFill>
                  <a:srgbClr val="000000"/>
                </a:solidFill>
                <a:effectLst/>
              </a:rPr>
              <a:t> </a:t>
            </a:r>
            <a:r>
              <a:rPr lang="en-US" sz="1800" b="1" i="0" u="none" strike="noStrike" dirty="0" err="1">
                <a:solidFill>
                  <a:srgbClr val="000000"/>
                </a:solidFill>
                <a:effectLst/>
              </a:rPr>
              <a:t>estratégia</a:t>
            </a:r>
            <a:r>
              <a:rPr lang="en-US" sz="1800" b="1" i="0" u="none" strike="noStrike" dirty="0">
                <a:solidFill>
                  <a:srgbClr val="000000"/>
                </a:solidFill>
                <a:effectLst/>
              </a:rPr>
              <a:t> de segurança para </a:t>
            </a:r>
            <a:r>
              <a:rPr lang="en-US" sz="1800" b="1" i="0" u="none" strike="noStrike" dirty="0" err="1">
                <a:solidFill>
                  <a:srgbClr val="000000"/>
                </a:solidFill>
                <a:effectLst/>
              </a:rPr>
              <a:t>várias</a:t>
            </a:r>
            <a:r>
              <a:rPr lang="en-US" sz="1800" b="1" i="0" u="none" strike="noStrike" dirty="0">
                <a:solidFill>
                  <a:srgbClr val="000000"/>
                </a:solidFill>
                <a:effectLst/>
              </a:rPr>
              <a:t> </a:t>
            </a:r>
            <a:r>
              <a:rPr lang="en-US" sz="1800" b="1" i="0" u="none" strike="noStrike" dirty="0" err="1">
                <a:solidFill>
                  <a:srgbClr val="000000"/>
                </a:solidFill>
                <a:effectLst/>
              </a:rPr>
              <a:t>contas</a:t>
            </a:r>
            <a:r>
              <a:rPr lang="en-US" sz="1800" b="1" i="0" u="none" strike="noStrike" dirty="0">
                <a:solidFill>
                  <a:srgbClr val="000000"/>
                </a:solidFill>
                <a:effectLst/>
              </a:rPr>
              <a:t> da AWS, qual </a:t>
            </a:r>
            <a:r>
              <a:rPr lang="en-US" sz="1800" b="1" i="0" u="none" strike="noStrike" dirty="0" err="1">
                <a:solidFill>
                  <a:srgbClr val="000000"/>
                </a:solidFill>
                <a:effectLst/>
              </a:rPr>
              <a:t>combinação</a:t>
            </a:r>
            <a:r>
              <a:rPr lang="en-US" sz="1800" b="1" i="0" u="none" strike="noStrike" dirty="0">
                <a:solidFill>
                  <a:srgbClr val="000000"/>
                </a:solidFill>
                <a:effectLst/>
              </a:rPr>
              <a:t> de </a:t>
            </a:r>
            <a:r>
              <a:rPr lang="en-US" sz="1800" b="1" i="0" u="none" strike="noStrike" dirty="0" err="1">
                <a:solidFill>
                  <a:srgbClr val="000000"/>
                </a:solidFill>
                <a:effectLst/>
              </a:rPr>
              <a:t>serviços</a:t>
            </a:r>
            <a:r>
              <a:rPr lang="en-US" sz="1800" b="1" i="0" u="none" strike="noStrike" dirty="0">
                <a:solidFill>
                  <a:srgbClr val="000000"/>
                </a:solidFill>
                <a:effectLst/>
              </a:rPr>
              <a:t> e </a:t>
            </a:r>
            <a:r>
              <a:rPr lang="en-US" sz="1800" b="1" i="0" u="none" strike="noStrike" dirty="0" err="1">
                <a:solidFill>
                  <a:srgbClr val="000000"/>
                </a:solidFill>
                <a:effectLst/>
              </a:rPr>
              <a:t>práticas</a:t>
            </a:r>
            <a:r>
              <a:rPr lang="en-US" sz="1800" b="1" i="0" u="none" strike="noStrike" dirty="0">
                <a:solidFill>
                  <a:srgbClr val="000000"/>
                </a:solidFill>
                <a:effectLst/>
              </a:rPr>
              <a:t> </a:t>
            </a:r>
            <a:r>
              <a:rPr lang="en-US" sz="1800" b="1" i="0" u="none" strike="noStrike" dirty="0" err="1">
                <a:solidFill>
                  <a:srgbClr val="000000"/>
                </a:solidFill>
                <a:effectLst/>
              </a:rPr>
              <a:t>recomendadas</a:t>
            </a:r>
            <a:r>
              <a:rPr lang="en-US" sz="1800" b="1" i="0" u="none" strike="noStrike" dirty="0">
                <a:solidFill>
                  <a:srgbClr val="000000"/>
                </a:solidFill>
                <a:effectLst/>
              </a:rPr>
              <a:t> </a:t>
            </a:r>
            <a:r>
              <a:rPr lang="en-US" sz="1800" b="1" i="0" u="none" strike="noStrike" dirty="0" err="1">
                <a:solidFill>
                  <a:srgbClr val="000000"/>
                </a:solidFill>
                <a:effectLst/>
              </a:rPr>
              <a:t>pode</a:t>
            </a:r>
            <a:r>
              <a:rPr lang="en-US" sz="1800" b="1" i="0" u="none" strike="noStrike" dirty="0">
                <a:solidFill>
                  <a:srgbClr val="000000"/>
                </a:solidFill>
                <a:effectLst/>
              </a:rPr>
              <a:t> </a:t>
            </a:r>
            <a:r>
              <a:rPr lang="en-US" sz="1800" b="1" i="0" u="none" strike="noStrike" dirty="0" err="1">
                <a:solidFill>
                  <a:srgbClr val="000000"/>
                </a:solidFill>
                <a:effectLst/>
              </a:rPr>
              <a:t>oferecer</a:t>
            </a:r>
            <a:r>
              <a:rPr lang="en-US" sz="1800" b="1" i="0" u="none" strike="noStrike" dirty="0">
                <a:solidFill>
                  <a:srgbClr val="000000"/>
                </a:solidFill>
                <a:effectLst/>
              </a:rPr>
              <a:t> o </a:t>
            </a:r>
            <a:r>
              <a:rPr lang="en-US" sz="1800" b="1" i="0" u="none" strike="noStrike" dirty="0" err="1">
                <a:solidFill>
                  <a:srgbClr val="000000"/>
                </a:solidFill>
                <a:effectLst/>
              </a:rPr>
              <a:t>controle</a:t>
            </a:r>
            <a:r>
              <a:rPr lang="en-US" sz="1800" b="1" i="0" u="none" strike="noStrike" dirty="0">
                <a:solidFill>
                  <a:srgbClr val="000000"/>
                </a:solidFill>
                <a:effectLst/>
              </a:rPr>
              <a:t> </a:t>
            </a:r>
            <a:r>
              <a:rPr lang="en-US" sz="1800" b="1" i="0" u="none" strike="noStrike" dirty="0" err="1">
                <a:solidFill>
                  <a:srgbClr val="000000"/>
                </a:solidFill>
                <a:effectLst/>
              </a:rPr>
              <a:t>mais</a:t>
            </a:r>
            <a:r>
              <a:rPr lang="en-US" sz="1800" b="1" i="0" u="none" strike="noStrike" dirty="0">
                <a:solidFill>
                  <a:srgbClr val="000000"/>
                </a:solidFill>
                <a:effectLst/>
              </a:rPr>
              <a:t> </a:t>
            </a:r>
            <a:r>
              <a:rPr lang="en-US" sz="1800" b="1" i="0" u="none" strike="noStrike" dirty="0" err="1">
                <a:solidFill>
                  <a:srgbClr val="000000"/>
                </a:solidFill>
                <a:effectLst/>
              </a:rPr>
              <a:t>robusto</a:t>
            </a:r>
            <a:r>
              <a:rPr lang="en-US" sz="1800" b="1" i="0" u="none" strike="noStrike" dirty="0">
                <a:solidFill>
                  <a:srgbClr val="000000"/>
                </a:solidFill>
                <a:effectLst/>
              </a:rPr>
              <a:t> e </a:t>
            </a:r>
            <a:r>
              <a:rPr lang="en-US" sz="1800" b="1" i="0" u="none" strike="noStrike" dirty="0" err="1">
                <a:solidFill>
                  <a:srgbClr val="000000"/>
                </a:solidFill>
                <a:effectLst/>
              </a:rPr>
              <a:t>centralizado</a:t>
            </a:r>
            <a:r>
              <a:rPr lang="en-US" sz="1800" b="1" i="0" u="none" strike="noStrike" dirty="0">
                <a:solidFill>
                  <a:srgbClr val="000000"/>
                </a:solidFill>
                <a:effectLst/>
              </a:rPr>
              <a:t>?</a:t>
            </a:r>
            <a:br>
              <a:rPr lang="en-US" sz="1800" b="1"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A) </a:t>
            </a:r>
            <a:r>
              <a:rPr lang="en-US" sz="1800" b="0" i="0" u="none" strike="noStrike" dirty="0" err="1">
                <a:solidFill>
                  <a:srgbClr val="000000"/>
                </a:solidFill>
                <a:effectLst/>
              </a:rPr>
              <a:t>Utilizar</a:t>
            </a:r>
            <a:r>
              <a:rPr lang="en-US" sz="1800" b="0" i="0" u="none" strike="noStrike" dirty="0">
                <a:solidFill>
                  <a:srgbClr val="000000"/>
                </a:solidFill>
                <a:effectLst/>
              </a:rPr>
              <a:t> </a:t>
            </a:r>
            <a:r>
              <a:rPr lang="en-US" sz="1800" b="0" i="0" u="none" strike="noStrike" dirty="0" err="1">
                <a:solidFill>
                  <a:srgbClr val="000000"/>
                </a:solidFill>
                <a:effectLst/>
              </a:rPr>
              <a:t>apenas</a:t>
            </a:r>
            <a:r>
              <a:rPr lang="en-US" sz="1800" b="0" i="0" u="none" strike="noStrike" dirty="0">
                <a:solidFill>
                  <a:srgbClr val="000000"/>
                </a:solidFill>
                <a:effectLst/>
              </a:rPr>
              <a:t> </a:t>
            </a:r>
            <a:r>
              <a:rPr lang="en-US" sz="1800" b="0" i="0" u="none" strike="noStrike" dirty="0" err="1">
                <a:solidFill>
                  <a:srgbClr val="000000"/>
                </a:solidFill>
                <a:effectLst/>
              </a:rPr>
              <a:t>uma</a:t>
            </a:r>
            <a:r>
              <a:rPr lang="en-US" sz="1800" b="0" i="0" u="none" strike="noStrike" dirty="0">
                <a:solidFill>
                  <a:srgbClr val="000000"/>
                </a:solidFill>
                <a:effectLst/>
              </a:rPr>
              <a:t> </a:t>
            </a:r>
            <a:r>
              <a:rPr lang="en-US" sz="1800" b="0" i="0" u="none" strike="noStrike" dirty="0" err="1">
                <a:solidFill>
                  <a:srgbClr val="000000"/>
                </a:solidFill>
                <a:effectLst/>
              </a:rPr>
              <a:t>conta</a:t>
            </a:r>
            <a:r>
              <a:rPr lang="en-US" sz="1800" b="0" i="0" u="none" strike="noStrike" dirty="0">
                <a:solidFill>
                  <a:srgbClr val="000000"/>
                </a:solidFill>
                <a:effectLst/>
              </a:rPr>
              <a:t> AWS e </a:t>
            </a:r>
            <a:r>
              <a:rPr lang="en-US" sz="1800" b="0" i="0" u="none" strike="noStrike" dirty="0" err="1">
                <a:solidFill>
                  <a:srgbClr val="000000"/>
                </a:solidFill>
                <a:effectLst/>
              </a:rPr>
              <a:t>criar</a:t>
            </a:r>
            <a:r>
              <a:rPr lang="en-US" sz="1800" b="0" i="0" u="none" strike="noStrike" dirty="0">
                <a:solidFill>
                  <a:srgbClr val="000000"/>
                </a:solidFill>
                <a:effectLst/>
              </a:rPr>
              <a:t> </a:t>
            </a:r>
            <a:r>
              <a:rPr lang="en-US" sz="1800" b="0" i="0" u="none" strike="noStrike" dirty="0" err="1">
                <a:solidFill>
                  <a:srgbClr val="000000"/>
                </a:solidFill>
                <a:effectLst/>
              </a:rPr>
              <a:t>usuários</a:t>
            </a:r>
            <a:r>
              <a:rPr lang="en-US" sz="1800" b="0" i="0" u="none" strike="noStrike" dirty="0">
                <a:solidFill>
                  <a:srgbClr val="000000"/>
                </a:solidFill>
                <a:effectLst/>
              </a:rPr>
              <a:t> do IAM para </a:t>
            </a:r>
            <a:r>
              <a:rPr lang="en-US" sz="1800" b="0" i="0" u="none" strike="noStrike" dirty="0" err="1">
                <a:solidFill>
                  <a:srgbClr val="000000"/>
                </a:solidFill>
                <a:effectLst/>
              </a:rPr>
              <a:t>cada</a:t>
            </a:r>
            <a:r>
              <a:rPr lang="en-US" sz="1800" b="0" i="0" u="none" strike="noStrike" dirty="0">
                <a:solidFill>
                  <a:srgbClr val="000000"/>
                </a:solidFill>
                <a:effectLst/>
              </a:rPr>
              <a:t> </a:t>
            </a:r>
            <a:r>
              <a:rPr lang="en-US" sz="1800" b="0" i="0" u="none" strike="noStrike" dirty="0" err="1">
                <a:solidFill>
                  <a:srgbClr val="000000"/>
                </a:solidFill>
                <a:effectLst/>
              </a:rPr>
              <a:t>departamento</a:t>
            </a:r>
            <a:r>
              <a:rPr lang="en-US" sz="1800" b="0" i="0" u="none" strike="noStrike" dirty="0">
                <a:solidFill>
                  <a:srgbClr val="000000"/>
                </a:solidFill>
                <a:effectLst/>
              </a:rPr>
              <a:t> da </a:t>
            </a:r>
            <a:r>
              <a:rPr lang="en-US" sz="1800" b="0" i="0" u="none" strike="noStrike" dirty="0" err="1">
                <a:solidFill>
                  <a:srgbClr val="000000"/>
                </a:solidFill>
                <a:effectLst/>
              </a:rPr>
              <a:t>organização</a:t>
            </a:r>
            <a:r>
              <a:rPr lang="en-US" sz="1800" b="0" i="0" u="none" strike="noStrike" dirty="0">
                <a:solidFill>
                  <a:srgbClr val="000000"/>
                </a:solidFill>
                <a:effectLst/>
              </a:rPr>
              <a:t>.</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B) </a:t>
            </a:r>
            <a:r>
              <a:rPr lang="en-US" sz="1800" b="0" i="0" u="none" strike="noStrike" dirty="0" err="1">
                <a:solidFill>
                  <a:srgbClr val="000000"/>
                </a:solidFill>
                <a:effectLst/>
              </a:rPr>
              <a:t>Implementar</a:t>
            </a:r>
            <a:r>
              <a:rPr lang="en-US" sz="1800" b="0" i="0" u="none" strike="noStrike" dirty="0">
                <a:solidFill>
                  <a:srgbClr val="000000"/>
                </a:solidFill>
                <a:effectLst/>
              </a:rPr>
              <a:t> AWS Control Tower para </a:t>
            </a:r>
            <a:r>
              <a:rPr lang="en-US" sz="1800" b="0" i="0" u="none" strike="noStrike" dirty="0" err="1">
                <a:solidFill>
                  <a:srgbClr val="000000"/>
                </a:solidFill>
                <a:effectLst/>
              </a:rPr>
              <a:t>configurar</a:t>
            </a:r>
            <a:r>
              <a:rPr lang="en-US" sz="1800" b="0" i="0" u="none" strike="noStrike" dirty="0">
                <a:solidFill>
                  <a:srgbClr val="000000"/>
                </a:solidFill>
                <a:effectLst/>
              </a:rPr>
              <a:t> e </a:t>
            </a:r>
            <a:r>
              <a:rPr lang="en-US" sz="1800" b="0" i="0" u="none" strike="noStrike" dirty="0" err="1">
                <a:solidFill>
                  <a:srgbClr val="000000"/>
                </a:solidFill>
                <a:effectLst/>
              </a:rPr>
              <a:t>governar</a:t>
            </a:r>
            <a:r>
              <a:rPr lang="en-US" sz="1800" b="0" i="0" u="none" strike="noStrike" dirty="0">
                <a:solidFill>
                  <a:srgbClr val="000000"/>
                </a:solidFill>
                <a:effectLst/>
              </a:rPr>
              <a:t> um </a:t>
            </a:r>
            <a:r>
              <a:rPr lang="en-US" sz="1800" b="0" i="0" u="none" strike="noStrike" dirty="0" err="1">
                <a:solidFill>
                  <a:srgbClr val="000000"/>
                </a:solidFill>
                <a:effectLst/>
              </a:rPr>
              <a:t>ambiente</a:t>
            </a:r>
            <a:r>
              <a:rPr lang="en-US" sz="1800" b="0" i="0" u="none" strike="noStrike" dirty="0">
                <a:solidFill>
                  <a:srgbClr val="000000"/>
                </a:solidFill>
                <a:effectLst/>
              </a:rPr>
              <a:t> de </a:t>
            </a:r>
            <a:r>
              <a:rPr lang="en-US" sz="1800" b="0" i="0" u="none" strike="noStrike" dirty="0" err="1">
                <a:solidFill>
                  <a:srgbClr val="000000"/>
                </a:solidFill>
                <a:effectLst/>
              </a:rPr>
              <a:t>várias</a:t>
            </a:r>
            <a:r>
              <a:rPr lang="en-US" sz="1800" b="0" i="0" u="none" strike="noStrike" dirty="0">
                <a:solidFill>
                  <a:srgbClr val="000000"/>
                </a:solidFill>
                <a:effectLst/>
              </a:rPr>
              <a:t> </a:t>
            </a:r>
            <a:r>
              <a:rPr lang="en-US" sz="1800" b="0" i="0" u="none" strike="noStrike" dirty="0" err="1">
                <a:solidFill>
                  <a:srgbClr val="000000"/>
                </a:solidFill>
                <a:effectLst/>
              </a:rPr>
              <a:t>contas</a:t>
            </a:r>
            <a:r>
              <a:rPr lang="en-US" sz="1800" b="0" i="0" u="none" strike="noStrike" dirty="0">
                <a:solidFill>
                  <a:srgbClr val="000000"/>
                </a:solidFill>
                <a:effectLst/>
              </a:rPr>
              <a:t>, </a:t>
            </a:r>
            <a:r>
              <a:rPr lang="en-US" sz="1800" b="0" i="0" u="none" strike="noStrike" dirty="0" err="1">
                <a:solidFill>
                  <a:srgbClr val="000000"/>
                </a:solidFill>
                <a:effectLst/>
              </a:rPr>
              <a:t>juntamente</a:t>
            </a:r>
            <a:r>
              <a:rPr lang="en-US" sz="1800" b="0" i="0" u="none" strike="noStrike" dirty="0">
                <a:solidFill>
                  <a:srgbClr val="000000"/>
                </a:solidFill>
                <a:effectLst/>
              </a:rPr>
              <a:t> com SCPs para </a:t>
            </a:r>
            <a:r>
              <a:rPr lang="en-US" sz="1800" b="0" i="0" u="none" strike="noStrike" dirty="0" err="1">
                <a:solidFill>
                  <a:srgbClr val="000000"/>
                </a:solidFill>
                <a:effectLst/>
              </a:rPr>
              <a:t>impor</a:t>
            </a:r>
            <a:r>
              <a:rPr lang="en-US" sz="1800" b="0" i="0" u="none" strike="noStrike" dirty="0">
                <a:solidFill>
                  <a:srgbClr val="000000"/>
                </a:solidFill>
                <a:effectLst/>
              </a:rPr>
              <a:t> </a:t>
            </a:r>
            <a:r>
              <a:rPr lang="en-US" sz="1800" b="0" i="0" u="none" strike="noStrike" dirty="0" err="1">
                <a:solidFill>
                  <a:srgbClr val="000000"/>
                </a:solidFill>
                <a:effectLst/>
              </a:rPr>
              <a:t>regras</a:t>
            </a:r>
            <a:r>
              <a:rPr lang="en-US" sz="1800" b="0" i="0" u="none" strike="noStrike" dirty="0">
                <a:solidFill>
                  <a:srgbClr val="000000"/>
                </a:solidFill>
                <a:effectLst/>
              </a:rPr>
              <a:t> de segurança e </a:t>
            </a:r>
            <a:r>
              <a:rPr lang="en-US" sz="1800" b="0" i="0" u="none" strike="noStrike" dirty="0" err="1">
                <a:solidFill>
                  <a:srgbClr val="000000"/>
                </a:solidFill>
                <a:effectLst/>
              </a:rPr>
              <a:t>conformidade</a:t>
            </a:r>
            <a:r>
              <a:rPr lang="en-US" sz="1800" b="0" i="0" u="none" strike="noStrike" dirty="0">
                <a:solidFill>
                  <a:srgbClr val="000000"/>
                </a:solidFill>
                <a:effectLst/>
              </a:rPr>
              <a:t>.</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C) Usar </a:t>
            </a:r>
            <a:r>
              <a:rPr lang="en-US" sz="1800" b="0" i="0" u="none" strike="noStrike" dirty="0" err="1">
                <a:solidFill>
                  <a:srgbClr val="000000"/>
                </a:solidFill>
                <a:effectLst/>
              </a:rPr>
              <a:t>apenas</a:t>
            </a:r>
            <a:r>
              <a:rPr lang="en-US" sz="1800" b="0" i="0" u="none" strike="noStrike" dirty="0">
                <a:solidFill>
                  <a:srgbClr val="000000"/>
                </a:solidFill>
                <a:effectLst/>
              </a:rPr>
              <a:t> </a:t>
            </a:r>
            <a:r>
              <a:rPr lang="en-US" sz="1800" b="0" i="0" u="none" strike="noStrike" dirty="0" err="1">
                <a:solidFill>
                  <a:srgbClr val="000000"/>
                </a:solidFill>
                <a:effectLst/>
              </a:rPr>
              <a:t>grupos</a:t>
            </a:r>
            <a:r>
              <a:rPr lang="en-US" sz="1800" b="0" i="0" u="none" strike="noStrike" dirty="0">
                <a:solidFill>
                  <a:srgbClr val="000000"/>
                </a:solidFill>
                <a:effectLst/>
              </a:rPr>
              <a:t> de segurança do EC2 para </a:t>
            </a:r>
            <a:r>
              <a:rPr lang="en-US" sz="1800" b="0" i="0" u="none" strike="noStrike" dirty="0" err="1">
                <a:solidFill>
                  <a:srgbClr val="000000"/>
                </a:solidFill>
                <a:effectLst/>
              </a:rPr>
              <a:t>controlar</a:t>
            </a:r>
            <a:r>
              <a:rPr lang="en-US" sz="1800" b="0" i="0" u="none" strike="noStrike" dirty="0">
                <a:solidFill>
                  <a:srgbClr val="000000"/>
                </a:solidFill>
                <a:effectLst/>
              </a:rPr>
              <a:t> o </a:t>
            </a:r>
            <a:r>
              <a:rPr lang="en-US" sz="1800" b="0" i="0" u="none" strike="noStrike" dirty="0" err="1">
                <a:solidFill>
                  <a:srgbClr val="000000"/>
                </a:solidFill>
                <a:effectLst/>
              </a:rPr>
              <a:t>acesso</a:t>
            </a:r>
            <a:r>
              <a:rPr lang="en-US" sz="1800" b="0" i="0" u="none" strike="noStrike" dirty="0">
                <a:solidFill>
                  <a:srgbClr val="000000"/>
                </a:solidFill>
                <a:effectLst/>
              </a:rPr>
              <a:t>.</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D) </a:t>
            </a:r>
            <a:r>
              <a:rPr lang="en-US" sz="1800" b="0" i="0" u="none" strike="noStrike" dirty="0" err="1">
                <a:solidFill>
                  <a:srgbClr val="000000"/>
                </a:solidFill>
                <a:effectLst/>
              </a:rPr>
              <a:t>Configurar</a:t>
            </a:r>
            <a:r>
              <a:rPr lang="en-US" sz="1800" b="0" i="0" u="none" strike="noStrike" dirty="0">
                <a:solidFill>
                  <a:srgbClr val="000000"/>
                </a:solidFill>
                <a:effectLst/>
              </a:rPr>
              <a:t> </a:t>
            </a:r>
            <a:r>
              <a:rPr lang="en-US" sz="1800" b="0" i="0" u="none" strike="noStrike" dirty="0" err="1">
                <a:solidFill>
                  <a:srgbClr val="000000"/>
                </a:solidFill>
                <a:effectLst/>
              </a:rPr>
              <a:t>permissões</a:t>
            </a:r>
            <a:r>
              <a:rPr lang="en-US" sz="1800" b="0" i="0" u="none" strike="noStrike" dirty="0">
                <a:solidFill>
                  <a:srgbClr val="000000"/>
                </a:solidFill>
                <a:effectLst/>
              </a:rPr>
              <a:t> no </a:t>
            </a:r>
            <a:r>
              <a:rPr lang="en-US" sz="1800" b="0" i="0" u="none" strike="noStrike" dirty="0" err="1">
                <a:solidFill>
                  <a:srgbClr val="000000"/>
                </a:solidFill>
                <a:effectLst/>
              </a:rPr>
              <a:t>nível</a:t>
            </a:r>
            <a:r>
              <a:rPr lang="en-US" sz="1800" b="0" i="0" u="none" strike="noStrike" dirty="0">
                <a:solidFill>
                  <a:srgbClr val="000000"/>
                </a:solidFill>
                <a:effectLst/>
              </a:rPr>
              <a:t> do bucket S3 para </a:t>
            </a:r>
            <a:r>
              <a:rPr lang="en-US" sz="1800" b="0" i="0" u="none" strike="noStrike" dirty="0" err="1">
                <a:solidFill>
                  <a:srgbClr val="000000"/>
                </a:solidFill>
                <a:effectLst/>
              </a:rPr>
              <a:t>cada</a:t>
            </a:r>
            <a:r>
              <a:rPr lang="en-US" sz="1800" b="0" i="0" u="none" strike="noStrike" dirty="0">
                <a:solidFill>
                  <a:srgbClr val="000000"/>
                </a:solidFill>
                <a:effectLst/>
              </a:rPr>
              <a:t> </a:t>
            </a:r>
            <a:r>
              <a:rPr lang="en-US" sz="1800" b="0" i="0" u="none" strike="noStrike" dirty="0" err="1">
                <a:solidFill>
                  <a:srgbClr val="000000"/>
                </a:solidFill>
                <a:effectLst/>
              </a:rPr>
              <a:t>usuário</a:t>
            </a:r>
            <a:r>
              <a:rPr lang="en-US" sz="1800" b="0" i="0" u="none" strike="noStrike" dirty="0">
                <a:solidFill>
                  <a:srgbClr val="000000"/>
                </a:solidFill>
                <a:effectLst/>
              </a:rPr>
              <a:t> </a:t>
            </a:r>
            <a:r>
              <a:rPr lang="en-US" sz="1800" b="0" i="0" u="none" strike="noStrike" dirty="0" err="1">
                <a:solidFill>
                  <a:srgbClr val="000000"/>
                </a:solidFill>
                <a:effectLst/>
              </a:rPr>
              <a:t>individualmente</a:t>
            </a:r>
            <a:r>
              <a:rPr lang="en-US" sz="1800" b="0" i="0" u="none" strike="noStrike" dirty="0">
                <a:solidFill>
                  <a:srgbClr val="000000"/>
                </a:solidFill>
                <a:effectLst/>
              </a:rPr>
              <a:t>.</a:t>
            </a:r>
            <a:br>
              <a:rPr lang="en-US" sz="1800" b="0" i="0" u="none" strike="noStrike" dirty="0">
                <a:solidFill>
                  <a:srgbClr val="000000"/>
                </a:solidFill>
                <a:effectLst/>
              </a:rPr>
            </a:br>
            <a:br>
              <a:rPr lang="en-US" sz="2000" dirty="0"/>
            </a:br>
            <a:endParaRPr lang="en-BR" sz="2000" dirty="0"/>
          </a:p>
        </p:txBody>
      </p:sp>
      <p:sp>
        <p:nvSpPr>
          <p:cNvPr id="9" name="Rectangle 8">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1251718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56532" y="643467"/>
            <a:ext cx="11210925" cy="744836"/>
          </a:xfrm>
        </p:spPr>
        <p:txBody>
          <a:bodyPr vert="horz" lIns="91440" tIns="45720" rIns="91440" bIns="45720" rtlCol="0" anchor="ctr">
            <a:normAutofit/>
          </a:bodyPr>
          <a:lstStyle/>
          <a:p>
            <a:r>
              <a:rPr lang="en-US" sz="3200" kern="1200">
                <a:solidFill>
                  <a:schemeClr val="bg1"/>
                </a:solidFill>
                <a:latin typeface="+mj-lt"/>
                <a:ea typeface="+mj-ea"/>
                <a:cs typeface="+mj-cs"/>
              </a:rPr>
              <a:t>Modelo de responsabilidade compartilhada da AWS</a:t>
            </a:r>
          </a:p>
        </p:txBody>
      </p:sp>
      <p:pic>
        <p:nvPicPr>
          <p:cNvPr id="3" name="Picture 2">
            <a:extLst>
              <a:ext uri="{FF2B5EF4-FFF2-40B4-BE49-F238E27FC236}">
                <a16:creationId xmlns:a16="http://schemas.microsoft.com/office/drawing/2014/main" id="{FF8B3620-DCEA-DD5D-2975-8B6C895C037E}"/>
              </a:ext>
            </a:extLst>
          </p:cNvPr>
          <p:cNvPicPr>
            <a:picLocks noChangeAspect="1"/>
          </p:cNvPicPr>
          <p:nvPr/>
        </p:nvPicPr>
        <p:blipFill>
          <a:blip r:embed="rId2"/>
          <a:stretch>
            <a:fillRect/>
          </a:stretch>
        </p:blipFill>
        <p:spPr>
          <a:xfrm>
            <a:off x="2172607" y="1675227"/>
            <a:ext cx="7846785" cy="4394199"/>
          </a:xfrm>
          <a:prstGeom prst="rect">
            <a:avLst/>
          </a:prstGeom>
        </p:spPr>
      </p:pic>
    </p:spTree>
    <p:extLst>
      <p:ext uri="{BB962C8B-B14F-4D97-AF65-F5344CB8AC3E}">
        <p14:creationId xmlns:p14="http://schemas.microsoft.com/office/powerpoint/2010/main" val="21700139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78652" y="625683"/>
            <a:ext cx="11323941" cy="4710897"/>
          </a:xfrm>
        </p:spPr>
        <p:txBody>
          <a:bodyPr>
            <a:normAutofit/>
          </a:bodyPr>
          <a:lstStyle/>
          <a:p>
            <a:pPr algn="l"/>
            <a:br>
              <a:rPr lang="en-US" sz="2000" b="0" i="0" u="none" strike="noStrike" dirty="0">
                <a:effectLst/>
              </a:rPr>
            </a:br>
            <a:r>
              <a:rPr lang="en-US" sz="1800" b="1" i="0" u="none" strike="noStrike" dirty="0" err="1">
                <a:solidFill>
                  <a:srgbClr val="000000"/>
                </a:solidFill>
                <a:effectLst/>
              </a:rPr>
              <a:t>Questão</a:t>
            </a:r>
            <a:r>
              <a:rPr lang="en-US" sz="1800" b="1" i="0" u="none" strike="noStrike" dirty="0">
                <a:solidFill>
                  <a:srgbClr val="000000"/>
                </a:solidFill>
                <a:effectLst/>
              </a:rPr>
              <a:t> 4:</a:t>
            </a:r>
            <a:br>
              <a:rPr lang="en-US" sz="1800" b="1" i="0" u="none" strike="noStrike" dirty="0">
                <a:solidFill>
                  <a:srgbClr val="000000"/>
                </a:solidFill>
                <a:effectLst/>
              </a:rPr>
            </a:br>
            <a:br>
              <a:rPr lang="en-US" sz="1800" b="1" i="0" u="none" strike="noStrike" dirty="0">
                <a:solidFill>
                  <a:srgbClr val="000000"/>
                </a:solidFill>
                <a:effectLst/>
              </a:rPr>
            </a:br>
            <a:r>
              <a:rPr lang="en-US" sz="1800" b="1" i="0" u="none" strike="noStrike" dirty="0" err="1">
                <a:solidFill>
                  <a:srgbClr val="000000"/>
                </a:solidFill>
                <a:effectLst/>
              </a:rPr>
              <a:t>Quais</a:t>
            </a:r>
            <a:r>
              <a:rPr lang="en-US" sz="1800" b="1" i="0" u="none" strike="noStrike" dirty="0">
                <a:solidFill>
                  <a:srgbClr val="000000"/>
                </a:solidFill>
                <a:effectLst/>
              </a:rPr>
              <a:t> </a:t>
            </a:r>
            <a:r>
              <a:rPr lang="en-US" sz="1800" b="1" i="0" u="none" strike="noStrike" dirty="0" err="1">
                <a:solidFill>
                  <a:srgbClr val="000000"/>
                </a:solidFill>
                <a:effectLst/>
              </a:rPr>
              <a:t>são</a:t>
            </a:r>
            <a:r>
              <a:rPr lang="en-US" sz="1800" b="1" i="0" u="none" strike="noStrike" dirty="0">
                <a:solidFill>
                  <a:srgbClr val="000000"/>
                </a:solidFill>
                <a:effectLst/>
              </a:rPr>
              <a:t> as </a:t>
            </a:r>
            <a:r>
              <a:rPr lang="en-US" sz="1800" b="1" i="0" u="none" strike="noStrike" dirty="0" err="1">
                <a:solidFill>
                  <a:srgbClr val="000000"/>
                </a:solidFill>
                <a:effectLst/>
              </a:rPr>
              <a:t>práticas</a:t>
            </a:r>
            <a:r>
              <a:rPr lang="en-US" sz="1800" b="1" i="0" u="none" strike="noStrike" dirty="0">
                <a:solidFill>
                  <a:srgbClr val="000000"/>
                </a:solidFill>
                <a:effectLst/>
              </a:rPr>
              <a:t> </a:t>
            </a:r>
            <a:r>
              <a:rPr lang="en-US" sz="1800" b="1" i="0" u="none" strike="noStrike" dirty="0" err="1">
                <a:solidFill>
                  <a:srgbClr val="000000"/>
                </a:solidFill>
                <a:effectLst/>
              </a:rPr>
              <a:t>recomendadas</a:t>
            </a:r>
            <a:r>
              <a:rPr lang="en-US" sz="1800" b="1" i="0" u="none" strike="noStrike" dirty="0">
                <a:solidFill>
                  <a:srgbClr val="000000"/>
                </a:solidFill>
                <a:effectLst/>
              </a:rPr>
              <a:t> de segurança que </a:t>
            </a:r>
            <a:r>
              <a:rPr lang="en-US" sz="1800" b="1" i="0" u="none" strike="noStrike" dirty="0" err="1">
                <a:solidFill>
                  <a:srgbClr val="000000"/>
                </a:solidFill>
                <a:effectLst/>
              </a:rPr>
              <a:t>devem</a:t>
            </a:r>
            <a:r>
              <a:rPr lang="en-US" sz="1800" b="1" i="0" u="none" strike="noStrike" dirty="0">
                <a:solidFill>
                  <a:srgbClr val="000000"/>
                </a:solidFill>
                <a:effectLst/>
              </a:rPr>
              <a:t> ser </a:t>
            </a:r>
            <a:r>
              <a:rPr lang="en-US" sz="1800" b="1" i="0" u="none" strike="noStrike" dirty="0" err="1">
                <a:solidFill>
                  <a:srgbClr val="000000"/>
                </a:solidFill>
                <a:effectLst/>
              </a:rPr>
              <a:t>aplicadas</a:t>
            </a:r>
            <a:r>
              <a:rPr lang="en-US" sz="1800" b="1" i="0" u="none" strike="noStrike" dirty="0">
                <a:solidFill>
                  <a:srgbClr val="000000"/>
                </a:solidFill>
                <a:effectLst/>
              </a:rPr>
              <a:t> </a:t>
            </a:r>
            <a:r>
              <a:rPr lang="en-US" sz="1800" b="1" i="0" u="none" strike="noStrike" dirty="0" err="1">
                <a:solidFill>
                  <a:srgbClr val="000000"/>
                </a:solidFill>
                <a:effectLst/>
              </a:rPr>
              <a:t>aos</a:t>
            </a:r>
            <a:r>
              <a:rPr lang="en-US" sz="1800" b="1" i="0" u="none" strike="noStrike" dirty="0">
                <a:solidFill>
                  <a:srgbClr val="000000"/>
                </a:solidFill>
                <a:effectLst/>
              </a:rPr>
              <a:t> </a:t>
            </a:r>
            <a:r>
              <a:rPr lang="en-US" sz="1800" b="1" i="0" u="none" strike="noStrike" dirty="0" err="1">
                <a:solidFill>
                  <a:srgbClr val="000000"/>
                </a:solidFill>
                <a:effectLst/>
              </a:rPr>
              <a:t>usuários</a:t>
            </a:r>
            <a:r>
              <a:rPr lang="en-US" sz="1800" b="1" i="0" u="none" strike="noStrike" dirty="0">
                <a:solidFill>
                  <a:srgbClr val="000000"/>
                </a:solidFill>
                <a:effectLst/>
              </a:rPr>
              <a:t> do IAM e </a:t>
            </a:r>
            <a:r>
              <a:rPr lang="en-US" sz="1800" b="1" i="0" u="none" strike="noStrike" dirty="0" err="1">
                <a:solidFill>
                  <a:srgbClr val="000000"/>
                </a:solidFill>
                <a:effectLst/>
              </a:rPr>
              <a:t>usuários-raiz</a:t>
            </a:r>
            <a:r>
              <a:rPr lang="en-US" sz="1800" b="1" i="0" u="none" strike="noStrike" dirty="0">
                <a:solidFill>
                  <a:srgbClr val="000000"/>
                </a:solidFill>
                <a:effectLst/>
              </a:rPr>
              <a:t> </a:t>
            </a:r>
            <a:r>
              <a:rPr lang="en-US" sz="1800" b="1" i="0" u="none" strike="noStrike" dirty="0" err="1">
                <a:solidFill>
                  <a:srgbClr val="000000"/>
                </a:solidFill>
                <a:effectLst/>
              </a:rPr>
              <a:t>na</a:t>
            </a:r>
            <a:r>
              <a:rPr lang="en-US" sz="1800" b="1" i="0" u="none" strike="noStrike" dirty="0">
                <a:solidFill>
                  <a:srgbClr val="000000"/>
                </a:solidFill>
                <a:effectLst/>
              </a:rPr>
              <a:t> AWS para </a:t>
            </a:r>
            <a:r>
              <a:rPr lang="en-US" sz="1800" b="1" i="0" u="none" strike="noStrike" dirty="0" err="1">
                <a:solidFill>
                  <a:srgbClr val="000000"/>
                </a:solidFill>
                <a:effectLst/>
              </a:rPr>
              <a:t>garantir</a:t>
            </a:r>
            <a:r>
              <a:rPr lang="en-US" sz="1800" b="1" i="0" u="none" strike="noStrike" dirty="0">
                <a:solidFill>
                  <a:srgbClr val="000000"/>
                </a:solidFill>
                <a:effectLst/>
              </a:rPr>
              <a:t> a </a:t>
            </a:r>
            <a:r>
              <a:rPr lang="en-US" sz="1800" b="1" i="0" u="none" strike="noStrike" dirty="0" err="1">
                <a:solidFill>
                  <a:srgbClr val="000000"/>
                </a:solidFill>
                <a:effectLst/>
              </a:rPr>
              <a:t>máxima</a:t>
            </a:r>
            <a:r>
              <a:rPr lang="en-US" sz="1800" b="1" i="0" u="none" strike="noStrike" dirty="0">
                <a:solidFill>
                  <a:srgbClr val="000000"/>
                </a:solidFill>
                <a:effectLst/>
              </a:rPr>
              <a:t> </a:t>
            </a:r>
            <a:r>
              <a:rPr lang="en-US" sz="1800" b="1" i="0" u="none" strike="noStrike" dirty="0" err="1">
                <a:solidFill>
                  <a:srgbClr val="000000"/>
                </a:solidFill>
                <a:effectLst/>
              </a:rPr>
              <a:t>proteção</a:t>
            </a:r>
            <a:r>
              <a:rPr lang="en-US" sz="1800" b="1" i="0" u="none" strike="noStrike" dirty="0">
                <a:solidFill>
                  <a:srgbClr val="000000"/>
                </a:solidFill>
                <a:effectLst/>
              </a:rPr>
              <a:t> dos </a:t>
            </a:r>
            <a:r>
              <a:rPr lang="en-US" sz="1800" b="1" i="0" u="none" strike="noStrike" dirty="0" err="1">
                <a:solidFill>
                  <a:srgbClr val="000000"/>
                </a:solidFill>
                <a:effectLst/>
              </a:rPr>
              <a:t>recursos</a:t>
            </a:r>
            <a:r>
              <a:rPr lang="en-US" sz="1800" b="1" i="0" u="none" strike="noStrike" dirty="0">
                <a:solidFill>
                  <a:srgbClr val="000000"/>
                </a:solidFill>
                <a:effectLst/>
              </a:rPr>
              <a:t>?</a:t>
            </a:r>
            <a:br>
              <a:rPr lang="en-US" sz="1800" b="1"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A) </a:t>
            </a:r>
            <a:r>
              <a:rPr lang="en-US" sz="1800" b="0" i="0" u="none" strike="noStrike" dirty="0" err="1">
                <a:solidFill>
                  <a:srgbClr val="000000"/>
                </a:solidFill>
                <a:effectLst/>
              </a:rPr>
              <a:t>Habilitar</a:t>
            </a:r>
            <a:r>
              <a:rPr lang="en-US" sz="1800" b="0" i="0" u="none" strike="noStrike" dirty="0">
                <a:solidFill>
                  <a:srgbClr val="000000"/>
                </a:solidFill>
                <a:effectLst/>
              </a:rPr>
              <a:t> </a:t>
            </a:r>
            <a:r>
              <a:rPr lang="en-US" sz="1800" b="0" i="0" u="none" strike="noStrike" dirty="0" err="1">
                <a:solidFill>
                  <a:srgbClr val="000000"/>
                </a:solidFill>
                <a:effectLst/>
              </a:rPr>
              <a:t>autenticação</a:t>
            </a:r>
            <a:r>
              <a:rPr lang="en-US" sz="1800" b="0" i="0" u="none" strike="noStrike" dirty="0">
                <a:solidFill>
                  <a:srgbClr val="000000"/>
                </a:solidFill>
                <a:effectLst/>
              </a:rPr>
              <a:t> </a:t>
            </a:r>
            <a:r>
              <a:rPr lang="en-US" sz="1800" b="0" i="0" u="none" strike="noStrike" dirty="0" err="1">
                <a:solidFill>
                  <a:srgbClr val="000000"/>
                </a:solidFill>
                <a:effectLst/>
              </a:rPr>
              <a:t>multifator</a:t>
            </a:r>
            <a:r>
              <a:rPr lang="en-US" sz="1800" b="0" i="0" u="none" strike="noStrike" dirty="0">
                <a:solidFill>
                  <a:srgbClr val="000000"/>
                </a:solidFill>
                <a:effectLst/>
              </a:rPr>
              <a:t> (MFA) para </a:t>
            </a:r>
            <a:r>
              <a:rPr lang="en-US" sz="1800" b="0" i="0" u="none" strike="noStrike" dirty="0" err="1">
                <a:solidFill>
                  <a:srgbClr val="000000"/>
                </a:solidFill>
                <a:effectLst/>
              </a:rPr>
              <a:t>todos</a:t>
            </a:r>
            <a:r>
              <a:rPr lang="en-US" sz="1800" b="0" i="0" u="none" strike="noStrike" dirty="0">
                <a:solidFill>
                  <a:srgbClr val="000000"/>
                </a:solidFill>
                <a:effectLst/>
              </a:rPr>
              <a:t> </a:t>
            </a:r>
            <a:r>
              <a:rPr lang="en-US" sz="1800" b="0" i="0" u="none" strike="noStrike" dirty="0" err="1">
                <a:solidFill>
                  <a:srgbClr val="000000"/>
                </a:solidFill>
                <a:effectLst/>
              </a:rPr>
              <a:t>os</a:t>
            </a:r>
            <a:r>
              <a:rPr lang="en-US" sz="1800" b="0" i="0" u="none" strike="noStrike" dirty="0">
                <a:solidFill>
                  <a:srgbClr val="000000"/>
                </a:solidFill>
                <a:effectLst/>
              </a:rPr>
              <a:t> </a:t>
            </a:r>
            <a:r>
              <a:rPr lang="en-US" sz="1800" b="0" i="0" u="none" strike="noStrike" dirty="0" err="1">
                <a:solidFill>
                  <a:srgbClr val="000000"/>
                </a:solidFill>
                <a:effectLst/>
              </a:rPr>
              <a:t>usuários</a:t>
            </a:r>
            <a:r>
              <a:rPr lang="en-US" sz="1800" b="0" i="0" u="none" strike="noStrike" dirty="0">
                <a:solidFill>
                  <a:srgbClr val="000000"/>
                </a:solidFill>
                <a:effectLst/>
              </a:rPr>
              <a:t>, </a:t>
            </a:r>
            <a:r>
              <a:rPr lang="en-US" sz="1800" b="0" i="0" u="none" strike="noStrike" dirty="0" err="1">
                <a:solidFill>
                  <a:srgbClr val="000000"/>
                </a:solidFill>
                <a:effectLst/>
              </a:rPr>
              <a:t>limitar</a:t>
            </a:r>
            <a:r>
              <a:rPr lang="en-US" sz="1800" b="0" i="0" u="none" strike="noStrike" dirty="0">
                <a:solidFill>
                  <a:srgbClr val="000000"/>
                </a:solidFill>
                <a:effectLst/>
              </a:rPr>
              <a:t> </a:t>
            </a:r>
            <a:r>
              <a:rPr lang="en-US" sz="1800" b="0" i="0" u="none" strike="noStrike" dirty="0" err="1">
                <a:solidFill>
                  <a:srgbClr val="000000"/>
                </a:solidFill>
                <a:effectLst/>
              </a:rPr>
              <a:t>permissões</a:t>
            </a:r>
            <a:r>
              <a:rPr lang="en-US" sz="1800" b="0" i="0" u="none" strike="noStrike" dirty="0">
                <a:solidFill>
                  <a:srgbClr val="000000"/>
                </a:solidFill>
                <a:effectLst/>
              </a:rPr>
              <a:t> com base no </a:t>
            </a:r>
            <a:r>
              <a:rPr lang="en-US" sz="1800" b="0" i="0" u="none" strike="noStrike" dirty="0" err="1">
                <a:solidFill>
                  <a:srgbClr val="000000"/>
                </a:solidFill>
                <a:effectLst/>
              </a:rPr>
              <a:t>princípio</a:t>
            </a:r>
            <a:r>
              <a:rPr lang="en-US" sz="1800" b="0" i="0" u="none" strike="noStrike" dirty="0">
                <a:solidFill>
                  <a:srgbClr val="000000"/>
                </a:solidFill>
                <a:effectLst/>
              </a:rPr>
              <a:t> de </a:t>
            </a:r>
            <a:r>
              <a:rPr lang="en-US" sz="1800" b="0" i="0" u="none" strike="noStrike" dirty="0" err="1">
                <a:solidFill>
                  <a:srgbClr val="000000"/>
                </a:solidFill>
                <a:effectLst/>
              </a:rPr>
              <a:t>menor</a:t>
            </a:r>
            <a:r>
              <a:rPr lang="en-US" sz="1800" b="0" i="0" u="none" strike="noStrike" dirty="0">
                <a:solidFill>
                  <a:srgbClr val="000000"/>
                </a:solidFill>
                <a:effectLst/>
              </a:rPr>
              <a:t> </a:t>
            </a:r>
            <a:r>
              <a:rPr lang="en-US" sz="1800" b="0" i="0" u="none" strike="noStrike" dirty="0" err="1">
                <a:solidFill>
                  <a:srgbClr val="000000"/>
                </a:solidFill>
                <a:effectLst/>
              </a:rPr>
              <a:t>privilégio</a:t>
            </a:r>
            <a:r>
              <a:rPr lang="en-US" sz="1800" b="0" i="0" u="none" strike="noStrike" dirty="0">
                <a:solidFill>
                  <a:srgbClr val="000000"/>
                </a:solidFill>
                <a:effectLst/>
              </a:rPr>
              <a:t>, e </a:t>
            </a:r>
            <a:r>
              <a:rPr lang="en-US" sz="1800" b="0" i="0" u="none" strike="noStrike" dirty="0" err="1">
                <a:solidFill>
                  <a:srgbClr val="000000"/>
                </a:solidFill>
                <a:effectLst/>
              </a:rPr>
              <a:t>revisar</a:t>
            </a:r>
            <a:r>
              <a:rPr lang="en-US" sz="1800" b="0" i="0" u="none" strike="noStrike" dirty="0">
                <a:solidFill>
                  <a:srgbClr val="000000"/>
                </a:solidFill>
                <a:effectLst/>
              </a:rPr>
              <a:t> </a:t>
            </a:r>
            <a:r>
              <a:rPr lang="en-US" sz="1800" b="0" i="0" u="none" strike="noStrike" dirty="0" err="1">
                <a:solidFill>
                  <a:srgbClr val="000000"/>
                </a:solidFill>
                <a:effectLst/>
              </a:rPr>
              <a:t>regularmente</a:t>
            </a:r>
            <a:r>
              <a:rPr lang="en-US" sz="1800" b="0" i="0" u="none" strike="noStrike" dirty="0">
                <a:solidFill>
                  <a:srgbClr val="000000"/>
                </a:solidFill>
                <a:effectLst/>
              </a:rPr>
              <a:t> as </a:t>
            </a:r>
            <a:r>
              <a:rPr lang="en-US" sz="1800" b="0" i="0" u="none" strike="noStrike" dirty="0" err="1">
                <a:solidFill>
                  <a:srgbClr val="000000"/>
                </a:solidFill>
                <a:effectLst/>
              </a:rPr>
              <a:t>políticas</a:t>
            </a:r>
            <a:r>
              <a:rPr lang="en-US" sz="1800" b="0" i="0" u="none" strike="noStrike" dirty="0">
                <a:solidFill>
                  <a:srgbClr val="000000"/>
                </a:solidFill>
                <a:effectLst/>
              </a:rPr>
              <a:t> de </a:t>
            </a:r>
            <a:r>
              <a:rPr lang="en-US" sz="1800" b="0" i="0" u="none" strike="noStrike" dirty="0" err="1">
                <a:solidFill>
                  <a:srgbClr val="000000"/>
                </a:solidFill>
                <a:effectLst/>
              </a:rPr>
              <a:t>acesso</a:t>
            </a:r>
            <a:r>
              <a:rPr lang="en-US" sz="1800" b="0" i="0" u="none" strike="noStrike" dirty="0">
                <a:solidFill>
                  <a:srgbClr val="000000"/>
                </a:solidFill>
                <a:effectLst/>
              </a:rPr>
              <a:t>.</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B) </a:t>
            </a:r>
            <a:r>
              <a:rPr lang="en-US" sz="1800" b="0" i="0" u="none" strike="noStrike" dirty="0" err="1">
                <a:solidFill>
                  <a:srgbClr val="000000"/>
                </a:solidFill>
                <a:effectLst/>
              </a:rPr>
              <a:t>Conceder</a:t>
            </a:r>
            <a:r>
              <a:rPr lang="en-US" sz="1800" b="0" i="0" u="none" strike="noStrike" dirty="0">
                <a:solidFill>
                  <a:srgbClr val="000000"/>
                </a:solidFill>
                <a:effectLst/>
              </a:rPr>
              <a:t> </a:t>
            </a:r>
            <a:r>
              <a:rPr lang="en-US" sz="1800" b="0" i="0" u="none" strike="noStrike" dirty="0" err="1">
                <a:solidFill>
                  <a:srgbClr val="000000"/>
                </a:solidFill>
                <a:effectLst/>
              </a:rPr>
              <a:t>permissões</a:t>
            </a:r>
            <a:r>
              <a:rPr lang="en-US" sz="1800" b="0" i="0" u="none" strike="noStrike" dirty="0">
                <a:solidFill>
                  <a:srgbClr val="000000"/>
                </a:solidFill>
                <a:effectLst/>
              </a:rPr>
              <a:t> de </a:t>
            </a:r>
            <a:r>
              <a:rPr lang="en-US" sz="1800" b="0" i="0" u="none" strike="noStrike" dirty="0" err="1">
                <a:solidFill>
                  <a:srgbClr val="000000"/>
                </a:solidFill>
                <a:effectLst/>
              </a:rPr>
              <a:t>administrador</a:t>
            </a:r>
            <a:r>
              <a:rPr lang="en-US" sz="1800" b="0" i="0" u="none" strike="noStrike" dirty="0">
                <a:solidFill>
                  <a:srgbClr val="000000"/>
                </a:solidFill>
                <a:effectLst/>
              </a:rPr>
              <a:t> a </a:t>
            </a:r>
            <a:r>
              <a:rPr lang="en-US" sz="1800" b="0" i="0" u="none" strike="noStrike" dirty="0" err="1">
                <a:solidFill>
                  <a:srgbClr val="000000"/>
                </a:solidFill>
                <a:effectLst/>
              </a:rPr>
              <a:t>todos</a:t>
            </a:r>
            <a:r>
              <a:rPr lang="en-US" sz="1800" b="0" i="0" u="none" strike="noStrike" dirty="0">
                <a:solidFill>
                  <a:srgbClr val="000000"/>
                </a:solidFill>
                <a:effectLst/>
              </a:rPr>
              <a:t> </a:t>
            </a:r>
            <a:r>
              <a:rPr lang="en-US" sz="1800" b="0" i="0" u="none" strike="noStrike" dirty="0" err="1">
                <a:solidFill>
                  <a:srgbClr val="000000"/>
                </a:solidFill>
                <a:effectLst/>
              </a:rPr>
              <a:t>os</a:t>
            </a:r>
            <a:r>
              <a:rPr lang="en-US" sz="1800" b="0" i="0" u="none" strike="noStrike" dirty="0">
                <a:solidFill>
                  <a:srgbClr val="000000"/>
                </a:solidFill>
                <a:effectLst/>
              </a:rPr>
              <a:t> </a:t>
            </a:r>
            <a:r>
              <a:rPr lang="en-US" sz="1800" b="0" i="0" u="none" strike="noStrike" dirty="0" err="1">
                <a:solidFill>
                  <a:srgbClr val="000000"/>
                </a:solidFill>
                <a:effectLst/>
              </a:rPr>
              <a:t>usuários</a:t>
            </a:r>
            <a:r>
              <a:rPr lang="en-US" sz="1800" b="0" i="0" u="none" strike="noStrike" dirty="0">
                <a:solidFill>
                  <a:srgbClr val="000000"/>
                </a:solidFill>
                <a:effectLst/>
              </a:rPr>
              <a:t> para </a:t>
            </a:r>
            <a:r>
              <a:rPr lang="en-US" sz="1800" b="0" i="0" u="none" strike="noStrike" dirty="0" err="1">
                <a:solidFill>
                  <a:srgbClr val="000000"/>
                </a:solidFill>
                <a:effectLst/>
              </a:rPr>
              <a:t>simplificar</a:t>
            </a:r>
            <a:r>
              <a:rPr lang="en-US" sz="1800" b="0" i="0" u="none" strike="noStrike" dirty="0">
                <a:solidFill>
                  <a:srgbClr val="000000"/>
                </a:solidFill>
                <a:effectLst/>
              </a:rPr>
              <a:t> o </a:t>
            </a:r>
            <a:r>
              <a:rPr lang="en-US" sz="1800" b="0" i="0" u="none" strike="noStrike" dirty="0" err="1">
                <a:solidFill>
                  <a:srgbClr val="000000"/>
                </a:solidFill>
                <a:effectLst/>
              </a:rPr>
              <a:t>gerenciamento</a:t>
            </a:r>
            <a:r>
              <a:rPr lang="en-US" sz="1800" b="0" i="0" u="none" strike="noStrike" dirty="0">
                <a:solidFill>
                  <a:srgbClr val="000000"/>
                </a:solidFill>
                <a:effectLst/>
              </a:rPr>
              <a:t>.</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C) Usar </a:t>
            </a:r>
            <a:r>
              <a:rPr lang="en-US" sz="1800" b="0" i="0" u="none" strike="noStrike" dirty="0" err="1">
                <a:solidFill>
                  <a:srgbClr val="000000"/>
                </a:solidFill>
                <a:effectLst/>
              </a:rPr>
              <a:t>apenas</a:t>
            </a:r>
            <a:r>
              <a:rPr lang="en-US" sz="1800" b="0" i="0" u="none" strike="noStrike" dirty="0">
                <a:solidFill>
                  <a:srgbClr val="000000"/>
                </a:solidFill>
                <a:effectLst/>
              </a:rPr>
              <a:t> </a:t>
            </a:r>
            <a:r>
              <a:rPr lang="en-US" sz="1800" b="0" i="0" u="none" strike="noStrike" dirty="0" err="1">
                <a:solidFill>
                  <a:srgbClr val="000000"/>
                </a:solidFill>
                <a:effectLst/>
              </a:rPr>
              <a:t>senhas</a:t>
            </a:r>
            <a:r>
              <a:rPr lang="en-US" sz="1800" b="0" i="0" u="none" strike="noStrike" dirty="0">
                <a:solidFill>
                  <a:srgbClr val="000000"/>
                </a:solidFill>
                <a:effectLst/>
              </a:rPr>
              <a:t> de 4 </a:t>
            </a:r>
            <a:r>
              <a:rPr lang="en-US" sz="1800" b="0" i="0" u="none" strike="noStrike" dirty="0" err="1">
                <a:solidFill>
                  <a:srgbClr val="000000"/>
                </a:solidFill>
                <a:effectLst/>
              </a:rPr>
              <a:t>dígitos</a:t>
            </a:r>
            <a:r>
              <a:rPr lang="en-US" sz="1800" b="0" i="0" u="none" strike="noStrike" dirty="0">
                <a:solidFill>
                  <a:srgbClr val="000000"/>
                </a:solidFill>
                <a:effectLst/>
              </a:rPr>
              <a:t> para </a:t>
            </a:r>
            <a:r>
              <a:rPr lang="en-US" sz="1800" b="0" i="0" u="none" strike="noStrike" dirty="0" err="1">
                <a:solidFill>
                  <a:srgbClr val="000000"/>
                </a:solidFill>
                <a:effectLst/>
              </a:rPr>
              <a:t>facilitar</a:t>
            </a:r>
            <a:r>
              <a:rPr lang="en-US" sz="1800" b="0" i="0" u="none" strike="noStrike" dirty="0">
                <a:solidFill>
                  <a:srgbClr val="000000"/>
                </a:solidFill>
                <a:effectLst/>
              </a:rPr>
              <a:t> o </a:t>
            </a:r>
            <a:r>
              <a:rPr lang="en-US" sz="1800" b="0" i="0" u="none" strike="noStrike" dirty="0" err="1">
                <a:solidFill>
                  <a:srgbClr val="000000"/>
                </a:solidFill>
                <a:effectLst/>
              </a:rPr>
              <a:t>acesso</a:t>
            </a:r>
            <a:r>
              <a:rPr lang="en-US" sz="1800" b="0" i="0" u="none" strike="noStrike" dirty="0">
                <a:solidFill>
                  <a:srgbClr val="000000"/>
                </a:solidFill>
                <a:effectLst/>
              </a:rPr>
              <a:t> dos </a:t>
            </a:r>
            <a:r>
              <a:rPr lang="en-US" sz="1800" b="0" i="0" u="none" strike="noStrike" dirty="0" err="1">
                <a:solidFill>
                  <a:srgbClr val="000000"/>
                </a:solidFill>
                <a:effectLst/>
              </a:rPr>
              <a:t>usuários</a:t>
            </a:r>
            <a:r>
              <a:rPr lang="en-US" sz="1800" b="0" i="0" u="none" strike="noStrike" dirty="0">
                <a:solidFill>
                  <a:srgbClr val="000000"/>
                </a:solidFill>
                <a:effectLst/>
              </a:rPr>
              <a:t> e </a:t>
            </a:r>
            <a:r>
              <a:rPr lang="en-US" sz="1800" b="0" i="0" u="none" strike="noStrike" dirty="0" err="1">
                <a:solidFill>
                  <a:srgbClr val="000000"/>
                </a:solidFill>
                <a:effectLst/>
              </a:rPr>
              <a:t>desativar</a:t>
            </a:r>
            <a:r>
              <a:rPr lang="en-US" sz="1800" b="0" i="0" u="none" strike="noStrike" dirty="0">
                <a:solidFill>
                  <a:srgbClr val="000000"/>
                </a:solidFill>
                <a:effectLst/>
              </a:rPr>
              <a:t> a </a:t>
            </a:r>
            <a:r>
              <a:rPr lang="en-US" sz="1800" b="0" i="0" u="none" strike="noStrike" dirty="0" err="1">
                <a:solidFill>
                  <a:srgbClr val="000000"/>
                </a:solidFill>
                <a:effectLst/>
              </a:rPr>
              <a:t>autenticação</a:t>
            </a:r>
            <a:r>
              <a:rPr lang="en-US" sz="1800" b="0" i="0" u="none" strike="noStrike" dirty="0">
                <a:solidFill>
                  <a:srgbClr val="000000"/>
                </a:solidFill>
                <a:effectLst/>
              </a:rPr>
              <a:t> </a:t>
            </a:r>
            <a:r>
              <a:rPr lang="en-US" sz="1800" b="0" i="0" u="none" strike="noStrike" dirty="0" err="1">
                <a:solidFill>
                  <a:srgbClr val="000000"/>
                </a:solidFill>
                <a:effectLst/>
              </a:rPr>
              <a:t>multifator</a:t>
            </a:r>
            <a:r>
              <a:rPr lang="en-US" sz="1800" b="0" i="0" u="none" strike="noStrike" dirty="0">
                <a:solidFill>
                  <a:srgbClr val="000000"/>
                </a:solidFill>
                <a:effectLst/>
              </a:rPr>
              <a:t> (MFA).</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D) </a:t>
            </a:r>
            <a:r>
              <a:rPr lang="en-US" sz="1800" b="0" i="0" u="none" strike="noStrike" dirty="0" err="1">
                <a:solidFill>
                  <a:srgbClr val="000000"/>
                </a:solidFill>
                <a:effectLst/>
              </a:rPr>
              <a:t>Desativar</a:t>
            </a:r>
            <a:r>
              <a:rPr lang="en-US" sz="1800" b="0" i="0" u="none" strike="noStrike" dirty="0">
                <a:solidFill>
                  <a:srgbClr val="000000"/>
                </a:solidFill>
                <a:effectLst/>
              </a:rPr>
              <a:t> logs de auditoria para </a:t>
            </a:r>
            <a:r>
              <a:rPr lang="en-US" sz="1800" b="0" i="0" u="none" strike="noStrike" dirty="0" err="1">
                <a:solidFill>
                  <a:srgbClr val="000000"/>
                </a:solidFill>
                <a:effectLst/>
              </a:rPr>
              <a:t>melhorar</a:t>
            </a:r>
            <a:r>
              <a:rPr lang="en-US" sz="1800" b="0" i="0" u="none" strike="noStrike" dirty="0">
                <a:solidFill>
                  <a:srgbClr val="000000"/>
                </a:solidFill>
                <a:effectLst/>
              </a:rPr>
              <a:t> o </a:t>
            </a:r>
            <a:r>
              <a:rPr lang="en-US" sz="1800" b="0" i="0" u="none" strike="noStrike" dirty="0" err="1">
                <a:solidFill>
                  <a:srgbClr val="000000"/>
                </a:solidFill>
                <a:effectLst/>
              </a:rPr>
              <a:t>desempenho</a:t>
            </a:r>
            <a:r>
              <a:rPr lang="en-US" sz="1800" b="0" i="0" u="none" strike="noStrike" dirty="0">
                <a:solidFill>
                  <a:srgbClr val="000000"/>
                </a:solidFill>
                <a:effectLst/>
              </a:rPr>
              <a:t> do </a:t>
            </a:r>
            <a:r>
              <a:rPr lang="en-US" sz="1800" b="0" i="0" u="none" strike="noStrike" dirty="0" err="1">
                <a:solidFill>
                  <a:srgbClr val="000000"/>
                </a:solidFill>
                <a:effectLst/>
              </a:rPr>
              <a:t>sistema</a:t>
            </a:r>
            <a:r>
              <a:rPr lang="en-US" sz="1800" b="0" i="0" u="none" strike="noStrike" dirty="0">
                <a:solidFill>
                  <a:srgbClr val="000000"/>
                </a:solidFill>
                <a:effectLst/>
              </a:rPr>
              <a:t> e </a:t>
            </a:r>
            <a:r>
              <a:rPr lang="en-US" sz="1800" b="0" i="0" u="none" strike="noStrike" dirty="0" err="1">
                <a:solidFill>
                  <a:srgbClr val="000000"/>
                </a:solidFill>
                <a:effectLst/>
              </a:rPr>
              <a:t>conceder</a:t>
            </a:r>
            <a:r>
              <a:rPr lang="en-US" sz="1800" b="0" i="0" u="none" strike="noStrike" dirty="0">
                <a:solidFill>
                  <a:srgbClr val="000000"/>
                </a:solidFill>
                <a:effectLst/>
              </a:rPr>
              <a:t> </a:t>
            </a:r>
            <a:r>
              <a:rPr lang="en-US" sz="1800" b="0" i="0" u="none" strike="noStrike" dirty="0" err="1">
                <a:solidFill>
                  <a:srgbClr val="000000"/>
                </a:solidFill>
                <a:effectLst/>
              </a:rPr>
              <a:t>permissões</a:t>
            </a:r>
            <a:r>
              <a:rPr lang="en-US" sz="1800" b="0" i="0" u="none" strike="noStrike" dirty="0">
                <a:solidFill>
                  <a:srgbClr val="000000"/>
                </a:solidFill>
                <a:effectLst/>
              </a:rPr>
              <a:t> de </a:t>
            </a:r>
            <a:r>
              <a:rPr lang="en-US" sz="1800" b="0" i="0" u="none" strike="noStrike" dirty="0" err="1">
                <a:solidFill>
                  <a:srgbClr val="000000"/>
                </a:solidFill>
                <a:effectLst/>
              </a:rPr>
              <a:t>administrador</a:t>
            </a:r>
            <a:r>
              <a:rPr lang="en-US" sz="1800" b="0" i="0" u="none" strike="noStrike" dirty="0">
                <a:solidFill>
                  <a:srgbClr val="000000"/>
                </a:solidFill>
                <a:effectLst/>
              </a:rPr>
              <a:t> a </a:t>
            </a:r>
            <a:r>
              <a:rPr lang="en-US" sz="1800" b="0" i="0" u="none" strike="noStrike" dirty="0" err="1">
                <a:solidFill>
                  <a:srgbClr val="000000"/>
                </a:solidFill>
                <a:effectLst/>
              </a:rPr>
              <a:t>usuários</a:t>
            </a:r>
            <a:r>
              <a:rPr lang="en-US" sz="1800" b="0" i="0" u="none" strike="noStrike" dirty="0">
                <a:solidFill>
                  <a:srgbClr val="000000"/>
                </a:solidFill>
                <a:effectLst/>
              </a:rPr>
              <a:t> </a:t>
            </a:r>
            <a:r>
              <a:rPr lang="en-US" sz="1800" b="0" i="0" u="none" strike="noStrike" dirty="0" err="1">
                <a:solidFill>
                  <a:srgbClr val="000000"/>
                </a:solidFill>
                <a:effectLst/>
              </a:rPr>
              <a:t>raiz</a:t>
            </a:r>
            <a:r>
              <a:rPr lang="en-US" sz="1800" b="0" i="0" u="none" strike="noStrike" dirty="0">
                <a:solidFill>
                  <a:srgbClr val="000000"/>
                </a:solidFill>
                <a:effectLst/>
              </a:rPr>
              <a:t>.</a:t>
            </a:r>
            <a:br>
              <a:rPr lang="en-US" sz="1800" b="0" i="0" u="none" strike="noStrike" dirty="0">
                <a:solidFill>
                  <a:srgbClr val="000000"/>
                </a:solidFill>
                <a:effectLst/>
              </a:rPr>
            </a:br>
            <a:br>
              <a:rPr lang="en-US" sz="2000" b="0" i="0" u="none" strike="noStrike" dirty="0">
                <a:effectLst/>
              </a:rPr>
            </a:br>
            <a:br>
              <a:rPr lang="en-US" sz="2000" dirty="0"/>
            </a:br>
            <a:endParaRPr lang="en-BR" sz="2000" dirty="0"/>
          </a:p>
        </p:txBody>
      </p:sp>
      <p:sp>
        <p:nvSpPr>
          <p:cNvPr id="9" name="Rectangle 8">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2167869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05386" y="983848"/>
            <a:ext cx="11181227" cy="3702737"/>
          </a:xfrm>
        </p:spPr>
        <p:txBody>
          <a:bodyPr>
            <a:normAutofit/>
          </a:bodyPr>
          <a:lstStyle/>
          <a:p>
            <a:pPr algn="l"/>
            <a:br>
              <a:rPr lang="en-US" sz="1800" b="0" i="0" u="none" strike="noStrike" dirty="0">
                <a:effectLst/>
              </a:rPr>
            </a:br>
            <a:r>
              <a:rPr lang="en-US" sz="1800" b="1" i="0" u="none" strike="noStrike" dirty="0">
                <a:solidFill>
                  <a:srgbClr val="000000"/>
                </a:solidFill>
                <a:effectLst/>
              </a:rPr>
              <a:t>Em que </a:t>
            </a:r>
            <a:r>
              <a:rPr lang="en-US" sz="1800" b="1" i="0" u="none" strike="noStrike" dirty="0" err="1">
                <a:solidFill>
                  <a:srgbClr val="000000"/>
                </a:solidFill>
                <a:effectLst/>
              </a:rPr>
              <a:t>cenário</a:t>
            </a:r>
            <a:r>
              <a:rPr lang="en-US" sz="1800" b="1" i="0" u="none" strike="noStrike" dirty="0">
                <a:solidFill>
                  <a:srgbClr val="000000"/>
                </a:solidFill>
                <a:effectLst/>
              </a:rPr>
              <a:t> é </a:t>
            </a:r>
            <a:r>
              <a:rPr lang="en-US" sz="1800" b="1" i="0" u="none" strike="noStrike" dirty="0" err="1">
                <a:solidFill>
                  <a:srgbClr val="000000"/>
                </a:solidFill>
                <a:effectLst/>
              </a:rPr>
              <a:t>mais</a:t>
            </a:r>
            <a:r>
              <a:rPr lang="en-US" sz="1800" b="1" i="0" u="none" strike="noStrike" dirty="0">
                <a:solidFill>
                  <a:srgbClr val="000000"/>
                </a:solidFill>
                <a:effectLst/>
              </a:rPr>
              <a:t> </a:t>
            </a:r>
            <a:r>
              <a:rPr lang="en-US" sz="1800" b="1" i="0" u="none" strike="noStrike" dirty="0" err="1">
                <a:solidFill>
                  <a:srgbClr val="000000"/>
                </a:solidFill>
                <a:effectLst/>
              </a:rPr>
              <a:t>apropriado</a:t>
            </a:r>
            <a:r>
              <a:rPr lang="en-US" sz="1800" b="1" i="0" u="none" strike="noStrike" dirty="0">
                <a:solidFill>
                  <a:srgbClr val="000000"/>
                </a:solidFill>
                <a:effectLst/>
              </a:rPr>
              <a:t> </a:t>
            </a:r>
            <a:r>
              <a:rPr lang="en-US" sz="1800" b="1" i="0" u="none" strike="noStrike" dirty="0" err="1">
                <a:solidFill>
                  <a:srgbClr val="000000"/>
                </a:solidFill>
                <a:effectLst/>
              </a:rPr>
              <a:t>federar</a:t>
            </a:r>
            <a:r>
              <a:rPr lang="en-US" sz="1800" b="1" i="0" u="none" strike="noStrike" dirty="0">
                <a:solidFill>
                  <a:srgbClr val="000000"/>
                </a:solidFill>
                <a:effectLst/>
              </a:rPr>
              <a:t> um </a:t>
            </a:r>
            <a:r>
              <a:rPr lang="en-US" sz="1800" b="1" i="0" u="none" strike="noStrike" dirty="0" err="1">
                <a:solidFill>
                  <a:srgbClr val="000000"/>
                </a:solidFill>
                <a:effectLst/>
              </a:rPr>
              <a:t>serviço</a:t>
            </a:r>
            <a:r>
              <a:rPr lang="en-US" sz="1800" b="1" i="0" u="none" strike="noStrike" dirty="0">
                <a:solidFill>
                  <a:srgbClr val="000000"/>
                </a:solidFill>
                <a:effectLst/>
              </a:rPr>
              <a:t> de </a:t>
            </a:r>
            <a:r>
              <a:rPr lang="en-US" sz="1800" b="1" i="0" u="none" strike="noStrike" dirty="0" err="1">
                <a:solidFill>
                  <a:srgbClr val="000000"/>
                </a:solidFill>
                <a:effectLst/>
              </a:rPr>
              <a:t>diretório</a:t>
            </a:r>
            <a:r>
              <a:rPr lang="en-US" sz="1800" b="1" i="0" u="none" strike="noStrike" dirty="0">
                <a:solidFill>
                  <a:srgbClr val="000000"/>
                </a:solidFill>
                <a:effectLst/>
              </a:rPr>
              <a:t> com </a:t>
            </a:r>
            <a:r>
              <a:rPr lang="en-US" sz="1800" b="1" i="0" u="none" strike="noStrike" dirty="0" err="1">
                <a:solidFill>
                  <a:srgbClr val="000000"/>
                </a:solidFill>
                <a:effectLst/>
              </a:rPr>
              <a:t>funções</a:t>
            </a:r>
            <a:r>
              <a:rPr lang="en-US" sz="1800" b="1" i="0" u="none" strike="noStrike" dirty="0">
                <a:solidFill>
                  <a:srgbClr val="000000"/>
                </a:solidFill>
                <a:effectLst/>
              </a:rPr>
              <a:t> do IAM </a:t>
            </a:r>
            <a:r>
              <a:rPr lang="en-US" sz="1800" b="1" i="0" u="none" strike="noStrike" dirty="0" err="1">
                <a:solidFill>
                  <a:srgbClr val="000000"/>
                </a:solidFill>
                <a:effectLst/>
              </a:rPr>
              <a:t>na</a:t>
            </a:r>
            <a:r>
              <a:rPr lang="en-US" sz="1800" b="1" i="0" u="none" strike="noStrike" dirty="0">
                <a:solidFill>
                  <a:srgbClr val="000000"/>
                </a:solidFill>
                <a:effectLst/>
              </a:rPr>
              <a:t> AWS?</a:t>
            </a:r>
            <a:br>
              <a:rPr lang="en-US" sz="1800" b="1"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A) </a:t>
            </a:r>
            <a:r>
              <a:rPr lang="en-US" sz="1800" b="0" i="0" u="none" strike="noStrike" dirty="0" err="1">
                <a:solidFill>
                  <a:srgbClr val="000000"/>
                </a:solidFill>
                <a:effectLst/>
              </a:rPr>
              <a:t>Quando</a:t>
            </a:r>
            <a:r>
              <a:rPr lang="en-US" sz="1800" b="0" i="0" u="none" strike="noStrike" dirty="0">
                <a:solidFill>
                  <a:srgbClr val="000000"/>
                </a:solidFill>
                <a:effectLst/>
              </a:rPr>
              <a:t> </a:t>
            </a:r>
            <a:r>
              <a:rPr lang="en-US" sz="1800" b="0" i="0" u="none" strike="noStrike" dirty="0" err="1">
                <a:solidFill>
                  <a:srgbClr val="000000"/>
                </a:solidFill>
                <a:effectLst/>
              </a:rPr>
              <a:t>há</a:t>
            </a:r>
            <a:r>
              <a:rPr lang="en-US" sz="1800" b="0" i="0" u="none" strike="noStrike" dirty="0">
                <a:solidFill>
                  <a:srgbClr val="000000"/>
                </a:solidFill>
                <a:effectLst/>
              </a:rPr>
              <a:t> </a:t>
            </a:r>
            <a:r>
              <a:rPr lang="en-US" sz="1800" b="0" i="0" u="none" strike="noStrike" dirty="0" err="1">
                <a:solidFill>
                  <a:srgbClr val="000000"/>
                </a:solidFill>
                <a:effectLst/>
              </a:rPr>
              <a:t>necessidade</a:t>
            </a:r>
            <a:r>
              <a:rPr lang="en-US" sz="1800" b="0" i="0" u="none" strike="noStrike" dirty="0">
                <a:solidFill>
                  <a:srgbClr val="000000"/>
                </a:solidFill>
                <a:effectLst/>
              </a:rPr>
              <a:t> de </a:t>
            </a:r>
            <a:r>
              <a:rPr lang="en-US" sz="1800" b="0" i="0" u="none" strike="noStrike" dirty="0" err="1">
                <a:solidFill>
                  <a:srgbClr val="000000"/>
                </a:solidFill>
                <a:effectLst/>
              </a:rPr>
              <a:t>fornecer</a:t>
            </a:r>
            <a:r>
              <a:rPr lang="en-US" sz="1800" b="0" i="0" u="none" strike="noStrike" dirty="0">
                <a:solidFill>
                  <a:srgbClr val="000000"/>
                </a:solidFill>
                <a:effectLst/>
              </a:rPr>
              <a:t> </a:t>
            </a:r>
            <a:r>
              <a:rPr lang="en-US" sz="1800" b="0" i="0" u="none" strike="noStrike" dirty="0" err="1">
                <a:solidFill>
                  <a:srgbClr val="000000"/>
                </a:solidFill>
                <a:effectLst/>
              </a:rPr>
              <a:t>acesso</a:t>
            </a:r>
            <a:r>
              <a:rPr lang="en-US" sz="1800" b="0" i="0" u="none" strike="noStrike" dirty="0">
                <a:solidFill>
                  <a:srgbClr val="000000"/>
                </a:solidFill>
                <a:effectLst/>
              </a:rPr>
              <a:t> </a:t>
            </a:r>
            <a:r>
              <a:rPr lang="en-US" sz="1800" b="0" i="0" u="none" strike="noStrike" dirty="0" err="1">
                <a:solidFill>
                  <a:srgbClr val="000000"/>
                </a:solidFill>
                <a:effectLst/>
              </a:rPr>
              <a:t>temporário</a:t>
            </a:r>
            <a:r>
              <a:rPr lang="en-US" sz="1800" b="0" i="0" u="none" strike="noStrike" dirty="0">
                <a:solidFill>
                  <a:srgbClr val="000000"/>
                </a:solidFill>
                <a:effectLst/>
              </a:rPr>
              <a:t> a </a:t>
            </a:r>
            <a:r>
              <a:rPr lang="en-US" sz="1800" b="0" i="0" u="none" strike="noStrike" dirty="0" err="1">
                <a:solidFill>
                  <a:srgbClr val="000000"/>
                </a:solidFill>
                <a:effectLst/>
              </a:rPr>
              <a:t>recursos</a:t>
            </a:r>
            <a:r>
              <a:rPr lang="en-US" sz="1800" b="0" i="0" u="none" strike="noStrike" dirty="0">
                <a:solidFill>
                  <a:srgbClr val="000000"/>
                </a:solidFill>
                <a:effectLst/>
              </a:rPr>
              <a:t> da AWS para </a:t>
            </a:r>
            <a:r>
              <a:rPr lang="en-US" sz="1800" b="0" i="0" u="none" strike="noStrike" dirty="0" err="1">
                <a:solidFill>
                  <a:srgbClr val="000000"/>
                </a:solidFill>
                <a:effectLst/>
              </a:rPr>
              <a:t>desenvolvedores</a:t>
            </a:r>
            <a:r>
              <a:rPr lang="en-US" sz="1800" b="0" i="0" u="none" strike="noStrike" dirty="0">
                <a:solidFill>
                  <a:srgbClr val="000000"/>
                </a:solidFill>
                <a:effectLst/>
              </a:rPr>
              <a:t> </a:t>
            </a:r>
            <a:r>
              <a:rPr lang="en-US" sz="1800" b="0" i="0" u="none" strike="noStrike" dirty="0" err="1">
                <a:solidFill>
                  <a:srgbClr val="000000"/>
                </a:solidFill>
                <a:effectLst/>
              </a:rPr>
              <a:t>externos</a:t>
            </a:r>
            <a:r>
              <a:rPr lang="en-US" sz="1800" b="0" i="0" u="none" strike="noStrike" dirty="0">
                <a:solidFill>
                  <a:srgbClr val="000000"/>
                </a:solidFill>
                <a:effectLst/>
              </a:rPr>
              <a:t>.</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B) Para </a:t>
            </a:r>
            <a:r>
              <a:rPr lang="en-US" sz="1800" b="0" i="0" u="none" strike="noStrike" dirty="0" err="1">
                <a:solidFill>
                  <a:srgbClr val="000000"/>
                </a:solidFill>
                <a:effectLst/>
              </a:rPr>
              <a:t>permitir</a:t>
            </a:r>
            <a:r>
              <a:rPr lang="en-US" sz="1800" b="0" i="0" u="none" strike="noStrike" dirty="0">
                <a:solidFill>
                  <a:srgbClr val="000000"/>
                </a:solidFill>
                <a:effectLst/>
              </a:rPr>
              <a:t> que </a:t>
            </a:r>
            <a:r>
              <a:rPr lang="en-US" sz="1800" b="0" i="0" u="none" strike="noStrike" dirty="0" err="1">
                <a:solidFill>
                  <a:srgbClr val="000000"/>
                </a:solidFill>
                <a:effectLst/>
              </a:rPr>
              <a:t>funcionários</a:t>
            </a:r>
            <a:r>
              <a:rPr lang="en-US" sz="1800" b="0" i="0" u="none" strike="noStrike" dirty="0">
                <a:solidFill>
                  <a:srgbClr val="000000"/>
                </a:solidFill>
                <a:effectLst/>
              </a:rPr>
              <a:t> de </a:t>
            </a:r>
            <a:r>
              <a:rPr lang="en-US" sz="1800" b="0" i="0" u="none" strike="noStrike" dirty="0" err="1">
                <a:solidFill>
                  <a:srgbClr val="000000"/>
                </a:solidFill>
                <a:effectLst/>
              </a:rPr>
              <a:t>uma</a:t>
            </a:r>
            <a:r>
              <a:rPr lang="en-US" sz="1800" b="0" i="0" u="none" strike="noStrike" dirty="0">
                <a:solidFill>
                  <a:srgbClr val="000000"/>
                </a:solidFill>
                <a:effectLst/>
              </a:rPr>
              <a:t> </a:t>
            </a:r>
            <a:r>
              <a:rPr lang="en-US" sz="1800" b="0" i="0" u="none" strike="noStrike" dirty="0" err="1">
                <a:solidFill>
                  <a:srgbClr val="000000"/>
                </a:solidFill>
                <a:effectLst/>
              </a:rPr>
              <a:t>empresa</a:t>
            </a:r>
            <a:r>
              <a:rPr lang="en-US" sz="1800" b="0" i="0" u="none" strike="noStrike" dirty="0">
                <a:solidFill>
                  <a:srgbClr val="000000"/>
                </a:solidFill>
                <a:effectLst/>
              </a:rPr>
              <a:t> </a:t>
            </a:r>
            <a:r>
              <a:rPr lang="en-US" sz="1800" b="0" i="0" u="none" strike="noStrike" dirty="0" err="1">
                <a:solidFill>
                  <a:srgbClr val="000000"/>
                </a:solidFill>
                <a:effectLst/>
              </a:rPr>
              <a:t>utilizem</a:t>
            </a:r>
            <a:r>
              <a:rPr lang="en-US" sz="1800" b="0" i="0" u="none" strike="noStrike" dirty="0">
                <a:solidFill>
                  <a:srgbClr val="000000"/>
                </a:solidFill>
                <a:effectLst/>
              </a:rPr>
              <a:t> </a:t>
            </a:r>
            <a:r>
              <a:rPr lang="en-US" sz="1800" b="0" i="0" u="none" strike="noStrike" dirty="0" err="1">
                <a:solidFill>
                  <a:srgbClr val="000000"/>
                </a:solidFill>
                <a:effectLst/>
              </a:rPr>
              <a:t>suas</a:t>
            </a:r>
            <a:r>
              <a:rPr lang="en-US" sz="1800" b="0" i="0" u="none" strike="noStrike" dirty="0">
                <a:solidFill>
                  <a:srgbClr val="000000"/>
                </a:solidFill>
                <a:effectLst/>
              </a:rPr>
              <a:t> </a:t>
            </a:r>
            <a:r>
              <a:rPr lang="en-US" sz="1800" b="0" i="0" u="none" strike="noStrike" dirty="0" err="1">
                <a:solidFill>
                  <a:srgbClr val="000000"/>
                </a:solidFill>
                <a:effectLst/>
              </a:rPr>
              <a:t>credenciais</a:t>
            </a:r>
            <a:r>
              <a:rPr lang="en-US" sz="1800" b="0" i="0" u="none" strike="noStrike" dirty="0">
                <a:solidFill>
                  <a:srgbClr val="000000"/>
                </a:solidFill>
                <a:effectLst/>
              </a:rPr>
              <a:t> </a:t>
            </a:r>
            <a:r>
              <a:rPr lang="en-US" sz="1800" b="0" i="0" u="none" strike="noStrike" dirty="0" err="1">
                <a:solidFill>
                  <a:srgbClr val="000000"/>
                </a:solidFill>
                <a:effectLst/>
              </a:rPr>
              <a:t>corporativas</a:t>
            </a:r>
            <a:r>
              <a:rPr lang="en-US" sz="1800" b="0" i="0" u="none" strike="noStrike" dirty="0">
                <a:solidFill>
                  <a:srgbClr val="000000"/>
                </a:solidFill>
                <a:effectLst/>
              </a:rPr>
              <a:t> </a:t>
            </a:r>
            <a:r>
              <a:rPr lang="en-US" sz="1800" b="0" i="0" u="none" strike="noStrike" dirty="0" err="1">
                <a:solidFill>
                  <a:srgbClr val="000000"/>
                </a:solidFill>
                <a:effectLst/>
              </a:rPr>
              <a:t>existentes</a:t>
            </a:r>
            <a:r>
              <a:rPr lang="en-US" sz="1800" b="0" i="0" u="none" strike="noStrike" dirty="0">
                <a:solidFill>
                  <a:srgbClr val="000000"/>
                </a:solidFill>
                <a:effectLst/>
              </a:rPr>
              <a:t>, </a:t>
            </a:r>
            <a:r>
              <a:rPr lang="en-US" sz="1800" b="0" i="0" u="none" strike="noStrike" dirty="0" err="1">
                <a:solidFill>
                  <a:srgbClr val="000000"/>
                </a:solidFill>
                <a:effectLst/>
              </a:rPr>
              <a:t>como</a:t>
            </a:r>
            <a:r>
              <a:rPr lang="en-US" sz="1800" b="0" i="0" u="none" strike="noStrike" dirty="0">
                <a:solidFill>
                  <a:srgbClr val="000000"/>
                </a:solidFill>
                <a:effectLst/>
              </a:rPr>
              <a:t> as do Active Directory, para </a:t>
            </a:r>
            <a:r>
              <a:rPr lang="en-US" sz="1800" b="0" i="0" u="none" strike="noStrike" dirty="0" err="1">
                <a:solidFill>
                  <a:srgbClr val="000000"/>
                </a:solidFill>
                <a:effectLst/>
              </a:rPr>
              <a:t>acessar</a:t>
            </a:r>
            <a:r>
              <a:rPr lang="en-US" sz="1800" b="0" i="0" u="none" strike="noStrike" dirty="0">
                <a:solidFill>
                  <a:srgbClr val="000000"/>
                </a:solidFill>
                <a:effectLst/>
              </a:rPr>
              <a:t> </a:t>
            </a:r>
            <a:r>
              <a:rPr lang="en-US" sz="1800" b="0" i="0" u="none" strike="noStrike" dirty="0" err="1">
                <a:solidFill>
                  <a:srgbClr val="000000"/>
                </a:solidFill>
                <a:effectLst/>
              </a:rPr>
              <a:t>recursos</a:t>
            </a:r>
            <a:r>
              <a:rPr lang="en-US" sz="1800" b="0" i="0" u="none" strike="noStrike" dirty="0">
                <a:solidFill>
                  <a:srgbClr val="000000"/>
                </a:solidFill>
                <a:effectLst/>
              </a:rPr>
              <a:t> da AWS, </a:t>
            </a:r>
            <a:r>
              <a:rPr lang="en-US" sz="1800" b="0" i="0" u="none" strike="noStrike" dirty="0" err="1">
                <a:solidFill>
                  <a:srgbClr val="000000"/>
                </a:solidFill>
                <a:effectLst/>
              </a:rPr>
              <a:t>eliminando</a:t>
            </a:r>
            <a:r>
              <a:rPr lang="en-US" sz="1800" b="0" i="0" u="none" strike="noStrike" dirty="0">
                <a:solidFill>
                  <a:srgbClr val="000000"/>
                </a:solidFill>
                <a:effectLst/>
              </a:rPr>
              <a:t> a </a:t>
            </a:r>
            <a:r>
              <a:rPr lang="en-US" sz="1800" b="0" i="0" u="none" strike="noStrike" dirty="0" err="1">
                <a:solidFill>
                  <a:srgbClr val="000000"/>
                </a:solidFill>
                <a:effectLst/>
              </a:rPr>
              <a:t>necessidade</a:t>
            </a:r>
            <a:r>
              <a:rPr lang="en-US" sz="1800" b="0" i="0" u="none" strike="noStrike" dirty="0">
                <a:solidFill>
                  <a:srgbClr val="000000"/>
                </a:solidFill>
                <a:effectLst/>
              </a:rPr>
              <a:t> de </a:t>
            </a:r>
            <a:r>
              <a:rPr lang="en-US" sz="1800" b="0" i="0" u="none" strike="noStrike" dirty="0" err="1">
                <a:solidFill>
                  <a:srgbClr val="000000"/>
                </a:solidFill>
                <a:effectLst/>
              </a:rPr>
              <a:t>criar</a:t>
            </a:r>
            <a:r>
              <a:rPr lang="en-US" sz="1800" b="0" i="0" u="none" strike="noStrike" dirty="0">
                <a:solidFill>
                  <a:srgbClr val="000000"/>
                </a:solidFill>
                <a:effectLst/>
              </a:rPr>
              <a:t> </a:t>
            </a:r>
            <a:r>
              <a:rPr lang="en-US" sz="1800" b="0" i="0" u="none" strike="noStrike" dirty="0" err="1">
                <a:solidFill>
                  <a:srgbClr val="000000"/>
                </a:solidFill>
                <a:effectLst/>
              </a:rPr>
              <a:t>contas</a:t>
            </a:r>
            <a:r>
              <a:rPr lang="en-US" sz="1800" b="0" i="0" u="none" strike="noStrike" dirty="0">
                <a:solidFill>
                  <a:srgbClr val="000000"/>
                </a:solidFill>
                <a:effectLst/>
              </a:rPr>
              <a:t> de </a:t>
            </a:r>
            <a:r>
              <a:rPr lang="en-US" sz="1800" b="0" i="0" u="none" strike="noStrike" dirty="0" err="1">
                <a:solidFill>
                  <a:srgbClr val="000000"/>
                </a:solidFill>
                <a:effectLst/>
              </a:rPr>
              <a:t>usuário</a:t>
            </a:r>
            <a:r>
              <a:rPr lang="en-US" sz="1800" b="0" i="0" u="none" strike="noStrike" dirty="0">
                <a:solidFill>
                  <a:srgbClr val="000000"/>
                </a:solidFill>
                <a:effectLst/>
              </a:rPr>
              <a:t> IAM </a:t>
            </a:r>
            <a:r>
              <a:rPr lang="en-US" sz="1800" b="0" i="0" u="none" strike="noStrike" dirty="0" err="1">
                <a:solidFill>
                  <a:srgbClr val="000000"/>
                </a:solidFill>
                <a:effectLst/>
              </a:rPr>
              <a:t>adicionais</a:t>
            </a:r>
            <a:r>
              <a:rPr lang="en-US" sz="1800" b="0" i="0" u="none" strike="noStrike" dirty="0">
                <a:solidFill>
                  <a:srgbClr val="000000"/>
                </a:solidFill>
                <a:effectLst/>
              </a:rPr>
              <a:t>.</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C) </a:t>
            </a:r>
            <a:r>
              <a:rPr lang="en-US" sz="1800" b="0" i="0" u="none" strike="noStrike" dirty="0" err="1">
                <a:solidFill>
                  <a:srgbClr val="000000"/>
                </a:solidFill>
                <a:effectLst/>
              </a:rPr>
              <a:t>Quando</a:t>
            </a:r>
            <a:r>
              <a:rPr lang="en-US" sz="1800" b="0" i="0" u="none" strike="noStrike" dirty="0">
                <a:solidFill>
                  <a:srgbClr val="000000"/>
                </a:solidFill>
                <a:effectLst/>
              </a:rPr>
              <a:t> se </a:t>
            </a:r>
            <a:r>
              <a:rPr lang="en-US" sz="1800" b="0" i="0" u="none" strike="noStrike" dirty="0" err="1">
                <a:solidFill>
                  <a:srgbClr val="000000"/>
                </a:solidFill>
                <a:effectLst/>
              </a:rPr>
              <a:t>deseja</a:t>
            </a:r>
            <a:r>
              <a:rPr lang="en-US" sz="1800" b="0" i="0" u="none" strike="noStrike" dirty="0">
                <a:solidFill>
                  <a:srgbClr val="000000"/>
                </a:solidFill>
                <a:effectLst/>
              </a:rPr>
              <a:t> </a:t>
            </a:r>
            <a:r>
              <a:rPr lang="en-US" sz="1800" b="0" i="0" u="none" strike="noStrike" dirty="0" err="1">
                <a:solidFill>
                  <a:srgbClr val="000000"/>
                </a:solidFill>
                <a:effectLst/>
              </a:rPr>
              <a:t>aumentar</a:t>
            </a:r>
            <a:r>
              <a:rPr lang="en-US" sz="1800" b="0" i="0" u="none" strike="noStrike" dirty="0">
                <a:solidFill>
                  <a:srgbClr val="000000"/>
                </a:solidFill>
                <a:effectLst/>
              </a:rPr>
              <a:t> o </a:t>
            </a:r>
            <a:r>
              <a:rPr lang="en-US" sz="1800" b="0" i="0" u="none" strike="noStrike" dirty="0" err="1">
                <a:solidFill>
                  <a:srgbClr val="000000"/>
                </a:solidFill>
                <a:effectLst/>
              </a:rPr>
              <a:t>número</a:t>
            </a:r>
            <a:r>
              <a:rPr lang="en-US" sz="1800" b="0" i="0" u="none" strike="noStrike" dirty="0">
                <a:solidFill>
                  <a:srgbClr val="000000"/>
                </a:solidFill>
                <a:effectLst/>
              </a:rPr>
              <a:t> de </a:t>
            </a:r>
            <a:r>
              <a:rPr lang="en-US" sz="1800" b="0" i="0" u="none" strike="noStrike" dirty="0" err="1">
                <a:solidFill>
                  <a:srgbClr val="000000"/>
                </a:solidFill>
                <a:effectLst/>
              </a:rPr>
              <a:t>usuários</a:t>
            </a:r>
            <a:r>
              <a:rPr lang="en-US" sz="1800" b="0" i="0" u="none" strike="noStrike" dirty="0">
                <a:solidFill>
                  <a:srgbClr val="000000"/>
                </a:solidFill>
                <a:effectLst/>
              </a:rPr>
              <a:t> </a:t>
            </a:r>
            <a:r>
              <a:rPr lang="en-US" sz="1800" b="0" i="0" u="none" strike="noStrike" dirty="0" err="1">
                <a:solidFill>
                  <a:srgbClr val="000000"/>
                </a:solidFill>
                <a:effectLst/>
              </a:rPr>
              <a:t>gerenciados</a:t>
            </a:r>
            <a:r>
              <a:rPr lang="en-US" sz="1800" b="0" i="0" u="none" strike="noStrike" dirty="0">
                <a:solidFill>
                  <a:srgbClr val="000000"/>
                </a:solidFill>
                <a:effectLst/>
              </a:rPr>
              <a:t> </a:t>
            </a:r>
            <a:r>
              <a:rPr lang="en-US" sz="1800" b="0" i="0" u="none" strike="noStrike" dirty="0" err="1">
                <a:solidFill>
                  <a:srgbClr val="000000"/>
                </a:solidFill>
                <a:effectLst/>
              </a:rPr>
              <a:t>diretamente</a:t>
            </a:r>
            <a:r>
              <a:rPr lang="en-US" sz="1800" b="0" i="0" u="none" strike="noStrike" dirty="0">
                <a:solidFill>
                  <a:srgbClr val="000000"/>
                </a:solidFill>
                <a:effectLst/>
              </a:rPr>
              <a:t> no console da AWS.</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D) Para </a:t>
            </a:r>
            <a:r>
              <a:rPr lang="en-US" sz="1800" b="0" i="0" u="none" strike="noStrike" dirty="0" err="1">
                <a:solidFill>
                  <a:srgbClr val="000000"/>
                </a:solidFill>
                <a:effectLst/>
              </a:rPr>
              <a:t>migrar</a:t>
            </a:r>
            <a:r>
              <a:rPr lang="en-US" sz="1800" b="0" i="0" u="none" strike="noStrike" dirty="0">
                <a:solidFill>
                  <a:srgbClr val="000000"/>
                </a:solidFill>
                <a:effectLst/>
              </a:rPr>
              <a:t> </a:t>
            </a:r>
            <a:r>
              <a:rPr lang="en-US" sz="1800" b="0" i="0" u="none" strike="noStrike" dirty="0" err="1">
                <a:solidFill>
                  <a:srgbClr val="000000"/>
                </a:solidFill>
                <a:effectLst/>
              </a:rPr>
              <a:t>todos</a:t>
            </a:r>
            <a:r>
              <a:rPr lang="en-US" sz="1800" b="0" i="0" u="none" strike="noStrike" dirty="0">
                <a:solidFill>
                  <a:srgbClr val="000000"/>
                </a:solidFill>
                <a:effectLst/>
              </a:rPr>
              <a:t> </a:t>
            </a:r>
            <a:r>
              <a:rPr lang="en-US" sz="1800" b="0" i="0" u="none" strike="noStrike" dirty="0" err="1">
                <a:solidFill>
                  <a:srgbClr val="000000"/>
                </a:solidFill>
                <a:effectLst/>
              </a:rPr>
              <a:t>os</a:t>
            </a:r>
            <a:r>
              <a:rPr lang="en-US" sz="1800" b="0" i="0" u="none" strike="noStrike" dirty="0">
                <a:solidFill>
                  <a:srgbClr val="000000"/>
                </a:solidFill>
                <a:effectLst/>
              </a:rPr>
              <a:t> </a:t>
            </a:r>
            <a:r>
              <a:rPr lang="en-US" sz="1800" b="0" i="0" u="none" strike="noStrike" dirty="0" err="1">
                <a:solidFill>
                  <a:srgbClr val="000000"/>
                </a:solidFill>
                <a:effectLst/>
              </a:rPr>
              <a:t>usuários</a:t>
            </a:r>
            <a:r>
              <a:rPr lang="en-US" sz="1800" b="0" i="0" u="none" strike="noStrike" dirty="0">
                <a:solidFill>
                  <a:srgbClr val="000000"/>
                </a:solidFill>
                <a:effectLst/>
              </a:rPr>
              <a:t> do Active Directory para um banco de dados </a:t>
            </a:r>
            <a:r>
              <a:rPr lang="en-US" sz="1800" b="0" i="0" u="none" strike="noStrike" dirty="0" err="1">
                <a:solidFill>
                  <a:srgbClr val="000000"/>
                </a:solidFill>
                <a:effectLst/>
              </a:rPr>
              <a:t>relacional</a:t>
            </a:r>
            <a:r>
              <a:rPr lang="en-US" sz="1800" b="0" i="0" u="none" strike="noStrike" dirty="0">
                <a:solidFill>
                  <a:srgbClr val="000000"/>
                </a:solidFill>
                <a:effectLst/>
              </a:rPr>
              <a:t> </a:t>
            </a:r>
            <a:r>
              <a:rPr lang="en-US" sz="1800" b="0" i="0" u="none" strike="noStrike" dirty="0" err="1">
                <a:solidFill>
                  <a:srgbClr val="000000"/>
                </a:solidFill>
                <a:effectLst/>
              </a:rPr>
              <a:t>gerenciado</a:t>
            </a:r>
            <a:r>
              <a:rPr lang="en-US" sz="1800" b="0" i="0" u="none" strike="noStrike" dirty="0">
                <a:solidFill>
                  <a:srgbClr val="000000"/>
                </a:solidFill>
                <a:effectLst/>
              </a:rPr>
              <a:t> no Amazon RDS.</a:t>
            </a:r>
            <a:br>
              <a:rPr lang="en-US" sz="1800" b="0" i="0" u="none" strike="noStrike" dirty="0">
                <a:solidFill>
                  <a:srgbClr val="000000"/>
                </a:solidFill>
                <a:effectLst/>
              </a:rPr>
            </a:br>
            <a:br>
              <a:rPr lang="en-US" sz="2000" b="0" i="0" u="none" strike="noStrike" dirty="0">
                <a:effectLst/>
              </a:rPr>
            </a:br>
            <a:br>
              <a:rPr lang="en-US" sz="2000" dirty="0"/>
            </a:br>
            <a:endParaRPr lang="en-BR" sz="2000" dirty="0"/>
          </a:p>
        </p:txBody>
      </p:sp>
      <p:sp>
        <p:nvSpPr>
          <p:cNvPr id="9" name="Rectangle 8">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8962001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05386" y="771988"/>
            <a:ext cx="11181227" cy="4633389"/>
          </a:xfrm>
        </p:spPr>
        <p:txBody>
          <a:bodyPr>
            <a:normAutofit fontScale="90000"/>
          </a:bodyPr>
          <a:lstStyle/>
          <a:p>
            <a:pPr algn="l"/>
            <a:br>
              <a:rPr lang="en-US" sz="1800" b="0" i="0" u="none" strike="noStrike" dirty="0">
                <a:effectLst/>
              </a:rPr>
            </a:br>
            <a:r>
              <a:rPr lang="en-US" sz="1800" b="1" i="0" u="none" strike="noStrike" dirty="0" err="1">
                <a:solidFill>
                  <a:srgbClr val="000000"/>
                </a:solidFill>
                <a:effectLst/>
              </a:rPr>
              <a:t>Respostas</a:t>
            </a:r>
            <a:r>
              <a:rPr lang="en-US" sz="1800" b="1" i="0" u="none" strike="noStrike" dirty="0">
                <a:solidFill>
                  <a:srgbClr val="000000"/>
                </a:solidFill>
                <a:effectLst/>
              </a:rPr>
              <a:t>:</a:t>
            </a:r>
            <a:br>
              <a:rPr lang="en-US" sz="1800" b="1" i="0" u="none" strike="noStrike" dirty="0">
                <a:solidFill>
                  <a:srgbClr val="000000"/>
                </a:solidFill>
                <a:effectLst/>
              </a:rPr>
            </a:br>
            <a:br>
              <a:rPr lang="en-US" sz="1800" b="1" i="0" u="none" strike="noStrike" dirty="0">
                <a:solidFill>
                  <a:srgbClr val="000000"/>
                </a:solidFill>
                <a:effectLst/>
              </a:rPr>
            </a:br>
            <a:r>
              <a:rPr lang="en-US" sz="1800" b="0" i="0" u="none" strike="noStrike" dirty="0">
                <a:solidFill>
                  <a:srgbClr val="000000"/>
                </a:solidFill>
                <a:effectLst/>
              </a:rPr>
              <a:t>B) </a:t>
            </a:r>
            <a:r>
              <a:rPr lang="en-US" sz="1800" b="0" i="0" u="none" strike="noStrike" dirty="0" err="1">
                <a:solidFill>
                  <a:srgbClr val="000000"/>
                </a:solidFill>
                <a:effectLst/>
              </a:rPr>
              <a:t>Utilizar</a:t>
            </a:r>
            <a:r>
              <a:rPr lang="en-US" sz="1800" b="0" i="0" u="none" strike="noStrike" dirty="0">
                <a:solidFill>
                  <a:srgbClr val="000000"/>
                </a:solidFill>
                <a:effectLst/>
              </a:rPr>
              <a:t> AWS Organizations para </a:t>
            </a:r>
            <a:r>
              <a:rPr lang="en-US" sz="1800" b="0" i="0" u="none" strike="noStrike" dirty="0" err="1">
                <a:solidFill>
                  <a:srgbClr val="000000"/>
                </a:solidFill>
                <a:effectLst/>
              </a:rPr>
              <a:t>consolidar</a:t>
            </a:r>
            <a:r>
              <a:rPr lang="en-US" sz="1800" b="0" i="0" u="none" strike="noStrike" dirty="0">
                <a:solidFill>
                  <a:srgbClr val="000000"/>
                </a:solidFill>
                <a:effectLst/>
              </a:rPr>
              <a:t> </a:t>
            </a:r>
            <a:r>
              <a:rPr lang="en-US" sz="1800" b="0" i="0" u="none" strike="noStrike" dirty="0" err="1">
                <a:solidFill>
                  <a:srgbClr val="000000"/>
                </a:solidFill>
                <a:effectLst/>
              </a:rPr>
              <a:t>contas</a:t>
            </a:r>
            <a:r>
              <a:rPr lang="en-US" sz="1800" b="0" i="0" u="none" strike="noStrike" dirty="0">
                <a:solidFill>
                  <a:srgbClr val="000000"/>
                </a:solidFill>
                <a:effectLst/>
              </a:rPr>
              <a:t> e </a:t>
            </a:r>
            <a:r>
              <a:rPr lang="en-US" sz="1800" b="0" i="0" u="none" strike="noStrike" dirty="0" err="1">
                <a:solidFill>
                  <a:srgbClr val="000000"/>
                </a:solidFill>
                <a:effectLst/>
              </a:rPr>
              <a:t>aplicar</a:t>
            </a:r>
            <a:r>
              <a:rPr lang="en-US" sz="1800" b="0" i="0" u="none" strike="noStrike" dirty="0">
                <a:solidFill>
                  <a:srgbClr val="000000"/>
                </a:solidFill>
                <a:effectLst/>
              </a:rPr>
              <a:t> </a:t>
            </a:r>
            <a:r>
              <a:rPr lang="en-US" sz="1800" b="0" i="0" u="none" strike="noStrike" dirty="0" err="1">
                <a:solidFill>
                  <a:srgbClr val="000000"/>
                </a:solidFill>
                <a:effectLst/>
              </a:rPr>
              <a:t>políticas</a:t>
            </a:r>
            <a:r>
              <a:rPr lang="en-US" sz="1800" b="0" i="0" u="none" strike="noStrike" dirty="0">
                <a:solidFill>
                  <a:srgbClr val="000000"/>
                </a:solidFill>
                <a:effectLst/>
              </a:rPr>
              <a:t> de </a:t>
            </a:r>
            <a:r>
              <a:rPr lang="en-US" sz="1800" b="0" i="0" u="none" strike="noStrike" dirty="0" err="1">
                <a:solidFill>
                  <a:srgbClr val="000000"/>
                </a:solidFill>
                <a:effectLst/>
              </a:rPr>
              <a:t>controle</a:t>
            </a:r>
            <a:r>
              <a:rPr lang="en-US" sz="1800" b="0" i="0" u="none" strike="noStrike" dirty="0">
                <a:solidFill>
                  <a:srgbClr val="000000"/>
                </a:solidFill>
                <a:effectLst/>
              </a:rPr>
              <a:t> de </a:t>
            </a:r>
            <a:r>
              <a:rPr lang="en-US" sz="1800" b="0" i="0" u="none" strike="noStrike" dirty="0" err="1">
                <a:solidFill>
                  <a:srgbClr val="000000"/>
                </a:solidFill>
                <a:effectLst/>
              </a:rPr>
              <a:t>serviço</a:t>
            </a:r>
            <a:r>
              <a:rPr lang="en-US" sz="1800" b="0" i="0" u="none" strike="noStrike" dirty="0">
                <a:solidFill>
                  <a:srgbClr val="000000"/>
                </a:solidFill>
                <a:effectLst/>
              </a:rPr>
              <a:t> (SCPs) para </a:t>
            </a:r>
            <a:r>
              <a:rPr lang="en-US" sz="1800" b="0" i="0" u="none" strike="noStrike" dirty="0" err="1">
                <a:solidFill>
                  <a:srgbClr val="000000"/>
                </a:solidFill>
                <a:effectLst/>
              </a:rPr>
              <a:t>gerenciar</a:t>
            </a:r>
            <a:r>
              <a:rPr lang="en-US" sz="1800" b="0" i="0" u="none" strike="noStrike" dirty="0">
                <a:solidFill>
                  <a:srgbClr val="000000"/>
                </a:solidFill>
                <a:effectLst/>
              </a:rPr>
              <a:t> </a:t>
            </a:r>
            <a:r>
              <a:rPr lang="en-US" sz="1800" b="0" i="0" u="none" strike="noStrike" dirty="0" err="1">
                <a:solidFill>
                  <a:srgbClr val="000000"/>
                </a:solidFill>
                <a:effectLst/>
              </a:rPr>
              <a:t>permissões</a:t>
            </a:r>
            <a:r>
              <a:rPr lang="en-US" sz="1800" b="0" i="0" u="none" strike="noStrike" dirty="0">
                <a:solidFill>
                  <a:srgbClr val="000000"/>
                </a:solidFill>
                <a:effectLst/>
              </a:rPr>
              <a:t> de </a:t>
            </a:r>
            <a:r>
              <a:rPr lang="en-US" sz="1800" b="0" i="0" u="none" strike="noStrike" dirty="0" err="1">
                <a:solidFill>
                  <a:srgbClr val="000000"/>
                </a:solidFill>
                <a:effectLst/>
              </a:rPr>
              <a:t>maneira</a:t>
            </a:r>
            <a:r>
              <a:rPr lang="en-US" sz="1800" b="0" i="0" u="none" strike="noStrike" dirty="0">
                <a:solidFill>
                  <a:srgbClr val="000000"/>
                </a:solidFill>
                <a:effectLst/>
              </a:rPr>
              <a:t> </a:t>
            </a:r>
            <a:r>
              <a:rPr lang="en-US" sz="1800" b="0" i="0" u="none" strike="noStrike" dirty="0" err="1">
                <a:solidFill>
                  <a:srgbClr val="000000"/>
                </a:solidFill>
                <a:effectLst/>
              </a:rPr>
              <a:t>centralizada</a:t>
            </a:r>
            <a:r>
              <a:rPr lang="en-US" sz="1800" b="0" i="0" u="none" strike="noStrike" dirty="0">
                <a:solidFill>
                  <a:srgbClr val="000000"/>
                </a:solidFill>
                <a:effectLst/>
              </a:rPr>
              <a:t>.</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B) AWS Identity Center (AWS Single Sign-On), que integra com </a:t>
            </a:r>
            <a:r>
              <a:rPr lang="en-US" sz="1800" b="0" i="0" u="none" strike="noStrike" dirty="0" err="1">
                <a:solidFill>
                  <a:srgbClr val="000000"/>
                </a:solidFill>
                <a:effectLst/>
              </a:rPr>
              <a:t>diretórios</a:t>
            </a:r>
            <a:r>
              <a:rPr lang="en-US" sz="1800" b="0" i="0" u="none" strike="noStrike" dirty="0">
                <a:solidFill>
                  <a:srgbClr val="000000"/>
                </a:solidFill>
                <a:effectLst/>
              </a:rPr>
              <a:t> </a:t>
            </a:r>
            <a:r>
              <a:rPr lang="en-US" sz="1800" b="0" i="0" u="none" strike="noStrike" dirty="0" err="1">
                <a:solidFill>
                  <a:srgbClr val="000000"/>
                </a:solidFill>
                <a:effectLst/>
              </a:rPr>
              <a:t>corporativos</a:t>
            </a:r>
            <a:r>
              <a:rPr lang="en-US" sz="1800" b="0" i="0" u="none" strike="noStrike" dirty="0">
                <a:solidFill>
                  <a:srgbClr val="000000"/>
                </a:solidFill>
                <a:effectLst/>
              </a:rPr>
              <a:t> </a:t>
            </a:r>
            <a:r>
              <a:rPr lang="en-US" sz="1800" b="0" i="0" u="none" strike="noStrike" dirty="0" err="1">
                <a:solidFill>
                  <a:srgbClr val="000000"/>
                </a:solidFill>
                <a:effectLst/>
              </a:rPr>
              <a:t>como</a:t>
            </a:r>
            <a:r>
              <a:rPr lang="en-US" sz="1800" b="0" i="0" u="none" strike="noStrike" dirty="0">
                <a:solidFill>
                  <a:srgbClr val="000000"/>
                </a:solidFill>
                <a:effectLst/>
              </a:rPr>
              <a:t> Microsoft Active Directory e provedores SAML 2.0.</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B) </a:t>
            </a:r>
            <a:r>
              <a:rPr lang="en-US" sz="1800" b="0" i="0" u="none" strike="noStrike" dirty="0" err="1">
                <a:solidFill>
                  <a:srgbClr val="000000"/>
                </a:solidFill>
                <a:effectLst/>
              </a:rPr>
              <a:t>Implementar</a:t>
            </a:r>
            <a:r>
              <a:rPr lang="en-US" sz="1800" b="0" i="0" u="none" strike="noStrike" dirty="0">
                <a:solidFill>
                  <a:srgbClr val="000000"/>
                </a:solidFill>
                <a:effectLst/>
              </a:rPr>
              <a:t> AWS Control Tower para </a:t>
            </a:r>
            <a:r>
              <a:rPr lang="en-US" sz="1800" b="0" i="0" u="none" strike="noStrike" dirty="0" err="1">
                <a:solidFill>
                  <a:srgbClr val="000000"/>
                </a:solidFill>
                <a:effectLst/>
              </a:rPr>
              <a:t>configurar</a:t>
            </a:r>
            <a:r>
              <a:rPr lang="en-US" sz="1800" b="0" i="0" u="none" strike="noStrike" dirty="0">
                <a:solidFill>
                  <a:srgbClr val="000000"/>
                </a:solidFill>
                <a:effectLst/>
              </a:rPr>
              <a:t> e </a:t>
            </a:r>
            <a:r>
              <a:rPr lang="en-US" sz="1800" b="0" i="0" u="none" strike="noStrike" dirty="0" err="1">
                <a:solidFill>
                  <a:srgbClr val="000000"/>
                </a:solidFill>
                <a:effectLst/>
              </a:rPr>
              <a:t>governar</a:t>
            </a:r>
            <a:r>
              <a:rPr lang="en-US" sz="1800" b="0" i="0" u="none" strike="noStrike" dirty="0">
                <a:solidFill>
                  <a:srgbClr val="000000"/>
                </a:solidFill>
                <a:effectLst/>
              </a:rPr>
              <a:t> um </a:t>
            </a:r>
            <a:r>
              <a:rPr lang="en-US" sz="1800" b="0" i="0" u="none" strike="noStrike" dirty="0" err="1">
                <a:solidFill>
                  <a:srgbClr val="000000"/>
                </a:solidFill>
                <a:effectLst/>
              </a:rPr>
              <a:t>ambiente</a:t>
            </a:r>
            <a:r>
              <a:rPr lang="en-US" sz="1800" b="0" i="0" u="none" strike="noStrike" dirty="0">
                <a:solidFill>
                  <a:srgbClr val="000000"/>
                </a:solidFill>
                <a:effectLst/>
              </a:rPr>
              <a:t> de </a:t>
            </a:r>
            <a:r>
              <a:rPr lang="en-US" sz="1800" b="0" i="0" u="none" strike="noStrike" dirty="0" err="1">
                <a:solidFill>
                  <a:srgbClr val="000000"/>
                </a:solidFill>
                <a:effectLst/>
              </a:rPr>
              <a:t>várias</a:t>
            </a:r>
            <a:r>
              <a:rPr lang="en-US" sz="1800" b="0" i="0" u="none" strike="noStrike" dirty="0">
                <a:solidFill>
                  <a:srgbClr val="000000"/>
                </a:solidFill>
                <a:effectLst/>
              </a:rPr>
              <a:t> </a:t>
            </a:r>
            <a:r>
              <a:rPr lang="en-US" sz="1800" b="0" i="0" u="none" strike="noStrike" dirty="0" err="1">
                <a:solidFill>
                  <a:srgbClr val="000000"/>
                </a:solidFill>
                <a:effectLst/>
              </a:rPr>
              <a:t>contas</a:t>
            </a:r>
            <a:r>
              <a:rPr lang="en-US" sz="1800" b="0" i="0" u="none" strike="noStrike" dirty="0">
                <a:solidFill>
                  <a:srgbClr val="000000"/>
                </a:solidFill>
                <a:effectLst/>
              </a:rPr>
              <a:t>, </a:t>
            </a:r>
            <a:r>
              <a:rPr lang="en-US" sz="1800" b="0" i="0" u="none" strike="noStrike" dirty="0" err="1">
                <a:solidFill>
                  <a:srgbClr val="000000"/>
                </a:solidFill>
                <a:effectLst/>
              </a:rPr>
              <a:t>juntamente</a:t>
            </a:r>
            <a:r>
              <a:rPr lang="en-US" sz="1800" b="0" i="0" u="none" strike="noStrike" dirty="0">
                <a:solidFill>
                  <a:srgbClr val="000000"/>
                </a:solidFill>
                <a:effectLst/>
              </a:rPr>
              <a:t> com SCPs para </a:t>
            </a:r>
            <a:r>
              <a:rPr lang="en-US" sz="1800" b="0" i="0" u="none" strike="noStrike" dirty="0" err="1">
                <a:solidFill>
                  <a:srgbClr val="000000"/>
                </a:solidFill>
                <a:effectLst/>
              </a:rPr>
              <a:t>impor</a:t>
            </a:r>
            <a:r>
              <a:rPr lang="en-US" sz="1800" b="0" i="0" u="none" strike="noStrike" dirty="0">
                <a:solidFill>
                  <a:srgbClr val="000000"/>
                </a:solidFill>
                <a:effectLst/>
              </a:rPr>
              <a:t> </a:t>
            </a:r>
            <a:r>
              <a:rPr lang="en-US" sz="1800" b="0" i="0" u="none" strike="noStrike" dirty="0" err="1">
                <a:solidFill>
                  <a:srgbClr val="000000"/>
                </a:solidFill>
                <a:effectLst/>
              </a:rPr>
              <a:t>regras</a:t>
            </a:r>
            <a:r>
              <a:rPr lang="en-US" sz="1800" b="0" i="0" u="none" strike="noStrike" dirty="0">
                <a:solidFill>
                  <a:srgbClr val="000000"/>
                </a:solidFill>
                <a:effectLst/>
              </a:rPr>
              <a:t> de segurança e </a:t>
            </a:r>
            <a:r>
              <a:rPr lang="en-US" sz="1800" b="0" i="0" u="none" strike="noStrike" dirty="0" err="1">
                <a:solidFill>
                  <a:srgbClr val="000000"/>
                </a:solidFill>
                <a:effectLst/>
              </a:rPr>
              <a:t>conformidade</a:t>
            </a:r>
            <a:r>
              <a:rPr lang="en-US" sz="1800" b="0" i="0" u="none" strike="noStrike" dirty="0">
                <a:solidFill>
                  <a:srgbClr val="000000"/>
                </a:solidFill>
                <a:effectLst/>
              </a:rPr>
              <a:t>.</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A) </a:t>
            </a:r>
            <a:r>
              <a:rPr lang="en-US" sz="1800" b="0" i="0" u="none" strike="noStrike" dirty="0" err="1">
                <a:solidFill>
                  <a:srgbClr val="000000"/>
                </a:solidFill>
                <a:effectLst/>
              </a:rPr>
              <a:t>Habilitar</a:t>
            </a:r>
            <a:r>
              <a:rPr lang="en-US" sz="1800" b="0" i="0" u="none" strike="noStrike" dirty="0">
                <a:solidFill>
                  <a:srgbClr val="000000"/>
                </a:solidFill>
                <a:effectLst/>
              </a:rPr>
              <a:t> </a:t>
            </a:r>
            <a:r>
              <a:rPr lang="en-US" sz="1800" b="0" i="0" u="none" strike="noStrike" dirty="0" err="1">
                <a:solidFill>
                  <a:srgbClr val="000000"/>
                </a:solidFill>
                <a:effectLst/>
              </a:rPr>
              <a:t>autenticação</a:t>
            </a:r>
            <a:r>
              <a:rPr lang="en-US" sz="1800" b="0" i="0" u="none" strike="noStrike" dirty="0">
                <a:solidFill>
                  <a:srgbClr val="000000"/>
                </a:solidFill>
                <a:effectLst/>
              </a:rPr>
              <a:t> </a:t>
            </a:r>
            <a:r>
              <a:rPr lang="en-US" sz="1800" b="0" i="0" u="none" strike="noStrike" dirty="0" err="1">
                <a:solidFill>
                  <a:srgbClr val="000000"/>
                </a:solidFill>
                <a:effectLst/>
              </a:rPr>
              <a:t>multifator</a:t>
            </a:r>
            <a:r>
              <a:rPr lang="en-US" sz="1800" b="0" i="0" u="none" strike="noStrike" dirty="0">
                <a:solidFill>
                  <a:srgbClr val="000000"/>
                </a:solidFill>
                <a:effectLst/>
              </a:rPr>
              <a:t> (MFA) para </a:t>
            </a:r>
            <a:r>
              <a:rPr lang="en-US" sz="1800" b="0" i="0" u="none" strike="noStrike" dirty="0" err="1">
                <a:solidFill>
                  <a:srgbClr val="000000"/>
                </a:solidFill>
                <a:effectLst/>
              </a:rPr>
              <a:t>todos</a:t>
            </a:r>
            <a:r>
              <a:rPr lang="en-US" sz="1800" b="0" i="0" u="none" strike="noStrike" dirty="0">
                <a:solidFill>
                  <a:srgbClr val="000000"/>
                </a:solidFill>
                <a:effectLst/>
              </a:rPr>
              <a:t> </a:t>
            </a:r>
            <a:r>
              <a:rPr lang="en-US" sz="1800" b="0" i="0" u="none" strike="noStrike" dirty="0" err="1">
                <a:solidFill>
                  <a:srgbClr val="000000"/>
                </a:solidFill>
                <a:effectLst/>
              </a:rPr>
              <a:t>os</a:t>
            </a:r>
            <a:r>
              <a:rPr lang="en-US" sz="1800" b="0" i="0" u="none" strike="noStrike" dirty="0">
                <a:solidFill>
                  <a:srgbClr val="000000"/>
                </a:solidFill>
                <a:effectLst/>
              </a:rPr>
              <a:t> </a:t>
            </a:r>
            <a:r>
              <a:rPr lang="en-US" sz="1800" b="0" i="0" u="none" strike="noStrike" dirty="0" err="1">
                <a:solidFill>
                  <a:srgbClr val="000000"/>
                </a:solidFill>
                <a:effectLst/>
              </a:rPr>
              <a:t>usuários</a:t>
            </a:r>
            <a:r>
              <a:rPr lang="en-US" sz="1800" b="0" i="0" u="none" strike="noStrike" dirty="0">
                <a:solidFill>
                  <a:srgbClr val="000000"/>
                </a:solidFill>
                <a:effectLst/>
              </a:rPr>
              <a:t>, </a:t>
            </a:r>
            <a:r>
              <a:rPr lang="en-US" sz="1800" b="0" i="0" u="none" strike="noStrike" dirty="0" err="1">
                <a:solidFill>
                  <a:srgbClr val="000000"/>
                </a:solidFill>
                <a:effectLst/>
              </a:rPr>
              <a:t>limitar</a:t>
            </a:r>
            <a:r>
              <a:rPr lang="en-US" sz="1800" b="0" i="0" u="none" strike="noStrike" dirty="0">
                <a:solidFill>
                  <a:srgbClr val="000000"/>
                </a:solidFill>
                <a:effectLst/>
              </a:rPr>
              <a:t> </a:t>
            </a:r>
            <a:r>
              <a:rPr lang="en-US" sz="1800" b="0" i="0" u="none" strike="noStrike" dirty="0" err="1">
                <a:solidFill>
                  <a:srgbClr val="000000"/>
                </a:solidFill>
                <a:effectLst/>
              </a:rPr>
              <a:t>permissões</a:t>
            </a:r>
            <a:r>
              <a:rPr lang="en-US" sz="1800" b="0" i="0" u="none" strike="noStrike" dirty="0">
                <a:solidFill>
                  <a:srgbClr val="000000"/>
                </a:solidFill>
                <a:effectLst/>
              </a:rPr>
              <a:t> com base no </a:t>
            </a:r>
            <a:r>
              <a:rPr lang="en-US" sz="1800" b="0" i="0" u="none" strike="noStrike" dirty="0" err="1">
                <a:solidFill>
                  <a:srgbClr val="000000"/>
                </a:solidFill>
                <a:effectLst/>
              </a:rPr>
              <a:t>princípio</a:t>
            </a:r>
            <a:r>
              <a:rPr lang="en-US" sz="1800" b="0" i="0" u="none" strike="noStrike" dirty="0">
                <a:solidFill>
                  <a:srgbClr val="000000"/>
                </a:solidFill>
                <a:effectLst/>
              </a:rPr>
              <a:t> de </a:t>
            </a:r>
            <a:r>
              <a:rPr lang="en-US" sz="1800" b="0" i="0" u="none" strike="noStrike" dirty="0" err="1">
                <a:solidFill>
                  <a:srgbClr val="000000"/>
                </a:solidFill>
                <a:effectLst/>
              </a:rPr>
              <a:t>menor</a:t>
            </a:r>
            <a:r>
              <a:rPr lang="en-US" sz="1800" b="0" i="0" u="none" strike="noStrike" dirty="0">
                <a:solidFill>
                  <a:srgbClr val="000000"/>
                </a:solidFill>
                <a:effectLst/>
              </a:rPr>
              <a:t> </a:t>
            </a:r>
            <a:r>
              <a:rPr lang="en-US" sz="1800" b="0" i="0" u="none" strike="noStrike" dirty="0" err="1">
                <a:solidFill>
                  <a:srgbClr val="000000"/>
                </a:solidFill>
                <a:effectLst/>
              </a:rPr>
              <a:t>privilégio</a:t>
            </a:r>
            <a:r>
              <a:rPr lang="en-US" sz="1800" b="0" i="0" u="none" strike="noStrike" dirty="0">
                <a:solidFill>
                  <a:srgbClr val="000000"/>
                </a:solidFill>
                <a:effectLst/>
              </a:rPr>
              <a:t>, e </a:t>
            </a:r>
            <a:r>
              <a:rPr lang="en-US" sz="1800" b="0" i="0" u="none" strike="noStrike" dirty="0" err="1">
                <a:solidFill>
                  <a:srgbClr val="000000"/>
                </a:solidFill>
                <a:effectLst/>
              </a:rPr>
              <a:t>revisar</a:t>
            </a:r>
            <a:r>
              <a:rPr lang="en-US" sz="1800" b="0" i="0" u="none" strike="noStrike" dirty="0">
                <a:solidFill>
                  <a:srgbClr val="000000"/>
                </a:solidFill>
                <a:effectLst/>
              </a:rPr>
              <a:t> </a:t>
            </a:r>
            <a:r>
              <a:rPr lang="en-US" sz="1800" b="0" i="0" u="none" strike="noStrike" dirty="0" err="1">
                <a:solidFill>
                  <a:srgbClr val="000000"/>
                </a:solidFill>
                <a:effectLst/>
              </a:rPr>
              <a:t>regularmente</a:t>
            </a:r>
            <a:r>
              <a:rPr lang="en-US" sz="1800" b="0" i="0" u="none" strike="noStrike" dirty="0">
                <a:solidFill>
                  <a:srgbClr val="000000"/>
                </a:solidFill>
                <a:effectLst/>
              </a:rPr>
              <a:t> as </a:t>
            </a:r>
            <a:r>
              <a:rPr lang="en-US" sz="1800" b="0" i="0" u="none" strike="noStrike" dirty="0" err="1">
                <a:solidFill>
                  <a:srgbClr val="000000"/>
                </a:solidFill>
                <a:effectLst/>
              </a:rPr>
              <a:t>políticas</a:t>
            </a:r>
            <a:r>
              <a:rPr lang="en-US" sz="1800" b="0" i="0" u="none" strike="noStrike" dirty="0">
                <a:solidFill>
                  <a:srgbClr val="000000"/>
                </a:solidFill>
                <a:effectLst/>
              </a:rPr>
              <a:t> de </a:t>
            </a:r>
            <a:r>
              <a:rPr lang="en-US" sz="1800" b="0" i="0" u="none" strike="noStrike" dirty="0" err="1">
                <a:solidFill>
                  <a:srgbClr val="000000"/>
                </a:solidFill>
                <a:effectLst/>
              </a:rPr>
              <a:t>acesso</a:t>
            </a:r>
            <a:r>
              <a:rPr lang="en-US" sz="1800" b="0" i="0" u="none" strike="noStrike" dirty="0">
                <a:solidFill>
                  <a:srgbClr val="000000"/>
                </a:solidFill>
                <a:effectLst/>
              </a:rPr>
              <a:t>.</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B) Para </a:t>
            </a:r>
            <a:r>
              <a:rPr lang="en-US" sz="1800" b="0" i="0" u="none" strike="noStrike" dirty="0" err="1">
                <a:solidFill>
                  <a:srgbClr val="000000"/>
                </a:solidFill>
                <a:effectLst/>
              </a:rPr>
              <a:t>permitir</a:t>
            </a:r>
            <a:r>
              <a:rPr lang="en-US" sz="1800" b="0" i="0" u="none" strike="noStrike" dirty="0">
                <a:solidFill>
                  <a:srgbClr val="000000"/>
                </a:solidFill>
                <a:effectLst/>
              </a:rPr>
              <a:t> que </a:t>
            </a:r>
            <a:r>
              <a:rPr lang="en-US" sz="1800" b="0" i="0" u="none" strike="noStrike" dirty="0" err="1">
                <a:solidFill>
                  <a:srgbClr val="000000"/>
                </a:solidFill>
                <a:effectLst/>
              </a:rPr>
              <a:t>funcionários</a:t>
            </a:r>
            <a:r>
              <a:rPr lang="en-US" sz="1800" b="0" i="0" u="none" strike="noStrike" dirty="0">
                <a:solidFill>
                  <a:srgbClr val="000000"/>
                </a:solidFill>
                <a:effectLst/>
              </a:rPr>
              <a:t> de </a:t>
            </a:r>
            <a:r>
              <a:rPr lang="en-US" sz="1800" b="0" i="0" u="none" strike="noStrike" dirty="0" err="1">
                <a:solidFill>
                  <a:srgbClr val="000000"/>
                </a:solidFill>
                <a:effectLst/>
              </a:rPr>
              <a:t>uma</a:t>
            </a:r>
            <a:r>
              <a:rPr lang="en-US" sz="1800" b="0" i="0" u="none" strike="noStrike" dirty="0">
                <a:solidFill>
                  <a:srgbClr val="000000"/>
                </a:solidFill>
                <a:effectLst/>
              </a:rPr>
              <a:t> </a:t>
            </a:r>
            <a:r>
              <a:rPr lang="en-US" sz="1800" b="0" i="0" u="none" strike="noStrike" dirty="0" err="1">
                <a:solidFill>
                  <a:srgbClr val="000000"/>
                </a:solidFill>
                <a:effectLst/>
              </a:rPr>
              <a:t>empresa</a:t>
            </a:r>
            <a:r>
              <a:rPr lang="en-US" sz="1800" b="0" i="0" u="none" strike="noStrike" dirty="0">
                <a:solidFill>
                  <a:srgbClr val="000000"/>
                </a:solidFill>
                <a:effectLst/>
              </a:rPr>
              <a:t> </a:t>
            </a:r>
            <a:r>
              <a:rPr lang="en-US" sz="1800" b="0" i="0" u="none" strike="noStrike" dirty="0" err="1">
                <a:solidFill>
                  <a:srgbClr val="000000"/>
                </a:solidFill>
                <a:effectLst/>
              </a:rPr>
              <a:t>utilizem</a:t>
            </a:r>
            <a:r>
              <a:rPr lang="en-US" sz="1800" b="0" i="0" u="none" strike="noStrike" dirty="0">
                <a:solidFill>
                  <a:srgbClr val="000000"/>
                </a:solidFill>
                <a:effectLst/>
              </a:rPr>
              <a:t> </a:t>
            </a:r>
            <a:r>
              <a:rPr lang="en-US" sz="1800" b="0" i="0" u="none" strike="noStrike" dirty="0" err="1">
                <a:solidFill>
                  <a:srgbClr val="000000"/>
                </a:solidFill>
                <a:effectLst/>
              </a:rPr>
              <a:t>suas</a:t>
            </a:r>
            <a:r>
              <a:rPr lang="en-US" sz="1800" b="0" i="0" u="none" strike="noStrike" dirty="0">
                <a:solidFill>
                  <a:srgbClr val="000000"/>
                </a:solidFill>
                <a:effectLst/>
              </a:rPr>
              <a:t> </a:t>
            </a:r>
            <a:r>
              <a:rPr lang="en-US" sz="1800" b="0" i="0" u="none" strike="noStrike" dirty="0" err="1">
                <a:solidFill>
                  <a:srgbClr val="000000"/>
                </a:solidFill>
                <a:effectLst/>
              </a:rPr>
              <a:t>credenciais</a:t>
            </a:r>
            <a:r>
              <a:rPr lang="en-US" sz="1800" b="0" i="0" u="none" strike="noStrike" dirty="0">
                <a:solidFill>
                  <a:srgbClr val="000000"/>
                </a:solidFill>
                <a:effectLst/>
              </a:rPr>
              <a:t> </a:t>
            </a:r>
            <a:r>
              <a:rPr lang="en-US" sz="1800" b="0" i="0" u="none" strike="noStrike" dirty="0" err="1">
                <a:solidFill>
                  <a:srgbClr val="000000"/>
                </a:solidFill>
                <a:effectLst/>
              </a:rPr>
              <a:t>corporativas</a:t>
            </a:r>
            <a:r>
              <a:rPr lang="en-US" sz="1800" b="0" i="0" u="none" strike="noStrike" dirty="0">
                <a:solidFill>
                  <a:srgbClr val="000000"/>
                </a:solidFill>
                <a:effectLst/>
              </a:rPr>
              <a:t> </a:t>
            </a:r>
            <a:r>
              <a:rPr lang="en-US" sz="1800" b="0" i="0" u="none" strike="noStrike" dirty="0" err="1">
                <a:solidFill>
                  <a:srgbClr val="000000"/>
                </a:solidFill>
                <a:effectLst/>
              </a:rPr>
              <a:t>existentes</a:t>
            </a:r>
            <a:r>
              <a:rPr lang="en-US" sz="1800" b="0" i="0" u="none" strike="noStrike" dirty="0">
                <a:solidFill>
                  <a:srgbClr val="000000"/>
                </a:solidFill>
                <a:effectLst/>
              </a:rPr>
              <a:t>, </a:t>
            </a:r>
            <a:r>
              <a:rPr lang="en-US" sz="1800" b="0" i="0" u="none" strike="noStrike" dirty="0" err="1">
                <a:solidFill>
                  <a:srgbClr val="000000"/>
                </a:solidFill>
                <a:effectLst/>
              </a:rPr>
              <a:t>como</a:t>
            </a:r>
            <a:r>
              <a:rPr lang="en-US" sz="1800" b="0" i="0" u="none" strike="noStrike" dirty="0">
                <a:solidFill>
                  <a:srgbClr val="000000"/>
                </a:solidFill>
                <a:effectLst/>
              </a:rPr>
              <a:t> as do Active Directory, para </a:t>
            </a:r>
            <a:r>
              <a:rPr lang="en-US" sz="1800" b="0" i="0" u="none" strike="noStrike" dirty="0" err="1">
                <a:solidFill>
                  <a:srgbClr val="000000"/>
                </a:solidFill>
                <a:effectLst/>
              </a:rPr>
              <a:t>acessar</a:t>
            </a:r>
            <a:r>
              <a:rPr lang="en-US" sz="1800" b="0" i="0" u="none" strike="noStrike" dirty="0">
                <a:solidFill>
                  <a:srgbClr val="000000"/>
                </a:solidFill>
                <a:effectLst/>
              </a:rPr>
              <a:t> </a:t>
            </a:r>
            <a:r>
              <a:rPr lang="en-US" sz="1800" b="0" i="0" u="none" strike="noStrike" dirty="0" err="1">
                <a:solidFill>
                  <a:srgbClr val="000000"/>
                </a:solidFill>
                <a:effectLst/>
              </a:rPr>
              <a:t>recursos</a:t>
            </a:r>
            <a:r>
              <a:rPr lang="en-US" sz="1800" b="0" i="0" u="none" strike="noStrike" dirty="0">
                <a:solidFill>
                  <a:srgbClr val="000000"/>
                </a:solidFill>
                <a:effectLst/>
              </a:rPr>
              <a:t> da AWS, </a:t>
            </a:r>
            <a:r>
              <a:rPr lang="en-US" sz="1800" b="0" i="0" u="none" strike="noStrike" dirty="0" err="1">
                <a:solidFill>
                  <a:srgbClr val="000000"/>
                </a:solidFill>
                <a:effectLst/>
              </a:rPr>
              <a:t>eliminando</a:t>
            </a:r>
            <a:r>
              <a:rPr lang="en-US" sz="1800" b="0" i="0" u="none" strike="noStrike" dirty="0">
                <a:solidFill>
                  <a:srgbClr val="000000"/>
                </a:solidFill>
                <a:effectLst/>
              </a:rPr>
              <a:t> a </a:t>
            </a:r>
            <a:r>
              <a:rPr lang="en-US" sz="1800" b="0" i="0" u="none" strike="noStrike" dirty="0" err="1">
                <a:solidFill>
                  <a:srgbClr val="000000"/>
                </a:solidFill>
                <a:effectLst/>
              </a:rPr>
              <a:t>necessidade</a:t>
            </a:r>
            <a:r>
              <a:rPr lang="en-US" sz="1800" b="0" i="0" u="none" strike="noStrike" dirty="0">
                <a:solidFill>
                  <a:srgbClr val="000000"/>
                </a:solidFill>
                <a:effectLst/>
              </a:rPr>
              <a:t> de </a:t>
            </a:r>
            <a:r>
              <a:rPr lang="en-US" sz="1800" b="0" i="0" u="none" strike="noStrike" dirty="0" err="1">
                <a:solidFill>
                  <a:srgbClr val="000000"/>
                </a:solidFill>
                <a:effectLst/>
              </a:rPr>
              <a:t>criar</a:t>
            </a:r>
            <a:r>
              <a:rPr lang="en-US" sz="1800" b="0" i="0" u="none" strike="noStrike" dirty="0">
                <a:solidFill>
                  <a:srgbClr val="000000"/>
                </a:solidFill>
                <a:effectLst/>
              </a:rPr>
              <a:t> </a:t>
            </a:r>
            <a:r>
              <a:rPr lang="en-US" sz="1800" b="0" i="0" u="none" strike="noStrike" dirty="0" err="1">
                <a:solidFill>
                  <a:srgbClr val="000000"/>
                </a:solidFill>
                <a:effectLst/>
              </a:rPr>
              <a:t>contas</a:t>
            </a:r>
            <a:r>
              <a:rPr lang="en-US" sz="1800" b="0" i="0" u="none" strike="noStrike" dirty="0">
                <a:solidFill>
                  <a:srgbClr val="000000"/>
                </a:solidFill>
                <a:effectLst/>
              </a:rPr>
              <a:t> de </a:t>
            </a:r>
            <a:r>
              <a:rPr lang="en-US" sz="1800" b="0" i="0" u="none" strike="noStrike" dirty="0" err="1">
                <a:solidFill>
                  <a:srgbClr val="000000"/>
                </a:solidFill>
                <a:effectLst/>
              </a:rPr>
              <a:t>usuário</a:t>
            </a:r>
            <a:r>
              <a:rPr lang="en-US" sz="1800" b="0" i="0" u="none" strike="noStrike" dirty="0">
                <a:solidFill>
                  <a:srgbClr val="000000"/>
                </a:solidFill>
                <a:effectLst/>
              </a:rPr>
              <a:t> IAM </a:t>
            </a:r>
            <a:r>
              <a:rPr lang="en-US" sz="1800" b="0" i="0" u="none" strike="noStrike" dirty="0" err="1">
                <a:solidFill>
                  <a:srgbClr val="000000"/>
                </a:solidFill>
                <a:effectLst/>
              </a:rPr>
              <a:t>adicionais</a:t>
            </a:r>
            <a:r>
              <a:rPr lang="en-US" sz="1800" b="0" i="0" u="none" strike="noStrike" dirty="0">
                <a:solidFill>
                  <a:srgbClr val="000000"/>
                </a:solidFill>
                <a:effectLst/>
              </a:rPr>
              <a:t>.</a:t>
            </a:r>
            <a:br>
              <a:rPr lang="en-US" sz="1800" b="0" i="0" u="none" strike="noStrike" dirty="0">
                <a:solidFill>
                  <a:srgbClr val="000000"/>
                </a:solidFill>
                <a:effectLst/>
              </a:rPr>
            </a:br>
            <a:br>
              <a:rPr lang="en-US" sz="2000" b="0" i="0" u="none" strike="noStrike" dirty="0">
                <a:effectLst/>
              </a:rPr>
            </a:br>
            <a:br>
              <a:rPr lang="en-US" sz="2000" dirty="0"/>
            </a:br>
            <a:endParaRPr lang="en-BR" sz="2000" dirty="0"/>
          </a:p>
        </p:txBody>
      </p:sp>
      <p:sp>
        <p:nvSpPr>
          <p:cNvPr id="9" name="Rectangle 8">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2049931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56532" y="643467"/>
            <a:ext cx="11210925" cy="744836"/>
          </a:xfrm>
        </p:spPr>
        <p:txBody>
          <a:bodyPr vert="horz" lIns="91440" tIns="45720" rIns="91440" bIns="45720" rtlCol="0" anchor="ctr">
            <a:normAutofit/>
          </a:bodyPr>
          <a:lstStyle/>
          <a:p>
            <a:r>
              <a:rPr lang="en-US" sz="3200" kern="1200">
                <a:solidFill>
                  <a:schemeClr val="bg1"/>
                </a:solidFill>
                <a:latin typeface="+mj-lt"/>
                <a:ea typeface="+mj-ea"/>
                <a:cs typeface="+mj-cs"/>
              </a:rPr>
              <a:t>Modelo de responsabilidade compartilhada da AWS</a:t>
            </a:r>
          </a:p>
        </p:txBody>
      </p:sp>
      <p:sp>
        <p:nvSpPr>
          <p:cNvPr id="4" name="Rounded Rectangle 3">
            <a:extLst>
              <a:ext uri="{FF2B5EF4-FFF2-40B4-BE49-F238E27FC236}">
                <a16:creationId xmlns:a16="http://schemas.microsoft.com/office/drawing/2014/main" id="{5B90B455-87F0-1CF7-760F-1253D13F3CA9}"/>
              </a:ext>
            </a:extLst>
          </p:cNvPr>
          <p:cNvSpPr/>
          <p:nvPr/>
        </p:nvSpPr>
        <p:spPr>
          <a:xfrm>
            <a:off x="964602" y="3087445"/>
            <a:ext cx="10262795" cy="18395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b="1" dirty="0"/>
              <a:t>- Dica legal (referência CloudGuru): </a:t>
            </a:r>
            <a:r>
              <a:rPr lang="en-BR" dirty="0"/>
              <a:t>Quando estamos diante de uma pergunta se a responsabilidade é do cliente ou da AWS, vamos nos perguntar, consigo fazer tal ação no Console da AWS? Se a resposta for sim, provavelmente a responsabilidade é nossa. Exemplo, não podemos interferir no cabeamento dos datacenters, atualizar o sistema operacional do RDS, gerenciar os data centers etc.</a:t>
            </a:r>
          </a:p>
        </p:txBody>
      </p:sp>
    </p:spTree>
    <p:extLst>
      <p:ext uri="{BB962C8B-B14F-4D97-AF65-F5344CB8AC3E}">
        <p14:creationId xmlns:p14="http://schemas.microsoft.com/office/powerpoint/2010/main" val="3392393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630936" y="1397320"/>
            <a:ext cx="5027586" cy="671803"/>
          </a:xfrm>
        </p:spPr>
        <p:txBody>
          <a:bodyPr vert="horz" lIns="91440" tIns="45720" rIns="91440" bIns="45720" rtlCol="0" anchor="b">
            <a:normAutofit fontScale="90000"/>
          </a:bodyPr>
          <a:lstStyle/>
          <a:p>
            <a:pPr algn="l"/>
            <a:r>
              <a:rPr lang="en-US" sz="3600" kern="1200" dirty="0">
                <a:solidFill>
                  <a:schemeClr val="tx1"/>
                </a:solidFill>
                <a:latin typeface="+mj-lt"/>
                <a:ea typeface="+mj-ea"/>
                <a:cs typeface="+mj-cs"/>
              </a:rPr>
              <a:t>Infraestrutura Global da AWS</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6271531-5AFD-6367-9C5C-748D1593D1ED}"/>
              </a:ext>
            </a:extLst>
          </p:cNvPr>
          <p:cNvSpPr txBox="1"/>
          <p:nvPr/>
        </p:nvSpPr>
        <p:spPr>
          <a:xfrm>
            <a:off x="643278" y="3019666"/>
            <a:ext cx="4176148" cy="3055066"/>
          </a:xfrm>
          <a:prstGeom prst="rect">
            <a:avLst/>
          </a:prstGeom>
        </p:spPr>
        <p:txBody>
          <a:bodyPr vert="horz" lIns="91440" tIns="45720" rIns="91440" bIns="45720" rtlCol="0" anchor="t">
            <a:normAutofit lnSpcReduction="10000"/>
          </a:bodyPr>
          <a:lstStyle/>
          <a:p>
            <a:pPr marL="285750" indent="-228600">
              <a:lnSpc>
                <a:spcPct val="90000"/>
              </a:lnSpc>
              <a:spcAft>
                <a:spcPts val="600"/>
              </a:spcAft>
              <a:buFont typeface="Arial" panose="020B0604020202020204" pitchFamily="34" charset="0"/>
              <a:buChar char="•"/>
            </a:pPr>
            <a:r>
              <a:rPr lang="en-US" sz="2200" dirty="0"/>
              <a:t>33 </a:t>
            </a:r>
            <a:r>
              <a:rPr lang="en-US" sz="2200" dirty="0" err="1"/>
              <a:t>regiões</a:t>
            </a:r>
            <a:r>
              <a:rPr lang="en-US" sz="2200" dirty="0"/>
              <a:t> </a:t>
            </a:r>
            <a:r>
              <a:rPr lang="en-US" sz="2200" dirty="0" err="1"/>
              <a:t>lançadas</a:t>
            </a:r>
            <a:endParaRPr lang="en-US" sz="2200" dirty="0"/>
          </a:p>
          <a:p>
            <a:pPr marL="285750" indent="-228600">
              <a:lnSpc>
                <a:spcPct val="90000"/>
              </a:lnSpc>
              <a:spcAft>
                <a:spcPts val="600"/>
              </a:spcAft>
              <a:buFont typeface="Arial" panose="020B0604020202020204" pitchFamily="34" charset="0"/>
              <a:buChar char="•"/>
            </a:pPr>
            <a:endParaRPr lang="en-US" sz="2200" dirty="0"/>
          </a:p>
          <a:p>
            <a:pPr marL="285750" indent="-228600">
              <a:lnSpc>
                <a:spcPct val="90000"/>
              </a:lnSpc>
              <a:spcAft>
                <a:spcPts val="600"/>
              </a:spcAft>
              <a:buFont typeface="Arial" panose="020B0604020202020204" pitchFamily="34" charset="0"/>
              <a:buChar char="•"/>
            </a:pPr>
            <a:r>
              <a:rPr lang="en-US" sz="2200" dirty="0"/>
              <a:t>105 zonas de </a:t>
            </a:r>
            <a:r>
              <a:rPr lang="en-US" sz="2200" dirty="0" err="1"/>
              <a:t>disponibilidade</a:t>
            </a:r>
            <a:endParaRPr lang="en-US" sz="2200" dirty="0"/>
          </a:p>
          <a:p>
            <a:pPr marL="285750" indent="-228600">
              <a:lnSpc>
                <a:spcPct val="90000"/>
              </a:lnSpc>
              <a:spcAft>
                <a:spcPts val="600"/>
              </a:spcAft>
              <a:buFont typeface="Arial" panose="020B0604020202020204" pitchFamily="34" charset="0"/>
              <a:buChar char="•"/>
            </a:pPr>
            <a:endParaRPr lang="en-US" sz="2200" dirty="0"/>
          </a:p>
          <a:p>
            <a:pPr marL="285750" indent="-228600">
              <a:lnSpc>
                <a:spcPct val="90000"/>
              </a:lnSpc>
              <a:spcAft>
                <a:spcPts val="600"/>
              </a:spcAft>
              <a:buFont typeface="Arial" panose="020B0604020202020204" pitchFamily="34" charset="0"/>
              <a:buChar char="•"/>
            </a:pPr>
            <a:r>
              <a:rPr lang="en-US" sz="2200" dirty="0"/>
              <a:t>600 + CloudFront Points of Presence</a:t>
            </a:r>
          </a:p>
          <a:p>
            <a:pPr marL="285750" indent="-228600">
              <a:lnSpc>
                <a:spcPct val="90000"/>
              </a:lnSpc>
              <a:spcAft>
                <a:spcPts val="600"/>
              </a:spcAft>
              <a:buFont typeface="Arial" panose="020B0604020202020204" pitchFamily="34" charset="0"/>
              <a:buChar char="•"/>
            </a:pPr>
            <a:endParaRPr lang="en-US" sz="2200" dirty="0"/>
          </a:p>
          <a:p>
            <a:pPr marL="285750" indent="-228600">
              <a:lnSpc>
                <a:spcPct val="90000"/>
              </a:lnSpc>
              <a:spcAft>
                <a:spcPts val="600"/>
              </a:spcAft>
              <a:buFont typeface="Arial" panose="020B0604020202020204" pitchFamily="34" charset="0"/>
              <a:buChar char="•"/>
            </a:pPr>
            <a:r>
              <a:rPr lang="en-US" sz="2200" dirty="0"/>
              <a:t>https://</a:t>
            </a:r>
            <a:r>
              <a:rPr lang="en-US" sz="2200" dirty="0" err="1"/>
              <a:t>aws.amazon.com</a:t>
            </a:r>
            <a:r>
              <a:rPr lang="en-US" sz="2200" dirty="0"/>
              <a:t>/about-</a:t>
            </a:r>
            <a:r>
              <a:rPr lang="en-US" sz="2200" dirty="0" err="1"/>
              <a:t>aws</a:t>
            </a:r>
            <a:r>
              <a:rPr lang="en-US" sz="2200" dirty="0"/>
              <a:t>/global-infrastructure/</a:t>
            </a:r>
          </a:p>
        </p:txBody>
      </p:sp>
      <p:pic>
        <p:nvPicPr>
          <p:cNvPr id="4" name="Picture 3">
            <a:extLst>
              <a:ext uri="{FF2B5EF4-FFF2-40B4-BE49-F238E27FC236}">
                <a16:creationId xmlns:a16="http://schemas.microsoft.com/office/drawing/2014/main" id="{905B418B-37B0-AE92-E6C1-37B0AD5FF06A}"/>
              </a:ext>
            </a:extLst>
          </p:cNvPr>
          <p:cNvPicPr>
            <a:picLocks noChangeAspect="1"/>
          </p:cNvPicPr>
          <p:nvPr/>
        </p:nvPicPr>
        <p:blipFill>
          <a:blip r:embed="rId2"/>
          <a:stretch>
            <a:fillRect/>
          </a:stretch>
        </p:blipFill>
        <p:spPr>
          <a:xfrm>
            <a:off x="5242193" y="2807208"/>
            <a:ext cx="6318871" cy="3285813"/>
          </a:xfrm>
          <a:prstGeom prst="rect">
            <a:avLst/>
          </a:prstGeom>
        </p:spPr>
      </p:pic>
    </p:spTree>
    <p:extLst>
      <p:ext uri="{BB962C8B-B14F-4D97-AF65-F5344CB8AC3E}">
        <p14:creationId xmlns:p14="http://schemas.microsoft.com/office/powerpoint/2010/main" val="3132627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619745" y="607247"/>
            <a:ext cx="3429000" cy="1719072"/>
          </a:xfrm>
        </p:spPr>
        <p:txBody>
          <a:bodyPr vert="horz" lIns="91440" tIns="45720" rIns="91440" bIns="45720" rtlCol="0" anchor="b">
            <a:normAutofit/>
          </a:bodyPr>
          <a:lstStyle/>
          <a:p>
            <a:pPr algn="l"/>
            <a:r>
              <a:rPr lang="en-US" sz="4200" kern="1200" dirty="0">
                <a:solidFill>
                  <a:schemeClr val="tx1"/>
                </a:solidFill>
                <a:latin typeface="+mj-lt"/>
                <a:ea typeface="+mj-ea"/>
                <a:cs typeface="+mj-cs"/>
              </a:rPr>
              <a:t>Infraestrutura Global da AWS</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F7C71068-D678-6A5B-624F-28DFB3522C03}"/>
              </a:ext>
            </a:extLst>
          </p:cNvPr>
          <p:cNvSpPr/>
          <p:nvPr/>
        </p:nvSpPr>
        <p:spPr>
          <a:xfrm>
            <a:off x="5539678" y="607248"/>
            <a:ext cx="5895701" cy="5641869"/>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tlCol="0" anchor="ctr"/>
          <a:lstStyle/>
          <a:p>
            <a:pPr algn="ctr"/>
            <a:r>
              <a:rPr lang="en-BR" dirty="0"/>
              <a:t>Região</a:t>
            </a:r>
          </a:p>
        </p:txBody>
      </p:sp>
      <p:sp>
        <p:nvSpPr>
          <p:cNvPr id="6" name="Oval 5">
            <a:extLst>
              <a:ext uri="{FF2B5EF4-FFF2-40B4-BE49-F238E27FC236}">
                <a16:creationId xmlns:a16="http://schemas.microsoft.com/office/drawing/2014/main" id="{B98FB89D-1C1D-2599-BE0B-899C379778F8}"/>
              </a:ext>
            </a:extLst>
          </p:cNvPr>
          <p:cNvSpPr/>
          <p:nvPr/>
        </p:nvSpPr>
        <p:spPr>
          <a:xfrm>
            <a:off x="6320375" y="1466783"/>
            <a:ext cx="1995285" cy="186808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BR" dirty="0"/>
              <a:t>AZ</a:t>
            </a:r>
          </a:p>
        </p:txBody>
      </p:sp>
      <p:sp>
        <p:nvSpPr>
          <p:cNvPr id="7" name="Oval 6">
            <a:extLst>
              <a:ext uri="{FF2B5EF4-FFF2-40B4-BE49-F238E27FC236}">
                <a16:creationId xmlns:a16="http://schemas.microsoft.com/office/drawing/2014/main" id="{75D791D7-48AE-E766-A72A-B25FBF625D19}"/>
              </a:ext>
            </a:extLst>
          </p:cNvPr>
          <p:cNvSpPr/>
          <p:nvPr/>
        </p:nvSpPr>
        <p:spPr>
          <a:xfrm>
            <a:off x="8963744" y="1710813"/>
            <a:ext cx="2067891" cy="186808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BR" dirty="0"/>
              <a:t>AZ</a:t>
            </a:r>
          </a:p>
        </p:txBody>
      </p:sp>
      <p:sp>
        <p:nvSpPr>
          <p:cNvPr id="8" name="Oval 7">
            <a:extLst>
              <a:ext uri="{FF2B5EF4-FFF2-40B4-BE49-F238E27FC236}">
                <a16:creationId xmlns:a16="http://schemas.microsoft.com/office/drawing/2014/main" id="{00D5BF25-1F17-00F9-3747-E8E98A5FB4A8}"/>
              </a:ext>
            </a:extLst>
          </p:cNvPr>
          <p:cNvSpPr/>
          <p:nvPr/>
        </p:nvSpPr>
        <p:spPr>
          <a:xfrm>
            <a:off x="8299226" y="4399340"/>
            <a:ext cx="1770102" cy="157115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BR" dirty="0"/>
              <a:t>++</a:t>
            </a:r>
          </a:p>
        </p:txBody>
      </p:sp>
      <p:sp>
        <p:nvSpPr>
          <p:cNvPr id="9" name="TextBox 8">
            <a:extLst>
              <a:ext uri="{FF2B5EF4-FFF2-40B4-BE49-F238E27FC236}">
                <a16:creationId xmlns:a16="http://schemas.microsoft.com/office/drawing/2014/main" id="{5DB40733-B410-CE3C-E4E5-16E8E3974CAE}"/>
              </a:ext>
            </a:extLst>
          </p:cNvPr>
          <p:cNvSpPr txBox="1"/>
          <p:nvPr/>
        </p:nvSpPr>
        <p:spPr>
          <a:xfrm>
            <a:off x="455821" y="2832059"/>
            <a:ext cx="4130936" cy="1200329"/>
          </a:xfrm>
          <a:prstGeom prst="rect">
            <a:avLst/>
          </a:prstGeom>
          <a:noFill/>
        </p:spPr>
        <p:txBody>
          <a:bodyPr wrap="square" rtlCol="0">
            <a:spAutoFit/>
          </a:bodyPr>
          <a:lstStyle/>
          <a:p>
            <a:r>
              <a:rPr lang="en-BR" b="1" dirty="0"/>
              <a:t>AZ: Availability Zone -&gt; </a:t>
            </a:r>
          </a:p>
          <a:p>
            <a:r>
              <a:rPr lang="en-BR" b="1" dirty="0"/>
              <a:t>Zona de Disponibilidade é representada pelo nome da região + símbolo alfanumérico. Ex.: us-east-1a</a:t>
            </a:r>
          </a:p>
        </p:txBody>
      </p:sp>
      <p:sp>
        <p:nvSpPr>
          <p:cNvPr id="11" name="Oval 10">
            <a:extLst>
              <a:ext uri="{FF2B5EF4-FFF2-40B4-BE49-F238E27FC236}">
                <a16:creationId xmlns:a16="http://schemas.microsoft.com/office/drawing/2014/main" id="{50FFD4E1-AF62-B20C-50CC-78F3896C2F3A}"/>
              </a:ext>
            </a:extLst>
          </p:cNvPr>
          <p:cNvSpPr/>
          <p:nvPr/>
        </p:nvSpPr>
        <p:spPr>
          <a:xfrm>
            <a:off x="642139" y="4166253"/>
            <a:ext cx="2801188" cy="2474257"/>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BR" dirty="0"/>
              <a:t>AZ</a:t>
            </a:r>
          </a:p>
        </p:txBody>
      </p:sp>
      <p:sp>
        <p:nvSpPr>
          <p:cNvPr id="13" name="TextBox 12">
            <a:extLst>
              <a:ext uri="{FF2B5EF4-FFF2-40B4-BE49-F238E27FC236}">
                <a16:creationId xmlns:a16="http://schemas.microsoft.com/office/drawing/2014/main" id="{1E1B57B4-190B-4478-8F25-341D2B4F5261}"/>
              </a:ext>
            </a:extLst>
          </p:cNvPr>
          <p:cNvSpPr txBox="1"/>
          <p:nvPr/>
        </p:nvSpPr>
        <p:spPr>
          <a:xfrm>
            <a:off x="7832905" y="211214"/>
            <a:ext cx="899605" cy="369332"/>
          </a:xfrm>
          <a:prstGeom prst="rect">
            <a:avLst/>
          </a:prstGeom>
          <a:noFill/>
        </p:spPr>
        <p:txBody>
          <a:bodyPr wrap="none" rtlCol="0">
            <a:spAutoFit/>
          </a:bodyPr>
          <a:lstStyle/>
          <a:p>
            <a:r>
              <a:rPr lang="en-BR" b="1" dirty="0"/>
              <a:t>Região</a:t>
            </a:r>
          </a:p>
        </p:txBody>
      </p:sp>
      <p:sp>
        <p:nvSpPr>
          <p:cNvPr id="15" name="Rounded Rectangle 14">
            <a:extLst>
              <a:ext uri="{FF2B5EF4-FFF2-40B4-BE49-F238E27FC236}">
                <a16:creationId xmlns:a16="http://schemas.microsoft.com/office/drawing/2014/main" id="{B0001378-6D24-AA06-2437-5990F40FCC03}"/>
              </a:ext>
            </a:extLst>
          </p:cNvPr>
          <p:cNvSpPr/>
          <p:nvPr/>
        </p:nvSpPr>
        <p:spPr>
          <a:xfrm>
            <a:off x="1172148" y="4480914"/>
            <a:ext cx="1387737" cy="35500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BR" dirty="0"/>
              <a:t>Datacenter</a:t>
            </a:r>
          </a:p>
        </p:txBody>
      </p:sp>
      <p:sp>
        <p:nvSpPr>
          <p:cNvPr id="16" name="Rounded Rectangle 15">
            <a:extLst>
              <a:ext uri="{FF2B5EF4-FFF2-40B4-BE49-F238E27FC236}">
                <a16:creationId xmlns:a16="http://schemas.microsoft.com/office/drawing/2014/main" id="{065F9449-D02B-5438-4653-02C5C237DE8E}"/>
              </a:ext>
            </a:extLst>
          </p:cNvPr>
          <p:cNvSpPr/>
          <p:nvPr/>
        </p:nvSpPr>
        <p:spPr>
          <a:xfrm>
            <a:off x="1172148" y="5696802"/>
            <a:ext cx="1387737" cy="35500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BR" dirty="0"/>
              <a:t>Datacenter</a:t>
            </a:r>
          </a:p>
        </p:txBody>
      </p:sp>
      <p:sp>
        <p:nvSpPr>
          <p:cNvPr id="17" name="Rounded Rectangle 16">
            <a:extLst>
              <a:ext uri="{FF2B5EF4-FFF2-40B4-BE49-F238E27FC236}">
                <a16:creationId xmlns:a16="http://schemas.microsoft.com/office/drawing/2014/main" id="{FD988CDA-C395-6683-6350-98E02A0B5FFC}"/>
              </a:ext>
            </a:extLst>
          </p:cNvPr>
          <p:cNvSpPr/>
          <p:nvPr/>
        </p:nvSpPr>
        <p:spPr>
          <a:xfrm>
            <a:off x="2738490" y="5062995"/>
            <a:ext cx="518158" cy="35500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BR" dirty="0"/>
              <a:t>++</a:t>
            </a:r>
          </a:p>
        </p:txBody>
      </p:sp>
      <p:pic>
        <p:nvPicPr>
          <p:cNvPr id="19" name="Picture 18" descr="A group of servers in a server room&#10;&#10;Description automatically generated">
            <a:extLst>
              <a:ext uri="{FF2B5EF4-FFF2-40B4-BE49-F238E27FC236}">
                <a16:creationId xmlns:a16="http://schemas.microsoft.com/office/drawing/2014/main" id="{30E52459-4A25-AF32-8CBC-A7A054238A3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866326" y="1315252"/>
            <a:ext cx="903533" cy="877216"/>
          </a:xfrm>
          <a:prstGeom prst="rect">
            <a:avLst/>
          </a:prstGeom>
        </p:spPr>
      </p:pic>
      <p:pic>
        <p:nvPicPr>
          <p:cNvPr id="21" name="Picture 20" descr="A group of servers in a server room&#10;&#10;Description automatically generated">
            <a:extLst>
              <a:ext uri="{FF2B5EF4-FFF2-40B4-BE49-F238E27FC236}">
                <a16:creationId xmlns:a16="http://schemas.microsoft.com/office/drawing/2014/main" id="{AA144CA1-D633-C8E2-5AD2-ECAC08E6E3B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236463" y="1886453"/>
            <a:ext cx="903533" cy="877216"/>
          </a:xfrm>
          <a:prstGeom prst="rect">
            <a:avLst/>
          </a:prstGeom>
        </p:spPr>
      </p:pic>
      <p:pic>
        <p:nvPicPr>
          <p:cNvPr id="22" name="Picture 21" descr="A group of servers in a server room&#10;&#10;Description automatically generated">
            <a:extLst>
              <a:ext uri="{FF2B5EF4-FFF2-40B4-BE49-F238E27FC236}">
                <a16:creationId xmlns:a16="http://schemas.microsoft.com/office/drawing/2014/main" id="{8D70019F-F926-00C7-6A69-BDFB7C4DC63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942314" y="2476592"/>
            <a:ext cx="903533" cy="877216"/>
          </a:xfrm>
          <a:prstGeom prst="rect">
            <a:avLst/>
          </a:prstGeom>
        </p:spPr>
      </p:pic>
      <p:pic>
        <p:nvPicPr>
          <p:cNvPr id="23" name="Picture 22" descr="A group of servers in a server room&#10;&#10;Description automatically generated">
            <a:extLst>
              <a:ext uri="{FF2B5EF4-FFF2-40B4-BE49-F238E27FC236}">
                <a16:creationId xmlns:a16="http://schemas.microsoft.com/office/drawing/2014/main" id="{D51D6C4B-21C8-F89F-CACA-55622A04C8A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293816" y="1617238"/>
            <a:ext cx="903533" cy="877216"/>
          </a:xfrm>
          <a:prstGeom prst="rect">
            <a:avLst/>
          </a:prstGeom>
        </p:spPr>
      </p:pic>
      <p:pic>
        <p:nvPicPr>
          <p:cNvPr id="24" name="Picture 23" descr="A group of servers in a server room&#10;&#10;Description automatically generated">
            <a:extLst>
              <a:ext uri="{FF2B5EF4-FFF2-40B4-BE49-F238E27FC236}">
                <a16:creationId xmlns:a16="http://schemas.microsoft.com/office/drawing/2014/main" id="{357F5197-46CC-C1C3-CB98-CDCDDF877DA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0075654" y="1886154"/>
            <a:ext cx="903533" cy="877216"/>
          </a:xfrm>
          <a:prstGeom prst="rect">
            <a:avLst/>
          </a:prstGeom>
        </p:spPr>
      </p:pic>
      <p:pic>
        <p:nvPicPr>
          <p:cNvPr id="25" name="Picture 24" descr="A group of servers in a server room&#10;&#10;Description automatically generated">
            <a:extLst>
              <a:ext uri="{FF2B5EF4-FFF2-40B4-BE49-F238E27FC236}">
                <a16:creationId xmlns:a16="http://schemas.microsoft.com/office/drawing/2014/main" id="{EA99ECCD-2DBB-F3E8-21F4-5C2A1759AA0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732510" y="4180491"/>
            <a:ext cx="903533" cy="877216"/>
          </a:xfrm>
          <a:prstGeom prst="rect">
            <a:avLst/>
          </a:prstGeom>
        </p:spPr>
      </p:pic>
    </p:spTree>
    <p:extLst>
      <p:ext uri="{BB962C8B-B14F-4D97-AF65-F5344CB8AC3E}">
        <p14:creationId xmlns:p14="http://schemas.microsoft.com/office/powerpoint/2010/main" val="3901888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4232762" y="4336521"/>
            <a:ext cx="3335719" cy="334962"/>
          </a:xfrm>
        </p:spPr>
        <p:txBody>
          <a:bodyPr>
            <a:normAutofit fontScale="90000"/>
          </a:bodyPr>
          <a:lstStyle/>
          <a:p>
            <a:r>
              <a:rPr lang="en-BR" sz="2000" dirty="0"/>
              <a:t>IAM: Identity Access Management</a:t>
            </a:r>
          </a:p>
        </p:txBody>
      </p:sp>
      <p:pic>
        <p:nvPicPr>
          <p:cNvPr id="1026" name="Picture 2" descr="AWS Cloud Resource | IAM Policy">
            <a:extLst>
              <a:ext uri="{FF2B5EF4-FFF2-40B4-BE49-F238E27FC236}">
                <a16:creationId xmlns:a16="http://schemas.microsoft.com/office/drawing/2014/main" id="{79676A52-5413-5E1E-A75A-05C6C1D644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5438" y="3369808"/>
            <a:ext cx="850369" cy="850369"/>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70220CC6-C741-1473-1B67-6EA3CD91EBA3}"/>
              </a:ext>
            </a:extLst>
          </p:cNvPr>
          <p:cNvSpPr/>
          <p:nvPr/>
        </p:nvSpPr>
        <p:spPr>
          <a:xfrm>
            <a:off x="304799" y="408696"/>
            <a:ext cx="7526767" cy="5747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IAM é um serviço Global -&gt; não está associado a uma região específica</a:t>
            </a:r>
          </a:p>
        </p:txBody>
      </p:sp>
      <p:sp>
        <p:nvSpPr>
          <p:cNvPr id="5" name="Rounded Rectangle 4">
            <a:extLst>
              <a:ext uri="{FF2B5EF4-FFF2-40B4-BE49-F238E27FC236}">
                <a16:creationId xmlns:a16="http://schemas.microsoft.com/office/drawing/2014/main" id="{7DAE0040-8865-5A0D-0C96-888FEAD0EBCA}"/>
              </a:ext>
            </a:extLst>
          </p:cNvPr>
          <p:cNvSpPr/>
          <p:nvPr/>
        </p:nvSpPr>
        <p:spPr>
          <a:xfrm>
            <a:off x="342080" y="1568064"/>
            <a:ext cx="2852941" cy="10675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Quando criamos um novo User, ele vem sem permissões</a:t>
            </a:r>
          </a:p>
        </p:txBody>
      </p:sp>
      <p:sp>
        <p:nvSpPr>
          <p:cNvPr id="6" name="Rounded Rectangle 5">
            <a:extLst>
              <a:ext uri="{FF2B5EF4-FFF2-40B4-BE49-F238E27FC236}">
                <a16:creationId xmlns:a16="http://schemas.microsoft.com/office/drawing/2014/main" id="{5655F32E-F582-546B-70D6-3625A79DA8D1}"/>
              </a:ext>
            </a:extLst>
          </p:cNvPr>
          <p:cNvSpPr/>
          <p:nvPr/>
        </p:nvSpPr>
        <p:spPr>
          <a:xfrm>
            <a:off x="8271413" y="1568064"/>
            <a:ext cx="3578507" cy="13864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Access key ID e secret access keys (acesso programático) DIFERENTES DE username e password (console)</a:t>
            </a:r>
          </a:p>
        </p:txBody>
      </p:sp>
      <p:cxnSp>
        <p:nvCxnSpPr>
          <p:cNvPr id="8" name="Straight Arrow Connector 7">
            <a:extLst>
              <a:ext uri="{FF2B5EF4-FFF2-40B4-BE49-F238E27FC236}">
                <a16:creationId xmlns:a16="http://schemas.microsoft.com/office/drawing/2014/main" id="{5E668978-131B-3230-4741-210DD4B90566}"/>
              </a:ext>
            </a:extLst>
          </p:cNvPr>
          <p:cNvCxnSpPr>
            <a:cxnSpLocks/>
            <a:endCxn id="5" idx="2"/>
          </p:cNvCxnSpPr>
          <p:nvPr/>
        </p:nvCxnSpPr>
        <p:spPr>
          <a:xfrm flipH="1" flipV="1">
            <a:off x="1768551" y="2635624"/>
            <a:ext cx="3706887" cy="115936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4" name="Straight Arrow Connector 13">
            <a:extLst>
              <a:ext uri="{FF2B5EF4-FFF2-40B4-BE49-F238E27FC236}">
                <a16:creationId xmlns:a16="http://schemas.microsoft.com/office/drawing/2014/main" id="{60F048FF-6553-C685-E236-84F937114F00}"/>
              </a:ext>
            </a:extLst>
          </p:cNvPr>
          <p:cNvCxnSpPr>
            <a:cxnSpLocks/>
            <a:stCxn id="1026" idx="0"/>
            <a:endCxn id="4" idx="2"/>
          </p:cNvCxnSpPr>
          <p:nvPr/>
        </p:nvCxnSpPr>
        <p:spPr>
          <a:xfrm flipH="1" flipV="1">
            <a:off x="4068183" y="983415"/>
            <a:ext cx="1832440" cy="238639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9D15D469-FB36-2C03-2402-D663D531F8D1}"/>
              </a:ext>
            </a:extLst>
          </p:cNvPr>
          <p:cNvCxnSpPr>
            <a:stCxn id="1026" idx="3"/>
            <a:endCxn id="6" idx="1"/>
          </p:cNvCxnSpPr>
          <p:nvPr/>
        </p:nvCxnSpPr>
        <p:spPr>
          <a:xfrm flipV="1">
            <a:off x="6325807" y="2261309"/>
            <a:ext cx="1945606" cy="153368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9" name="Rounded Rectangle 18">
            <a:extLst>
              <a:ext uri="{FF2B5EF4-FFF2-40B4-BE49-F238E27FC236}">
                <a16:creationId xmlns:a16="http://schemas.microsoft.com/office/drawing/2014/main" id="{E9830E20-AEAD-8D90-1FE8-CD5C6CEDDDA5}"/>
              </a:ext>
            </a:extLst>
          </p:cNvPr>
          <p:cNvSpPr/>
          <p:nvPr/>
        </p:nvSpPr>
        <p:spPr>
          <a:xfrm>
            <a:off x="729146" y="5061501"/>
            <a:ext cx="10733707" cy="7995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Aqui duas questões centrais estão em jogo, isto é, (a) quem é você? </a:t>
            </a:r>
            <a:r>
              <a:rPr lang="en-US" dirty="0"/>
              <a:t>e (b) você é realmente quem diz ser? Palavra chave aqui é Identidade.</a:t>
            </a:r>
            <a:endParaRPr lang="en-BR" dirty="0"/>
          </a:p>
        </p:txBody>
      </p:sp>
    </p:spTree>
    <p:extLst>
      <p:ext uri="{BB962C8B-B14F-4D97-AF65-F5344CB8AC3E}">
        <p14:creationId xmlns:p14="http://schemas.microsoft.com/office/powerpoint/2010/main" val="2002066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4232762" y="4336521"/>
            <a:ext cx="3335719" cy="334962"/>
          </a:xfrm>
        </p:spPr>
        <p:txBody>
          <a:bodyPr>
            <a:normAutofit fontScale="90000"/>
          </a:bodyPr>
          <a:lstStyle/>
          <a:p>
            <a:r>
              <a:rPr lang="en-BR" sz="2000" dirty="0"/>
              <a:t>IAM: Identity Access Management</a:t>
            </a:r>
          </a:p>
        </p:txBody>
      </p:sp>
      <p:pic>
        <p:nvPicPr>
          <p:cNvPr id="1026" name="Picture 2" descr="AWS Cloud Resource | IAM Policy">
            <a:extLst>
              <a:ext uri="{FF2B5EF4-FFF2-40B4-BE49-F238E27FC236}">
                <a16:creationId xmlns:a16="http://schemas.microsoft.com/office/drawing/2014/main" id="{79676A52-5413-5E1E-A75A-05C6C1D644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5438" y="3369808"/>
            <a:ext cx="850369" cy="850369"/>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70220CC6-C741-1473-1B67-6EA3CD91EBA3}"/>
              </a:ext>
            </a:extLst>
          </p:cNvPr>
          <p:cNvSpPr/>
          <p:nvPr/>
        </p:nvSpPr>
        <p:spPr>
          <a:xfrm>
            <a:off x="304799" y="247415"/>
            <a:ext cx="10689516" cy="9604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b="1" dirty="0"/>
              <a:t>Acesso a recursos entre contas no IAM: </a:t>
            </a:r>
            <a:r>
              <a:rPr lang="en-US" dirty="0"/>
              <a:t>https://docs.aws.amazon.com/</a:t>
            </a:r>
            <a:r>
              <a:rPr lang="en-US" dirty="0" err="1"/>
              <a:t>pt_br</a:t>
            </a:r>
            <a:r>
              <a:rPr lang="en-US" dirty="0"/>
              <a:t>/IAM/latest/UserGuide/</a:t>
            </a:r>
            <a:r>
              <a:rPr lang="en-US" dirty="0" err="1"/>
              <a:t>access_policies</a:t>
            </a:r>
            <a:r>
              <a:rPr lang="en-US" dirty="0"/>
              <a:t>-cross-account-resource-</a:t>
            </a:r>
            <a:r>
              <a:rPr lang="en-US" dirty="0" err="1"/>
              <a:t>access.html</a:t>
            </a:r>
            <a:endParaRPr lang="en-BR" dirty="0"/>
          </a:p>
        </p:txBody>
      </p:sp>
      <p:sp>
        <p:nvSpPr>
          <p:cNvPr id="5" name="Rounded Rectangle 4">
            <a:extLst>
              <a:ext uri="{FF2B5EF4-FFF2-40B4-BE49-F238E27FC236}">
                <a16:creationId xmlns:a16="http://schemas.microsoft.com/office/drawing/2014/main" id="{7DAE0040-8865-5A0D-0C96-888FEAD0EBCA}"/>
              </a:ext>
            </a:extLst>
          </p:cNvPr>
          <p:cNvSpPr/>
          <p:nvPr/>
        </p:nvSpPr>
        <p:spPr>
          <a:xfrm>
            <a:off x="342080" y="1568064"/>
            <a:ext cx="2852941" cy="10675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Quando criamos um novo User, ele vem sem permissões</a:t>
            </a:r>
          </a:p>
        </p:txBody>
      </p:sp>
      <p:sp>
        <p:nvSpPr>
          <p:cNvPr id="6" name="Rounded Rectangle 5">
            <a:extLst>
              <a:ext uri="{FF2B5EF4-FFF2-40B4-BE49-F238E27FC236}">
                <a16:creationId xmlns:a16="http://schemas.microsoft.com/office/drawing/2014/main" id="{5655F32E-F582-546B-70D6-3625A79DA8D1}"/>
              </a:ext>
            </a:extLst>
          </p:cNvPr>
          <p:cNvSpPr/>
          <p:nvPr/>
        </p:nvSpPr>
        <p:spPr>
          <a:xfrm>
            <a:off x="8271413" y="1568064"/>
            <a:ext cx="3578507" cy="13864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Access key ID e secret access keys (acesso programático) DIFERENTES DE username e password (console)</a:t>
            </a:r>
          </a:p>
        </p:txBody>
      </p:sp>
      <p:cxnSp>
        <p:nvCxnSpPr>
          <p:cNvPr id="8" name="Straight Arrow Connector 7">
            <a:extLst>
              <a:ext uri="{FF2B5EF4-FFF2-40B4-BE49-F238E27FC236}">
                <a16:creationId xmlns:a16="http://schemas.microsoft.com/office/drawing/2014/main" id="{5E668978-131B-3230-4741-210DD4B90566}"/>
              </a:ext>
            </a:extLst>
          </p:cNvPr>
          <p:cNvCxnSpPr>
            <a:cxnSpLocks/>
            <a:endCxn id="5" idx="2"/>
          </p:cNvCxnSpPr>
          <p:nvPr/>
        </p:nvCxnSpPr>
        <p:spPr>
          <a:xfrm flipH="1" flipV="1">
            <a:off x="1768551" y="2635624"/>
            <a:ext cx="3706887" cy="115936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4" name="Straight Arrow Connector 13">
            <a:extLst>
              <a:ext uri="{FF2B5EF4-FFF2-40B4-BE49-F238E27FC236}">
                <a16:creationId xmlns:a16="http://schemas.microsoft.com/office/drawing/2014/main" id="{60F048FF-6553-C685-E236-84F937114F00}"/>
              </a:ext>
            </a:extLst>
          </p:cNvPr>
          <p:cNvCxnSpPr>
            <a:cxnSpLocks/>
            <a:stCxn id="1026" idx="0"/>
            <a:endCxn id="4" idx="2"/>
          </p:cNvCxnSpPr>
          <p:nvPr/>
        </p:nvCxnSpPr>
        <p:spPr>
          <a:xfrm flipH="1" flipV="1">
            <a:off x="5649557" y="1207834"/>
            <a:ext cx="251066" cy="216197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9D15D469-FB36-2C03-2402-D663D531F8D1}"/>
              </a:ext>
            </a:extLst>
          </p:cNvPr>
          <p:cNvCxnSpPr>
            <a:stCxn id="1026" idx="3"/>
            <a:endCxn id="6" idx="1"/>
          </p:cNvCxnSpPr>
          <p:nvPr/>
        </p:nvCxnSpPr>
        <p:spPr>
          <a:xfrm flipV="1">
            <a:off x="6325807" y="2261309"/>
            <a:ext cx="1945606" cy="153368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937168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2199041" y="1080632"/>
            <a:ext cx="7493599" cy="887021"/>
          </a:xfrm>
        </p:spPr>
        <p:txBody>
          <a:bodyPr>
            <a:normAutofit fontScale="90000"/>
          </a:bodyPr>
          <a:lstStyle/>
          <a:p>
            <a:r>
              <a:rPr lang="en-BR" sz="2000" dirty="0"/>
              <a:t>IAM: Identity Access Management</a:t>
            </a:r>
            <a:br>
              <a:rPr lang="en-BR" sz="2000" dirty="0"/>
            </a:br>
            <a:r>
              <a:rPr lang="en-BR" sz="2000" dirty="0"/>
              <a:t>Policy Documents: </a:t>
            </a:r>
            <a:r>
              <a:rPr lang="en-US" sz="2000" dirty="0"/>
              <a:t>https://docs.aws.amazon.com/IAM/latest/UserGuide/access_policies.html</a:t>
            </a:r>
            <a:endParaRPr lang="en-BR" sz="2000" dirty="0"/>
          </a:p>
        </p:txBody>
      </p:sp>
      <p:pic>
        <p:nvPicPr>
          <p:cNvPr id="3" name="Picture 2">
            <a:extLst>
              <a:ext uri="{FF2B5EF4-FFF2-40B4-BE49-F238E27FC236}">
                <a16:creationId xmlns:a16="http://schemas.microsoft.com/office/drawing/2014/main" id="{BDFC7F6E-84A3-86A7-DB73-3A935FC4C90E}"/>
              </a:ext>
            </a:extLst>
          </p:cNvPr>
          <p:cNvPicPr>
            <a:picLocks noChangeAspect="1"/>
          </p:cNvPicPr>
          <p:nvPr/>
        </p:nvPicPr>
        <p:blipFill>
          <a:blip r:embed="rId2"/>
          <a:stretch>
            <a:fillRect/>
          </a:stretch>
        </p:blipFill>
        <p:spPr>
          <a:xfrm>
            <a:off x="2355027" y="3651350"/>
            <a:ext cx="7154733" cy="2545742"/>
          </a:xfrm>
          <a:prstGeom prst="rect">
            <a:avLst/>
          </a:prstGeom>
        </p:spPr>
      </p:pic>
      <p:sp>
        <p:nvSpPr>
          <p:cNvPr id="4" name="TextBox 3">
            <a:extLst>
              <a:ext uri="{FF2B5EF4-FFF2-40B4-BE49-F238E27FC236}">
                <a16:creationId xmlns:a16="http://schemas.microsoft.com/office/drawing/2014/main" id="{E0A560F6-07C1-E681-AC8E-05F3244D6E06}"/>
              </a:ext>
            </a:extLst>
          </p:cNvPr>
          <p:cNvSpPr txBox="1"/>
          <p:nvPr/>
        </p:nvSpPr>
        <p:spPr>
          <a:xfrm>
            <a:off x="2323652" y="2560320"/>
            <a:ext cx="9234131" cy="646331"/>
          </a:xfrm>
          <a:prstGeom prst="rect">
            <a:avLst/>
          </a:prstGeom>
          <a:noFill/>
        </p:spPr>
        <p:txBody>
          <a:bodyPr wrap="none" rtlCol="0">
            <a:spAutoFit/>
          </a:bodyPr>
          <a:lstStyle/>
          <a:p>
            <a:pPr marL="285750" indent="-285750">
              <a:buFontTx/>
              <a:buChar char="-"/>
            </a:pPr>
            <a:r>
              <a:rPr lang="en-BR" dirty="0"/>
              <a:t>Estrututura básica de uma </a:t>
            </a:r>
            <a:r>
              <a:rPr lang="en-BR" b="1" dirty="0"/>
              <a:t>política</a:t>
            </a:r>
            <a:r>
              <a:rPr lang="en-BR" dirty="0"/>
              <a:t>: efeito, ação e recurso (mais itens no próximo slide)</a:t>
            </a:r>
          </a:p>
          <a:p>
            <a:pPr marL="285750" indent="-285750">
              <a:buFontTx/>
              <a:buChar char="-"/>
            </a:pPr>
            <a:r>
              <a:rPr lang="en-BR" dirty="0"/>
              <a:t>Uma política pode ser do tipo identity based, resource based entre outros</a:t>
            </a:r>
          </a:p>
        </p:txBody>
      </p:sp>
    </p:spTree>
    <p:extLst>
      <p:ext uri="{BB962C8B-B14F-4D97-AF65-F5344CB8AC3E}">
        <p14:creationId xmlns:p14="http://schemas.microsoft.com/office/powerpoint/2010/main" val="1458950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15734</TotalTime>
  <Words>1761</Words>
  <Application>Microsoft Macintosh PowerPoint</Application>
  <PresentationFormat>Widescreen</PresentationFormat>
  <Paragraphs>97</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Amazon Ember</vt:lpstr>
      <vt:lpstr>Aptos</vt:lpstr>
      <vt:lpstr>Aptos Display</vt:lpstr>
      <vt:lpstr>Arial</vt:lpstr>
      <vt:lpstr>Calibri</vt:lpstr>
      <vt:lpstr>Office Theme</vt:lpstr>
      <vt:lpstr>Semana 2 – Planejamento </vt:lpstr>
      <vt:lpstr>Semana 2 – Ponto de partida </vt:lpstr>
      <vt:lpstr>Modelo de responsabilidade compartilhada da AWS</vt:lpstr>
      <vt:lpstr>Modelo de responsabilidade compartilhada da AWS</vt:lpstr>
      <vt:lpstr>Infraestrutura Global da AWS</vt:lpstr>
      <vt:lpstr>Infraestrutura Global da AWS</vt:lpstr>
      <vt:lpstr>IAM: Identity Access Management</vt:lpstr>
      <vt:lpstr>IAM: Identity Access Management</vt:lpstr>
      <vt:lpstr>IAM: Identity Access Management Policy Documents: https://docs.aws.amazon.com/IAM/latest/UserGuide/access_policies.html</vt:lpstr>
      <vt:lpstr>IAM: Identity Access Management </vt:lpstr>
      <vt:lpstr>IAM: Identity Access Management Policy Documents:</vt:lpstr>
      <vt:lpstr>IAM: Identity Access Management Policy Documents</vt:lpstr>
      <vt:lpstr>E quando temos diversas políticas para um mesmo recurso, como a AWS vai escolher o resultado final?</vt:lpstr>
      <vt:lpstr>IAM: Identity Access Management Policy Documents:</vt:lpstr>
      <vt:lpstr>IAM: Identity Access Management Policy Documents:</vt:lpstr>
      <vt:lpstr>Ambientes com múltiplas contas</vt:lpstr>
      <vt:lpstr>AWS Organizations</vt:lpstr>
      <vt:lpstr>AWS Control Tower</vt:lpstr>
      <vt:lpstr>Service Control Policy (Políticas de controle de serviço)</vt:lpstr>
      <vt:lpstr>Service Control Policy (Políticas de controle de serviço)</vt:lpstr>
      <vt:lpstr>STS</vt:lpstr>
      <vt:lpstr>Determinar quando federar um serviço de diretório com funções do IAM</vt:lpstr>
      <vt:lpstr>Determinar quando federar um serviço de diretório com funções do IAM</vt:lpstr>
      <vt:lpstr>PowerPoint Presentation</vt:lpstr>
      <vt:lpstr>- LAB 1: https://explore.skillbuilder.aws/learn/course/20119/play/132191/start-aws-simulearn  - LAB 2: https://explore.skillbuilder.aws/learn/course/20135/play/132239/start-aws-simulearn;lp=2227  - https://explore.skillbuilder.aws/learn/learning_plan/view/2227/aws-simulearn-solutions-architect </vt:lpstr>
      <vt:lpstr>PowerPoint Presentation</vt:lpstr>
      <vt:lpstr> Questão 1:  Qual das seguintes abordagens é mais apropriada para gerenciar o acesso a recursos em várias contas AWS em uma grande organização?  A) Configurar múltiplos usuários do IAM em cada conta individualmente sem nenhuma coordenação entre as contas.  B) Utilizar AWS Organizations para consolidar contas e aplicar políticas de controle de serviço (SCPs) para gerenciar permissões de maneira centralizada.  C) Criar uma política de bucket no Amazon S3 para cada recurso separado.  D) Utilizar grupos de segurança do EC2 para gerenciar o acesso a todas as contas.  </vt:lpstr>
      <vt:lpstr> Questão 2:  Qual serviço da AWS é mais adequado para oferecer uma experiência de login centralizada, permitindo que os usuários acessem várias contas AWS e aplicações empresariais com um único conjunto de credenciais?  A) Amazon Redshift  B) AWS Identity Center (AWS Single Sign-On), que integra com diretórios corporativos como Microsoft Active Directory e provedores SAML 2.0.  C) Amazon Cognito, que permite autenticação para aplicações móveis e web usando provedores de identidade social.  D) AWS Directory Service for Microsoft Active Directory (AWS Managed Microsoft AD)   </vt:lpstr>
      <vt:lpstr>Questão 3:  Ao projetar uma estratégia de segurança para várias contas da AWS, qual combinação de serviços e práticas recomendadas pode oferecer o controle mais robusto e centralizado?  A) Utilizar apenas uma conta AWS e criar usuários do IAM para cada departamento da organização.  B) Implementar AWS Control Tower para configurar e governar um ambiente de várias contas, juntamente com SCPs para impor regras de segurança e conformidade.  C) Usar apenas grupos de segurança do EC2 para controlar o acesso.  D) Configurar permissões no nível do bucket S3 para cada usuário individualmente.  </vt:lpstr>
      <vt:lpstr> Questão 4:  Quais são as práticas recomendadas de segurança que devem ser aplicadas aos usuários do IAM e usuários-raiz na AWS para garantir a máxima proteção dos recursos?  A) Habilitar autenticação multifator (MFA) para todos os usuários, limitar permissões com base no princípio de menor privilégio, e revisar regularmente as políticas de acesso.  B) Conceder permissões de administrador a todos os usuários para simplificar o gerenciamento.  C) Usar apenas senhas de 4 dígitos para facilitar o acesso dos usuários e desativar a autenticação multifator (MFA).  D) Desativar logs de auditoria para melhorar o desempenho do sistema e conceder permissões de administrador a usuários raiz.   </vt:lpstr>
      <vt:lpstr> Em que cenário é mais apropriado federar um serviço de diretório com funções do IAM na AWS?  A) Quando há necessidade de fornecer acesso temporário a recursos da AWS para desenvolvedores externos.  B) Para permitir que funcionários de uma empresa utilizem suas credenciais corporativas existentes, como as do Active Directory, para acessar recursos da AWS, eliminando a necessidade de criar contas de usuário IAM adicionais.  C) Quando se deseja aumentar o número de usuários gerenciados diretamente no console da AWS.  D) Para migrar todos os usuários do Active Directory para um banco de dados relacional gerenciado no Amazon RDS.   </vt:lpstr>
      <vt:lpstr> Respostas:  B) Utilizar AWS Organizations para consolidar contas e aplicar políticas de controle de serviço (SCPs) para gerenciar permissões de maneira centralizada.  B) AWS Identity Center (AWS Single Sign-On), que integra com diretórios corporativos como Microsoft Active Directory e provedores SAML 2.0.  B) Implementar AWS Control Tower para configurar e governar um ambiente de várias contas, juntamente com SCPs para impor regras de segurança e conformidade.  A) Habilitar autenticação multifator (MFA) para todos os usuários, limitar permissões com base no princípio de menor privilégio, e revisar regularmente as políticas de acesso.  B) Para permitir que funcionários de uma empresa utilizem suas credenciais corporativas existentes, como as do Active Directory, para acessar recursos da AWS, eliminando a necessidade de criar contas de usuário IAM adicionais.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Marcelo Amorim</dc:creator>
  <cp:lastModifiedBy>Marcelo Amorim</cp:lastModifiedBy>
  <cp:revision>4</cp:revision>
  <dcterms:created xsi:type="dcterms:W3CDTF">2024-07-25T00:23:04Z</dcterms:created>
  <dcterms:modified xsi:type="dcterms:W3CDTF">2024-08-04T22:37:11Z</dcterms:modified>
</cp:coreProperties>
</file>