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7" r:id="rId10"/>
    <p:sldId id="272" r:id="rId11"/>
    <p:sldId id="273" r:id="rId12"/>
    <p:sldId id="268" r:id="rId13"/>
    <p:sldId id="274" r:id="rId14"/>
    <p:sldId id="263" r:id="rId15"/>
    <p:sldId id="269" r:id="rId16"/>
    <p:sldId id="275" r:id="rId17"/>
    <p:sldId id="264" r:id="rId18"/>
    <p:sldId id="270" r:id="rId19"/>
    <p:sldId id="276" r:id="rId20"/>
    <p:sldId id="277" r:id="rId21"/>
    <p:sldId id="278" r:id="rId22"/>
    <p:sldId id="279" r:id="rId23"/>
    <p:sldId id="265" r:id="rId24"/>
    <p:sldId id="271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CE54-DB69-2FAE-6C49-45506FF3B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A047F-D649-E836-EFD6-284BA606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23EF-C7AB-64F4-56B5-CBEA83DA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A9B5-CBED-A00F-079B-0C0D1E5E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E0F1-B6F4-F89B-B09E-BB5CD5D0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901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7F4E-9835-1590-2DBF-C12D8B1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345F8-5434-D4C3-AA69-0A59317F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FEB9-D5D0-1560-8031-B48DEEFA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E1DD-108C-20D1-C267-311E660E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6379-B847-74EB-D2CE-AFD17EE2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395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BD45-5555-E787-A1BD-7D54846FB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B1E9A-36E7-3C7B-6492-25B33E10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38D8-82AB-D4A9-DF1D-E07B27A5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EB1D9-44EB-EDB9-30B5-C725D42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F238-EF24-C8A0-EAF8-68D2D98D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8259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DF71-7B0B-AE06-9153-40949810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ED41-9239-E86C-1F39-FD1B8B2B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A1CF-9408-635E-DF53-F423A1BA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F679-0765-7E9A-F281-8DA4E0BE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2E0E-4363-C410-D004-EBC0A62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47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65DC-6D2B-99B8-D5C6-60C624A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6444-9791-C1FF-78A4-BB24C3FF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5857-B104-6DB2-A78A-74FB0F20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E84F-3499-3E68-979E-91FB122B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60EB-103D-A994-35CB-500F666A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56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DE7E-F424-87CC-625E-B5CFD8E8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38EF-892A-B468-A69B-CEC9B8BB1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AF6B4-8F00-D9F3-6EF0-56E134B1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3DCA-307B-12EF-9090-41F0D91A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7C5BD-FE05-74D1-BBB5-E6F1BBCE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D749-4B62-E96D-929C-1F16A18C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187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D98C-DF95-CB0E-DDD3-5D8291E3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564F-F8A2-3886-3DBA-A5691F3E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91E47-EBB6-69E5-5374-D8A4FF16E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02F40-2ADE-3C37-B1E3-E7DAD6FF1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9719-B9D8-B166-00DE-E7BA7D3A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0F8BB-4232-3DC8-9FCC-FA7638C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CC1A5-D9E4-65CB-7A80-B327730C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AFCC-F44D-2AE3-2F54-CF03915F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865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06B8-E97B-A4AE-C161-114A0EC5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E139F-4045-5915-6272-7BB17073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46C0D-BD9F-40F3-7B05-C1C6E1FD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023BC-EA30-D3CE-B441-91D1406D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6846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F893F-F56A-86F2-46C5-CC8413BC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1C880-F1DD-6592-3CD7-62D81A4A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C4995-9931-024F-F995-4FBFB21D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147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5B8E-D56E-F9B3-849F-5B421DDF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4A63-0BEE-BBE9-1979-E756E54B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81CE8-7204-A152-85A3-02251DBC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05D6-996F-0FE5-C52F-ADC0DAE9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B68F-5BD5-9479-7ED9-58272812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3DEC-E434-153A-E2CA-3DB030E9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931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3F67-FD47-6F4E-BB88-C1841F6D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5EF24-F983-A737-0470-1CFA1E856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7C74A-F41C-8B5D-2FBD-A47A953F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AA98-7AE9-2F66-7915-74592F8B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A1D2-940D-D7C8-19FC-9D4F0F80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9AC4-4FC5-FE59-9D9A-547D587F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2752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E5DDE-3D28-3ABE-2BCA-40EE121E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75588-BF36-FCB8-C456-C5E53D08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87C4-CE8F-E837-C954-B0BB6BE03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559A7-A65B-2146-9B51-3C84E8F73099}" type="datetimeFigureOut">
              <a:rPr lang="en-BR" smtClean="0"/>
              <a:t>21/07/24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798C-1BD4-A765-451F-DF8EC0CB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5CFB-6B1B-DBF1-FAB8-BB2A3E61E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3DCA3-BE85-A64D-8D21-8D6AFB8CC4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9804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ocs.aws.amazon.com/pt_br/IAM/latest/UserGuide/best-practice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F58EDD9-0685-44E6-9B72-108BB10E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46" y="640081"/>
            <a:ext cx="6562262" cy="3849244"/>
          </a:xfrm>
          <a:noFill/>
        </p:spPr>
        <p:txBody>
          <a:bodyPr>
            <a:normAutofit/>
          </a:bodyPr>
          <a:lstStyle/>
          <a:p>
            <a:pPr algn="r"/>
            <a:r>
              <a:rPr lang="en-BR" sz="5100"/>
              <a:t>Estudo do Guia do Exame</a:t>
            </a:r>
            <a:br>
              <a:rPr lang="en-BR" sz="5100"/>
            </a:br>
            <a:r>
              <a:rPr lang="en-BR" sz="5100"/>
              <a:t>AWS Solutions Architect- Associate (SAA-C03)</a:t>
            </a:r>
          </a:p>
        </p:txBody>
      </p:sp>
      <p:pic>
        <p:nvPicPr>
          <p:cNvPr id="40" name="Picture 39" descr="A close up of a blue and black background&#10;&#10;Description automatically generated">
            <a:extLst>
              <a:ext uri="{FF2B5EF4-FFF2-40B4-BE49-F238E27FC236}">
                <a16:creationId xmlns:a16="http://schemas.microsoft.com/office/drawing/2014/main" id="{4F2A0532-B58E-C79F-3CBE-C4D5E200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98" r="33585" b="-1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DB77DC-84A7-2A64-60C7-695FB8BA04A4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Importante</a:t>
            </a:r>
            <a:r>
              <a:rPr lang="en-US" sz="1700" dirty="0"/>
              <a:t> </a:t>
            </a:r>
            <a:r>
              <a:rPr lang="en-US" sz="1700" dirty="0" err="1"/>
              <a:t>destacar</a:t>
            </a:r>
            <a:r>
              <a:rPr lang="en-US" sz="1700" dirty="0"/>
              <a:t> que </a:t>
            </a:r>
            <a:r>
              <a:rPr lang="en-US" sz="1700" dirty="0" err="1"/>
              <a:t>alguns</a:t>
            </a:r>
            <a:r>
              <a:rPr lang="en-US" sz="1700" dirty="0"/>
              <a:t> </a:t>
            </a:r>
            <a:r>
              <a:rPr lang="en-US" sz="1700" dirty="0" err="1"/>
              <a:t>serviços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citados</a:t>
            </a:r>
            <a:r>
              <a:rPr lang="en-US" sz="1700" dirty="0"/>
              <a:t> tanto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seção</a:t>
            </a:r>
            <a:r>
              <a:rPr lang="en-US" sz="1700" dirty="0"/>
              <a:t> de </a:t>
            </a:r>
            <a:r>
              <a:rPr lang="en-US" sz="1700" dirty="0" err="1"/>
              <a:t>serviços</a:t>
            </a:r>
            <a:r>
              <a:rPr lang="en-US" sz="1700" dirty="0"/>
              <a:t> no </a:t>
            </a:r>
            <a:r>
              <a:rPr lang="en-US" sz="1700" dirty="0" err="1"/>
              <a:t>escopo</a:t>
            </a:r>
            <a:r>
              <a:rPr lang="en-US" sz="1700" dirty="0"/>
              <a:t> da </a:t>
            </a:r>
            <a:r>
              <a:rPr lang="en-US" sz="1700" dirty="0" err="1"/>
              <a:t>prova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diretamente</a:t>
            </a:r>
            <a:r>
              <a:rPr lang="en-US" sz="1700" dirty="0"/>
              <a:t> </a:t>
            </a:r>
            <a:r>
              <a:rPr lang="en-US" sz="1700" dirty="0" err="1"/>
              <a:t>nas</a:t>
            </a:r>
            <a:r>
              <a:rPr lang="en-US" sz="1700" dirty="0"/>
              <a:t> </a:t>
            </a:r>
            <a:r>
              <a:rPr lang="en-US" sz="1700" dirty="0" err="1"/>
              <a:t>declarações</a:t>
            </a:r>
            <a:r>
              <a:rPr lang="en-US" sz="1700" dirty="0"/>
              <a:t> de </a:t>
            </a:r>
            <a:r>
              <a:rPr lang="en-US" sz="1700" dirty="0" err="1"/>
              <a:t>tarefas</a:t>
            </a:r>
            <a:r>
              <a:rPr lang="en-US" sz="1700" dirty="0"/>
              <a:t> dos </a:t>
            </a:r>
            <a:r>
              <a:rPr lang="en-US" sz="1700" dirty="0" err="1"/>
              <a:t>domínios</a:t>
            </a:r>
            <a:r>
              <a:rPr lang="en-US" sz="1700" dirty="0"/>
              <a:t>, o que </a:t>
            </a:r>
            <a:r>
              <a:rPr lang="en-US" sz="1700" dirty="0" err="1"/>
              <a:t>pode</a:t>
            </a:r>
            <a:r>
              <a:rPr lang="en-US" sz="1700" dirty="0"/>
              <a:t> </a:t>
            </a:r>
            <a:r>
              <a:rPr lang="en-US" sz="1700" dirty="0" err="1"/>
              <a:t>indicar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</a:t>
            </a:r>
            <a:r>
              <a:rPr lang="en-US" sz="1700" dirty="0" err="1"/>
              <a:t>relevância</a:t>
            </a:r>
            <a:r>
              <a:rPr lang="en-US" sz="1700" dirty="0"/>
              <a:t> para a </a:t>
            </a:r>
            <a:r>
              <a:rPr lang="en-US" sz="1700" dirty="0" err="1"/>
              <a:t>avaliação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Fazer </a:t>
            </a:r>
            <a:r>
              <a:rPr lang="en-US" sz="1700" dirty="0" err="1"/>
              <a:t>pesquisa</a:t>
            </a:r>
            <a:r>
              <a:rPr lang="en-US" sz="1700" dirty="0"/>
              <a:t> </a:t>
            </a:r>
            <a:r>
              <a:rPr lang="en-US" sz="1700" dirty="0" err="1"/>
              <a:t>sobre</a:t>
            </a:r>
            <a:r>
              <a:rPr lang="en-US" sz="1700" dirty="0"/>
              <a:t> o Amazon Cognito, Amazon </a:t>
            </a:r>
            <a:r>
              <a:rPr lang="en-US" sz="1700" dirty="0" err="1"/>
              <a:t>GuardDuty</a:t>
            </a:r>
            <a:r>
              <a:rPr lang="en-US" sz="1700" dirty="0"/>
              <a:t>, Amazon Macie;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Como se </a:t>
            </a:r>
            <a:r>
              <a:rPr lang="en-US" sz="1700" dirty="0" err="1"/>
              <a:t>proteger</a:t>
            </a:r>
            <a:r>
              <a:rPr lang="en-US" sz="1700" dirty="0"/>
              <a:t> de </a:t>
            </a:r>
            <a:r>
              <a:rPr lang="en-US" sz="1700" dirty="0" err="1"/>
              <a:t>ataques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DDoS e SQL Injection?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480BE-4895-1861-E317-38E8ACC4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99522"/>
            <a:ext cx="5628018" cy="20260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45C2E8-93C4-7327-671C-78D42D1A1A5E}"/>
              </a:ext>
            </a:extLst>
          </p:cNvPr>
          <p:cNvSpPr txBox="1"/>
          <p:nvPr/>
        </p:nvSpPr>
        <p:spPr>
          <a:xfrm>
            <a:off x="7560733" y="313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E784-877C-5E76-B7FD-00DC115EA905}"/>
              </a:ext>
            </a:extLst>
          </p:cNvPr>
          <p:cNvSpPr txBox="1"/>
          <p:nvPr/>
        </p:nvSpPr>
        <p:spPr>
          <a:xfrm>
            <a:off x="15595600" y="7052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077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DB77DC-84A7-2A64-60C7-695FB8BA04A4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Conceitos</a:t>
            </a:r>
            <a:r>
              <a:rPr lang="en-US" sz="1700" dirty="0"/>
              <a:t> </a:t>
            </a:r>
            <a:r>
              <a:rPr lang="en-US" sz="1700" dirty="0" err="1"/>
              <a:t>importantes</a:t>
            </a:r>
            <a:r>
              <a:rPr lang="en-US" sz="1700" dirty="0"/>
              <a:t>: VPC, security groups, </a:t>
            </a:r>
            <a:r>
              <a:rPr lang="en-US" sz="1700" dirty="0" err="1"/>
              <a:t>tabelas</a:t>
            </a:r>
            <a:r>
              <a:rPr lang="en-US" sz="1700" dirty="0"/>
              <a:t> de </a:t>
            </a:r>
            <a:r>
              <a:rPr lang="en-US" sz="1700" dirty="0" err="1"/>
              <a:t>rotas</a:t>
            </a:r>
            <a:r>
              <a:rPr lang="en-US" sz="1700" dirty="0"/>
              <a:t>, ACLs de rede, gateways NAT.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Diferenças</a:t>
            </a:r>
            <a:r>
              <a:rPr lang="en-US" sz="1700" dirty="0"/>
              <a:t> entre </a:t>
            </a:r>
            <a:r>
              <a:rPr lang="en-US" sz="1700" dirty="0" err="1"/>
              <a:t>uma</a:t>
            </a:r>
            <a:r>
              <a:rPr lang="en-US" sz="1700" dirty="0"/>
              <a:t> sub-rede </a:t>
            </a:r>
            <a:r>
              <a:rPr lang="en-US" sz="1700" dirty="0" err="1"/>
              <a:t>pública</a:t>
            </a:r>
            <a:r>
              <a:rPr lang="en-US" sz="1700" dirty="0"/>
              <a:t> e </a:t>
            </a:r>
            <a:r>
              <a:rPr lang="en-US" sz="1700" dirty="0" err="1"/>
              <a:t>privada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AWS Shield, AWS WAF, IAM Identity Center, AWS Secrets Manager (</a:t>
            </a:r>
            <a:r>
              <a:rPr lang="en-US" sz="1700" dirty="0" err="1"/>
              <a:t>casos</a:t>
            </a:r>
            <a:r>
              <a:rPr lang="en-US" sz="1700" dirty="0"/>
              <a:t> de </a:t>
            </a:r>
            <a:r>
              <a:rPr lang="en-US" sz="1700" dirty="0" err="1"/>
              <a:t>uso</a:t>
            </a:r>
            <a:r>
              <a:rPr lang="en-US" sz="1700" dirty="0"/>
              <a:t> e </a:t>
            </a:r>
            <a:r>
              <a:rPr lang="en-US" sz="1700" dirty="0" err="1"/>
              <a:t>diferenças</a:t>
            </a:r>
            <a:r>
              <a:rPr lang="en-US" sz="1700" dirty="0"/>
              <a:t>).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5C2E8-93C4-7327-671C-78D42D1A1A5E}"/>
              </a:ext>
            </a:extLst>
          </p:cNvPr>
          <p:cNvSpPr txBox="1"/>
          <p:nvPr/>
        </p:nvSpPr>
        <p:spPr>
          <a:xfrm>
            <a:off x="7560733" y="313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E784-877C-5E76-B7FD-00DC115EA905}"/>
              </a:ext>
            </a:extLst>
          </p:cNvPr>
          <p:cNvSpPr txBox="1"/>
          <p:nvPr/>
        </p:nvSpPr>
        <p:spPr>
          <a:xfrm>
            <a:off x="15595600" y="7052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29A9F7-AF28-650E-0948-B48E4D13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50" y="2271165"/>
            <a:ext cx="56007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1.3</a:t>
            </a:r>
          </a:p>
        </p:txBody>
      </p:sp>
    </p:spTree>
    <p:extLst>
      <p:ext uri="{BB962C8B-B14F-4D97-AF65-F5344CB8AC3E}">
        <p14:creationId xmlns:p14="http://schemas.microsoft.com/office/powerpoint/2010/main" val="11967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DB77DC-84A7-2A64-60C7-695FB8BA04A4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Criptografia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repouso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Criptografia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trânsito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AWS KMS e AWS ACM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Backups e </a:t>
            </a:r>
            <a:r>
              <a:rPr lang="en-US" dirty="0" err="1"/>
              <a:t>replicação</a:t>
            </a:r>
            <a:r>
              <a:rPr lang="en-US" dirty="0"/>
              <a:t> de dados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7D6CAB4-9D8A-7650-8EA6-E2BE8825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15615"/>
            <a:ext cx="5628018" cy="3193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45C2E8-93C4-7327-671C-78D42D1A1A5E}"/>
              </a:ext>
            </a:extLst>
          </p:cNvPr>
          <p:cNvSpPr txBox="1"/>
          <p:nvPr/>
        </p:nvSpPr>
        <p:spPr>
          <a:xfrm>
            <a:off x="7560733" y="313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E784-877C-5E76-B7FD-00DC115EA905}"/>
              </a:ext>
            </a:extLst>
          </p:cNvPr>
          <p:cNvSpPr txBox="1"/>
          <p:nvPr/>
        </p:nvSpPr>
        <p:spPr>
          <a:xfrm>
            <a:off x="15595600" y="7052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37889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sign de caixa em uma parede">
            <a:extLst>
              <a:ext uri="{FF2B5EF4-FFF2-40B4-BE49-F238E27FC236}">
                <a16:creationId xmlns:a16="http://schemas.microsoft.com/office/drawing/2014/main" id="{D6BFE491-871B-F66C-A354-80620FC7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695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Domínio 2: Design de arquiteturas resilientes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2.1</a:t>
            </a:r>
          </a:p>
        </p:txBody>
      </p:sp>
    </p:spTree>
    <p:extLst>
      <p:ext uri="{BB962C8B-B14F-4D97-AF65-F5344CB8AC3E}">
        <p14:creationId xmlns:p14="http://schemas.microsoft.com/office/powerpoint/2010/main" val="10070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2.2</a:t>
            </a:r>
          </a:p>
        </p:txBody>
      </p:sp>
    </p:spTree>
    <p:extLst>
      <p:ext uri="{BB962C8B-B14F-4D97-AF65-F5344CB8AC3E}">
        <p14:creationId xmlns:p14="http://schemas.microsoft.com/office/powerpoint/2010/main" val="31852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sign de caixa em uma parede">
            <a:extLst>
              <a:ext uri="{FF2B5EF4-FFF2-40B4-BE49-F238E27FC236}">
                <a16:creationId xmlns:a16="http://schemas.microsoft.com/office/drawing/2014/main" id="{D6BFE491-871B-F66C-A354-80620FC7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695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Domínio</a:t>
            </a:r>
            <a:r>
              <a:rPr lang="en-US" sz="6600" dirty="0">
                <a:solidFill>
                  <a:schemeClr val="bg1"/>
                </a:solidFill>
              </a:rPr>
              <a:t> 3: Design de </a:t>
            </a:r>
            <a:r>
              <a:rPr lang="en-US" sz="6600" dirty="0" err="1">
                <a:solidFill>
                  <a:schemeClr val="bg1"/>
                </a:solidFill>
              </a:rPr>
              <a:t>arquiteturas</a:t>
            </a:r>
            <a:r>
              <a:rPr lang="en-US" sz="6600" dirty="0">
                <a:solidFill>
                  <a:schemeClr val="bg1"/>
                </a:solidFill>
              </a:rPr>
              <a:t> de </a:t>
            </a:r>
            <a:r>
              <a:rPr lang="en-US" sz="6600" dirty="0" err="1">
                <a:solidFill>
                  <a:schemeClr val="bg1"/>
                </a:solidFill>
              </a:rPr>
              <a:t>alta</a:t>
            </a:r>
            <a:r>
              <a:rPr lang="en-US" sz="66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3.1</a:t>
            </a:r>
          </a:p>
        </p:txBody>
      </p:sp>
    </p:spTree>
    <p:extLst>
      <p:ext uri="{BB962C8B-B14F-4D97-AF65-F5344CB8AC3E}">
        <p14:creationId xmlns:p14="http://schemas.microsoft.com/office/powerpoint/2010/main" val="37342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3.2</a:t>
            </a:r>
          </a:p>
        </p:txBody>
      </p:sp>
    </p:spTree>
    <p:extLst>
      <p:ext uri="{BB962C8B-B14F-4D97-AF65-F5344CB8AC3E}">
        <p14:creationId xmlns:p14="http://schemas.microsoft.com/office/powerpoint/2010/main" val="26078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BR" sz="5400"/>
              <a:t>Domínios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71673D-5AAE-EDF3-D23C-0AB6FAA4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39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33276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3.4</a:t>
            </a:r>
          </a:p>
        </p:txBody>
      </p:sp>
    </p:spTree>
    <p:extLst>
      <p:ext uri="{BB962C8B-B14F-4D97-AF65-F5344CB8AC3E}">
        <p14:creationId xmlns:p14="http://schemas.microsoft.com/office/powerpoint/2010/main" val="17083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3.5</a:t>
            </a:r>
          </a:p>
        </p:txBody>
      </p:sp>
    </p:spTree>
    <p:extLst>
      <p:ext uri="{BB962C8B-B14F-4D97-AF65-F5344CB8AC3E}">
        <p14:creationId xmlns:p14="http://schemas.microsoft.com/office/powerpoint/2010/main" val="33410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sign de caixa em uma parede">
            <a:extLst>
              <a:ext uri="{FF2B5EF4-FFF2-40B4-BE49-F238E27FC236}">
                <a16:creationId xmlns:a16="http://schemas.microsoft.com/office/drawing/2014/main" id="{D6BFE491-871B-F66C-A354-80620FC7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695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Domínio</a:t>
            </a:r>
            <a:r>
              <a:rPr lang="en-US" sz="6600" dirty="0">
                <a:solidFill>
                  <a:schemeClr val="bg1"/>
                </a:solidFill>
              </a:rPr>
              <a:t> 4: Design de </a:t>
            </a:r>
            <a:r>
              <a:rPr lang="en-US" sz="6600" dirty="0" err="1">
                <a:solidFill>
                  <a:schemeClr val="bg1"/>
                </a:solidFill>
              </a:rPr>
              <a:t>arquiteturas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econômicas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4.1</a:t>
            </a:r>
          </a:p>
        </p:txBody>
      </p:sp>
    </p:spTree>
    <p:extLst>
      <p:ext uri="{BB962C8B-B14F-4D97-AF65-F5344CB8AC3E}">
        <p14:creationId xmlns:p14="http://schemas.microsoft.com/office/powerpoint/2010/main" val="14428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26465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4.3</a:t>
            </a:r>
          </a:p>
        </p:txBody>
      </p:sp>
    </p:spTree>
    <p:extLst>
      <p:ext uri="{BB962C8B-B14F-4D97-AF65-F5344CB8AC3E}">
        <p14:creationId xmlns:p14="http://schemas.microsoft.com/office/powerpoint/2010/main" val="41464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4.4</a:t>
            </a:r>
          </a:p>
        </p:txBody>
      </p:sp>
    </p:spTree>
    <p:extLst>
      <p:ext uri="{BB962C8B-B14F-4D97-AF65-F5344CB8AC3E}">
        <p14:creationId xmlns:p14="http://schemas.microsoft.com/office/powerpoint/2010/main" val="10983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esign de caixa em uma parede">
            <a:extLst>
              <a:ext uri="{FF2B5EF4-FFF2-40B4-BE49-F238E27FC236}">
                <a16:creationId xmlns:a16="http://schemas.microsoft.com/office/drawing/2014/main" id="{D6BFE491-871B-F66C-A354-80620FC7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467" y="2387600"/>
            <a:ext cx="7563908" cy="2374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Domínio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 Design de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arquiteturas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seguras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Tarefa 1.1</a:t>
            </a:r>
          </a:p>
        </p:txBody>
      </p:sp>
    </p:spTree>
    <p:extLst>
      <p:ext uri="{BB962C8B-B14F-4D97-AF65-F5344CB8AC3E}">
        <p14:creationId xmlns:p14="http://schemas.microsoft.com/office/powerpoint/2010/main" val="97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ADBBB60C-455C-801C-53AC-874108DD1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44" y="2025156"/>
            <a:ext cx="5628018" cy="257481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DB77DC-84A7-2A64-60C7-695FB8BA04A4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IAM: </a:t>
            </a:r>
            <a:r>
              <a:rPr lang="en-US" sz="1100" dirty="0" err="1"/>
              <a:t>pesquisar</a:t>
            </a:r>
            <a:r>
              <a:rPr lang="en-US" sz="1100" dirty="0"/>
              <a:t> </a:t>
            </a:r>
            <a:r>
              <a:rPr lang="en-US" sz="1100" dirty="0" err="1"/>
              <a:t>sobre</a:t>
            </a:r>
            <a:r>
              <a:rPr lang="en-US" sz="1100" dirty="0"/>
              <a:t> </a:t>
            </a:r>
            <a:r>
              <a:rPr lang="en-US" sz="1100" dirty="0" err="1"/>
              <a:t>os</a:t>
            </a:r>
            <a:r>
              <a:rPr lang="en-US" sz="1100" dirty="0"/>
              <a:t> </a:t>
            </a:r>
            <a:r>
              <a:rPr lang="en-US" sz="1100" dirty="0" err="1"/>
              <a:t>termos</a:t>
            </a:r>
            <a:r>
              <a:rPr lang="en-US" sz="1100" dirty="0"/>
              <a:t> policy (</a:t>
            </a:r>
            <a:r>
              <a:rPr lang="en-US" sz="1100" dirty="0" err="1"/>
              <a:t>política</a:t>
            </a:r>
            <a:r>
              <a:rPr lang="en-US" sz="1100" dirty="0"/>
              <a:t>), roles (</a:t>
            </a:r>
            <a:r>
              <a:rPr lang="en-US" sz="1100" dirty="0" err="1"/>
              <a:t>funções</a:t>
            </a:r>
            <a:r>
              <a:rPr lang="en-US" sz="1100" dirty="0"/>
              <a:t>), users (</a:t>
            </a:r>
            <a:r>
              <a:rPr lang="en-US" sz="1100" dirty="0" err="1"/>
              <a:t>usuários</a:t>
            </a:r>
            <a:r>
              <a:rPr lang="en-US" sz="1100" dirty="0"/>
              <a:t>) e groups (</a:t>
            </a:r>
            <a:r>
              <a:rPr lang="en-US" sz="1100" dirty="0" err="1"/>
              <a:t>grupos</a:t>
            </a:r>
            <a:r>
              <a:rPr lang="en-US" sz="1100" dirty="0"/>
              <a:t>);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AWS Identity Center: </a:t>
            </a:r>
            <a:r>
              <a:rPr lang="en-US" sz="1100" dirty="0" err="1"/>
              <a:t>quais</a:t>
            </a:r>
            <a:r>
              <a:rPr lang="en-US" sz="1100" dirty="0"/>
              <a:t> </a:t>
            </a:r>
            <a:r>
              <a:rPr lang="en-US" sz="1100" dirty="0" err="1"/>
              <a:t>conceitos</a:t>
            </a:r>
            <a:r>
              <a:rPr lang="en-US" sz="1100" dirty="0"/>
              <a:t> </a:t>
            </a:r>
            <a:r>
              <a:rPr lang="en-US" sz="1100" dirty="0" err="1"/>
              <a:t>centrais</a:t>
            </a:r>
            <a:r>
              <a:rPr lang="en-US" sz="1100" dirty="0"/>
              <a:t> </a:t>
            </a:r>
            <a:r>
              <a:rPr lang="en-US" sz="1100" dirty="0" err="1"/>
              <a:t>precisamos</a:t>
            </a:r>
            <a:r>
              <a:rPr lang="en-US" sz="1100" dirty="0"/>
              <a:t> </a:t>
            </a:r>
            <a:r>
              <a:rPr lang="en-US" sz="1100" dirty="0" err="1"/>
              <a:t>entender</a:t>
            </a:r>
            <a:r>
              <a:rPr lang="en-US" sz="1100" dirty="0"/>
              <a:t> </a:t>
            </a:r>
            <a:r>
              <a:rPr lang="en-US" sz="1100" dirty="0" err="1"/>
              <a:t>aqui</a:t>
            </a:r>
            <a:r>
              <a:rPr lang="en-US" sz="1100" dirty="0"/>
              <a:t>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Infraestrutura</a:t>
            </a:r>
            <a:r>
              <a:rPr lang="en-US" sz="1100" dirty="0"/>
              <a:t> global da AWS (o que </a:t>
            </a:r>
            <a:r>
              <a:rPr lang="en-US" sz="1100" dirty="0" err="1"/>
              <a:t>são</a:t>
            </a:r>
            <a:r>
              <a:rPr lang="en-US" sz="1100" dirty="0"/>
              <a:t> Zonas de </a:t>
            </a:r>
            <a:r>
              <a:rPr lang="en-US" sz="1100" dirty="0" err="1"/>
              <a:t>Disponilidade</a:t>
            </a:r>
            <a:r>
              <a:rPr lang="en-US" sz="1100" dirty="0"/>
              <a:t> e </a:t>
            </a:r>
            <a:r>
              <a:rPr lang="en-US" sz="1100" dirty="0" err="1"/>
              <a:t>Regiões</a:t>
            </a:r>
            <a:r>
              <a:rPr lang="en-US" sz="1100" dirty="0"/>
              <a:t>): </a:t>
            </a:r>
            <a:r>
              <a:rPr lang="en-US" sz="1100" dirty="0">
                <a:hlinkClick r:id="rId3"/>
              </a:rPr>
              <a:t>https://aws.amazon.com/about-aws/global-infrastructure/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Least Privilege Principle;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AWS Shared Responsibility Model: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outras</a:t>
            </a:r>
            <a:r>
              <a:rPr lang="en-US" sz="1100" dirty="0"/>
              <a:t> </a:t>
            </a:r>
            <a:r>
              <a:rPr lang="en-US" sz="1100" dirty="0" err="1"/>
              <a:t>palavras</a:t>
            </a:r>
            <a:r>
              <a:rPr lang="en-US" sz="1100" dirty="0"/>
              <a:t>, o que </a:t>
            </a:r>
            <a:r>
              <a:rPr lang="en-US" sz="1100" dirty="0" err="1"/>
              <a:t>é</a:t>
            </a:r>
            <a:r>
              <a:rPr lang="en-US" sz="1100" dirty="0"/>
              <a:t> </a:t>
            </a:r>
            <a:r>
              <a:rPr lang="en-US" sz="1100" dirty="0" err="1"/>
              <a:t>responsabilidade</a:t>
            </a:r>
            <a:r>
              <a:rPr lang="en-US" sz="1100" dirty="0"/>
              <a:t> do </a:t>
            </a:r>
            <a:r>
              <a:rPr lang="en-US" sz="1100" dirty="0" err="1"/>
              <a:t>usuário</a:t>
            </a:r>
            <a:r>
              <a:rPr lang="en-US" sz="1100" dirty="0"/>
              <a:t> e o que </a:t>
            </a:r>
            <a:r>
              <a:rPr lang="en-US" sz="1100" dirty="0" err="1"/>
              <a:t>é</a:t>
            </a:r>
            <a:r>
              <a:rPr lang="en-US" sz="1100" dirty="0"/>
              <a:t> </a:t>
            </a:r>
            <a:r>
              <a:rPr lang="en-US" sz="1100" dirty="0" err="1"/>
              <a:t>responsabilidade</a:t>
            </a:r>
            <a:r>
              <a:rPr lang="en-US" sz="1100" dirty="0"/>
              <a:t> da AWS.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5C2E8-93C4-7327-671C-78D42D1A1A5E}"/>
              </a:ext>
            </a:extLst>
          </p:cNvPr>
          <p:cNvSpPr txBox="1"/>
          <p:nvPr/>
        </p:nvSpPr>
        <p:spPr>
          <a:xfrm>
            <a:off x="7560733" y="313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E784-877C-5E76-B7FD-00DC115EA905}"/>
              </a:ext>
            </a:extLst>
          </p:cNvPr>
          <p:cNvSpPr txBox="1"/>
          <p:nvPr/>
        </p:nvSpPr>
        <p:spPr>
          <a:xfrm>
            <a:off x="15595600" y="7052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92514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BD469-502A-78BE-18CC-BB1E11EEEDC8}"/>
              </a:ext>
            </a:extLst>
          </p:cNvPr>
          <p:cNvSpPr txBox="1"/>
          <p:nvPr/>
        </p:nvSpPr>
        <p:spPr>
          <a:xfrm>
            <a:off x="753389" y="1138265"/>
            <a:ext cx="4843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IAM</a:t>
            </a:r>
          </a:p>
        </p:txBody>
      </p: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D29C9A-3783-58A7-7722-9CE1B5BA6DCB}"/>
              </a:ext>
            </a:extLst>
          </p:cNvPr>
          <p:cNvSpPr txBox="1"/>
          <p:nvPr/>
        </p:nvSpPr>
        <p:spPr>
          <a:xfrm>
            <a:off x="703273" y="2173398"/>
            <a:ext cx="6248544" cy="214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Melhores práticas: https://docs.aws.amazon.com/pt_br/IAM/latest/UserGuide/best-practices.html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Conceitos</a:t>
            </a:r>
            <a:r>
              <a:rPr lang="en-US" sz="2000" dirty="0"/>
              <a:t> </a:t>
            </a:r>
            <a:r>
              <a:rPr lang="en-US" sz="2000" dirty="0" err="1"/>
              <a:t>importantes</a:t>
            </a:r>
            <a:r>
              <a:rPr lang="en-US" sz="2000" dirty="0"/>
              <a:t>: </a:t>
            </a:r>
            <a:r>
              <a:rPr lang="en-US" sz="2000" dirty="0" err="1"/>
              <a:t>políticas</a:t>
            </a:r>
            <a:r>
              <a:rPr lang="en-US" sz="2000" dirty="0"/>
              <a:t>, </a:t>
            </a:r>
            <a:r>
              <a:rPr lang="en-US" sz="2000" dirty="0" err="1"/>
              <a:t>funções</a:t>
            </a:r>
            <a:r>
              <a:rPr lang="en-US" sz="2000" dirty="0"/>
              <a:t>, </a:t>
            </a:r>
            <a:r>
              <a:rPr lang="en-US" sz="2000" dirty="0" err="1"/>
              <a:t>usuários</a:t>
            </a:r>
            <a:r>
              <a:rPr lang="en-US" sz="2000" dirty="0"/>
              <a:t> e </a:t>
            </a:r>
            <a:r>
              <a:rPr lang="en-US" sz="2000" dirty="0" err="1"/>
              <a:t>grupos</a:t>
            </a:r>
            <a:r>
              <a:rPr lang="en-US" sz="2000" dirty="0"/>
              <a:t>;</a:t>
            </a:r>
          </a:p>
        </p:txBody>
      </p:sp>
      <p:pic>
        <p:nvPicPr>
          <p:cNvPr id="3074" name="Picture 2" descr="Control Access with AWS Identity and Access Management | Salesforce">
            <a:extLst>
              <a:ext uri="{FF2B5EF4-FFF2-40B4-BE49-F238E27FC236}">
                <a16:creationId xmlns:a16="http://schemas.microsoft.com/office/drawing/2014/main" id="{9345B84D-241C-219E-7568-817F51BF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8066561" y="2173398"/>
            <a:ext cx="2125820" cy="2125820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7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65C9B-556C-0EE1-885B-2CC601FF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12" y="1629118"/>
            <a:ext cx="5705388" cy="4110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55275-417F-D388-36FD-45F471CCD29E}"/>
              </a:ext>
            </a:extLst>
          </p:cNvPr>
          <p:cNvSpPr txBox="1"/>
          <p:nvPr/>
        </p:nvSpPr>
        <p:spPr>
          <a:xfrm>
            <a:off x="4458612" y="877457"/>
            <a:ext cx="2956143" cy="354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Infraestrutura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da AWS</a:t>
            </a:r>
            <a:endParaRPr lang="en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203A7-A6B8-91C8-7DFE-38153074BC97}"/>
              </a:ext>
            </a:extLst>
          </p:cNvPr>
          <p:cNvSpPr txBox="1"/>
          <p:nvPr/>
        </p:nvSpPr>
        <p:spPr>
          <a:xfrm>
            <a:off x="7075059" y="1804237"/>
            <a:ext cx="4277400" cy="220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68680">
              <a:spcAft>
                <a:spcPts val="600"/>
              </a:spcAft>
              <a:buFontTx/>
              <a:buChar char="-"/>
            </a:pPr>
            <a:r>
              <a:rPr lang="en-US" sz="171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1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importantes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Zonas de </a:t>
            </a:r>
            <a:r>
              <a:rPr lang="en-US" sz="171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disponbilidade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(Availability Zones) e </a:t>
            </a:r>
            <a:r>
              <a:rPr lang="en-US" sz="171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Regiões</a:t>
            </a:r>
            <a:r>
              <a:rPr lang="en-US" sz="1710" dirty="0"/>
              <a:t> 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(Regions)</a:t>
            </a:r>
          </a:p>
          <a:p>
            <a:pPr marL="285750" indent="-285750" defTabSz="868680">
              <a:spcAft>
                <a:spcPts val="600"/>
              </a:spcAft>
              <a:buFontTx/>
              <a:buChar char="-"/>
            </a:pPr>
            <a:endParaRPr lang="en-US" sz="17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68680">
              <a:spcAft>
                <a:spcPts val="600"/>
              </a:spcAft>
              <a:buFontTx/>
              <a:buChar char="-"/>
            </a:pPr>
            <a:r>
              <a:rPr lang="en-US" sz="1800" dirty="0">
                <a:hlinkClick r:id="rId3"/>
              </a:rPr>
              <a:t>https://aws.amazon.com/about-aws/global-infrastructure/</a:t>
            </a:r>
            <a:endParaRPr lang="en-US" sz="1800" dirty="0"/>
          </a:p>
          <a:p>
            <a:pPr marL="285750" indent="-285750" defTabSz="868680">
              <a:spcAft>
                <a:spcPts val="600"/>
              </a:spcAft>
              <a:buFontTx/>
              <a:buChar char="-"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096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E6166-10B6-3D59-D31E-8D57134E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849280"/>
            <a:ext cx="5628018" cy="29265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DB77DC-84A7-2A64-60C7-695FB8BA04A4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Conceitos</a:t>
            </a:r>
            <a:r>
              <a:rPr lang="en-US" sz="1100" dirty="0"/>
              <a:t>: </a:t>
            </a:r>
            <a:r>
              <a:rPr lang="en-US" sz="1100" dirty="0" err="1"/>
              <a:t>usuário-raíz</a:t>
            </a:r>
            <a:r>
              <a:rPr lang="en-US" sz="1100" dirty="0"/>
              <a:t>, MFA, </a:t>
            </a:r>
            <a:r>
              <a:rPr lang="en-US" sz="1100" dirty="0" err="1"/>
              <a:t>usuários</a:t>
            </a:r>
            <a:r>
              <a:rPr lang="en-US" sz="1100" dirty="0"/>
              <a:t>, </a:t>
            </a:r>
            <a:r>
              <a:rPr lang="en-US" sz="1100" dirty="0" err="1"/>
              <a:t>grupos</a:t>
            </a:r>
            <a:r>
              <a:rPr lang="en-US" sz="1100" dirty="0"/>
              <a:t>, </a:t>
            </a:r>
            <a:r>
              <a:rPr lang="en-US" sz="1100" dirty="0" err="1"/>
              <a:t>funções</a:t>
            </a:r>
            <a:r>
              <a:rPr lang="en-US" sz="1100" dirty="0"/>
              <a:t>, </a:t>
            </a:r>
            <a:r>
              <a:rPr lang="en-US" sz="1100" dirty="0" err="1"/>
              <a:t>políticas</a:t>
            </a:r>
            <a:r>
              <a:rPr lang="en-US" sz="1100" dirty="0"/>
              <a:t>, </a:t>
            </a:r>
            <a:r>
              <a:rPr lang="en-US" sz="1100" dirty="0" err="1"/>
              <a:t>controle</a:t>
            </a:r>
            <a:r>
              <a:rPr lang="en-US" sz="1100" dirty="0"/>
              <a:t> de </a:t>
            </a:r>
            <a:r>
              <a:rPr lang="en-US" sz="1100" dirty="0" err="1"/>
              <a:t>acesso</a:t>
            </a:r>
            <a:r>
              <a:rPr lang="en-US" sz="1100" dirty="0"/>
              <a:t> </a:t>
            </a:r>
            <a:r>
              <a:rPr lang="en-US" sz="1100" dirty="0" err="1"/>
              <a:t>baseado</a:t>
            </a:r>
            <a:r>
              <a:rPr lang="en-US" sz="1100" dirty="0"/>
              <a:t>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função</a:t>
            </a:r>
            <a:r>
              <a:rPr lang="en-US" sz="1100" dirty="0"/>
              <a:t>, </a:t>
            </a:r>
            <a:r>
              <a:rPr lang="en-US" sz="1100" dirty="0" err="1"/>
              <a:t>segurança</a:t>
            </a:r>
            <a:r>
              <a:rPr lang="en-US" sz="1100" dirty="0"/>
              <a:t> cross-account, </a:t>
            </a:r>
            <a:r>
              <a:rPr lang="en-US" sz="1100" dirty="0" err="1"/>
              <a:t>política</a:t>
            </a:r>
            <a:r>
              <a:rPr lang="en-US" sz="1100" dirty="0"/>
              <a:t> de </a:t>
            </a:r>
            <a:r>
              <a:rPr lang="en-US" sz="1100" dirty="0" err="1"/>
              <a:t>controle</a:t>
            </a:r>
            <a:r>
              <a:rPr lang="en-US" sz="1100" dirty="0"/>
              <a:t> de </a:t>
            </a:r>
            <a:r>
              <a:rPr lang="en-US" sz="1100" dirty="0" err="1"/>
              <a:t>serviços</a:t>
            </a:r>
            <a:r>
              <a:rPr lang="en-US" sz="11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AWS Security Token Service: </a:t>
            </a:r>
            <a:r>
              <a:rPr lang="en-US" sz="1100" dirty="0" err="1"/>
              <a:t>importante</a:t>
            </a:r>
            <a:r>
              <a:rPr lang="en-US" sz="1100" dirty="0"/>
              <a:t> </a:t>
            </a:r>
            <a:r>
              <a:rPr lang="en-US" sz="1100" dirty="0" err="1"/>
              <a:t>entender</a:t>
            </a:r>
            <a:r>
              <a:rPr lang="en-US" sz="1100" dirty="0"/>
              <a:t> </a:t>
            </a:r>
            <a:r>
              <a:rPr lang="en-US" sz="1100" dirty="0" err="1"/>
              <a:t>todo</a:t>
            </a:r>
            <a:r>
              <a:rPr lang="en-US" sz="1100" dirty="0"/>
              <a:t> o </a:t>
            </a:r>
            <a:r>
              <a:rPr lang="en-US" sz="1100" dirty="0" err="1"/>
              <a:t>fluxo</a:t>
            </a:r>
            <a:r>
              <a:rPr lang="en-US" sz="1100" dirty="0"/>
              <a:t> de </a:t>
            </a:r>
            <a:r>
              <a:rPr lang="en-US" sz="1100" dirty="0" err="1"/>
              <a:t>autenticação</a:t>
            </a:r>
            <a:r>
              <a:rPr lang="en-US" sz="1100" dirty="0"/>
              <a:t> e </a:t>
            </a:r>
            <a:r>
              <a:rPr lang="en-US" sz="1100" dirty="0" err="1"/>
              <a:t>autorização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AWS Control Tower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O que </a:t>
            </a:r>
            <a:r>
              <a:rPr lang="en-US" sz="1100" dirty="0" err="1"/>
              <a:t>são</a:t>
            </a:r>
            <a:r>
              <a:rPr lang="en-US" sz="1100" dirty="0"/>
              <a:t> SCPs (service control policies)?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O que </a:t>
            </a:r>
            <a:r>
              <a:rPr lang="en-US" sz="1100" dirty="0" err="1"/>
              <a:t>significa</a:t>
            </a:r>
            <a:r>
              <a:rPr lang="en-US" sz="1100" dirty="0"/>
              <a:t> </a:t>
            </a:r>
            <a:r>
              <a:rPr lang="en-US" sz="1100" dirty="0" err="1"/>
              <a:t>federar</a:t>
            </a:r>
            <a:r>
              <a:rPr lang="en-US" sz="1100" dirty="0"/>
              <a:t> um </a:t>
            </a:r>
            <a:r>
              <a:rPr lang="en-US" sz="1100" dirty="0" err="1"/>
              <a:t>serviço</a:t>
            </a:r>
            <a:r>
              <a:rPr lang="en-US" sz="1100" dirty="0"/>
              <a:t> de </a:t>
            </a:r>
            <a:r>
              <a:rPr lang="en-US" sz="1100" dirty="0" err="1"/>
              <a:t>diretório</a:t>
            </a:r>
            <a:r>
              <a:rPr lang="en-US" sz="1100" dirty="0"/>
              <a:t> com </a:t>
            </a:r>
            <a:r>
              <a:rPr lang="en-US" sz="1100" dirty="0" err="1"/>
              <a:t>funções</a:t>
            </a:r>
            <a:r>
              <a:rPr lang="en-US" sz="1100" dirty="0"/>
              <a:t> do IAM?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5C2E8-93C4-7327-671C-78D42D1A1A5E}"/>
              </a:ext>
            </a:extLst>
          </p:cNvPr>
          <p:cNvSpPr txBox="1"/>
          <p:nvPr/>
        </p:nvSpPr>
        <p:spPr>
          <a:xfrm>
            <a:off x="7560733" y="313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E784-877C-5E76-B7FD-00DC115EA905}"/>
              </a:ext>
            </a:extLst>
          </p:cNvPr>
          <p:cNvSpPr txBox="1"/>
          <p:nvPr/>
        </p:nvSpPr>
        <p:spPr>
          <a:xfrm>
            <a:off x="15595600" y="7052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32545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órmulas matemáticas complexas num quadro negro">
            <a:extLst>
              <a:ext uri="{FF2B5EF4-FFF2-40B4-BE49-F238E27FC236}">
                <a16:creationId xmlns:a16="http://schemas.microsoft.com/office/drawing/2014/main" id="{1B8F62AB-908E-3EF7-70D3-CA50AD85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831D4-031C-CA60-EF14-6727DD2B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Tarefa</a:t>
            </a:r>
            <a:r>
              <a:rPr lang="en-US" sz="2800" dirty="0">
                <a:solidFill>
                  <a:srgbClr val="262626"/>
                </a:solidFill>
              </a:rPr>
              <a:t> 1.2</a:t>
            </a:r>
          </a:p>
        </p:txBody>
      </p:sp>
    </p:spTree>
    <p:extLst>
      <p:ext uri="{BB962C8B-B14F-4D97-AF65-F5344CB8AC3E}">
        <p14:creationId xmlns:p14="http://schemas.microsoft.com/office/powerpoint/2010/main" val="42173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11640</TotalTime>
  <Words>419</Words>
  <Application>Microsoft Macintosh PowerPoint</Application>
  <PresentationFormat>Widescreen</PresentationFormat>
  <Paragraphs>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Estudo do Guia do Exame AWS Solutions Architect- Associate (SAA-C03)</vt:lpstr>
      <vt:lpstr>Domínios</vt:lpstr>
      <vt:lpstr>Domínio 1: Design de arquiteturas seguras</vt:lpstr>
      <vt:lpstr>Tarefa 1.1</vt:lpstr>
      <vt:lpstr>PowerPoint Presentation</vt:lpstr>
      <vt:lpstr>PowerPoint Presentation</vt:lpstr>
      <vt:lpstr>PowerPoint Presentation</vt:lpstr>
      <vt:lpstr>PowerPoint Presentation</vt:lpstr>
      <vt:lpstr>Tarefa 1.2</vt:lpstr>
      <vt:lpstr>PowerPoint Presentation</vt:lpstr>
      <vt:lpstr>PowerPoint Presentation</vt:lpstr>
      <vt:lpstr>Tarefa 1.3</vt:lpstr>
      <vt:lpstr>PowerPoint Presentation</vt:lpstr>
      <vt:lpstr>Domínio 2: Design de arquiteturas resilientes</vt:lpstr>
      <vt:lpstr>Tarefa 2.1</vt:lpstr>
      <vt:lpstr>Tarefa 2.2</vt:lpstr>
      <vt:lpstr>Domínio 3: Design de arquiteturas de alta performance</vt:lpstr>
      <vt:lpstr>Tarefa 3.1</vt:lpstr>
      <vt:lpstr>Tarefa 3.2</vt:lpstr>
      <vt:lpstr>Tarefa 3.3</vt:lpstr>
      <vt:lpstr>Tarefa 3.4</vt:lpstr>
      <vt:lpstr>Tarefa 3.5</vt:lpstr>
      <vt:lpstr>Domínio 4: Design de arquiteturas econômicas</vt:lpstr>
      <vt:lpstr>Tarefa 4.1</vt:lpstr>
      <vt:lpstr>Tarefa 4.2</vt:lpstr>
      <vt:lpstr>Tarefa 4.3</vt:lpstr>
      <vt:lpstr>Tarefa 4.4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Amorim</dc:creator>
  <cp:lastModifiedBy>Marcelo Amorim</cp:lastModifiedBy>
  <cp:revision>2</cp:revision>
  <dcterms:created xsi:type="dcterms:W3CDTF">2024-07-21T23:03:21Z</dcterms:created>
  <dcterms:modified xsi:type="dcterms:W3CDTF">2024-07-30T01:04:01Z</dcterms:modified>
</cp:coreProperties>
</file>