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3" r:id="rId3"/>
    <p:sldId id="259" r:id="rId4"/>
    <p:sldId id="272" r:id="rId5"/>
    <p:sldId id="260" r:id="rId6"/>
    <p:sldId id="270" r:id="rId7"/>
    <p:sldId id="256" r:id="rId8"/>
    <p:sldId id="281" r:id="rId9"/>
    <p:sldId id="273" r:id="rId10"/>
    <p:sldId id="279" r:id="rId11"/>
    <p:sldId id="278" r:id="rId12"/>
    <p:sldId id="274" r:id="rId13"/>
    <p:sldId id="271" r:id="rId14"/>
    <p:sldId id="284" r:id="rId15"/>
    <p:sldId id="285" r:id="rId16"/>
    <p:sldId id="276" r:id="rId17"/>
    <p:sldId id="277" r:id="rId18"/>
    <p:sldId id="262" r:id="rId19"/>
    <p:sldId id="268" r:id="rId20"/>
    <p:sldId id="282" r:id="rId21"/>
    <p:sldId id="258" r:id="rId22"/>
    <p:sldId id="280" r:id="rId23"/>
    <p:sldId id="286" r:id="rId24"/>
    <p:sldId id="269" r:id="rId25"/>
    <p:sldId id="275" r:id="rId26"/>
    <p:sldId id="267" r:id="rId27"/>
    <p:sldId id="287" r:id="rId28"/>
    <p:sldId id="288" r:id="rId29"/>
    <p:sldId id="289" r:id="rId30"/>
    <p:sldId id="290" r:id="rId31"/>
    <p:sldId id="291" r:id="rId32"/>
    <p:sldId id="292" r:id="rId33"/>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61"/>
  </p:normalViewPr>
  <p:slideViewPr>
    <p:cSldViewPr snapToGrid="0">
      <p:cViewPr>
        <p:scale>
          <a:sx n="110" d="100"/>
          <a:sy n="110" d="100"/>
        </p:scale>
        <p:origin x="53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3C4A-E9A8-D186-A62A-AD86D3410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C80D74D-BD52-134C-54AD-C5EF36201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944C0DBF-C51D-9BA3-1363-A874FF839CFC}"/>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C98668BC-A349-FB6F-DCCF-D5F805AD67D4}"/>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D681CF6-0B19-B37A-2A99-B6E60B82BEE5}"/>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24086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8E85-7293-B8AD-6107-E344B37E89DB}"/>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2608CE3-4ECE-4B7D-0267-E416F5948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E4AA4CD4-1589-4E76-71E3-E2D7C9177DD0}"/>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2E43895A-BD47-8C47-218E-0962C75B1CF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28F6C3F6-D51D-E4D6-63FE-3EE9D6A7FEC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60805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CD3D4-EE3F-0110-6254-AEA6B7F44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FC0D1D1-5CC2-0A3B-587A-1DFF5772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41B6337-B536-3E8C-7E56-965B5925EDF5}"/>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A98FFCB7-9A18-0DD0-4BC0-E578005F584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97D5B817-353A-D6BF-AC56-32AE63BE7A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4174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EB65-EDED-9C25-53AB-9175D4F589EC}"/>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27DF9951-6EA9-0562-373A-98A4B3686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5F102F6-3866-2CEB-8689-8EE46236B69B}"/>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802B5480-00B4-9ECF-2607-7133E6660D29}"/>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F3F9D8B-7F17-B007-AC08-47D4F047A23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416387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FDA5-0A4C-2587-C1B8-FC5C11B51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2C1F05D8-9497-DB1A-EBF5-B3461BC33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BCB67-3AF0-0E68-3917-0EC64204AD53}"/>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C73D151E-0483-757F-631E-C7720AFDD5B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3D574F15-68B4-4981-F778-9846355DCAA2}"/>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38848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9F40-7C8F-1BA5-160F-FB957ECC7667}"/>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CA866E83-1B82-80AC-3C01-26A8D22D5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D3146AF1-352E-30E9-4B8B-9EE98C3C8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510A5F56-9B05-1620-C706-59B54F4A8312}"/>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6" name="Footer Placeholder 5">
            <a:extLst>
              <a:ext uri="{FF2B5EF4-FFF2-40B4-BE49-F238E27FC236}">
                <a16:creationId xmlns:a16="http://schemas.microsoft.com/office/drawing/2014/main" id="{42DE0217-E856-7584-BFFC-23672F16872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4B1C2ABE-AAE8-44B8-1298-3C69D04A7B2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64393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59C6-7298-B074-C5A2-34192F7584F7}"/>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2F2563E6-5305-26D0-C140-53EE7C1E7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38C2A-CBA9-CE14-BCBD-848236E75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759AD44C-1D59-1FE4-CA91-9A249E4DF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A2CC4-6722-FB0E-E788-CC449F1A6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C20E34B9-27F0-6422-2282-E400850C0848}"/>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8" name="Footer Placeholder 7">
            <a:extLst>
              <a:ext uri="{FF2B5EF4-FFF2-40B4-BE49-F238E27FC236}">
                <a16:creationId xmlns:a16="http://schemas.microsoft.com/office/drawing/2014/main" id="{223DDBB2-DE45-8719-A583-AAF813E3BF76}"/>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774C8764-62F1-BB85-D658-AAF686715F3C}"/>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06733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967-BA8D-BE43-CC0C-97C54042C11A}"/>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480AF6AD-9857-9976-2BA2-49E4B8C71445}"/>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4" name="Footer Placeholder 3">
            <a:extLst>
              <a:ext uri="{FF2B5EF4-FFF2-40B4-BE49-F238E27FC236}">
                <a16:creationId xmlns:a16="http://schemas.microsoft.com/office/drawing/2014/main" id="{EFBB448B-9AD3-CB1F-925A-89BA98DAF7B2}"/>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777497D3-2DA6-442F-9603-971857D620D7}"/>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4875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9B165-9B77-F680-59B7-0F0F0461EA13}"/>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3" name="Footer Placeholder 2">
            <a:extLst>
              <a:ext uri="{FF2B5EF4-FFF2-40B4-BE49-F238E27FC236}">
                <a16:creationId xmlns:a16="http://schemas.microsoft.com/office/drawing/2014/main" id="{328108EE-56C5-9106-4160-B0B410D1D3B8}"/>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8DA8035B-27A8-12D0-84A1-3A0FC0D3CF4A}"/>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86177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895E-B002-A92F-8A79-CC4458B93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C6621563-E669-CB57-0DAD-60D3566D7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E91F2CC2-CF86-BBEE-75F7-47AD31CF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78E07-B513-1285-2DC2-75F900B9D56D}"/>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6" name="Footer Placeholder 5">
            <a:extLst>
              <a:ext uri="{FF2B5EF4-FFF2-40B4-BE49-F238E27FC236}">
                <a16:creationId xmlns:a16="http://schemas.microsoft.com/office/drawing/2014/main" id="{72032A67-D0F3-8E25-4A2F-0B63F88CD2B2}"/>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61A6E40-3C82-F005-DF1A-2460309B45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94894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BB1E-8AA6-B092-02F3-6280903D1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8E155F3F-A418-FDB8-CB10-37277C2D9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A4071210-79FF-E2EB-41CA-5B3FADEF1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41A91-0F13-28D4-7960-C510BA43E603}"/>
              </a:ext>
            </a:extLst>
          </p:cNvPr>
          <p:cNvSpPr>
            <a:spLocks noGrp="1"/>
          </p:cNvSpPr>
          <p:nvPr>
            <p:ph type="dt" sz="half" idx="10"/>
          </p:nvPr>
        </p:nvSpPr>
        <p:spPr/>
        <p:txBody>
          <a:bodyPr/>
          <a:lstStyle/>
          <a:p>
            <a:fld id="{5634A1B4-F01A-6D46-83CD-D63A950E1441}" type="datetimeFigureOut">
              <a:rPr lang="en-BR" smtClean="0"/>
              <a:t>24/07/24</a:t>
            </a:fld>
            <a:endParaRPr lang="en-BR"/>
          </a:p>
        </p:txBody>
      </p:sp>
      <p:sp>
        <p:nvSpPr>
          <p:cNvPr id="6" name="Footer Placeholder 5">
            <a:extLst>
              <a:ext uri="{FF2B5EF4-FFF2-40B4-BE49-F238E27FC236}">
                <a16:creationId xmlns:a16="http://schemas.microsoft.com/office/drawing/2014/main" id="{22A70BB4-DDD3-F3E3-89AF-9896EE90D580}"/>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C3FB8FF-5848-CF9E-ED27-15FDFE1F78E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66055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66FED-2F01-616E-8FDA-726091A3E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387CE0D3-1E76-C45F-27D6-F186BA435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5FDC714F-AF3B-8D22-A673-613AB45B3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4A1B4-F01A-6D46-83CD-D63A950E1441}" type="datetimeFigureOut">
              <a:rPr lang="en-BR" smtClean="0"/>
              <a:t>24/07/24</a:t>
            </a:fld>
            <a:endParaRPr lang="en-BR"/>
          </a:p>
        </p:txBody>
      </p:sp>
      <p:sp>
        <p:nvSpPr>
          <p:cNvPr id="5" name="Footer Placeholder 4">
            <a:extLst>
              <a:ext uri="{FF2B5EF4-FFF2-40B4-BE49-F238E27FC236}">
                <a16:creationId xmlns:a16="http://schemas.microsoft.com/office/drawing/2014/main" id="{903957DB-C0D8-13FD-D7AC-D1EBD7D61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17171DDA-791E-910E-3D69-990345EEF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830785-8C4F-1C49-9740-A37E5FD49DBE}" type="slidenum">
              <a:rPr lang="en-BR" smtClean="0"/>
              <a:t>‹#›</a:t>
            </a:fld>
            <a:endParaRPr lang="en-BR"/>
          </a:p>
        </p:txBody>
      </p:sp>
    </p:spTree>
    <p:extLst>
      <p:ext uri="{BB962C8B-B14F-4D97-AF65-F5344CB8AC3E}">
        <p14:creationId xmlns:p14="http://schemas.microsoft.com/office/powerpoint/2010/main" val="184529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pixabay.com/fr/important-point-d-exclamation-mark-98442/"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explore.skillbuilder.aws/learn/course/20135/play/132239/start-aws-simulearn;lp=2227" TargetMode="External"/><Relationship Id="rId2" Type="http://schemas.openxmlformats.org/officeDocument/2006/relationships/hyperlink" Target="https://explore.skillbuilder.aws/learn/course/20119/play/132191/start-aws-simulearn" TargetMode="External"/><Relationship Id="rId1" Type="http://schemas.openxmlformats.org/officeDocument/2006/relationships/slideLayout" Target="../slideLayouts/slideLayout1.xml"/><Relationship Id="rId4" Type="http://schemas.openxmlformats.org/officeDocument/2006/relationships/hyperlink" Target="https://explore.skillbuilder.aws/learn/learning_plan/view/2227/aws-simulearn-solutions-architec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ngall.com/data-center-p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41F-BB8A-925C-CC3D-4657E9046B42}"/>
              </a:ext>
            </a:extLst>
          </p:cNvPr>
          <p:cNvSpPr>
            <a:spLocks noGrp="1"/>
          </p:cNvSpPr>
          <p:nvPr>
            <p:ph type="title"/>
          </p:nvPr>
        </p:nvSpPr>
        <p:spPr/>
        <p:txBody>
          <a:bodyPr/>
          <a:lstStyle/>
          <a:p>
            <a:r>
              <a:rPr lang="en-BR" dirty="0"/>
              <a:t>Semana 2 – Planejamento	</a:t>
            </a:r>
          </a:p>
        </p:txBody>
      </p:sp>
      <p:sp>
        <p:nvSpPr>
          <p:cNvPr id="3" name="Content Placeholder 2">
            <a:extLst>
              <a:ext uri="{FF2B5EF4-FFF2-40B4-BE49-F238E27FC236}">
                <a16:creationId xmlns:a16="http://schemas.microsoft.com/office/drawing/2014/main" id="{6EA982C9-9CF1-4088-343E-E6178D92A818}"/>
              </a:ext>
            </a:extLst>
          </p:cNvPr>
          <p:cNvSpPr>
            <a:spLocks noGrp="1"/>
          </p:cNvSpPr>
          <p:nvPr>
            <p:ph idx="1"/>
          </p:nvPr>
        </p:nvSpPr>
        <p:spPr>
          <a:xfrm>
            <a:off x="848958" y="1825625"/>
            <a:ext cx="10758842" cy="4101042"/>
          </a:xfrm>
        </p:spPr>
        <p:txBody>
          <a:bodyPr>
            <a:normAutofit fontScale="85000" lnSpcReduction="10000"/>
          </a:bodyPr>
          <a:lstStyle/>
          <a:p>
            <a:pPr>
              <a:buFontTx/>
              <a:buChar char="-"/>
            </a:pPr>
            <a:r>
              <a:rPr lang="en-BR" dirty="0"/>
              <a:t>Conceitos importantes para revisar (15 min)</a:t>
            </a:r>
          </a:p>
          <a:p>
            <a:pPr>
              <a:buFontTx/>
              <a:buChar char="-"/>
            </a:pPr>
            <a:endParaRPr lang="en-BR" dirty="0"/>
          </a:p>
          <a:p>
            <a:pPr>
              <a:buFontTx/>
              <a:buChar char="-"/>
            </a:pPr>
            <a:r>
              <a:rPr lang="en-BR" dirty="0"/>
              <a:t>Prática Parte 1: Lab (simulearn) para demonstração dos conceitos (15 min)</a:t>
            </a:r>
          </a:p>
          <a:p>
            <a:pPr>
              <a:buFontTx/>
              <a:buChar char="-"/>
            </a:pPr>
            <a:endParaRPr lang="en-BR" dirty="0"/>
          </a:p>
          <a:p>
            <a:pPr>
              <a:buFontTx/>
              <a:buChar char="-"/>
            </a:pPr>
            <a:r>
              <a:rPr lang="en-BR" dirty="0"/>
              <a:t>Prática Parte 2: DIY -&gt; Todos farão um lab (simulearn) para ver como funciona (10 min)</a:t>
            </a:r>
          </a:p>
          <a:p>
            <a:pPr>
              <a:buFontTx/>
              <a:buChar char="-"/>
            </a:pPr>
            <a:endParaRPr lang="en-BR" dirty="0"/>
          </a:p>
          <a:p>
            <a:pPr>
              <a:buFontTx/>
              <a:buChar char="-"/>
            </a:pPr>
            <a:r>
              <a:rPr lang="en-BR" dirty="0"/>
              <a:t>Resolução de exercícios com conceitos chave (10 min)</a:t>
            </a:r>
          </a:p>
          <a:p>
            <a:pPr>
              <a:buFontTx/>
              <a:buChar char="-"/>
            </a:pPr>
            <a:endParaRPr lang="en-BR" dirty="0"/>
          </a:p>
          <a:p>
            <a:pPr>
              <a:buFontTx/>
              <a:buChar char="-"/>
            </a:pPr>
            <a:r>
              <a:rPr lang="en-BR" dirty="0"/>
              <a:t>Dúvidas podem ser levantadas a qualquer momento</a:t>
            </a:r>
          </a:p>
        </p:txBody>
      </p:sp>
    </p:spTree>
    <p:extLst>
      <p:ext uri="{BB962C8B-B14F-4D97-AF65-F5344CB8AC3E}">
        <p14:creationId xmlns:p14="http://schemas.microsoft.com/office/powerpoint/2010/main" val="303354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2220559" y="0"/>
            <a:ext cx="7493599" cy="887021"/>
          </a:xfrm>
        </p:spPr>
        <p:txBody>
          <a:bodyPr>
            <a:normAutofit/>
          </a:bodyPr>
          <a:lstStyle/>
          <a:p>
            <a:r>
              <a:rPr lang="en-BR" sz="2000" dirty="0"/>
              <a:t>IAM: Identity Access Management</a:t>
            </a:r>
            <a:br>
              <a:rPr lang="en-BR" sz="2000" dirty="0"/>
            </a:br>
            <a:endParaRPr lang="en-BR" sz="2000" dirty="0"/>
          </a:p>
        </p:txBody>
      </p:sp>
      <p:sp>
        <p:nvSpPr>
          <p:cNvPr id="4" name="TextBox 3">
            <a:extLst>
              <a:ext uri="{FF2B5EF4-FFF2-40B4-BE49-F238E27FC236}">
                <a16:creationId xmlns:a16="http://schemas.microsoft.com/office/drawing/2014/main" id="{E0A560F6-07C1-E681-AC8E-05F3244D6E06}"/>
              </a:ext>
            </a:extLst>
          </p:cNvPr>
          <p:cNvSpPr txBox="1"/>
          <p:nvPr/>
        </p:nvSpPr>
        <p:spPr>
          <a:xfrm>
            <a:off x="3833137" y="873339"/>
            <a:ext cx="3938642" cy="369332"/>
          </a:xfrm>
          <a:prstGeom prst="rect">
            <a:avLst/>
          </a:prstGeom>
          <a:noFill/>
        </p:spPr>
        <p:txBody>
          <a:bodyPr wrap="none" rtlCol="0">
            <a:spAutoFit/>
          </a:bodyPr>
          <a:lstStyle/>
          <a:p>
            <a:pPr marL="285750" indent="-285750">
              <a:buFontTx/>
              <a:buChar char="-"/>
            </a:pPr>
            <a:r>
              <a:rPr lang="en-BR" dirty="0"/>
              <a:t>Estrututura básica de uma </a:t>
            </a:r>
            <a:r>
              <a:rPr lang="en-BR" b="1" dirty="0"/>
              <a:t>política</a:t>
            </a:r>
            <a:endParaRPr lang="en-BR" dirty="0"/>
          </a:p>
        </p:txBody>
      </p:sp>
      <p:pic>
        <p:nvPicPr>
          <p:cNvPr id="5" name="Picture 4">
            <a:extLst>
              <a:ext uri="{FF2B5EF4-FFF2-40B4-BE49-F238E27FC236}">
                <a16:creationId xmlns:a16="http://schemas.microsoft.com/office/drawing/2014/main" id="{13B5A30C-BF88-BD81-0051-AD1CBFD529CC}"/>
              </a:ext>
            </a:extLst>
          </p:cNvPr>
          <p:cNvPicPr>
            <a:picLocks noChangeAspect="1"/>
          </p:cNvPicPr>
          <p:nvPr/>
        </p:nvPicPr>
        <p:blipFill>
          <a:blip r:embed="rId2"/>
          <a:stretch>
            <a:fillRect/>
          </a:stretch>
        </p:blipFill>
        <p:spPr>
          <a:xfrm>
            <a:off x="2679700" y="1662389"/>
            <a:ext cx="6832600" cy="5004157"/>
          </a:xfrm>
          <a:prstGeom prst="rect">
            <a:avLst/>
          </a:prstGeom>
        </p:spPr>
      </p:pic>
    </p:spTree>
    <p:extLst>
      <p:ext uri="{BB962C8B-B14F-4D97-AF65-F5344CB8AC3E}">
        <p14:creationId xmlns:p14="http://schemas.microsoft.com/office/powerpoint/2010/main" val="162824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41248" y="256032"/>
            <a:ext cx="10506456" cy="1014984"/>
          </a:xfrm>
        </p:spPr>
        <p:txBody>
          <a:bodyPr vert="horz" lIns="91440" tIns="45720" rIns="91440" bIns="45720" rtlCol="0" anchor="b">
            <a:normAutofit/>
          </a:bodyPr>
          <a:lstStyle/>
          <a:p>
            <a:pPr algn="l"/>
            <a:r>
              <a:rPr lang="en-US" sz="3100" kern="1200">
                <a:solidFill>
                  <a:schemeClr val="tx1"/>
                </a:solidFill>
                <a:latin typeface="+mj-lt"/>
                <a:ea typeface="+mj-ea"/>
                <a:cs typeface="+mj-cs"/>
              </a:rPr>
              <a:t>IAM: Identity Access Management</a:t>
            </a:r>
            <a:br>
              <a:rPr lang="en-US" sz="3100" kern="1200">
                <a:solidFill>
                  <a:schemeClr val="tx1"/>
                </a:solidFill>
                <a:latin typeface="+mj-lt"/>
                <a:ea typeface="+mj-ea"/>
                <a:cs typeface="+mj-cs"/>
              </a:rPr>
            </a:br>
            <a:r>
              <a:rPr lang="en-US" sz="3100" kern="1200">
                <a:solidFill>
                  <a:schemeClr val="tx1"/>
                </a:solidFill>
                <a:latin typeface="+mj-lt"/>
                <a:ea typeface="+mj-ea"/>
                <a:cs typeface="+mj-cs"/>
              </a:rPr>
              <a:t>Policy Documents:</a:t>
            </a:r>
          </a:p>
        </p:txBody>
      </p:sp>
      <p:sp>
        <p:nvSpPr>
          <p:cNvPr id="30"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5325439" y="2030990"/>
            <a:ext cx="972050" cy="965655"/>
          </a:xfrm>
          <a:prstGeom prst="rect">
            <a:avLst/>
          </a:prstGeom>
        </p:spPr>
      </p:pic>
      <p:sp>
        <p:nvSpPr>
          <p:cNvPr id="6" name="Rounded Rectangle 5">
            <a:extLst>
              <a:ext uri="{FF2B5EF4-FFF2-40B4-BE49-F238E27FC236}">
                <a16:creationId xmlns:a16="http://schemas.microsoft.com/office/drawing/2014/main" id="{F7748687-CA60-F5D3-F4DD-8B31589C700E}"/>
              </a:ext>
            </a:extLst>
          </p:cNvPr>
          <p:cNvSpPr/>
          <p:nvPr/>
        </p:nvSpPr>
        <p:spPr>
          <a:xfrm>
            <a:off x="107779" y="2049666"/>
            <a:ext cx="4636546" cy="928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Identity based:</a:t>
            </a:r>
          </a:p>
          <a:p>
            <a:pPr algn="ctr" defTabSz="877824">
              <a:spcAft>
                <a:spcPts val="600"/>
              </a:spcAft>
            </a:pPr>
            <a:r>
              <a:rPr lang="en-US" sz="1728" kern="1200" dirty="0">
                <a:solidFill>
                  <a:schemeClr val="bg1"/>
                </a:solidFill>
                <a:latin typeface="+mn-lt"/>
                <a:ea typeface="+mn-ea"/>
                <a:cs typeface="+mn-cs"/>
              </a:rPr>
              <a:t>Permissões de U</a:t>
            </a:r>
            <a:r>
              <a:rPr lang="en-BR" sz="1728" kern="1200" dirty="0">
                <a:solidFill>
                  <a:schemeClr val="bg1"/>
                </a:solidFill>
                <a:latin typeface="+mn-lt"/>
                <a:ea typeface="+mn-ea"/>
                <a:cs typeface="+mn-cs"/>
              </a:rPr>
              <a:t>ser ou Role (role pode ser resource based)</a:t>
            </a:r>
            <a:endParaRPr lang="en-BR" dirty="0">
              <a:solidFill>
                <a:schemeClr val="bg1"/>
              </a:solidFill>
            </a:endParaRPr>
          </a:p>
        </p:txBody>
      </p:sp>
      <p:sp>
        <p:nvSpPr>
          <p:cNvPr id="7" name="Rounded Rectangle 6">
            <a:extLst>
              <a:ext uri="{FF2B5EF4-FFF2-40B4-BE49-F238E27FC236}">
                <a16:creationId xmlns:a16="http://schemas.microsoft.com/office/drawing/2014/main" id="{8D2DDA3B-F92F-ACB2-3148-72657A0C421A}"/>
              </a:ext>
            </a:extLst>
          </p:cNvPr>
          <p:cNvSpPr/>
          <p:nvPr/>
        </p:nvSpPr>
        <p:spPr>
          <a:xfrm>
            <a:off x="7019585" y="2030989"/>
            <a:ext cx="4827968" cy="9648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Resource based: associado a um recurso -&gt; quem pode acessar e quais ações</a:t>
            </a:r>
            <a:endParaRPr lang="en-BR" dirty="0">
              <a:solidFill>
                <a:schemeClr val="bg1"/>
              </a:solidFill>
            </a:endParaRPr>
          </a:p>
        </p:txBody>
      </p:sp>
      <p:cxnSp>
        <p:nvCxnSpPr>
          <p:cNvPr id="9" name="Straight Arrow Connector 8">
            <a:extLst>
              <a:ext uri="{FF2B5EF4-FFF2-40B4-BE49-F238E27FC236}">
                <a16:creationId xmlns:a16="http://schemas.microsoft.com/office/drawing/2014/main" id="{38067A72-0AA5-0340-7A52-44B206BA5C07}"/>
              </a:ext>
            </a:extLst>
          </p:cNvPr>
          <p:cNvCxnSpPr>
            <a:cxnSpLocks/>
            <a:stCxn id="6" idx="3"/>
            <a:endCxn id="5" idx="1"/>
          </p:cNvCxnSpPr>
          <p:nvPr/>
        </p:nvCxnSpPr>
        <p:spPr>
          <a:xfrm>
            <a:off x="4744325" y="2513818"/>
            <a:ext cx="5811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98CF4DC-7620-05A3-CCC7-18B6177D6C8B}"/>
              </a:ext>
            </a:extLst>
          </p:cNvPr>
          <p:cNvCxnSpPr>
            <a:cxnSpLocks/>
            <a:stCxn id="7" idx="1"/>
            <a:endCxn id="5" idx="3"/>
          </p:cNvCxnSpPr>
          <p:nvPr/>
        </p:nvCxnSpPr>
        <p:spPr>
          <a:xfrm flipH="1">
            <a:off x="6297489" y="2513429"/>
            <a:ext cx="722096" cy="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9923B84-5123-76CC-13E9-7801DB1E4F2C}"/>
              </a:ext>
            </a:extLst>
          </p:cNvPr>
          <p:cNvSpPr txBox="1"/>
          <p:nvPr/>
        </p:nvSpPr>
        <p:spPr>
          <a:xfrm>
            <a:off x="641243" y="6244524"/>
            <a:ext cx="10515600" cy="357444"/>
          </a:xfrm>
          <a:prstGeom prst="rect">
            <a:avLst/>
          </a:prstGeom>
          <a:noFill/>
        </p:spPr>
        <p:txBody>
          <a:bodyPr wrap="none" rtlCol="0">
            <a:spAutoFit/>
          </a:bodyPr>
          <a:lstStyle/>
          <a:p>
            <a:pPr defTabSz="877824">
              <a:spcAft>
                <a:spcPts val="600"/>
              </a:spcAft>
            </a:pPr>
            <a:r>
              <a:rPr lang="en-BR" sz="1728" kern="1200" dirty="0">
                <a:solidFill>
                  <a:schemeClr val="tx1"/>
                </a:solidFill>
                <a:latin typeface="+mn-lt"/>
                <a:ea typeface="+mn-ea"/>
                <a:cs typeface="+mn-cs"/>
              </a:rPr>
              <a:t>Doc: </a:t>
            </a:r>
            <a:r>
              <a:rPr lang="en-US" sz="1728" kern="1200" dirty="0">
                <a:solidFill>
                  <a:schemeClr val="tx1"/>
                </a:solidFill>
                <a:latin typeface="+mn-lt"/>
                <a:ea typeface="+mn-ea"/>
                <a:cs typeface="+mn-cs"/>
              </a:rPr>
              <a:t>https://docs.aws.amazon.com/</a:t>
            </a:r>
            <a:r>
              <a:rPr lang="en-US" sz="1728" kern="1200" dirty="0" err="1">
                <a:solidFill>
                  <a:schemeClr val="tx1"/>
                </a:solidFill>
                <a:latin typeface="+mn-lt"/>
                <a:ea typeface="+mn-ea"/>
                <a:cs typeface="+mn-cs"/>
              </a:rPr>
              <a:t>pt_br</a:t>
            </a:r>
            <a:r>
              <a:rPr lang="en-US" sz="1728" kern="1200" dirty="0">
                <a:solidFill>
                  <a:schemeClr val="tx1"/>
                </a:solidFill>
                <a:latin typeface="+mn-lt"/>
                <a:ea typeface="+mn-ea"/>
                <a:cs typeface="+mn-cs"/>
              </a:rPr>
              <a:t>/IAM/latest/UserGuide/</a:t>
            </a:r>
            <a:r>
              <a:rPr lang="en-US" sz="1728" kern="1200" dirty="0" err="1">
                <a:solidFill>
                  <a:schemeClr val="tx1"/>
                </a:solidFill>
                <a:latin typeface="+mn-lt"/>
                <a:ea typeface="+mn-ea"/>
                <a:cs typeface="+mn-cs"/>
              </a:rPr>
              <a:t>access_policies_identity</a:t>
            </a:r>
            <a:r>
              <a:rPr lang="en-US" sz="1728" kern="1200" dirty="0">
                <a:solidFill>
                  <a:schemeClr val="tx1"/>
                </a:solidFill>
                <a:latin typeface="+mn-lt"/>
                <a:ea typeface="+mn-ea"/>
                <a:cs typeface="+mn-cs"/>
              </a:rPr>
              <a:t>-vs-</a:t>
            </a:r>
            <a:r>
              <a:rPr lang="en-US" sz="1728" kern="1200" dirty="0" err="1">
                <a:solidFill>
                  <a:schemeClr val="tx1"/>
                </a:solidFill>
                <a:latin typeface="+mn-lt"/>
                <a:ea typeface="+mn-ea"/>
                <a:cs typeface="+mn-cs"/>
              </a:rPr>
              <a:t>resource.html</a:t>
            </a:r>
            <a:endParaRPr lang="en-BR" dirty="0"/>
          </a:p>
        </p:txBody>
      </p:sp>
      <p:pic>
        <p:nvPicPr>
          <p:cNvPr id="38" name="Picture 37">
            <a:extLst>
              <a:ext uri="{FF2B5EF4-FFF2-40B4-BE49-F238E27FC236}">
                <a16:creationId xmlns:a16="http://schemas.microsoft.com/office/drawing/2014/main" id="{9E3F1EC9-5988-AE1D-F014-0A7F7D36ABD8}"/>
              </a:ext>
            </a:extLst>
          </p:cNvPr>
          <p:cNvPicPr>
            <a:picLocks noChangeAspect="1"/>
          </p:cNvPicPr>
          <p:nvPr/>
        </p:nvPicPr>
        <p:blipFill>
          <a:blip r:embed="rId3"/>
          <a:stretch>
            <a:fillRect/>
          </a:stretch>
        </p:blipFill>
        <p:spPr>
          <a:xfrm>
            <a:off x="118273" y="3189861"/>
            <a:ext cx="3808268" cy="2658067"/>
          </a:xfrm>
          <a:prstGeom prst="rect">
            <a:avLst/>
          </a:prstGeom>
        </p:spPr>
      </p:pic>
      <p:pic>
        <p:nvPicPr>
          <p:cNvPr id="50" name="Picture 49">
            <a:extLst>
              <a:ext uri="{FF2B5EF4-FFF2-40B4-BE49-F238E27FC236}">
                <a16:creationId xmlns:a16="http://schemas.microsoft.com/office/drawing/2014/main" id="{8C68913C-76AB-2AC6-8380-0B647D27F344}"/>
              </a:ext>
            </a:extLst>
          </p:cNvPr>
          <p:cNvPicPr>
            <a:picLocks noChangeAspect="1"/>
          </p:cNvPicPr>
          <p:nvPr/>
        </p:nvPicPr>
        <p:blipFill>
          <a:blip r:embed="rId4"/>
          <a:stretch>
            <a:fillRect/>
          </a:stretch>
        </p:blipFill>
        <p:spPr>
          <a:xfrm>
            <a:off x="7068652" y="3183612"/>
            <a:ext cx="4827969" cy="2528786"/>
          </a:xfrm>
          <a:prstGeom prst="rect">
            <a:avLst/>
          </a:prstGeom>
        </p:spPr>
      </p:pic>
    </p:spTree>
    <p:extLst>
      <p:ext uri="{BB962C8B-B14F-4D97-AF65-F5344CB8AC3E}">
        <p14:creationId xmlns:p14="http://schemas.microsoft.com/office/powerpoint/2010/main" val="66721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3888517" y="647250"/>
            <a:ext cx="3335719" cy="646331"/>
          </a:xfrm>
        </p:spPr>
        <p:txBody>
          <a:bodyPr>
            <a:normAutofit fontScale="90000"/>
          </a:bodyPr>
          <a:lstStyle/>
          <a:p>
            <a:r>
              <a:rPr lang="en-BR" sz="2000" dirty="0"/>
              <a:t>IAM: Identity Access Management</a:t>
            </a:r>
            <a:br>
              <a:rPr lang="en-BR" sz="2000" dirty="0"/>
            </a:br>
            <a:r>
              <a:rPr lang="en-BR" sz="2000" dirty="0"/>
              <a:t>Policy Documents</a:t>
            </a:r>
          </a:p>
        </p:txBody>
      </p:sp>
      <p:sp>
        <p:nvSpPr>
          <p:cNvPr id="4" name="TextBox 3">
            <a:extLst>
              <a:ext uri="{FF2B5EF4-FFF2-40B4-BE49-F238E27FC236}">
                <a16:creationId xmlns:a16="http://schemas.microsoft.com/office/drawing/2014/main" id="{E0A560F6-07C1-E681-AC8E-05F3244D6E06}"/>
              </a:ext>
            </a:extLst>
          </p:cNvPr>
          <p:cNvSpPr txBox="1"/>
          <p:nvPr/>
        </p:nvSpPr>
        <p:spPr>
          <a:xfrm>
            <a:off x="2066435" y="1635163"/>
            <a:ext cx="6765593" cy="1754326"/>
          </a:xfrm>
          <a:prstGeom prst="rect">
            <a:avLst/>
          </a:prstGeom>
          <a:noFill/>
        </p:spPr>
        <p:txBody>
          <a:bodyPr wrap="square" rtlCol="0">
            <a:spAutoFit/>
          </a:bodyPr>
          <a:lstStyle/>
          <a:p>
            <a:pPr marL="285750" indent="-285750">
              <a:buFontTx/>
              <a:buChar char="-"/>
            </a:pPr>
            <a:r>
              <a:rPr lang="en-BR" dirty="0"/>
              <a:t>Algum principal com essa política, conseguirá listar objetos de um bucket S3 (Simple Storage Service)</a:t>
            </a:r>
          </a:p>
          <a:p>
            <a:endParaRPr lang="en-BR" dirty="0"/>
          </a:p>
          <a:p>
            <a:pPr marL="342900" indent="-342900">
              <a:buAutoNum type="alphaLcParenR"/>
            </a:pPr>
            <a:r>
              <a:rPr lang="pt-BR" dirty="0"/>
              <a:t>Outro exemplo de política baseada em recurso</a:t>
            </a:r>
          </a:p>
          <a:p>
            <a:pPr marL="342900" indent="-342900">
              <a:buAutoNum type="alphaLcParenR"/>
            </a:pPr>
            <a:r>
              <a:rPr lang="pt-BR" dirty="0"/>
              <a:t>Por que é importante falarmos disso? Próximo slide</a:t>
            </a:r>
            <a:endParaRPr lang="en-BR" dirty="0"/>
          </a:p>
          <a:p>
            <a:pPr marL="342900" indent="-342900">
              <a:buAutoNum type="alphaLcParenR"/>
            </a:pPr>
            <a:endParaRPr lang="en-BR" dirty="0"/>
          </a:p>
        </p:txBody>
      </p:sp>
      <p:pic>
        <p:nvPicPr>
          <p:cNvPr id="5" name="Picture 4">
            <a:extLst>
              <a:ext uri="{FF2B5EF4-FFF2-40B4-BE49-F238E27FC236}">
                <a16:creationId xmlns:a16="http://schemas.microsoft.com/office/drawing/2014/main" id="{851BE0E8-C69C-9AC8-681C-4ECC0291B225}"/>
              </a:ext>
            </a:extLst>
          </p:cNvPr>
          <p:cNvPicPr>
            <a:picLocks noChangeAspect="1"/>
          </p:cNvPicPr>
          <p:nvPr/>
        </p:nvPicPr>
        <p:blipFill>
          <a:blip r:embed="rId2"/>
          <a:stretch>
            <a:fillRect/>
          </a:stretch>
        </p:blipFill>
        <p:spPr>
          <a:xfrm>
            <a:off x="2104275" y="3241583"/>
            <a:ext cx="6689912" cy="3234521"/>
          </a:xfrm>
          <a:prstGeom prst="rect">
            <a:avLst/>
          </a:prstGeom>
        </p:spPr>
      </p:pic>
    </p:spTree>
    <p:extLst>
      <p:ext uri="{BB962C8B-B14F-4D97-AF65-F5344CB8AC3E}">
        <p14:creationId xmlns:p14="http://schemas.microsoft.com/office/powerpoint/2010/main" val="312074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2960" y="959178"/>
            <a:ext cx="4626637" cy="997771"/>
          </a:xfrm>
        </p:spPr>
        <p:txBody>
          <a:bodyPr>
            <a:noAutofit/>
          </a:bodyPr>
          <a:lstStyle/>
          <a:p>
            <a:r>
              <a:rPr lang="en-BR" sz="2000" b="1" dirty="0"/>
              <a:t>E quando temos diversas políticas para um mesmo recurso, como a AWS vai escolher o resultado final?</a:t>
            </a:r>
          </a:p>
        </p:txBody>
      </p:sp>
      <p:sp>
        <p:nvSpPr>
          <p:cNvPr id="3" name="Rounded Rectangle 2">
            <a:extLst>
              <a:ext uri="{FF2B5EF4-FFF2-40B4-BE49-F238E27FC236}">
                <a16:creationId xmlns:a16="http://schemas.microsoft.com/office/drawing/2014/main" id="{B1506D21-BAF4-BDD8-15C6-5BD126E87508}"/>
              </a:ext>
            </a:extLst>
          </p:cNvPr>
          <p:cNvSpPr/>
          <p:nvPr/>
        </p:nvSpPr>
        <p:spPr>
          <a:xfrm>
            <a:off x="725293" y="4401224"/>
            <a:ext cx="6718998" cy="5163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DENY explícito sempre prevalece sobre o ALLOW</a:t>
            </a:r>
          </a:p>
        </p:txBody>
      </p:sp>
      <p:sp>
        <p:nvSpPr>
          <p:cNvPr id="4" name="Rounded Rectangle 3">
            <a:extLst>
              <a:ext uri="{FF2B5EF4-FFF2-40B4-BE49-F238E27FC236}">
                <a16:creationId xmlns:a16="http://schemas.microsoft.com/office/drawing/2014/main" id="{78A7502F-DFC9-6C21-DF42-E1EBA683531A}"/>
              </a:ext>
            </a:extLst>
          </p:cNvPr>
          <p:cNvSpPr/>
          <p:nvPr/>
        </p:nvSpPr>
        <p:spPr>
          <a:xfrm>
            <a:off x="725293" y="5134090"/>
            <a:ext cx="6718998" cy="677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SCP é uma forma organizacional (mais macro) de gerenciar permissões </a:t>
            </a:r>
          </a:p>
        </p:txBody>
      </p:sp>
      <p:sp>
        <p:nvSpPr>
          <p:cNvPr id="5" name="Rounded Rectangle 4">
            <a:extLst>
              <a:ext uri="{FF2B5EF4-FFF2-40B4-BE49-F238E27FC236}">
                <a16:creationId xmlns:a16="http://schemas.microsoft.com/office/drawing/2014/main" id="{D0487A79-4E5A-6EEB-B604-6B2D0A8E1686}"/>
              </a:ext>
            </a:extLst>
          </p:cNvPr>
          <p:cNvSpPr/>
          <p:nvPr/>
        </p:nvSpPr>
        <p:spPr>
          <a:xfrm>
            <a:off x="725292" y="6028317"/>
            <a:ext cx="6718999" cy="473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Por padrão, os serviços vem com uma política de DENY implícito</a:t>
            </a:r>
          </a:p>
        </p:txBody>
      </p:sp>
      <p:pic>
        <p:nvPicPr>
          <p:cNvPr id="6" name="Picture 5">
            <a:extLst>
              <a:ext uri="{FF2B5EF4-FFF2-40B4-BE49-F238E27FC236}">
                <a16:creationId xmlns:a16="http://schemas.microsoft.com/office/drawing/2014/main" id="{9B309B1F-167D-7BA5-3A81-E588D51184BA}"/>
              </a:ext>
            </a:extLst>
          </p:cNvPr>
          <p:cNvPicPr>
            <a:picLocks noChangeAspect="1"/>
          </p:cNvPicPr>
          <p:nvPr/>
        </p:nvPicPr>
        <p:blipFill>
          <a:blip r:embed="rId2"/>
          <a:stretch>
            <a:fillRect/>
          </a:stretch>
        </p:blipFill>
        <p:spPr>
          <a:xfrm>
            <a:off x="725292" y="2760677"/>
            <a:ext cx="1004380" cy="997772"/>
          </a:xfrm>
          <a:prstGeom prst="rect">
            <a:avLst/>
          </a:prstGeom>
        </p:spPr>
      </p:pic>
      <p:pic>
        <p:nvPicPr>
          <p:cNvPr id="8" name="Picture 7">
            <a:extLst>
              <a:ext uri="{FF2B5EF4-FFF2-40B4-BE49-F238E27FC236}">
                <a16:creationId xmlns:a16="http://schemas.microsoft.com/office/drawing/2014/main" id="{AB8F736E-A53B-C509-A0F7-C2B4E400EF7C}"/>
              </a:ext>
            </a:extLst>
          </p:cNvPr>
          <p:cNvPicPr>
            <a:picLocks noChangeAspect="1"/>
          </p:cNvPicPr>
          <p:nvPr/>
        </p:nvPicPr>
        <p:blipFill>
          <a:blip r:embed="rId2"/>
          <a:stretch>
            <a:fillRect/>
          </a:stretch>
        </p:blipFill>
        <p:spPr>
          <a:xfrm>
            <a:off x="2265429" y="2760677"/>
            <a:ext cx="1004380" cy="997772"/>
          </a:xfrm>
          <a:prstGeom prst="rect">
            <a:avLst/>
          </a:prstGeom>
        </p:spPr>
      </p:pic>
      <p:pic>
        <p:nvPicPr>
          <p:cNvPr id="9" name="Picture 8">
            <a:extLst>
              <a:ext uri="{FF2B5EF4-FFF2-40B4-BE49-F238E27FC236}">
                <a16:creationId xmlns:a16="http://schemas.microsoft.com/office/drawing/2014/main" id="{A8C919F3-5276-BBDD-210D-67238D825417}"/>
              </a:ext>
            </a:extLst>
          </p:cNvPr>
          <p:cNvPicPr>
            <a:picLocks noChangeAspect="1"/>
          </p:cNvPicPr>
          <p:nvPr/>
        </p:nvPicPr>
        <p:blipFill>
          <a:blip r:embed="rId2"/>
          <a:stretch>
            <a:fillRect/>
          </a:stretch>
        </p:blipFill>
        <p:spPr>
          <a:xfrm>
            <a:off x="3805566" y="2760677"/>
            <a:ext cx="1004380" cy="997772"/>
          </a:xfrm>
          <a:prstGeom prst="rect">
            <a:avLst/>
          </a:prstGeom>
        </p:spPr>
      </p:pic>
      <p:pic>
        <p:nvPicPr>
          <p:cNvPr id="10" name="Picture 9">
            <a:extLst>
              <a:ext uri="{FF2B5EF4-FFF2-40B4-BE49-F238E27FC236}">
                <a16:creationId xmlns:a16="http://schemas.microsoft.com/office/drawing/2014/main" id="{0FBDE289-9293-C261-233C-A45F613E08E5}"/>
              </a:ext>
            </a:extLst>
          </p:cNvPr>
          <p:cNvPicPr>
            <a:picLocks noChangeAspect="1"/>
          </p:cNvPicPr>
          <p:nvPr/>
        </p:nvPicPr>
        <p:blipFill>
          <a:blip r:embed="rId2"/>
          <a:stretch>
            <a:fillRect/>
          </a:stretch>
        </p:blipFill>
        <p:spPr>
          <a:xfrm>
            <a:off x="6784156" y="2760677"/>
            <a:ext cx="1004380" cy="997772"/>
          </a:xfrm>
          <a:prstGeom prst="rect">
            <a:avLst/>
          </a:prstGeom>
        </p:spPr>
      </p:pic>
      <p:sp>
        <p:nvSpPr>
          <p:cNvPr id="12" name="Plus 11">
            <a:extLst>
              <a:ext uri="{FF2B5EF4-FFF2-40B4-BE49-F238E27FC236}">
                <a16:creationId xmlns:a16="http://schemas.microsoft.com/office/drawing/2014/main" id="{4AB1751E-B2C7-7145-66ED-83AE0E6FBC73}"/>
              </a:ext>
            </a:extLst>
          </p:cNvPr>
          <p:cNvSpPr/>
          <p:nvPr/>
        </p:nvSpPr>
        <p:spPr>
          <a:xfrm>
            <a:off x="1846215" y="3189638"/>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Plus 12">
            <a:extLst>
              <a:ext uri="{FF2B5EF4-FFF2-40B4-BE49-F238E27FC236}">
                <a16:creationId xmlns:a16="http://schemas.microsoft.com/office/drawing/2014/main" id="{2DFB2142-933E-FA95-365E-0B8FC53F3DCC}"/>
              </a:ext>
            </a:extLst>
          </p:cNvPr>
          <p:cNvSpPr/>
          <p:nvPr/>
        </p:nvSpPr>
        <p:spPr>
          <a:xfrm>
            <a:off x="3452355" y="3180225"/>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Plus 13">
            <a:extLst>
              <a:ext uri="{FF2B5EF4-FFF2-40B4-BE49-F238E27FC236}">
                <a16:creationId xmlns:a16="http://schemas.microsoft.com/office/drawing/2014/main" id="{06961AE4-9DA6-84D3-5E3B-E7088AF1DE2D}"/>
              </a:ext>
            </a:extLst>
          </p:cNvPr>
          <p:cNvSpPr/>
          <p:nvPr/>
        </p:nvSpPr>
        <p:spPr>
          <a:xfrm>
            <a:off x="499249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Plus 14">
            <a:extLst>
              <a:ext uri="{FF2B5EF4-FFF2-40B4-BE49-F238E27FC236}">
                <a16:creationId xmlns:a16="http://schemas.microsoft.com/office/drawing/2014/main" id="{573C56FB-CE50-A31B-BEAF-2EB81308FD81}"/>
              </a:ext>
            </a:extLst>
          </p:cNvPr>
          <p:cNvSpPr/>
          <p:nvPr/>
        </p:nvSpPr>
        <p:spPr>
          <a:xfrm>
            <a:off x="629775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Equal 16">
            <a:extLst>
              <a:ext uri="{FF2B5EF4-FFF2-40B4-BE49-F238E27FC236}">
                <a16:creationId xmlns:a16="http://schemas.microsoft.com/office/drawing/2014/main" id="{B3940750-993C-2E91-8468-735F09049A87}"/>
              </a:ext>
            </a:extLst>
          </p:cNvPr>
          <p:cNvSpPr/>
          <p:nvPr/>
        </p:nvSpPr>
        <p:spPr>
          <a:xfrm>
            <a:off x="8000620" y="3164761"/>
            <a:ext cx="247426" cy="189604"/>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tx1"/>
              </a:solidFill>
            </a:endParaRPr>
          </a:p>
        </p:txBody>
      </p:sp>
      <p:sp>
        <p:nvSpPr>
          <p:cNvPr id="19" name="TextBox 18">
            <a:extLst>
              <a:ext uri="{FF2B5EF4-FFF2-40B4-BE49-F238E27FC236}">
                <a16:creationId xmlns:a16="http://schemas.microsoft.com/office/drawing/2014/main" id="{92136E41-9EA3-20A4-63AD-697D22A7EE55}"/>
              </a:ext>
            </a:extLst>
          </p:cNvPr>
          <p:cNvSpPr txBox="1"/>
          <p:nvPr/>
        </p:nvSpPr>
        <p:spPr>
          <a:xfrm>
            <a:off x="5524448" y="2905776"/>
            <a:ext cx="478016" cy="523220"/>
          </a:xfrm>
          <a:prstGeom prst="rect">
            <a:avLst/>
          </a:prstGeom>
          <a:noFill/>
        </p:spPr>
        <p:txBody>
          <a:bodyPr wrap="none" rtlCol="0">
            <a:spAutoFit/>
          </a:bodyPr>
          <a:lstStyle/>
          <a:p>
            <a:r>
              <a:rPr lang="en-BR" sz="2800" dirty="0"/>
              <a:t>…</a:t>
            </a:r>
          </a:p>
        </p:txBody>
      </p:sp>
      <p:sp>
        <p:nvSpPr>
          <p:cNvPr id="20" name="TextBox 19">
            <a:extLst>
              <a:ext uri="{FF2B5EF4-FFF2-40B4-BE49-F238E27FC236}">
                <a16:creationId xmlns:a16="http://schemas.microsoft.com/office/drawing/2014/main" id="{4C78B9DA-6EB5-32ED-0E3F-ED82FEFB2389}"/>
              </a:ext>
            </a:extLst>
          </p:cNvPr>
          <p:cNvSpPr txBox="1"/>
          <p:nvPr/>
        </p:nvSpPr>
        <p:spPr>
          <a:xfrm>
            <a:off x="8508630" y="2742786"/>
            <a:ext cx="570990" cy="1015663"/>
          </a:xfrm>
          <a:prstGeom prst="rect">
            <a:avLst/>
          </a:prstGeom>
          <a:noFill/>
        </p:spPr>
        <p:txBody>
          <a:bodyPr wrap="none" rtlCol="0">
            <a:spAutoFit/>
          </a:bodyPr>
          <a:lstStyle/>
          <a:p>
            <a:r>
              <a:rPr lang="en-BR" sz="6000" dirty="0"/>
              <a:t>?</a:t>
            </a:r>
          </a:p>
        </p:txBody>
      </p:sp>
      <p:sp>
        <p:nvSpPr>
          <p:cNvPr id="21" name="TextBox 20">
            <a:extLst>
              <a:ext uri="{FF2B5EF4-FFF2-40B4-BE49-F238E27FC236}">
                <a16:creationId xmlns:a16="http://schemas.microsoft.com/office/drawing/2014/main" id="{630036BB-2CA2-BB32-CF1C-742B3B076AF9}"/>
              </a:ext>
            </a:extLst>
          </p:cNvPr>
          <p:cNvSpPr txBox="1"/>
          <p:nvPr/>
        </p:nvSpPr>
        <p:spPr>
          <a:xfrm>
            <a:off x="8328217" y="857900"/>
            <a:ext cx="3580498"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https://docs.aws.amazon.com/</a:t>
            </a:r>
            <a:r>
              <a:rPr lang="en-US" b="1" dirty="0" err="1"/>
              <a:t>pt_br</a:t>
            </a:r>
            <a:r>
              <a:rPr lang="en-US" b="1" dirty="0"/>
              <a:t>/IAM/latest/UserGuide/</a:t>
            </a:r>
            <a:r>
              <a:rPr lang="en-US" b="1" dirty="0" err="1"/>
              <a:t>reference_policies_evaluation-logic.html</a:t>
            </a:r>
            <a:endParaRPr lang="en-BR" b="1" dirty="0"/>
          </a:p>
        </p:txBody>
      </p:sp>
      <p:sp>
        <p:nvSpPr>
          <p:cNvPr id="22" name="Right Arrow 21">
            <a:extLst>
              <a:ext uri="{FF2B5EF4-FFF2-40B4-BE49-F238E27FC236}">
                <a16:creationId xmlns:a16="http://schemas.microsoft.com/office/drawing/2014/main" id="{3B2E3BC8-3271-0644-A23B-F77F69A67DAB}"/>
              </a:ext>
            </a:extLst>
          </p:cNvPr>
          <p:cNvSpPr/>
          <p:nvPr/>
        </p:nvSpPr>
        <p:spPr>
          <a:xfrm>
            <a:off x="5467194" y="1339291"/>
            <a:ext cx="2533426" cy="215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123108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3" name="Picture 2" descr="A screenshot of a message&#10;&#10;Description automatically generated">
            <a:extLst>
              <a:ext uri="{FF2B5EF4-FFF2-40B4-BE49-F238E27FC236}">
                <a16:creationId xmlns:a16="http://schemas.microsoft.com/office/drawing/2014/main" id="{CB6C18D5-265F-AC9B-C834-D1947814D9C4}"/>
              </a:ext>
            </a:extLst>
          </p:cNvPr>
          <p:cNvPicPr>
            <a:picLocks noChangeAspect="1"/>
          </p:cNvPicPr>
          <p:nvPr/>
        </p:nvPicPr>
        <p:blipFill>
          <a:blip r:embed="rId3"/>
          <a:stretch>
            <a:fillRect/>
          </a:stretch>
        </p:blipFill>
        <p:spPr>
          <a:xfrm>
            <a:off x="494784" y="2642375"/>
            <a:ext cx="7460682" cy="2891014"/>
          </a:xfrm>
          <a:prstGeom prst="rect">
            <a:avLst/>
          </a:prstGeom>
        </p:spPr>
      </p:pic>
      <p:sp>
        <p:nvSpPr>
          <p:cNvPr id="4" name="TextBox 3">
            <a:extLst>
              <a:ext uri="{FF2B5EF4-FFF2-40B4-BE49-F238E27FC236}">
                <a16:creationId xmlns:a16="http://schemas.microsoft.com/office/drawing/2014/main" id="{185AC3BE-2467-2993-727C-CCEA7C9EFDDE}"/>
              </a:ext>
            </a:extLst>
          </p:cNvPr>
          <p:cNvSpPr txBox="1"/>
          <p:nvPr/>
        </p:nvSpPr>
        <p:spPr>
          <a:xfrm>
            <a:off x="8832028" y="2796989"/>
            <a:ext cx="2549016" cy="1754326"/>
          </a:xfrm>
          <a:prstGeom prst="rect">
            <a:avLst/>
          </a:prstGeom>
          <a:noFill/>
        </p:spPr>
        <p:txBody>
          <a:bodyPr wrap="square" rtlCol="0">
            <a:spAutoFit/>
          </a:bodyPr>
          <a:lstStyle/>
          <a:p>
            <a:r>
              <a:rPr lang="en-BR" dirty="0"/>
              <a:t>Destaque aqui para “Essa lógica só se aplica quando a solicitação é feita em uma única Conta da AWS”.</a:t>
            </a:r>
          </a:p>
        </p:txBody>
      </p:sp>
      <p:sp>
        <p:nvSpPr>
          <p:cNvPr id="11" name="TextBox 10">
            <a:extLst>
              <a:ext uri="{FF2B5EF4-FFF2-40B4-BE49-F238E27FC236}">
                <a16:creationId xmlns:a16="http://schemas.microsoft.com/office/drawing/2014/main" id="{5B52F6E5-46E0-312F-07B7-513902E0BAC3}"/>
              </a:ext>
            </a:extLst>
          </p:cNvPr>
          <p:cNvSpPr txBox="1"/>
          <p:nvPr/>
        </p:nvSpPr>
        <p:spPr>
          <a:xfrm>
            <a:off x="494784" y="6011028"/>
            <a:ext cx="11529310" cy="369332"/>
          </a:xfrm>
          <a:prstGeom prst="rect">
            <a:avLst/>
          </a:prstGeom>
          <a:noFill/>
        </p:spPr>
        <p:txBody>
          <a:bodyPr wrap="none" rtlCol="0">
            <a:spAutoFit/>
          </a:bodyPr>
          <a:lstStyle/>
          <a:p>
            <a:r>
              <a:rPr lang="en-BR" dirty="0"/>
              <a:t>Referência: </a:t>
            </a:r>
            <a:r>
              <a:rPr lang="en-US" dirty="0"/>
              <a:t>https://docs.aws.amazon.com/</a:t>
            </a:r>
            <a:r>
              <a:rPr lang="en-US" dirty="0" err="1"/>
              <a:t>pt_br</a:t>
            </a:r>
            <a:r>
              <a:rPr lang="en-US" dirty="0"/>
              <a:t>/IAM/latest/UserGuide/</a:t>
            </a:r>
            <a:r>
              <a:rPr lang="en-US" dirty="0" err="1"/>
              <a:t>access_policies_identity</a:t>
            </a:r>
            <a:r>
              <a:rPr lang="en-US" dirty="0"/>
              <a:t>-vs-</a:t>
            </a:r>
            <a:r>
              <a:rPr lang="en-US" dirty="0" err="1"/>
              <a:t>resource.html</a:t>
            </a:r>
            <a:endParaRPr lang="en-BR" dirty="0"/>
          </a:p>
        </p:txBody>
      </p:sp>
    </p:spTree>
    <p:extLst>
      <p:ext uri="{BB962C8B-B14F-4D97-AF65-F5344CB8AC3E}">
        <p14:creationId xmlns:p14="http://schemas.microsoft.com/office/powerpoint/2010/main" val="136409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6" name="Picture 5">
            <a:extLst>
              <a:ext uri="{FF2B5EF4-FFF2-40B4-BE49-F238E27FC236}">
                <a16:creationId xmlns:a16="http://schemas.microsoft.com/office/drawing/2014/main" id="{CFAF315F-B0B6-36A6-2334-ED7ADD2BD0A3}"/>
              </a:ext>
            </a:extLst>
          </p:cNvPr>
          <p:cNvPicPr>
            <a:picLocks noChangeAspect="1"/>
          </p:cNvPicPr>
          <p:nvPr/>
        </p:nvPicPr>
        <p:blipFill>
          <a:blip r:embed="rId3"/>
          <a:stretch>
            <a:fillRect/>
          </a:stretch>
        </p:blipFill>
        <p:spPr>
          <a:xfrm>
            <a:off x="2146874" y="3081613"/>
            <a:ext cx="1076899" cy="949928"/>
          </a:xfrm>
          <a:prstGeom prst="rect">
            <a:avLst/>
          </a:prstGeom>
        </p:spPr>
      </p:pic>
      <p:sp>
        <p:nvSpPr>
          <p:cNvPr id="7" name="TextBox 6">
            <a:extLst>
              <a:ext uri="{FF2B5EF4-FFF2-40B4-BE49-F238E27FC236}">
                <a16:creationId xmlns:a16="http://schemas.microsoft.com/office/drawing/2014/main" id="{3FE66927-9AE9-F852-6A79-83C65E260E63}"/>
              </a:ext>
            </a:extLst>
          </p:cNvPr>
          <p:cNvSpPr txBox="1"/>
          <p:nvPr/>
        </p:nvSpPr>
        <p:spPr>
          <a:xfrm>
            <a:off x="2146874" y="3980262"/>
            <a:ext cx="978858" cy="369332"/>
          </a:xfrm>
          <a:prstGeom prst="rect">
            <a:avLst/>
          </a:prstGeom>
          <a:noFill/>
        </p:spPr>
        <p:txBody>
          <a:bodyPr wrap="none" rtlCol="0">
            <a:spAutoFit/>
          </a:bodyPr>
          <a:lstStyle/>
          <a:p>
            <a:r>
              <a:rPr lang="en-US" dirty="0"/>
              <a:t>C</a:t>
            </a:r>
            <a:r>
              <a:rPr lang="en-BR" dirty="0"/>
              <a:t>onta A</a:t>
            </a:r>
          </a:p>
        </p:txBody>
      </p:sp>
      <p:pic>
        <p:nvPicPr>
          <p:cNvPr id="8" name="Picture 7">
            <a:extLst>
              <a:ext uri="{FF2B5EF4-FFF2-40B4-BE49-F238E27FC236}">
                <a16:creationId xmlns:a16="http://schemas.microsoft.com/office/drawing/2014/main" id="{CC516856-AE3C-40C3-7C25-39917DE74FCF}"/>
              </a:ext>
            </a:extLst>
          </p:cNvPr>
          <p:cNvPicPr>
            <a:picLocks noChangeAspect="1"/>
          </p:cNvPicPr>
          <p:nvPr/>
        </p:nvPicPr>
        <p:blipFill>
          <a:blip r:embed="rId3"/>
          <a:stretch>
            <a:fillRect/>
          </a:stretch>
        </p:blipFill>
        <p:spPr>
          <a:xfrm>
            <a:off x="8873920" y="3071526"/>
            <a:ext cx="1076899" cy="949928"/>
          </a:xfrm>
          <a:prstGeom prst="rect">
            <a:avLst/>
          </a:prstGeom>
        </p:spPr>
      </p:pic>
      <p:sp>
        <p:nvSpPr>
          <p:cNvPr id="9" name="TextBox 8">
            <a:extLst>
              <a:ext uri="{FF2B5EF4-FFF2-40B4-BE49-F238E27FC236}">
                <a16:creationId xmlns:a16="http://schemas.microsoft.com/office/drawing/2014/main" id="{5AE78A96-7A97-EFA3-E14B-F9650580375C}"/>
              </a:ext>
            </a:extLst>
          </p:cNvPr>
          <p:cNvSpPr txBox="1"/>
          <p:nvPr/>
        </p:nvSpPr>
        <p:spPr>
          <a:xfrm>
            <a:off x="8873920" y="4140391"/>
            <a:ext cx="982064" cy="369332"/>
          </a:xfrm>
          <a:prstGeom prst="rect">
            <a:avLst/>
          </a:prstGeom>
          <a:noFill/>
        </p:spPr>
        <p:txBody>
          <a:bodyPr wrap="none" rtlCol="0">
            <a:spAutoFit/>
          </a:bodyPr>
          <a:lstStyle/>
          <a:p>
            <a:r>
              <a:rPr lang="en-US" dirty="0"/>
              <a:t>C</a:t>
            </a:r>
            <a:r>
              <a:rPr lang="en-BR" dirty="0"/>
              <a:t>onta B</a:t>
            </a:r>
          </a:p>
        </p:txBody>
      </p:sp>
      <p:pic>
        <p:nvPicPr>
          <p:cNvPr id="10" name="Picture 9">
            <a:extLst>
              <a:ext uri="{FF2B5EF4-FFF2-40B4-BE49-F238E27FC236}">
                <a16:creationId xmlns:a16="http://schemas.microsoft.com/office/drawing/2014/main" id="{D79E9EB6-CBD0-2D8A-0C1B-4C0700605806}"/>
              </a:ext>
            </a:extLst>
          </p:cNvPr>
          <p:cNvPicPr>
            <a:picLocks noChangeAspect="1"/>
          </p:cNvPicPr>
          <p:nvPr/>
        </p:nvPicPr>
        <p:blipFill>
          <a:blip r:embed="rId2"/>
          <a:stretch>
            <a:fillRect/>
          </a:stretch>
        </p:blipFill>
        <p:spPr>
          <a:xfrm>
            <a:off x="868680" y="3191722"/>
            <a:ext cx="842104" cy="836564"/>
          </a:xfrm>
          <a:prstGeom prst="rect">
            <a:avLst/>
          </a:prstGeom>
        </p:spPr>
      </p:pic>
      <p:sp>
        <p:nvSpPr>
          <p:cNvPr id="11" name="TextBox 10">
            <a:extLst>
              <a:ext uri="{FF2B5EF4-FFF2-40B4-BE49-F238E27FC236}">
                <a16:creationId xmlns:a16="http://schemas.microsoft.com/office/drawing/2014/main" id="{483220AE-5F39-EB13-AF1B-241F1BD46D5A}"/>
              </a:ext>
            </a:extLst>
          </p:cNvPr>
          <p:cNvSpPr txBox="1"/>
          <p:nvPr/>
        </p:nvSpPr>
        <p:spPr>
          <a:xfrm>
            <a:off x="556994" y="4129062"/>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identidade </a:t>
            </a:r>
          </a:p>
        </p:txBody>
      </p:sp>
      <p:pic>
        <p:nvPicPr>
          <p:cNvPr id="12" name="Picture 11">
            <a:extLst>
              <a:ext uri="{FF2B5EF4-FFF2-40B4-BE49-F238E27FC236}">
                <a16:creationId xmlns:a16="http://schemas.microsoft.com/office/drawing/2014/main" id="{042AE36F-B1EA-5876-00B4-E665237A3FBA}"/>
              </a:ext>
            </a:extLst>
          </p:cNvPr>
          <p:cNvPicPr>
            <a:picLocks noChangeAspect="1"/>
          </p:cNvPicPr>
          <p:nvPr/>
        </p:nvPicPr>
        <p:blipFill>
          <a:blip r:embed="rId2"/>
          <a:stretch>
            <a:fillRect/>
          </a:stretch>
        </p:blipFill>
        <p:spPr>
          <a:xfrm>
            <a:off x="10136193" y="3055570"/>
            <a:ext cx="751806" cy="746860"/>
          </a:xfrm>
          <a:prstGeom prst="rect">
            <a:avLst/>
          </a:prstGeom>
        </p:spPr>
      </p:pic>
      <p:sp>
        <p:nvSpPr>
          <p:cNvPr id="13" name="TextBox 12">
            <a:extLst>
              <a:ext uri="{FF2B5EF4-FFF2-40B4-BE49-F238E27FC236}">
                <a16:creationId xmlns:a16="http://schemas.microsoft.com/office/drawing/2014/main" id="{4EF9CB95-2E66-4D19-EAE1-6A40DBD148C2}"/>
              </a:ext>
            </a:extLst>
          </p:cNvPr>
          <p:cNvSpPr txBox="1"/>
          <p:nvPr/>
        </p:nvSpPr>
        <p:spPr>
          <a:xfrm>
            <a:off x="9988950" y="4050933"/>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recurso </a:t>
            </a:r>
          </a:p>
        </p:txBody>
      </p:sp>
      <p:cxnSp>
        <p:nvCxnSpPr>
          <p:cNvPr id="20" name="Straight Arrow Connector 19">
            <a:extLst>
              <a:ext uri="{FF2B5EF4-FFF2-40B4-BE49-F238E27FC236}">
                <a16:creationId xmlns:a16="http://schemas.microsoft.com/office/drawing/2014/main" id="{51F0B05C-7E2C-29B8-A340-94AAF3CF9A58}"/>
              </a:ext>
            </a:extLst>
          </p:cNvPr>
          <p:cNvCxnSpPr>
            <a:cxnSpLocks/>
            <a:stCxn id="6" idx="3"/>
            <a:endCxn id="8" idx="1"/>
          </p:cNvCxnSpPr>
          <p:nvPr/>
        </p:nvCxnSpPr>
        <p:spPr>
          <a:xfrm flipV="1">
            <a:off x="3223773" y="3546490"/>
            <a:ext cx="5650147" cy="10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388" name="Picture 4" descr="Amazon S3 Simple Storage Service Vector Logo - Download Free ...">
            <a:extLst>
              <a:ext uri="{FF2B5EF4-FFF2-40B4-BE49-F238E27FC236}">
                <a16:creationId xmlns:a16="http://schemas.microsoft.com/office/drawing/2014/main" id="{56450FCF-CE0C-AD91-85BE-51B3F6169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3219" y="2807067"/>
            <a:ext cx="982064" cy="98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4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62550" y="1562669"/>
            <a:ext cx="5636113" cy="2456597"/>
          </a:xfrm>
        </p:spPr>
        <p:txBody>
          <a:bodyPr anchor="b">
            <a:normAutofit/>
          </a:bodyPr>
          <a:lstStyle/>
          <a:p>
            <a:r>
              <a:rPr lang="en-BR" sz="4400">
                <a:solidFill>
                  <a:schemeClr val="tx1">
                    <a:lumMod val="85000"/>
                    <a:lumOff val="15000"/>
                  </a:schemeClr>
                </a:solidFill>
              </a:rPr>
              <a:t>Ambientes com múltiplas contas</a:t>
            </a:r>
          </a:p>
        </p:txBody>
      </p:sp>
      <p:pic>
        <p:nvPicPr>
          <p:cNvPr id="4" name="Picture 3" descr="A circular pattern with dots and lines&#10;&#10;Description automatically generated with medium confidence">
            <a:extLst>
              <a:ext uri="{FF2B5EF4-FFF2-40B4-BE49-F238E27FC236}">
                <a16:creationId xmlns:a16="http://schemas.microsoft.com/office/drawing/2014/main" id="{4CC35A2E-54C6-490D-8C9D-442D3186EF65}"/>
              </a:ext>
            </a:extLst>
          </p:cNvPr>
          <p:cNvPicPr>
            <a:picLocks noChangeAspect="1"/>
          </p:cNvPicPr>
          <p:nvPr/>
        </p:nvPicPr>
        <p:blipFill>
          <a:blip r:embed="rId2"/>
          <a:srcRect l="31386" r="37383"/>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51071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568804" y="866501"/>
            <a:ext cx="2731662" cy="357887"/>
          </a:xfrm>
        </p:spPr>
        <p:txBody>
          <a:bodyPr>
            <a:noAutofit/>
          </a:bodyPr>
          <a:lstStyle/>
          <a:p>
            <a:r>
              <a:rPr lang="en-BR" sz="2000" b="1" dirty="0"/>
              <a:t>AWS Organizations</a:t>
            </a:r>
          </a:p>
        </p:txBody>
      </p:sp>
      <p:pic>
        <p:nvPicPr>
          <p:cNvPr id="4" name="Picture 2" descr="Diagrama de organização básica">
            <a:extLst>
              <a:ext uri="{FF2B5EF4-FFF2-40B4-BE49-F238E27FC236}">
                <a16:creationId xmlns:a16="http://schemas.microsoft.com/office/drawing/2014/main" id="{94947E59-9603-CBF8-9718-9920F68F7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59" y="1645920"/>
            <a:ext cx="9992682" cy="509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8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72860" y="2848350"/>
            <a:ext cx="2132428" cy="357887"/>
          </a:xfrm>
        </p:spPr>
        <p:txBody>
          <a:bodyPr>
            <a:normAutofit fontScale="90000"/>
          </a:bodyPr>
          <a:lstStyle/>
          <a:p>
            <a:r>
              <a:rPr lang="en-BR" sz="2000" dirty="0"/>
              <a:t>AWS Control Tower</a:t>
            </a:r>
          </a:p>
        </p:txBody>
      </p:sp>
      <p:pic>
        <p:nvPicPr>
          <p:cNvPr id="4" name="Picture 2" descr="Build a Multi-Account Management Environment with AWS Control Tower - DEV  Community">
            <a:extLst>
              <a:ext uri="{FF2B5EF4-FFF2-40B4-BE49-F238E27FC236}">
                <a16:creationId xmlns:a16="http://schemas.microsoft.com/office/drawing/2014/main" id="{DA6755EE-4A64-D39D-45B7-E91B92135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61" y="3354500"/>
            <a:ext cx="825477" cy="82547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2B1A5255-B2F6-49D9-A24B-6BD877EA2B3A}"/>
              </a:ext>
            </a:extLst>
          </p:cNvPr>
          <p:cNvSpPr/>
          <p:nvPr/>
        </p:nvSpPr>
        <p:spPr>
          <a:xfrm>
            <a:off x="1194099" y="677732"/>
            <a:ext cx="4647303" cy="1065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Agrega vários serviços da AWS de gerenciamento de múltiplas contas (service catalog, aws organizations, aws iam etc)</a:t>
            </a:r>
          </a:p>
        </p:txBody>
      </p:sp>
      <p:sp>
        <p:nvSpPr>
          <p:cNvPr id="6" name="Rounded Rectangle 5">
            <a:extLst>
              <a:ext uri="{FF2B5EF4-FFF2-40B4-BE49-F238E27FC236}">
                <a16:creationId xmlns:a16="http://schemas.microsoft.com/office/drawing/2014/main" id="{8775E242-6DF8-696D-D4AE-4491DC3FC06B}"/>
              </a:ext>
            </a:extLst>
          </p:cNvPr>
          <p:cNvSpPr/>
          <p:nvPr/>
        </p:nvSpPr>
        <p:spPr>
          <a:xfrm>
            <a:off x="749808" y="5285589"/>
            <a:ext cx="4790378" cy="1065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uma landing zone, a criação de uma conta de logs e outra de auditoria é automático (presentes na security OU)</a:t>
            </a:r>
          </a:p>
        </p:txBody>
      </p:sp>
      <p:sp>
        <p:nvSpPr>
          <p:cNvPr id="7" name="Rounded Rectangle 6">
            <a:extLst>
              <a:ext uri="{FF2B5EF4-FFF2-40B4-BE49-F238E27FC236}">
                <a16:creationId xmlns:a16="http://schemas.microsoft.com/office/drawing/2014/main" id="{59108A24-5199-4E11-137B-85E44335B38D}"/>
              </a:ext>
            </a:extLst>
          </p:cNvPr>
          <p:cNvSpPr/>
          <p:nvPr/>
        </p:nvSpPr>
        <p:spPr>
          <a:xfrm>
            <a:off x="6987453" y="5298139"/>
            <a:ext cx="4647303" cy="1065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uma landing zone, a criação de duas OUs (security e sandbox) é automático</a:t>
            </a:r>
          </a:p>
        </p:txBody>
      </p:sp>
      <p:cxnSp>
        <p:nvCxnSpPr>
          <p:cNvPr id="9" name="Straight Arrow Connector 8">
            <a:extLst>
              <a:ext uri="{FF2B5EF4-FFF2-40B4-BE49-F238E27FC236}">
                <a16:creationId xmlns:a16="http://schemas.microsoft.com/office/drawing/2014/main" id="{DF2F66CA-150A-57A0-3850-812EAE7BFD79}"/>
              </a:ext>
            </a:extLst>
          </p:cNvPr>
          <p:cNvCxnSpPr>
            <a:stCxn id="4" idx="1"/>
            <a:endCxn id="6" idx="0"/>
          </p:cNvCxnSpPr>
          <p:nvPr/>
        </p:nvCxnSpPr>
        <p:spPr>
          <a:xfrm flipH="1">
            <a:off x="3144997" y="3767239"/>
            <a:ext cx="2538264" cy="1518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5EB2AA8-96EE-C8D6-07A1-13B36C6F72F0}"/>
              </a:ext>
            </a:extLst>
          </p:cNvPr>
          <p:cNvCxnSpPr>
            <a:cxnSpLocks/>
            <a:stCxn id="4" idx="1"/>
            <a:endCxn id="5" idx="2"/>
          </p:cNvCxnSpPr>
          <p:nvPr/>
        </p:nvCxnSpPr>
        <p:spPr>
          <a:xfrm flipH="1" flipV="1">
            <a:off x="3517751" y="1742739"/>
            <a:ext cx="2165510" cy="2024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6781B81-2C2A-5E39-E537-EBD4CB0F33DF}"/>
              </a:ext>
            </a:extLst>
          </p:cNvPr>
          <p:cNvCxnSpPr>
            <a:cxnSpLocks/>
            <a:stCxn id="4" idx="3"/>
          </p:cNvCxnSpPr>
          <p:nvPr/>
        </p:nvCxnSpPr>
        <p:spPr>
          <a:xfrm>
            <a:off x="6508738" y="3767239"/>
            <a:ext cx="2914961" cy="1530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63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28675" y="494414"/>
            <a:ext cx="10534650" cy="817403"/>
          </a:xfrm>
        </p:spPr>
        <p:txBody>
          <a:bodyPr anchor="b">
            <a:normAutofit/>
          </a:bodyPr>
          <a:lstStyle/>
          <a:p>
            <a:r>
              <a:rPr lang="en-BR" sz="2500"/>
              <a:t>Service Control Policy</a:t>
            </a:r>
            <a:br>
              <a:rPr lang="en-BR" sz="2500"/>
            </a:br>
            <a:r>
              <a:rPr lang="en-BR" sz="2500"/>
              <a:t>(Políticas de controle de serviço)</a:t>
            </a:r>
          </a:p>
        </p:txBody>
      </p:sp>
      <p:pic>
        <p:nvPicPr>
          <p:cNvPr id="4" name="Picture 3" descr="A white rectangular object with black text&#10;&#10;Description automatically generated">
            <a:extLst>
              <a:ext uri="{FF2B5EF4-FFF2-40B4-BE49-F238E27FC236}">
                <a16:creationId xmlns:a16="http://schemas.microsoft.com/office/drawing/2014/main" id="{C92610A4-65C4-2597-DB09-57335E249446}"/>
              </a:ext>
            </a:extLst>
          </p:cNvPr>
          <p:cNvPicPr>
            <a:picLocks noChangeAspect="1"/>
          </p:cNvPicPr>
          <p:nvPr/>
        </p:nvPicPr>
        <p:blipFill>
          <a:blip r:embed="rId2"/>
          <a:stretch>
            <a:fillRect/>
          </a:stretch>
        </p:blipFill>
        <p:spPr>
          <a:xfrm>
            <a:off x="723900" y="3689874"/>
            <a:ext cx="10744200" cy="1701354"/>
          </a:xfrm>
          <a:prstGeom prst="rect">
            <a:avLst/>
          </a:prstGeom>
        </p:spPr>
      </p:pic>
      <p:sp>
        <p:nvSpPr>
          <p:cNvPr id="5" name="TextBox 4">
            <a:extLst>
              <a:ext uri="{FF2B5EF4-FFF2-40B4-BE49-F238E27FC236}">
                <a16:creationId xmlns:a16="http://schemas.microsoft.com/office/drawing/2014/main" id="{9531BD60-3CCA-EB69-EBE4-8CB7E11A9735}"/>
              </a:ext>
            </a:extLst>
          </p:cNvPr>
          <p:cNvSpPr txBox="1"/>
          <p:nvPr/>
        </p:nvSpPr>
        <p:spPr>
          <a:xfrm>
            <a:off x="828675" y="1798563"/>
            <a:ext cx="10248900" cy="1231106"/>
          </a:xfrm>
          <a:prstGeom prst="rect">
            <a:avLst/>
          </a:prstGeom>
          <a:noFill/>
        </p:spPr>
        <p:txBody>
          <a:bodyPr wrap="square" rtlCol="0">
            <a:spAutoFit/>
          </a:bodyPr>
          <a:lstStyle/>
          <a:p>
            <a:r>
              <a:rPr lang="en-US" sz="2000" b="1" dirty="0">
                <a:solidFill>
                  <a:srgbClr val="16191F"/>
                </a:solidFill>
                <a:highlight>
                  <a:srgbClr val="FFFFFF"/>
                </a:highlight>
                <a:latin typeface="Amazon Ember"/>
              </a:rPr>
              <a:t>Doc AWS.: </a:t>
            </a:r>
            <a:r>
              <a:rPr lang="en-US" dirty="0">
                <a:solidFill>
                  <a:srgbClr val="16191F"/>
                </a:solidFill>
                <a:highlight>
                  <a:srgbClr val="FFFFFF"/>
                </a:highlight>
                <a:latin typeface="Amazon Ember"/>
              </a:rPr>
              <a:t>“</a:t>
            </a:r>
            <a:r>
              <a:rPr lang="en-US" b="0" i="0" u="none" strike="noStrike" dirty="0">
                <a:solidFill>
                  <a:srgbClr val="16191F"/>
                </a:solidFill>
                <a:effectLst/>
                <a:highlight>
                  <a:srgbClr val="FFFFFF"/>
                </a:highlight>
                <a:latin typeface="Amazon Ember"/>
              </a:rPr>
              <a:t>As </a:t>
            </a:r>
            <a:r>
              <a:rPr lang="en-US" b="0" i="0" u="none" strike="noStrike" dirty="0" err="1">
                <a:solidFill>
                  <a:srgbClr val="16191F"/>
                </a:solidFill>
                <a:effectLst/>
                <a:highlight>
                  <a:srgbClr val="FFFFFF"/>
                </a:highlight>
                <a:latin typeface="Amazon Ember"/>
              </a:rPr>
              <a:t>políticas</a:t>
            </a:r>
            <a:r>
              <a:rPr lang="en-US" b="0" i="0" u="none" strike="noStrike" dirty="0">
                <a:solidFill>
                  <a:srgbClr val="16191F"/>
                </a:solidFill>
                <a:effectLst/>
                <a:highlight>
                  <a:srgbClr val="FFFFFF"/>
                </a:highlight>
                <a:latin typeface="Amazon Ember"/>
              </a:rPr>
              <a:t> de </a:t>
            </a:r>
            <a:r>
              <a:rPr lang="en-US" b="0" i="0" u="none" strike="noStrike" dirty="0" err="1">
                <a:solidFill>
                  <a:srgbClr val="16191F"/>
                </a:solidFill>
                <a:effectLst/>
                <a:highlight>
                  <a:srgbClr val="FFFFFF"/>
                </a:highlight>
                <a:latin typeface="Amazon Ember"/>
              </a:rPr>
              <a:t>controle</a:t>
            </a:r>
            <a:r>
              <a:rPr lang="en-US" b="0" i="0" u="none" strike="noStrike" dirty="0">
                <a:solidFill>
                  <a:srgbClr val="16191F"/>
                </a:solidFill>
                <a:effectLst/>
                <a:highlight>
                  <a:srgbClr val="FFFFFF"/>
                </a:highlight>
                <a:latin typeface="Amazon Ember"/>
              </a:rPr>
              <a:t> de </a:t>
            </a:r>
            <a:r>
              <a:rPr lang="en-US" b="0" i="0" u="none" strike="noStrike" dirty="0" err="1">
                <a:solidFill>
                  <a:srgbClr val="16191F"/>
                </a:solidFill>
                <a:effectLst/>
                <a:highlight>
                  <a:srgbClr val="FFFFFF"/>
                </a:highlight>
                <a:latin typeface="Amazon Ember"/>
              </a:rPr>
              <a:t>serviço</a:t>
            </a:r>
            <a:r>
              <a:rPr lang="en-US" b="0" i="0" u="none" strike="noStrike" dirty="0">
                <a:solidFill>
                  <a:srgbClr val="16191F"/>
                </a:solidFill>
                <a:effectLst/>
                <a:highlight>
                  <a:srgbClr val="FFFFFF"/>
                </a:highlight>
                <a:latin typeface="Amazon Ember"/>
              </a:rPr>
              <a:t> (SCPs) </a:t>
            </a:r>
            <a:r>
              <a:rPr lang="en-US" b="0" i="0" u="none" strike="noStrike" dirty="0" err="1">
                <a:solidFill>
                  <a:srgbClr val="16191F"/>
                </a:solidFill>
                <a:effectLst/>
                <a:highlight>
                  <a:srgbClr val="FFFFFF"/>
                </a:highlight>
                <a:latin typeface="Amazon Ember"/>
              </a:rPr>
              <a:t>são</a:t>
            </a:r>
            <a:r>
              <a:rPr lang="en-US" b="0" i="0" u="none" strike="noStrike" dirty="0">
                <a:solidFill>
                  <a:srgbClr val="16191F"/>
                </a:solidFill>
                <a:effectLst/>
                <a:highlight>
                  <a:srgbClr val="FFFFFF"/>
                </a:highlight>
                <a:latin typeface="Amazon Ember"/>
              </a:rPr>
              <a:t> um </a:t>
            </a:r>
            <a:r>
              <a:rPr lang="en-US" b="0" i="0" u="none" strike="noStrike" dirty="0" err="1">
                <a:solidFill>
                  <a:srgbClr val="16191F"/>
                </a:solidFill>
                <a:effectLst/>
                <a:highlight>
                  <a:srgbClr val="FFFFFF"/>
                </a:highlight>
                <a:latin typeface="Amazon Ember"/>
              </a:rPr>
              <a:t>tipo</a:t>
            </a:r>
            <a:r>
              <a:rPr lang="en-US" b="0" i="0" u="none" strike="noStrike" dirty="0">
                <a:solidFill>
                  <a:srgbClr val="16191F"/>
                </a:solidFill>
                <a:effectLst/>
                <a:highlight>
                  <a:srgbClr val="FFFFFF"/>
                </a:highlight>
                <a:latin typeface="Amazon Ember"/>
              </a:rPr>
              <a:t> de </a:t>
            </a:r>
            <a:r>
              <a:rPr lang="en-US" b="0" i="0" u="none" strike="noStrike" dirty="0" err="1">
                <a:solidFill>
                  <a:srgbClr val="16191F"/>
                </a:solidFill>
                <a:effectLst/>
                <a:highlight>
                  <a:srgbClr val="FFFFFF"/>
                </a:highlight>
                <a:latin typeface="Amazon Ember"/>
              </a:rPr>
              <a:t>política</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organizacional</a:t>
            </a:r>
            <a:r>
              <a:rPr lang="en-US" b="0" i="0" u="none" strike="noStrike" dirty="0">
                <a:solidFill>
                  <a:srgbClr val="16191F"/>
                </a:solidFill>
                <a:effectLst/>
                <a:highlight>
                  <a:srgbClr val="FFFFFF"/>
                </a:highlight>
                <a:latin typeface="Amazon Ember"/>
              </a:rPr>
              <a:t> que você </a:t>
            </a:r>
            <a:r>
              <a:rPr lang="en-US" b="0" i="0" u="none" strike="noStrike" dirty="0" err="1">
                <a:solidFill>
                  <a:srgbClr val="16191F"/>
                </a:solidFill>
                <a:effectLst/>
                <a:highlight>
                  <a:srgbClr val="FFFFFF"/>
                </a:highlight>
                <a:latin typeface="Amazon Ember"/>
              </a:rPr>
              <a:t>pode</a:t>
            </a:r>
            <a:r>
              <a:rPr lang="en-US" b="0" i="0" u="none" strike="noStrike" dirty="0">
                <a:solidFill>
                  <a:srgbClr val="16191F"/>
                </a:solidFill>
                <a:effectLst/>
                <a:highlight>
                  <a:srgbClr val="FFFFFF"/>
                </a:highlight>
                <a:latin typeface="Amazon Ember"/>
              </a:rPr>
              <a:t> usar para </a:t>
            </a:r>
            <a:r>
              <a:rPr lang="en-US" b="0" i="0" u="none" strike="noStrike" dirty="0" err="1">
                <a:solidFill>
                  <a:srgbClr val="16191F"/>
                </a:solidFill>
                <a:effectLst/>
                <a:highlight>
                  <a:srgbClr val="FFFFFF"/>
                </a:highlight>
                <a:latin typeface="Amazon Ember"/>
              </a:rPr>
              <a:t>gerenciar</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permissões</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na</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sua</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organização</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Os</a:t>
            </a:r>
            <a:r>
              <a:rPr lang="en-US" b="0" i="0" u="none" strike="noStrike" dirty="0">
                <a:solidFill>
                  <a:srgbClr val="16191F"/>
                </a:solidFill>
                <a:effectLst/>
                <a:highlight>
                  <a:srgbClr val="FFFFFF"/>
                </a:highlight>
                <a:latin typeface="Amazon Ember"/>
              </a:rPr>
              <a:t> SCPs </a:t>
            </a:r>
            <a:r>
              <a:rPr lang="en-US" b="0" i="0" u="none" strike="noStrike" dirty="0" err="1">
                <a:solidFill>
                  <a:srgbClr val="16191F"/>
                </a:solidFill>
                <a:effectLst/>
                <a:highlight>
                  <a:srgbClr val="FFFFFF"/>
                </a:highlight>
                <a:latin typeface="Amazon Ember"/>
              </a:rPr>
              <a:t>oferecem</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controle</a:t>
            </a:r>
            <a:r>
              <a:rPr lang="en-US" b="0" i="0" u="none" strike="noStrike" dirty="0">
                <a:solidFill>
                  <a:srgbClr val="16191F"/>
                </a:solidFill>
                <a:effectLst/>
                <a:highlight>
                  <a:srgbClr val="FFFFFF"/>
                </a:highlight>
                <a:latin typeface="Amazon Ember"/>
              </a:rPr>
              <a:t> central </a:t>
            </a:r>
            <a:r>
              <a:rPr lang="en-US" b="0" i="0" u="none" strike="noStrike" dirty="0" err="1">
                <a:solidFill>
                  <a:srgbClr val="16191F"/>
                </a:solidFill>
                <a:effectLst/>
                <a:highlight>
                  <a:srgbClr val="FFFFFF"/>
                </a:highlight>
                <a:latin typeface="Amazon Ember"/>
              </a:rPr>
              <a:t>sobre</a:t>
            </a:r>
            <a:r>
              <a:rPr lang="en-US" b="0" i="0" u="none" strike="noStrike" dirty="0">
                <a:solidFill>
                  <a:srgbClr val="16191F"/>
                </a:solidFill>
                <a:effectLst/>
                <a:highlight>
                  <a:srgbClr val="FFFFFF"/>
                </a:highlight>
                <a:latin typeface="Amazon Ember"/>
              </a:rPr>
              <a:t> o </a:t>
            </a:r>
            <a:r>
              <a:rPr lang="en-US" b="0" i="0" u="none" strike="noStrike" dirty="0" err="1">
                <a:solidFill>
                  <a:srgbClr val="16191F"/>
                </a:solidFill>
                <a:effectLst/>
                <a:highlight>
                  <a:srgbClr val="FFFFFF"/>
                </a:highlight>
                <a:latin typeface="Amazon Ember"/>
              </a:rPr>
              <a:t>máximo</a:t>
            </a:r>
            <a:r>
              <a:rPr lang="en-US" b="0" i="0" u="none" strike="noStrike" dirty="0">
                <a:solidFill>
                  <a:srgbClr val="16191F"/>
                </a:solidFill>
                <a:effectLst/>
                <a:highlight>
                  <a:srgbClr val="FFFFFF"/>
                </a:highlight>
                <a:latin typeface="Amazon Ember"/>
              </a:rPr>
              <a:t> de </a:t>
            </a:r>
            <a:r>
              <a:rPr lang="en-US" b="0" i="0" u="none" strike="noStrike" dirty="0" err="1">
                <a:solidFill>
                  <a:srgbClr val="16191F"/>
                </a:solidFill>
                <a:effectLst/>
                <a:highlight>
                  <a:srgbClr val="FFFFFF"/>
                </a:highlight>
                <a:latin typeface="Amazon Ember"/>
              </a:rPr>
              <a:t>permissões</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disponíveis</a:t>
            </a:r>
            <a:r>
              <a:rPr lang="en-US" b="0" i="0" u="none" strike="noStrike" dirty="0">
                <a:solidFill>
                  <a:srgbClr val="16191F"/>
                </a:solidFill>
                <a:effectLst/>
                <a:highlight>
                  <a:srgbClr val="FFFFFF"/>
                </a:highlight>
                <a:latin typeface="Amazon Ember"/>
              </a:rPr>
              <a:t> para </a:t>
            </a:r>
            <a:r>
              <a:rPr lang="en-US" b="0" i="0" u="none" strike="noStrike" dirty="0" err="1">
                <a:solidFill>
                  <a:srgbClr val="16191F"/>
                </a:solidFill>
                <a:effectLst/>
                <a:highlight>
                  <a:srgbClr val="FFFFFF"/>
                </a:highlight>
                <a:latin typeface="Amazon Ember"/>
              </a:rPr>
              <a:t>os</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usuários</a:t>
            </a:r>
            <a:r>
              <a:rPr lang="en-US" b="0" i="0" u="none" strike="noStrike" dirty="0">
                <a:solidFill>
                  <a:srgbClr val="16191F"/>
                </a:solidFill>
                <a:effectLst/>
                <a:highlight>
                  <a:srgbClr val="FFFFFF"/>
                </a:highlight>
                <a:latin typeface="Amazon Ember"/>
              </a:rPr>
              <a:t> e </a:t>
            </a:r>
            <a:r>
              <a:rPr lang="en-US" b="0" i="0" u="none" strike="noStrike" dirty="0" err="1">
                <a:solidFill>
                  <a:srgbClr val="16191F"/>
                </a:solidFill>
                <a:effectLst/>
                <a:highlight>
                  <a:srgbClr val="FFFFFF"/>
                </a:highlight>
                <a:latin typeface="Amazon Ember"/>
              </a:rPr>
              <a:t>funções</a:t>
            </a:r>
            <a:r>
              <a:rPr lang="en-US" b="0" i="0" u="none" strike="noStrike" dirty="0">
                <a:solidFill>
                  <a:srgbClr val="16191F"/>
                </a:solidFill>
                <a:effectLst/>
                <a:highlight>
                  <a:srgbClr val="FFFFFF"/>
                </a:highlight>
                <a:latin typeface="Amazon Ember"/>
              </a:rPr>
              <a:t> do IAM </a:t>
            </a:r>
            <a:r>
              <a:rPr lang="en-US" b="0" i="0" u="none" strike="noStrike" dirty="0" err="1">
                <a:solidFill>
                  <a:srgbClr val="16191F"/>
                </a:solidFill>
                <a:effectLst/>
                <a:highlight>
                  <a:srgbClr val="FFFFFF"/>
                </a:highlight>
                <a:latin typeface="Amazon Ember"/>
              </a:rPr>
              <a:t>na</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sua</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organização</a:t>
            </a:r>
            <a:r>
              <a:rPr lang="en-US" b="0" i="0" u="none" strike="noStrike" dirty="0">
                <a:solidFill>
                  <a:srgbClr val="16191F"/>
                </a:solidFill>
                <a:effectLst/>
                <a:highlight>
                  <a:srgbClr val="FFFFFF"/>
                </a:highlight>
                <a:latin typeface="Amazon Ember"/>
              </a:rPr>
              <a:t>. As SCPs </a:t>
            </a:r>
            <a:r>
              <a:rPr lang="en-US" b="0" i="0" u="none" strike="noStrike" dirty="0" err="1">
                <a:solidFill>
                  <a:srgbClr val="16191F"/>
                </a:solidFill>
                <a:effectLst/>
                <a:highlight>
                  <a:srgbClr val="FFFFFF"/>
                </a:highlight>
                <a:latin typeface="Amazon Ember"/>
              </a:rPr>
              <a:t>ajudam</a:t>
            </a:r>
            <a:r>
              <a:rPr lang="en-US" b="0" i="0" u="none" strike="noStrike" dirty="0">
                <a:solidFill>
                  <a:srgbClr val="16191F"/>
                </a:solidFill>
                <a:effectLst/>
                <a:highlight>
                  <a:srgbClr val="FFFFFF"/>
                </a:highlight>
                <a:latin typeface="Amazon Ember"/>
              </a:rPr>
              <a:t> você a </a:t>
            </a:r>
            <a:r>
              <a:rPr lang="en-US" b="0" i="0" u="none" strike="noStrike" dirty="0" err="1">
                <a:solidFill>
                  <a:srgbClr val="16191F"/>
                </a:solidFill>
                <a:effectLst/>
                <a:highlight>
                  <a:srgbClr val="FFFFFF"/>
                </a:highlight>
                <a:latin typeface="Amazon Ember"/>
              </a:rPr>
              <a:t>garantir</a:t>
            </a:r>
            <a:r>
              <a:rPr lang="en-US" b="0" i="0" u="none" strike="noStrike" dirty="0">
                <a:solidFill>
                  <a:srgbClr val="16191F"/>
                </a:solidFill>
                <a:effectLst/>
                <a:highlight>
                  <a:srgbClr val="FFFFFF"/>
                </a:highlight>
                <a:latin typeface="Amazon Ember"/>
              </a:rPr>
              <a:t> que as </a:t>
            </a:r>
            <a:r>
              <a:rPr lang="en-US" b="0" i="0" u="none" strike="noStrike" dirty="0" err="1">
                <a:solidFill>
                  <a:srgbClr val="16191F"/>
                </a:solidFill>
                <a:effectLst/>
                <a:highlight>
                  <a:srgbClr val="FFFFFF"/>
                </a:highlight>
                <a:latin typeface="Amazon Ember"/>
              </a:rPr>
              <a:t>suas</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contas</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permaneçam</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dentro</a:t>
            </a:r>
            <a:r>
              <a:rPr lang="en-US" b="0" i="0" u="none" strike="noStrike" dirty="0">
                <a:solidFill>
                  <a:srgbClr val="16191F"/>
                </a:solidFill>
                <a:effectLst/>
                <a:highlight>
                  <a:srgbClr val="FFFFFF"/>
                </a:highlight>
                <a:latin typeface="Amazon Ember"/>
              </a:rPr>
              <a:t> das </a:t>
            </a:r>
            <a:r>
              <a:rPr lang="en-US" b="0" i="0" u="none" strike="noStrike" dirty="0" err="1">
                <a:solidFill>
                  <a:srgbClr val="16191F"/>
                </a:solidFill>
                <a:effectLst/>
                <a:highlight>
                  <a:srgbClr val="FFFFFF"/>
                </a:highlight>
                <a:latin typeface="Amazon Ember"/>
              </a:rPr>
              <a:t>diretrizes</a:t>
            </a:r>
            <a:r>
              <a:rPr lang="en-US" b="0" i="0" u="none" strike="noStrike" dirty="0">
                <a:solidFill>
                  <a:srgbClr val="16191F"/>
                </a:solidFill>
                <a:effectLst/>
                <a:highlight>
                  <a:srgbClr val="FFFFFF"/>
                </a:highlight>
                <a:latin typeface="Amazon Ember"/>
              </a:rPr>
              <a:t> de </a:t>
            </a:r>
            <a:r>
              <a:rPr lang="en-US" b="0" i="0" u="none" strike="noStrike" dirty="0" err="1">
                <a:solidFill>
                  <a:srgbClr val="16191F"/>
                </a:solidFill>
                <a:effectLst/>
                <a:highlight>
                  <a:srgbClr val="FFFFFF"/>
                </a:highlight>
                <a:latin typeface="Amazon Ember"/>
              </a:rPr>
              <a:t>controle</a:t>
            </a:r>
            <a:r>
              <a:rPr lang="en-US" b="0" i="0" u="none" strike="noStrike" dirty="0">
                <a:solidFill>
                  <a:srgbClr val="16191F"/>
                </a:solidFill>
                <a:effectLst/>
                <a:highlight>
                  <a:srgbClr val="FFFFFF"/>
                </a:highlight>
                <a:latin typeface="Amazon Ember"/>
              </a:rPr>
              <a:t> de </a:t>
            </a:r>
            <a:r>
              <a:rPr lang="en-US" b="0" i="0" u="none" strike="noStrike" dirty="0" err="1">
                <a:solidFill>
                  <a:srgbClr val="16191F"/>
                </a:solidFill>
                <a:effectLst/>
                <a:highlight>
                  <a:srgbClr val="FFFFFF"/>
                </a:highlight>
                <a:latin typeface="Amazon Ember"/>
              </a:rPr>
              <a:t>acesso</a:t>
            </a:r>
            <a:r>
              <a:rPr lang="en-US" b="0" i="0" u="none" strike="noStrike" dirty="0">
                <a:solidFill>
                  <a:srgbClr val="16191F"/>
                </a:solidFill>
                <a:effectLst/>
                <a:highlight>
                  <a:srgbClr val="FFFFFF"/>
                </a:highlight>
                <a:latin typeface="Amazon Ember"/>
              </a:rPr>
              <a:t> da </a:t>
            </a:r>
            <a:r>
              <a:rPr lang="en-US" b="0" i="0" u="none" strike="noStrike" dirty="0" err="1">
                <a:solidFill>
                  <a:srgbClr val="16191F"/>
                </a:solidFill>
                <a:effectLst/>
                <a:highlight>
                  <a:srgbClr val="FFFFFF"/>
                </a:highlight>
                <a:latin typeface="Amazon Ember"/>
              </a:rPr>
              <a:t>sua</a:t>
            </a:r>
            <a:r>
              <a:rPr lang="en-US" b="0" i="0" u="none" strike="noStrike" dirty="0">
                <a:solidFill>
                  <a:srgbClr val="16191F"/>
                </a:solidFill>
                <a:effectLst/>
                <a:highlight>
                  <a:srgbClr val="FFFFFF"/>
                </a:highlight>
                <a:latin typeface="Amazon Ember"/>
              </a:rPr>
              <a:t> </a:t>
            </a:r>
            <a:r>
              <a:rPr lang="en-US" b="0" i="0" u="none" strike="noStrike" dirty="0" err="1">
                <a:solidFill>
                  <a:srgbClr val="16191F"/>
                </a:solidFill>
                <a:effectLst/>
                <a:highlight>
                  <a:srgbClr val="FFFFFF"/>
                </a:highlight>
                <a:latin typeface="Amazon Ember"/>
              </a:rPr>
              <a:t>organização</a:t>
            </a:r>
            <a:r>
              <a:rPr lang="en-US" b="0" i="0" u="none" strike="noStrike" dirty="0">
                <a:solidFill>
                  <a:srgbClr val="16191F"/>
                </a:solidFill>
                <a:effectLst/>
                <a:highlight>
                  <a:srgbClr val="FFFFFF"/>
                </a:highlight>
                <a:latin typeface="Amazon Ember"/>
              </a:rPr>
              <a:t>. ”</a:t>
            </a:r>
            <a:endParaRPr lang="en-BR" dirty="0"/>
          </a:p>
        </p:txBody>
      </p:sp>
    </p:spTree>
    <p:extLst>
      <p:ext uri="{BB962C8B-B14F-4D97-AF65-F5344CB8AC3E}">
        <p14:creationId xmlns:p14="http://schemas.microsoft.com/office/powerpoint/2010/main" val="249101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CA41F-BB8A-925C-CC3D-4657E9046B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Semana 2 – Ponto de partida	</a:t>
            </a:r>
          </a:p>
        </p:txBody>
      </p:sp>
      <p:pic>
        <p:nvPicPr>
          <p:cNvPr id="4" name="Picture 3" descr="A document with text on it&#10;&#10;Description automatically generated">
            <a:extLst>
              <a:ext uri="{FF2B5EF4-FFF2-40B4-BE49-F238E27FC236}">
                <a16:creationId xmlns:a16="http://schemas.microsoft.com/office/drawing/2014/main" id="{94A50622-FDA3-EF07-CCD5-202B1CF1E6BA}"/>
              </a:ext>
            </a:extLst>
          </p:cNvPr>
          <p:cNvPicPr>
            <a:picLocks noChangeAspect="1"/>
          </p:cNvPicPr>
          <p:nvPr/>
        </p:nvPicPr>
        <p:blipFill>
          <a:blip r:embed="rId2"/>
          <a:stretch>
            <a:fillRect/>
          </a:stretch>
        </p:blipFill>
        <p:spPr>
          <a:xfrm>
            <a:off x="5205571" y="643466"/>
            <a:ext cx="5924190" cy="5568739"/>
          </a:xfrm>
          <a:prstGeom prst="rect">
            <a:avLst/>
          </a:prstGeom>
        </p:spPr>
      </p:pic>
    </p:spTree>
    <p:extLst>
      <p:ext uri="{BB962C8B-B14F-4D97-AF65-F5344CB8AC3E}">
        <p14:creationId xmlns:p14="http://schemas.microsoft.com/office/powerpoint/2010/main" val="233302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77981" y="1122363"/>
            <a:ext cx="4023360" cy="3204134"/>
          </a:xfrm>
        </p:spPr>
        <p:txBody>
          <a:bodyPr anchor="b">
            <a:normAutofit/>
          </a:bodyPr>
          <a:lstStyle/>
          <a:p>
            <a:pPr algn="l"/>
            <a:r>
              <a:rPr lang="en-BR" sz="4400"/>
              <a:t>Service Control Policy</a:t>
            </a:r>
            <a:br>
              <a:rPr lang="en-BR" sz="4400"/>
            </a:br>
            <a:r>
              <a:rPr lang="en-BR" sz="4400"/>
              <a:t>(Políticas de controle de serviço)</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4E92ABD2-AED1-E734-ACCA-66D556B0DACC}"/>
              </a:ext>
            </a:extLst>
          </p:cNvPr>
          <p:cNvPicPr>
            <a:picLocks noChangeAspect="1"/>
          </p:cNvPicPr>
          <p:nvPr/>
        </p:nvPicPr>
        <p:blipFill>
          <a:blip r:embed="rId2"/>
          <a:stretch>
            <a:fillRect/>
          </a:stretch>
        </p:blipFill>
        <p:spPr>
          <a:xfrm>
            <a:off x="5474462" y="625684"/>
            <a:ext cx="6288624" cy="5455380"/>
          </a:xfrm>
          <a:prstGeom prst="rect">
            <a:avLst/>
          </a:prstGeom>
        </p:spPr>
      </p:pic>
    </p:spTree>
    <p:extLst>
      <p:ext uri="{BB962C8B-B14F-4D97-AF65-F5344CB8AC3E}">
        <p14:creationId xmlns:p14="http://schemas.microsoft.com/office/powerpoint/2010/main" val="416562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87998" y="3632218"/>
            <a:ext cx="694267" cy="385763"/>
          </a:xfrm>
        </p:spPr>
        <p:txBody>
          <a:bodyPr>
            <a:normAutofit/>
          </a:bodyPr>
          <a:lstStyle/>
          <a:p>
            <a:r>
              <a:rPr lang="en-BR" sz="2000" dirty="0"/>
              <a:t>STS</a:t>
            </a:r>
          </a:p>
        </p:txBody>
      </p:sp>
      <p:sp>
        <p:nvSpPr>
          <p:cNvPr id="3" name="Rounded Rectangle 2">
            <a:extLst>
              <a:ext uri="{FF2B5EF4-FFF2-40B4-BE49-F238E27FC236}">
                <a16:creationId xmlns:a16="http://schemas.microsoft.com/office/drawing/2014/main" id="{EB41D048-9D7E-9E5C-21EB-EC73174D731E}"/>
              </a:ext>
            </a:extLst>
          </p:cNvPr>
          <p:cNvSpPr/>
          <p:nvPr/>
        </p:nvSpPr>
        <p:spPr>
          <a:xfrm>
            <a:off x="3045881" y="4405426"/>
            <a:ext cx="5778500" cy="674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600" b="1" dirty="0"/>
              <a:t>Palavras-chave: </a:t>
            </a:r>
            <a:r>
              <a:rPr lang="en-BR" sz="1600" dirty="0"/>
              <a:t>credenciais temporárias, controle de acesso por tempo determinado aos recursos da AWS</a:t>
            </a:r>
          </a:p>
        </p:txBody>
      </p:sp>
      <p:pic>
        <p:nvPicPr>
          <p:cNvPr id="4" name="Picture 2" descr="AWS Cloud Resource | IAM Policy">
            <a:extLst>
              <a:ext uri="{FF2B5EF4-FFF2-40B4-BE49-F238E27FC236}">
                <a16:creationId xmlns:a16="http://schemas.microsoft.com/office/drawing/2014/main" id="{2D918EB5-4C09-FA98-5968-EA041D3BF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564" y="3031085"/>
            <a:ext cx="601133" cy="60113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FE763E5A-78D4-9F12-BB0B-5F0F26F0449B}"/>
              </a:ext>
            </a:extLst>
          </p:cNvPr>
          <p:cNvSpPr/>
          <p:nvPr/>
        </p:nvSpPr>
        <p:spPr>
          <a:xfrm>
            <a:off x="8068731" y="1005699"/>
            <a:ext cx="3945468" cy="11684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600" dirty="0"/>
              <a:t> - Pergunta (estudo comparativo): quais as principais diferenças entre criar um usuário com as permissões para alguém executar uma ação ou utilizar o STS?</a:t>
            </a:r>
          </a:p>
        </p:txBody>
      </p:sp>
      <p:cxnSp>
        <p:nvCxnSpPr>
          <p:cNvPr id="7" name="Straight Arrow Connector 6">
            <a:extLst>
              <a:ext uri="{FF2B5EF4-FFF2-40B4-BE49-F238E27FC236}">
                <a16:creationId xmlns:a16="http://schemas.microsoft.com/office/drawing/2014/main" id="{2693C4B3-0D22-3DFD-7813-AF5A9276E06B}"/>
              </a:ext>
            </a:extLst>
          </p:cNvPr>
          <p:cNvCxnSpPr>
            <a:cxnSpLocks/>
            <a:stCxn id="4" idx="3"/>
            <a:endCxn id="5" idx="1"/>
          </p:cNvCxnSpPr>
          <p:nvPr/>
        </p:nvCxnSpPr>
        <p:spPr>
          <a:xfrm flipV="1">
            <a:off x="6235697" y="1589900"/>
            <a:ext cx="1833034" cy="17417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descr="An orange circle with a white exclamation mark&#10;&#10;Description automatically generated">
            <a:extLst>
              <a:ext uri="{FF2B5EF4-FFF2-40B4-BE49-F238E27FC236}">
                <a16:creationId xmlns:a16="http://schemas.microsoft.com/office/drawing/2014/main" id="{E13C27B6-C9F5-682A-A02E-3AB5DA6FF4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flipH="1">
            <a:off x="8602441" y="4074122"/>
            <a:ext cx="443879" cy="508906"/>
          </a:xfrm>
          <a:prstGeom prst="rect">
            <a:avLst/>
          </a:prstGeom>
        </p:spPr>
      </p:pic>
      <p:sp>
        <p:nvSpPr>
          <p:cNvPr id="15" name="Rounded Rectangle 14">
            <a:extLst>
              <a:ext uri="{FF2B5EF4-FFF2-40B4-BE49-F238E27FC236}">
                <a16:creationId xmlns:a16="http://schemas.microsoft.com/office/drawing/2014/main" id="{B4E097F5-0DBE-87A7-96E1-FC9BF7CB75F1}"/>
              </a:ext>
            </a:extLst>
          </p:cNvPr>
          <p:cNvSpPr/>
          <p:nvPr/>
        </p:nvSpPr>
        <p:spPr>
          <a:xfrm>
            <a:off x="177799" y="976064"/>
            <a:ext cx="5410199" cy="11684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Dica: </a:t>
            </a:r>
            <a:r>
              <a:rPr lang="en-BR" sz="1600" dirty="0"/>
              <a:t>vamos tentar sempre perguntar o que há de comum e o que há de diferente entre os serviços. As diferenças de casos de uso geralmente são fontes de perguntas.</a:t>
            </a:r>
          </a:p>
        </p:txBody>
      </p:sp>
      <p:cxnSp>
        <p:nvCxnSpPr>
          <p:cNvPr id="17" name="Straight Arrow Connector 16">
            <a:extLst>
              <a:ext uri="{FF2B5EF4-FFF2-40B4-BE49-F238E27FC236}">
                <a16:creationId xmlns:a16="http://schemas.microsoft.com/office/drawing/2014/main" id="{98F7E167-7279-228B-8C38-774C9FE6046B}"/>
              </a:ext>
            </a:extLst>
          </p:cNvPr>
          <p:cNvCxnSpPr>
            <a:cxnSpLocks/>
            <a:stCxn id="4" idx="1"/>
            <a:endCxn id="15" idx="2"/>
          </p:cNvCxnSpPr>
          <p:nvPr/>
        </p:nvCxnSpPr>
        <p:spPr>
          <a:xfrm flipH="1" flipV="1">
            <a:off x="2882899" y="2144465"/>
            <a:ext cx="2751665" cy="11871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657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057364" y="828338"/>
            <a:ext cx="3721368" cy="909472"/>
          </a:xfrm>
        </p:spPr>
        <p:txBody>
          <a:bodyPr>
            <a:normAutofit fontScale="90000"/>
          </a:bodyPr>
          <a:lstStyle/>
          <a:p>
            <a:r>
              <a:rPr lang="en-BR" sz="2000" dirty="0"/>
              <a:t>Determinar quando federar um serviço de diretório com funções do IAM</a:t>
            </a:r>
          </a:p>
        </p:txBody>
      </p:sp>
      <p:pic>
        <p:nvPicPr>
          <p:cNvPr id="3" name="Picture 2">
            <a:extLst>
              <a:ext uri="{FF2B5EF4-FFF2-40B4-BE49-F238E27FC236}">
                <a16:creationId xmlns:a16="http://schemas.microsoft.com/office/drawing/2014/main" id="{D609639A-71F0-BAB2-3373-6CE999785F8A}"/>
              </a:ext>
            </a:extLst>
          </p:cNvPr>
          <p:cNvPicPr>
            <a:picLocks noChangeAspect="1"/>
          </p:cNvPicPr>
          <p:nvPr/>
        </p:nvPicPr>
        <p:blipFill>
          <a:blip r:embed="rId2"/>
          <a:stretch>
            <a:fillRect/>
          </a:stretch>
        </p:blipFill>
        <p:spPr>
          <a:xfrm>
            <a:off x="2209800" y="3347977"/>
            <a:ext cx="7772400" cy="2878125"/>
          </a:xfrm>
          <a:prstGeom prst="rect">
            <a:avLst/>
          </a:prstGeom>
        </p:spPr>
      </p:pic>
      <p:sp>
        <p:nvSpPr>
          <p:cNvPr id="6" name="TextBox 5">
            <a:extLst>
              <a:ext uri="{FF2B5EF4-FFF2-40B4-BE49-F238E27FC236}">
                <a16:creationId xmlns:a16="http://schemas.microsoft.com/office/drawing/2014/main" id="{237AB3C2-5231-BCE5-B3C8-8E9FAF0BD986}"/>
              </a:ext>
            </a:extLst>
          </p:cNvPr>
          <p:cNvSpPr txBox="1"/>
          <p:nvPr/>
        </p:nvSpPr>
        <p:spPr>
          <a:xfrm>
            <a:off x="1169045" y="2398739"/>
            <a:ext cx="10316900" cy="369332"/>
          </a:xfrm>
          <a:prstGeom prst="rect">
            <a:avLst/>
          </a:prstGeom>
          <a:noFill/>
        </p:spPr>
        <p:txBody>
          <a:bodyPr wrap="square" rtlCol="0">
            <a:spAutoFit/>
          </a:bodyPr>
          <a:lstStyle/>
          <a:p>
            <a:r>
              <a:rPr lang="en-BR" dirty="0"/>
              <a:t>Aqui estamos dizendo que vamos confiar em outra fonte de identificação (outro </a:t>
            </a:r>
            <a:r>
              <a:rPr lang="pt-BR" dirty="0"/>
              <a:t>sistema </a:t>
            </a:r>
            <a:r>
              <a:rPr lang="en-BR" dirty="0"/>
              <a:t>de identidade)</a:t>
            </a:r>
          </a:p>
        </p:txBody>
      </p:sp>
    </p:spTree>
    <p:extLst>
      <p:ext uri="{BB962C8B-B14F-4D97-AF65-F5344CB8AC3E}">
        <p14:creationId xmlns:p14="http://schemas.microsoft.com/office/powerpoint/2010/main" val="287727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351063" y="591804"/>
            <a:ext cx="3721368" cy="909472"/>
          </a:xfrm>
        </p:spPr>
        <p:txBody>
          <a:bodyPr>
            <a:normAutofit fontScale="90000"/>
          </a:bodyPr>
          <a:lstStyle/>
          <a:p>
            <a:r>
              <a:rPr lang="en-BR" sz="2000" dirty="0"/>
              <a:t>Determinar quando federar um serviço de diretório com funções do IAM</a:t>
            </a:r>
          </a:p>
        </p:txBody>
      </p:sp>
      <p:pic>
        <p:nvPicPr>
          <p:cNvPr id="5" name="Picture 4">
            <a:extLst>
              <a:ext uri="{FF2B5EF4-FFF2-40B4-BE49-F238E27FC236}">
                <a16:creationId xmlns:a16="http://schemas.microsoft.com/office/drawing/2014/main" id="{F64FEE6D-AE7C-E6DA-8C78-B2D06773A52F}"/>
              </a:ext>
            </a:extLst>
          </p:cNvPr>
          <p:cNvPicPr>
            <a:picLocks noChangeAspect="1"/>
          </p:cNvPicPr>
          <p:nvPr/>
        </p:nvPicPr>
        <p:blipFill>
          <a:blip r:embed="rId2"/>
          <a:stretch>
            <a:fillRect/>
          </a:stretch>
        </p:blipFill>
        <p:spPr>
          <a:xfrm>
            <a:off x="2569098" y="2044352"/>
            <a:ext cx="7285298" cy="4089481"/>
          </a:xfrm>
          <a:prstGeom prst="rect">
            <a:avLst/>
          </a:prstGeom>
        </p:spPr>
      </p:pic>
    </p:spTree>
    <p:extLst>
      <p:ext uri="{BB962C8B-B14F-4D97-AF65-F5344CB8AC3E}">
        <p14:creationId xmlns:p14="http://schemas.microsoft.com/office/powerpoint/2010/main" val="126231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ttlebells no chão">
            <a:extLst>
              <a:ext uri="{FF2B5EF4-FFF2-40B4-BE49-F238E27FC236}">
                <a16:creationId xmlns:a16="http://schemas.microsoft.com/office/drawing/2014/main" id="{B955461C-9867-EDD1-E6CD-D2B9F68A2DE6}"/>
              </a:ext>
            </a:extLst>
          </p:cNvPr>
          <p:cNvPicPr>
            <a:picLocks noChangeAspect="1"/>
          </p:cNvPicPr>
          <p:nvPr/>
        </p:nvPicPr>
        <p:blipFill>
          <a:blip r:embed="rId2"/>
          <a:srcRect l="20030" t="4801" r="-1" b="415"/>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097BEAA-6F95-6199-CD7F-E87DD881408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a:effectLst/>
                <a:latin typeface="+mj-lt"/>
                <a:ea typeface="+mj-ea"/>
                <a:cs typeface="+mj-cs"/>
              </a:rPr>
              <a:t>Prática – Hands-on Labs</a:t>
            </a:r>
            <a:endParaRPr lang="en-US" sz="4800" b="0" i="0" u="none" strike="noStrike">
              <a:effectLst/>
              <a:latin typeface="+mj-lt"/>
              <a:ea typeface="+mj-ea"/>
              <a:cs typeface="+mj-cs"/>
            </a:endParaRPr>
          </a:p>
          <a:p>
            <a:pPr>
              <a:lnSpc>
                <a:spcPct val="90000"/>
              </a:lnSpc>
              <a:spcBef>
                <a:spcPct val="0"/>
              </a:spcBef>
              <a:spcAft>
                <a:spcPts val="600"/>
              </a:spcAft>
            </a:pPr>
            <a:endParaRPr lang="en-US" sz="4800">
              <a:latin typeface="+mj-lt"/>
              <a:ea typeface="+mj-ea"/>
              <a:cs typeface="+mj-cs"/>
            </a:endParaRP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917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88352" y="2244314"/>
            <a:ext cx="10415296" cy="2369371"/>
          </a:xfrm>
        </p:spPr>
        <p:txBody>
          <a:bodyPr>
            <a:normAutofit/>
          </a:bodyPr>
          <a:lstStyle/>
          <a:p>
            <a:r>
              <a:rPr lang="en-US" sz="2000" dirty="0"/>
              <a:t>- LAB 1: </a:t>
            </a:r>
            <a:r>
              <a:rPr lang="en-US" sz="2000" dirty="0">
                <a:hlinkClick r:id="rId2"/>
              </a:rPr>
              <a:t>https://explore.skillbuilder.aws/learn/course/20119/play/132191/start-aws-simulearn</a:t>
            </a:r>
            <a:br>
              <a:rPr lang="en-US" sz="2000" dirty="0"/>
            </a:br>
            <a:br>
              <a:rPr lang="en-US" sz="2000" dirty="0"/>
            </a:br>
            <a:r>
              <a:rPr lang="en-US" sz="2000" dirty="0"/>
              <a:t>- LAB 2: </a:t>
            </a:r>
            <a:r>
              <a:rPr lang="en-US" sz="2000" dirty="0">
                <a:hlinkClick r:id="rId3"/>
              </a:rPr>
              <a:t>https://explore.skillbuilder.aws/learn/course/20135/play/132239/start-aws-simulearn;lp=2227</a:t>
            </a:r>
            <a:br>
              <a:rPr lang="en-US" sz="2000" dirty="0"/>
            </a:br>
            <a:br>
              <a:rPr lang="en-US" sz="2000" dirty="0"/>
            </a:br>
            <a:r>
              <a:rPr lang="en-US" sz="2000" dirty="0"/>
              <a:t>- </a:t>
            </a:r>
            <a:r>
              <a:rPr lang="en-US" sz="2000" dirty="0">
                <a:hlinkClick r:id="rId4"/>
              </a:rPr>
              <a:t>https://explore.skillbuilder.aws/learn/learning_plan/view/2227/aws-simulearn-solutions-architect</a:t>
            </a:r>
            <a:br>
              <a:rPr lang="en-US" sz="2000" dirty="0"/>
            </a:br>
            <a:endParaRPr lang="en-BR" sz="2000" dirty="0"/>
          </a:p>
        </p:txBody>
      </p:sp>
    </p:spTree>
    <p:extLst>
      <p:ext uri="{BB962C8B-B14F-4D97-AF65-F5344CB8AC3E}">
        <p14:creationId xmlns:p14="http://schemas.microsoft.com/office/powerpoint/2010/main" val="291439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ttlebells no chão">
            <a:extLst>
              <a:ext uri="{FF2B5EF4-FFF2-40B4-BE49-F238E27FC236}">
                <a16:creationId xmlns:a16="http://schemas.microsoft.com/office/drawing/2014/main" id="{B955461C-9867-EDD1-E6CD-D2B9F68A2DE6}"/>
              </a:ext>
            </a:extLst>
          </p:cNvPr>
          <p:cNvPicPr>
            <a:picLocks noChangeAspect="1"/>
          </p:cNvPicPr>
          <p:nvPr/>
        </p:nvPicPr>
        <p:blipFill>
          <a:blip r:embed="rId2"/>
          <a:srcRect l="10669" r="1066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097BEAA-6F95-6199-CD7F-E87DD881408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a:effectLst/>
                <a:latin typeface="+mj-lt"/>
                <a:ea typeface="+mj-ea"/>
                <a:cs typeface="+mj-cs"/>
              </a:rPr>
              <a:t>Exercícios</a:t>
            </a:r>
            <a:endParaRPr lang="en-US" sz="4800" b="0" i="0" u="none" strike="noStrike">
              <a:effectLst/>
              <a:latin typeface="+mj-lt"/>
              <a:ea typeface="+mj-ea"/>
              <a:cs typeface="+mj-cs"/>
            </a:endParaRPr>
          </a:p>
          <a:p>
            <a:pPr>
              <a:lnSpc>
                <a:spcPct val="90000"/>
              </a:lnSpc>
              <a:spcBef>
                <a:spcPct val="0"/>
              </a:spcBef>
              <a:spcAft>
                <a:spcPts val="600"/>
              </a:spcAft>
            </a:pPr>
            <a:endParaRPr lang="en-US" sz="4800">
              <a:latin typeface="+mj-lt"/>
              <a:ea typeface="+mj-ea"/>
              <a:cs typeface="+mj-cs"/>
            </a:endParaRP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1689523"/>
            <a:ext cx="11181227" cy="3043361"/>
          </a:xfrm>
        </p:spPr>
        <p:txBody>
          <a:bodyPr>
            <a:normAutofit fontScale="90000"/>
          </a:bodyPr>
          <a:lstStyle/>
          <a:p>
            <a:pPr algn="l"/>
            <a:br>
              <a:rPr lang="en-US" sz="2000" b="0" i="0" u="none" strike="noStrike" dirty="0">
                <a:effectLst/>
              </a:rPr>
            </a:br>
            <a:r>
              <a:rPr lang="en-US" sz="2000" b="1" i="0" u="none" strike="noStrike" dirty="0" err="1">
                <a:effectLst/>
              </a:rPr>
              <a:t>Questão</a:t>
            </a:r>
            <a:r>
              <a:rPr lang="en-US" sz="2000" b="1" i="0" u="none" strike="noStrike" dirty="0">
                <a:effectLst/>
              </a:rPr>
              <a:t> 1:</a:t>
            </a:r>
            <a:br>
              <a:rPr lang="en-US" sz="2000" b="1" i="0" u="none" strike="noStrike" dirty="0">
                <a:effectLst/>
              </a:rPr>
            </a:br>
            <a:br>
              <a:rPr lang="en-US" sz="2000" b="1" i="0" u="none" strike="noStrike" dirty="0">
                <a:effectLst/>
              </a:rPr>
            </a:br>
            <a:r>
              <a:rPr lang="en-US" sz="2000" b="1" i="0" u="none" strike="noStrike" dirty="0">
                <a:effectLst/>
              </a:rPr>
              <a:t>Qual das </a:t>
            </a:r>
            <a:r>
              <a:rPr lang="en-US" sz="2000" b="1" i="0" u="none" strike="noStrike" dirty="0" err="1">
                <a:effectLst/>
              </a:rPr>
              <a:t>seguintes</a:t>
            </a:r>
            <a:r>
              <a:rPr lang="en-US" sz="2000" b="1" i="0" u="none" strike="noStrike" dirty="0">
                <a:effectLst/>
              </a:rPr>
              <a:t> </a:t>
            </a:r>
            <a:r>
              <a:rPr lang="en-US" sz="2000" b="1" i="0" u="none" strike="noStrike" dirty="0" err="1">
                <a:effectLst/>
              </a:rPr>
              <a:t>abordagens</a:t>
            </a:r>
            <a:r>
              <a:rPr lang="en-US" sz="2000" b="1" i="0" u="none" strike="noStrike" dirty="0">
                <a:effectLst/>
              </a:rPr>
              <a:t> é </a:t>
            </a:r>
            <a:r>
              <a:rPr lang="en-US" sz="2000" b="1" i="0" u="none" strike="noStrike" dirty="0" err="1">
                <a:effectLst/>
              </a:rPr>
              <a:t>mais</a:t>
            </a:r>
            <a:r>
              <a:rPr lang="en-US" sz="2000" b="1" i="0" u="none" strike="noStrike" dirty="0">
                <a:effectLst/>
              </a:rPr>
              <a:t> </a:t>
            </a:r>
            <a:r>
              <a:rPr lang="en-US" sz="2000" b="1" i="0" u="none" strike="noStrike" dirty="0" err="1">
                <a:effectLst/>
              </a:rPr>
              <a:t>apropriada</a:t>
            </a:r>
            <a:r>
              <a:rPr lang="en-US" sz="2000" b="1" i="0" u="none" strike="noStrike" dirty="0">
                <a:effectLst/>
              </a:rPr>
              <a:t> para </a:t>
            </a:r>
            <a:r>
              <a:rPr lang="en-US" sz="2000" b="1" i="0" u="none" strike="noStrike" dirty="0" err="1">
                <a:effectLst/>
              </a:rPr>
              <a:t>gerenciar</a:t>
            </a:r>
            <a:r>
              <a:rPr lang="en-US" sz="2000" b="1" i="0" u="none" strike="noStrike" dirty="0">
                <a:effectLst/>
              </a:rPr>
              <a:t> o </a:t>
            </a:r>
            <a:r>
              <a:rPr lang="en-US" sz="2000" b="1" i="0" u="none" strike="noStrike" dirty="0" err="1">
                <a:effectLst/>
              </a:rPr>
              <a:t>acesso</a:t>
            </a:r>
            <a:r>
              <a:rPr lang="en-US" sz="2000" b="1" i="0" u="none" strike="noStrike" dirty="0">
                <a:effectLst/>
              </a:rPr>
              <a:t> a </a:t>
            </a:r>
            <a:r>
              <a:rPr lang="en-US" sz="2000" b="1" i="0" u="none" strike="noStrike" dirty="0" err="1">
                <a:effectLst/>
              </a:rPr>
              <a:t>recursos</a:t>
            </a:r>
            <a:r>
              <a:rPr lang="en-US" sz="2000" b="1" i="0" u="none" strike="noStrike" dirty="0">
                <a:effectLst/>
              </a:rPr>
              <a:t> </a:t>
            </a:r>
            <a:r>
              <a:rPr lang="en-US" sz="2000" b="1" i="0" u="none" strike="noStrike" dirty="0" err="1">
                <a:effectLst/>
              </a:rPr>
              <a:t>em</a:t>
            </a:r>
            <a:r>
              <a:rPr lang="en-US" sz="2000" b="1" i="0" u="none" strike="noStrike" dirty="0">
                <a:effectLst/>
              </a:rPr>
              <a:t> </a:t>
            </a:r>
            <a:r>
              <a:rPr lang="en-US" sz="2000" b="1" i="0" u="none" strike="noStrike" dirty="0" err="1">
                <a:effectLst/>
              </a:rPr>
              <a:t>várias</a:t>
            </a:r>
            <a:r>
              <a:rPr lang="en-US" sz="2000" b="1" i="0" u="none" strike="noStrike" dirty="0">
                <a:effectLst/>
              </a:rPr>
              <a:t> </a:t>
            </a:r>
            <a:r>
              <a:rPr lang="en-US" sz="2000" b="1" i="0" u="none" strike="noStrike" dirty="0" err="1">
                <a:effectLst/>
              </a:rPr>
              <a:t>contas</a:t>
            </a:r>
            <a:r>
              <a:rPr lang="en-US" sz="2000" b="1" i="0" u="none" strike="noStrike" dirty="0">
                <a:effectLst/>
              </a:rPr>
              <a:t> AWS </a:t>
            </a:r>
            <a:r>
              <a:rPr lang="en-US" sz="2000" b="1" i="0" u="none" strike="noStrike" dirty="0" err="1">
                <a:effectLst/>
              </a:rPr>
              <a:t>em</a:t>
            </a:r>
            <a:r>
              <a:rPr lang="en-US" sz="2000" b="1" i="0" u="none" strike="noStrike" dirty="0">
                <a:effectLst/>
              </a:rPr>
              <a:t> </a:t>
            </a:r>
            <a:r>
              <a:rPr lang="en-US" sz="2000" b="1" i="0" u="none" strike="noStrike" dirty="0" err="1">
                <a:effectLst/>
              </a:rPr>
              <a:t>uma</a:t>
            </a:r>
            <a:r>
              <a:rPr lang="en-US" sz="2000" b="1" i="0" u="none" strike="noStrike" dirty="0">
                <a:effectLst/>
              </a:rPr>
              <a:t> </a:t>
            </a:r>
            <a:r>
              <a:rPr lang="en-US" sz="2000" b="1" i="0" u="none" strike="noStrike" dirty="0" err="1">
                <a:effectLst/>
              </a:rPr>
              <a:t>grande</a:t>
            </a:r>
            <a:r>
              <a:rPr lang="en-US" sz="2000" b="1" i="0" u="none" strike="noStrike" dirty="0">
                <a:effectLst/>
              </a:rPr>
              <a:t> </a:t>
            </a:r>
            <a:r>
              <a:rPr lang="en-US" sz="2000" b="1" i="0" u="none" strike="noStrike" dirty="0" err="1">
                <a:effectLst/>
              </a:rPr>
              <a:t>organização</a:t>
            </a:r>
            <a:r>
              <a:rPr lang="en-US" sz="2000" b="1" i="0" u="none" strike="noStrike" dirty="0">
                <a:effectLst/>
              </a:rPr>
              <a:t>?</a:t>
            </a:r>
            <a:br>
              <a:rPr lang="en-US" sz="2000" b="1" i="0" u="none" strike="noStrike" dirty="0">
                <a:effectLst/>
              </a:rPr>
            </a:br>
            <a:br>
              <a:rPr lang="en-US" sz="2000" b="0" i="0" u="none" strike="noStrike" dirty="0">
                <a:effectLst/>
              </a:rPr>
            </a:br>
            <a:r>
              <a:rPr lang="en-US" sz="2000" b="0" i="0" u="none" strike="noStrike" dirty="0">
                <a:effectLst/>
              </a:rPr>
              <a:t>A) </a:t>
            </a:r>
            <a:r>
              <a:rPr lang="en-US" sz="2000" b="0" i="0" u="none" strike="noStrike" dirty="0" err="1">
                <a:effectLst/>
              </a:rPr>
              <a:t>Configurar</a:t>
            </a:r>
            <a:r>
              <a:rPr lang="en-US" sz="2000" b="0" i="0" u="none" strike="noStrike" dirty="0">
                <a:effectLst/>
              </a:rPr>
              <a:t> </a:t>
            </a:r>
            <a:r>
              <a:rPr lang="en-US" sz="2000" b="0" i="0" u="none" strike="noStrike" dirty="0" err="1">
                <a:effectLst/>
              </a:rPr>
              <a:t>múltiplos</a:t>
            </a:r>
            <a:r>
              <a:rPr lang="en-US" sz="2000" b="0" i="0" u="none" strike="noStrike" dirty="0">
                <a:effectLst/>
              </a:rPr>
              <a:t> </a:t>
            </a:r>
            <a:r>
              <a:rPr lang="en-US" sz="2000" b="0" i="0" u="none" strike="noStrike" dirty="0" err="1">
                <a:effectLst/>
              </a:rPr>
              <a:t>usuários</a:t>
            </a:r>
            <a:r>
              <a:rPr lang="en-US" sz="2000" b="0" i="0" u="none" strike="noStrike" dirty="0">
                <a:effectLst/>
              </a:rPr>
              <a:t> do IAM </a:t>
            </a:r>
            <a:r>
              <a:rPr lang="en-US" sz="2000" b="0" i="0" u="none" strike="noStrike" dirty="0" err="1">
                <a:effectLst/>
              </a:rPr>
              <a:t>em</a:t>
            </a:r>
            <a:r>
              <a:rPr lang="en-US" sz="2000" b="0" i="0" u="none" strike="noStrike" dirty="0">
                <a:effectLst/>
              </a:rPr>
              <a:t> </a:t>
            </a:r>
            <a:r>
              <a:rPr lang="en-US" sz="2000" b="0" i="0" u="none" strike="noStrike" dirty="0" err="1">
                <a:effectLst/>
              </a:rPr>
              <a:t>cada</a:t>
            </a:r>
            <a:r>
              <a:rPr lang="en-US" sz="2000" b="0" i="0" u="none" strike="noStrike" dirty="0">
                <a:effectLst/>
              </a:rPr>
              <a:t> </a:t>
            </a:r>
            <a:r>
              <a:rPr lang="en-US" sz="2000" b="0" i="0" u="none" strike="noStrike" dirty="0" err="1">
                <a:effectLst/>
              </a:rPr>
              <a:t>conta</a:t>
            </a:r>
            <a:r>
              <a:rPr lang="en-US" sz="2000" b="0" i="0" u="none" strike="noStrike" dirty="0">
                <a:effectLst/>
              </a:rPr>
              <a:t> </a:t>
            </a:r>
            <a:r>
              <a:rPr lang="en-US" sz="2000" b="0" i="0" u="none" strike="noStrike" dirty="0" err="1">
                <a:effectLst/>
              </a:rPr>
              <a:t>individualmente</a:t>
            </a:r>
            <a:r>
              <a:rPr lang="en-US" sz="2000" b="0" i="0" u="none" strike="noStrike" dirty="0">
                <a:effectLst/>
              </a:rPr>
              <a:t> </a:t>
            </a:r>
            <a:r>
              <a:rPr lang="en-US" sz="2000" b="0" i="0" u="none" strike="noStrike" dirty="0" err="1">
                <a:effectLst/>
              </a:rPr>
              <a:t>sem</a:t>
            </a:r>
            <a:r>
              <a:rPr lang="en-US" sz="2000" b="0" i="0" u="none" strike="noStrike" dirty="0">
                <a:effectLst/>
              </a:rPr>
              <a:t> </a:t>
            </a:r>
            <a:r>
              <a:rPr lang="en-US" sz="2000" b="0" i="0" u="none" strike="noStrike" dirty="0" err="1">
                <a:effectLst/>
              </a:rPr>
              <a:t>nenhuma</a:t>
            </a:r>
            <a:r>
              <a:rPr lang="en-US" sz="2000" b="0" i="0" u="none" strike="noStrike" dirty="0">
                <a:effectLst/>
              </a:rPr>
              <a:t> </a:t>
            </a:r>
            <a:r>
              <a:rPr lang="en-US" sz="2000" b="0" i="0" u="none" strike="noStrike" dirty="0" err="1">
                <a:effectLst/>
              </a:rPr>
              <a:t>coordenação</a:t>
            </a:r>
            <a:r>
              <a:rPr lang="en-US" sz="2000" b="0" i="0" u="none" strike="noStrike" dirty="0">
                <a:effectLst/>
              </a:rPr>
              <a:t> entre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B) </a:t>
            </a:r>
            <a:r>
              <a:rPr lang="en-US" sz="2000" b="0" i="0" u="none" strike="noStrike" dirty="0" err="1">
                <a:effectLst/>
              </a:rPr>
              <a:t>Utilizar</a:t>
            </a:r>
            <a:r>
              <a:rPr lang="en-US" sz="2000" b="0" i="0" u="none" strike="noStrike" dirty="0">
                <a:effectLst/>
              </a:rPr>
              <a:t> AWS Organizations para </a:t>
            </a:r>
            <a:r>
              <a:rPr lang="en-US" sz="2000" b="0" i="0" u="none" strike="noStrike" dirty="0" err="1">
                <a:effectLst/>
              </a:rPr>
              <a:t>consolidar</a:t>
            </a:r>
            <a:r>
              <a:rPr lang="en-US" sz="2000" b="0" i="0" u="none" strike="noStrike" dirty="0">
                <a:effectLst/>
              </a:rPr>
              <a:t> </a:t>
            </a:r>
            <a:r>
              <a:rPr lang="en-US" sz="2000" b="0" i="0" u="none" strike="noStrike" dirty="0" err="1">
                <a:effectLst/>
              </a:rPr>
              <a:t>contas</a:t>
            </a:r>
            <a:r>
              <a:rPr lang="en-US" sz="2000" b="0" i="0" u="none" strike="noStrike" dirty="0">
                <a:effectLst/>
              </a:rPr>
              <a:t> e </a:t>
            </a:r>
            <a:r>
              <a:rPr lang="en-US" sz="2000" b="0" i="0" u="none" strike="noStrike" dirty="0" err="1">
                <a:effectLst/>
              </a:rPr>
              <a:t>aplicar</a:t>
            </a:r>
            <a:r>
              <a:rPr lang="en-US" sz="2000" b="0" i="0" u="none" strike="noStrike" dirty="0">
                <a:effectLst/>
              </a:rPr>
              <a:t> </a:t>
            </a:r>
            <a:r>
              <a:rPr lang="en-US" sz="2000" b="0" i="0" u="none" strike="noStrike" dirty="0" err="1">
                <a:effectLst/>
              </a:rPr>
              <a:t>políticas</a:t>
            </a:r>
            <a:r>
              <a:rPr lang="en-US" sz="2000" b="0" i="0" u="none" strike="noStrike" dirty="0">
                <a:effectLst/>
              </a:rPr>
              <a:t> de </a:t>
            </a:r>
            <a:r>
              <a:rPr lang="en-US" sz="2000" b="0" i="0" u="none" strike="noStrike" dirty="0" err="1">
                <a:effectLst/>
              </a:rPr>
              <a:t>controle</a:t>
            </a:r>
            <a:r>
              <a:rPr lang="en-US" sz="2000" b="0" i="0" u="none" strike="noStrike" dirty="0">
                <a:effectLst/>
              </a:rPr>
              <a:t> de </a:t>
            </a:r>
            <a:r>
              <a:rPr lang="en-US" sz="2000" b="0" i="0" u="none" strike="noStrike" dirty="0" err="1">
                <a:effectLst/>
              </a:rPr>
              <a:t>serviço</a:t>
            </a:r>
            <a:r>
              <a:rPr lang="en-US" sz="2000" b="0" i="0" u="none" strike="noStrike" dirty="0">
                <a:effectLst/>
              </a:rPr>
              <a:t> (SCPs) para </a:t>
            </a:r>
            <a:r>
              <a:rPr lang="en-US" sz="2000" b="0" i="0" u="none" strike="noStrike" dirty="0" err="1">
                <a:effectLst/>
              </a:rPr>
              <a:t>gerenciar</a:t>
            </a:r>
            <a:r>
              <a:rPr lang="en-US" sz="2000" b="0" i="0" u="none" strike="noStrike" dirty="0">
                <a:effectLst/>
              </a:rPr>
              <a:t> </a:t>
            </a:r>
            <a:r>
              <a:rPr lang="en-US" sz="2000" b="0" i="0" u="none" strike="noStrike" dirty="0" err="1">
                <a:effectLst/>
              </a:rPr>
              <a:t>permissões</a:t>
            </a:r>
            <a:r>
              <a:rPr lang="en-US" sz="2000" b="0" i="0" u="none" strike="noStrike" dirty="0">
                <a:effectLst/>
              </a:rPr>
              <a:t> de </a:t>
            </a:r>
            <a:r>
              <a:rPr lang="en-US" sz="2000" b="0" i="0" u="none" strike="noStrike" dirty="0" err="1">
                <a:effectLst/>
              </a:rPr>
              <a:t>maneira</a:t>
            </a:r>
            <a:r>
              <a:rPr lang="en-US" sz="2000" b="0" i="0" u="none" strike="noStrike" dirty="0">
                <a:effectLst/>
              </a:rPr>
              <a:t> </a:t>
            </a:r>
            <a:r>
              <a:rPr lang="en-US" sz="2000" b="0" i="0" u="none" strike="noStrike" dirty="0" err="1">
                <a:effectLst/>
              </a:rPr>
              <a:t>centralizada</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C) </a:t>
            </a:r>
            <a:r>
              <a:rPr lang="en-US" sz="2000" b="0" i="0" u="none" strike="noStrike" dirty="0" err="1">
                <a:effectLst/>
              </a:rPr>
              <a:t>Criar</a:t>
            </a:r>
            <a:r>
              <a:rPr lang="en-US" sz="2000" b="0" i="0" u="none" strike="noStrike" dirty="0">
                <a:effectLst/>
              </a:rPr>
              <a:t> </a:t>
            </a:r>
            <a:r>
              <a:rPr lang="en-US" sz="2000" b="0" i="0" u="none" strike="noStrike" dirty="0" err="1">
                <a:effectLst/>
              </a:rPr>
              <a:t>uma</a:t>
            </a:r>
            <a:r>
              <a:rPr lang="en-US" sz="2000" b="0" i="0" u="none" strike="noStrike" dirty="0">
                <a:effectLst/>
              </a:rPr>
              <a:t> </a:t>
            </a:r>
            <a:r>
              <a:rPr lang="en-US" sz="2000" b="0" i="0" u="none" strike="noStrike" dirty="0" err="1">
                <a:effectLst/>
              </a:rPr>
              <a:t>política</a:t>
            </a:r>
            <a:r>
              <a:rPr lang="en-US" sz="2000" b="0" i="0" u="none" strike="noStrike" dirty="0">
                <a:effectLst/>
              </a:rPr>
              <a:t> de bucket no Amazon S3 para </a:t>
            </a:r>
            <a:r>
              <a:rPr lang="en-US" sz="2000" b="0" i="0" u="none" strike="noStrike" dirty="0" err="1">
                <a:effectLst/>
              </a:rPr>
              <a:t>cada</a:t>
            </a:r>
            <a:r>
              <a:rPr lang="en-US" sz="2000" b="0" i="0" u="none" strike="noStrike" dirty="0">
                <a:effectLst/>
              </a:rPr>
              <a:t> </a:t>
            </a:r>
            <a:r>
              <a:rPr lang="en-US" sz="2000" b="0" i="0" u="none" strike="noStrike" dirty="0" err="1">
                <a:effectLst/>
              </a:rPr>
              <a:t>recurso</a:t>
            </a:r>
            <a:r>
              <a:rPr lang="en-US" sz="2000" b="0" i="0" u="none" strike="noStrike" dirty="0">
                <a:effectLst/>
              </a:rPr>
              <a:t> </a:t>
            </a:r>
            <a:r>
              <a:rPr lang="en-US" sz="2000" b="0" i="0" u="none" strike="noStrike" dirty="0" err="1">
                <a:effectLst/>
              </a:rPr>
              <a:t>separado</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D) </a:t>
            </a:r>
            <a:r>
              <a:rPr lang="en-US" sz="2000" b="0" i="0" u="none" strike="noStrike" dirty="0" err="1">
                <a:effectLst/>
              </a:rPr>
              <a:t>Utilizar</a:t>
            </a:r>
            <a:r>
              <a:rPr lang="en-US" sz="2000" b="0" i="0" u="none" strike="noStrike" dirty="0">
                <a:effectLst/>
              </a:rPr>
              <a:t> </a:t>
            </a:r>
            <a:r>
              <a:rPr lang="en-US" sz="2000" b="0" i="0" u="none" strike="noStrike" dirty="0" err="1">
                <a:effectLst/>
              </a:rPr>
              <a:t>grupos</a:t>
            </a:r>
            <a:r>
              <a:rPr lang="en-US" sz="2000" b="0" i="0" u="none" strike="noStrike" dirty="0">
                <a:effectLst/>
              </a:rPr>
              <a:t> de segurança do EC2 para </a:t>
            </a:r>
            <a:r>
              <a:rPr lang="en-US" sz="2000" b="0" i="0" u="none" strike="noStrike" dirty="0" err="1">
                <a:effectLst/>
              </a:rPr>
              <a:t>gerenciar</a:t>
            </a:r>
            <a:r>
              <a:rPr lang="en-US" sz="2000" b="0" i="0" u="none" strike="noStrike" dirty="0">
                <a:effectLst/>
              </a:rPr>
              <a:t> o </a:t>
            </a:r>
            <a:r>
              <a:rPr lang="en-US" sz="2000" b="0" i="0" u="none" strike="noStrike" dirty="0" err="1">
                <a:effectLst/>
              </a:rPr>
              <a:t>acesso</a:t>
            </a:r>
            <a:r>
              <a:rPr lang="en-US" sz="2000" b="0" i="0" u="none" strike="noStrike" dirty="0">
                <a:effectLst/>
              </a:rPr>
              <a:t> a </a:t>
            </a:r>
            <a:r>
              <a:rPr lang="en-US" sz="2000" b="0" i="0" u="none" strike="noStrike" dirty="0" err="1">
                <a:effectLst/>
              </a:rPr>
              <a:t>todas</a:t>
            </a:r>
            <a:r>
              <a:rPr lang="en-US" sz="2000" b="0" i="0" u="none" strike="noStrike" dirty="0">
                <a:effectLst/>
              </a:rPr>
              <a:t>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26349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451413"/>
            <a:ext cx="11181227" cy="4687747"/>
          </a:xfrm>
        </p:spPr>
        <p:txBody>
          <a:bodyPr>
            <a:normAutofit/>
          </a:bodyPr>
          <a:lstStyle/>
          <a:p>
            <a:pPr algn="l"/>
            <a:br>
              <a:rPr lang="en-US" sz="18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2:</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Qual </a:t>
            </a:r>
            <a:r>
              <a:rPr lang="en-US" sz="1800" b="1" i="0" u="none" strike="noStrike" dirty="0" err="1">
                <a:solidFill>
                  <a:srgbClr val="000000"/>
                </a:solidFill>
                <a:effectLst/>
              </a:rPr>
              <a:t>serviço</a:t>
            </a:r>
            <a:r>
              <a:rPr lang="en-US" sz="1800" b="1" i="0" u="none" strike="noStrike" dirty="0">
                <a:solidFill>
                  <a:srgbClr val="000000"/>
                </a:solidFill>
                <a:effectLst/>
              </a:rPr>
              <a:t> da AWS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adequado</a:t>
            </a:r>
            <a:r>
              <a:rPr lang="en-US" sz="1800" b="1" i="0" u="none" strike="noStrike" dirty="0">
                <a:solidFill>
                  <a:srgbClr val="000000"/>
                </a:solidFill>
                <a:effectLst/>
              </a:rPr>
              <a:t> para </a:t>
            </a:r>
            <a:r>
              <a:rPr lang="en-US" sz="1800" b="1" i="0" u="none" strike="noStrike" dirty="0" err="1">
                <a:solidFill>
                  <a:srgbClr val="000000"/>
                </a:solidFill>
                <a:effectLst/>
              </a:rPr>
              <a:t>oferecer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experiência</a:t>
            </a:r>
            <a:r>
              <a:rPr lang="en-US" sz="1800" b="1" i="0" u="none" strike="noStrike" dirty="0">
                <a:solidFill>
                  <a:srgbClr val="000000"/>
                </a:solidFill>
                <a:effectLst/>
              </a:rPr>
              <a:t> de login </a:t>
            </a:r>
            <a:r>
              <a:rPr lang="en-US" sz="1800" b="1" i="0" u="none" strike="noStrike" dirty="0" err="1">
                <a:solidFill>
                  <a:srgbClr val="000000"/>
                </a:solidFill>
                <a:effectLst/>
              </a:rPr>
              <a:t>centralizada</a:t>
            </a:r>
            <a:r>
              <a:rPr lang="en-US" sz="1800" b="1" i="0" u="none" strike="noStrike" dirty="0">
                <a:solidFill>
                  <a:srgbClr val="000000"/>
                </a:solidFill>
                <a:effectLst/>
              </a:rPr>
              <a:t>, </a:t>
            </a:r>
            <a:r>
              <a:rPr lang="en-US" sz="1800" b="1" i="0" u="none" strike="noStrike" dirty="0" err="1">
                <a:solidFill>
                  <a:srgbClr val="000000"/>
                </a:solidFill>
                <a:effectLst/>
              </a:rPr>
              <a:t>permitindo</a:t>
            </a:r>
            <a:r>
              <a:rPr lang="en-US" sz="1800" b="1" i="0" u="none" strike="noStrike" dirty="0">
                <a:solidFill>
                  <a:srgbClr val="000000"/>
                </a:solidFill>
                <a:effectLst/>
              </a:rPr>
              <a:t> que </a:t>
            </a:r>
            <a:r>
              <a:rPr lang="en-US" sz="1800" b="1" i="0" u="none" strike="noStrike" dirty="0" err="1">
                <a:solidFill>
                  <a:srgbClr val="000000"/>
                </a:solidFill>
                <a:effectLst/>
              </a:rPr>
              <a:t>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a:t>
            </a:r>
            <a:r>
              <a:rPr lang="en-US" sz="1800" b="1" i="0" u="none" strike="noStrike" dirty="0" err="1">
                <a:solidFill>
                  <a:srgbClr val="000000"/>
                </a:solidFill>
                <a:effectLst/>
              </a:rPr>
              <a:t>acessem</a:t>
            </a:r>
            <a:r>
              <a:rPr lang="en-US" sz="1800" b="1" i="0" u="none" strike="noStrike" dirty="0">
                <a:solidFill>
                  <a:srgbClr val="000000"/>
                </a:solidFill>
                <a:effectLst/>
              </a:rPr>
              <a:t>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AWS e </a:t>
            </a:r>
            <a:r>
              <a:rPr lang="en-US" sz="1800" b="1" i="0" u="none" strike="noStrike" dirty="0" err="1">
                <a:solidFill>
                  <a:srgbClr val="000000"/>
                </a:solidFill>
                <a:effectLst/>
              </a:rPr>
              <a:t>aplicações</a:t>
            </a:r>
            <a:r>
              <a:rPr lang="en-US" sz="1800" b="1" i="0" u="none" strike="noStrike" dirty="0">
                <a:solidFill>
                  <a:srgbClr val="000000"/>
                </a:solidFill>
                <a:effectLst/>
              </a:rPr>
              <a:t> </a:t>
            </a:r>
            <a:r>
              <a:rPr lang="en-US" sz="1800" b="1" i="0" u="none" strike="noStrike" dirty="0" err="1">
                <a:solidFill>
                  <a:srgbClr val="000000"/>
                </a:solidFill>
                <a:effectLst/>
              </a:rPr>
              <a:t>empresariais</a:t>
            </a:r>
            <a:r>
              <a:rPr lang="en-US" sz="1800" b="1" i="0" u="none" strike="noStrike" dirty="0">
                <a:solidFill>
                  <a:srgbClr val="000000"/>
                </a:solidFill>
                <a:effectLst/>
              </a:rPr>
              <a:t> com um </a:t>
            </a:r>
            <a:r>
              <a:rPr lang="en-US" sz="1800" b="1" i="0" u="none" strike="noStrike" dirty="0" err="1">
                <a:solidFill>
                  <a:srgbClr val="000000"/>
                </a:solidFill>
                <a:effectLst/>
              </a:rPr>
              <a:t>único</a:t>
            </a:r>
            <a:r>
              <a:rPr lang="en-US" sz="1800" b="1" i="0" u="none" strike="noStrike" dirty="0">
                <a:solidFill>
                  <a:srgbClr val="000000"/>
                </a:solidFill>
                <a:effectLst/>
              </a:rPr>
              <a:t> conjunto de </a:t>
            </a:r>
            <a:r>
              <a:rPr lang="en-US" sz="1800" b="1" i="0" u="none" strike="noStrike" dirty="0" err="1">
                <a:solidFill>
                  <a:srgbClr val="000000"/>
                </a:solidFill>
                <a:effectLst/>
              </a:rPr>
              <a:t>credenciais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Amazon Redshift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Amazon Cognito, que </a:t>
            </a:r>
            <a:r>
              <a:rPr lang="en-US" sz="1800" b="0" i="0" u="none" strike="noStrike" dirty="0" err="1">
                <a:solidFill>
                  <a:srgbClr val="000000"/>
                </a:solidFill>
                <a:effectLst/>
              </a:rPr>
              <a:t>permite</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para </a:t>
            </a:r>
            <a:r>
              <a:rPr lang="en-US" sz="1800" b="0" i="0" u="none" strike="noStrike" dirty="0" err="1">
                <a:solidFill>
                  <a:srgbClr val="000000"/>
                </a:solidFill>
                <a:effectLst/>
              </a:rPr>
              <a:t>aplicações</a:t>
            </a:r>
            <a:r>
              <a:rPr lang="en-US" sz="1800" b="0" i="0" u="none" strike="noStrike" dirty="0">
                <a:solidFill>
                  <a:srgbClr val="000000"/>
                </a:solidFill>
                <a:effectLst/>
              </a:rPr>
              <a:t> </a:t>
            </a:r>
            <a:r>
              <a:rPr lang="en-US" sz="1800" b="0" i="0" u="none" strike="noStrike" dirty="0" err="1">
                <a:solidFill>
                  <a:srgbClr val="000000"/>
                </a:solidFill>
                <a:effectLst/>
              </a:rPr>
              <a:t>móveis</a:t>
            </a:r>
            <a:r>
              <a:rPr lang="en-US" sz="1800" b="0" i="0" u="none" strike="noStrike" dirty="0">
                <a:solidFill>
                  <a:srgbClr val="000000"/>
                </a:solidFill>
                <a:effectLst/>
              </a:rPr>
              <a:t> e web </a:t>
            </a:r>
            <a:r>
              <a:rPr lang="en-US" sz="1800" b="0" i="0" u="none" strike="noStrike" dirty="0" err="1">
                <a:solidFill>
                  <a:srgbClr val="000000"/>
                </a:solidFill>
                <a:effectLst/>
              </a:rPr>
              <a:t>usando</a:t>
            </a:r>
            <a:r>
              <a:rPr lang="en-US" sz="1800" b="0" i="0" u="none" strike="noStrike" dirty="0">
                <a:solidFill>
                  <a:srgbClr val="000000"/>
                </a:solidFill>
                <a:effectLst/>
              </a:rPr>
              <a:t> provedores de </a:t>
            </a:r>
            <a:r>
              <a:rPr lang="en-US" sz="1800" b="0" i="0" u="none" strike="noStrike" dirty="0" err="1">
                <a:solidFill>
                  <a:srgbClr val="000000"/>
                </a:solidFill>
                <a:effectLst/>
              </a:rPr>
              <a:t>identidade</a:t>
            </a:r>
            <a:r>
              <a:rPr lang="en-US" sz="1800" b="0" i="0" u="none" strike="noStrike" dirty="0">
                <a:solidFill>
                  <a:srgbClr val="000000"/>
                </a:solidFill>
                <a:effectLst/>
              </a:rPr>
              <a:t> social.</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AWS Directory Service for Microsoft Active Directory (AWS Managed Microsoft AD)</a:t>
            </a:r>
            <a:br>
              <a:rPr lang="en-US" sz="1800" b="0" i="0" u="none" strike="noStrike" dirty="0">
                <a:solidFill>
                  <a:srgbClr val="000000"/>
                </a:solidFill>
                <a:effectLst/>
              </a:rPr>
            </a:br>
            <a:br>
              <a:rPr lang="en-US" sz="18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0019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107201"/>
          </a:xfrm>
        </p:spPr>
        <p:txBody>
          <a:bodyPr>
            <a:normAutofit/>
          </a:bodyPr>
          <a:lstStyle/>
          <a:p>
            <a:pPr algn="l"/>
            <a:r>
              <a:rPr lang="en-US" sz="1800" b="1" i="0" u="none" strike="noStrike" dirty="0" err="1">
                <a:solidFill>
                  <a:srgbClr val="000000"/>
                </a:solidFill>
                <a:effectLst/>
              </a:rPr>
              <a:t>Questão</a:t>
            </a:r>
            <a:r>
              <a:rPr lang="en-US" sz="1800" b="1" i="0" u="none" strike="noStrike" dirty="0">
                <a:solidFill>
                  <a:srgbClr val="000000"/>
                </a:solidFill>
                <a:effectLst/>
              </a:rPr>
              <a:t> 3:</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Ao </a:t>
            </a:r>
            <a:r>
              <a:rPr lang="en-US" sz="1800" b="1" i="0" u="none" strike="noStrike" dirty="0" err="1">
                <a:solidFill>
                  <a:srgbClr val="000000"/>
                </a:solidFill>
                <a:effectLst/>
              </a:rPr>
              <a:t>projetar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estratégia</a:t>
            </a:r>
            <a:r>
              <a:rPr lang="en-US" sz="1800" b="1" i="0" u="none" strike="noStrike" dirty="0">
                <a:solidFill>
                  <a:srgbClr val="000000"/>
                </a:solidFill>
                <a:effectLst/>
              </a:rPr>
              <a:t> de segurança para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da AWS, qual </a:t>
            </a:r>
            <a:r>
              <a:rPr lang="en-US" sz="1800" b="1" i="0" u="none" strike="noStrike" dirty="0" err="1">
                <a:solidFill>
                  <a:srgbClr val="000000"/>
                </a:solidFill>
                <a:effectLst/>
              </a:rPr>
              <a:t>combinação</a:t>
            </a:r>
            <a:r>
              <a:rPr lang="en-US" sz="1800" b="1" i="0" u="none" strike="noStrike" dirty="0">
                <a:solidFill>
                  <a:srgbClr val="000000"/>
                </a:solidFill>
                <a:effectLst/>
              </a:rPr>
              <a:t> de </a:t>
            </a:r>
            <a:r>
              <a:rPr lang="en-US" sz="1800" b="1" i="0" u="none" strike="noStrike" dirty="0" err="1">
                <a:solidFill>
                  <a:srgbClr val="000000"/>
                </a:solidFill>
                <a:effectLst/>
              </a:rPr>
              <a:t>serviços</a:t>
            </a:r>
            <a:r>
              <a:rPr lang="en-US" sz="1800" b="1" i="0" u="none" strike="noStrike" dirty="0">
                <a:solidFill>
                  <a:srgbClr val="000000"/>
                </a:solidFill>
                <a:effectLst/>
              </a:rPr>
              <a:t> e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a:t>
            </a:r>
            <a:r>
              <a:rPr lang="en-US" sz="1800" b="1" i="0" u="none" strike="noStrike" dirty="0" err="1">
                <a:solidFill>
                  <a:srgbClr val="000000"/>
                </a:solidFill>
                <a:effectLst/>
              </a:rPr>
              <a:t>pode</a:t>
            </a:r>
            <a:r>
              <a:rPr lang="en-US" sz="1800" b="1" i="0" u="none" strike="noStrike" dirty="0">
                <a:solidFill>
                  <a:srgbClr val="000000"/>
                </a:solidFill>
                <a:effectLst/>
              </a:rPr>
              <a:t> </a:t>
            </a:r>
            <a:r>
              <a:rPr lang="en-US" sz="1800" b="1" i="0" u="none" strike="noStrike" dirty="0" err="1">
                <a:solidFill>
                  <a:srgbClr val="000000"/>
                </a:solidFill>
                <a:effectLst/>
              </a:rPr>
              <a:t>oferecer</a:t>
            </a:r>
            <a:r>
              <a:rPr lang="en-US" sz="1800" b="1" i="0" u="none" strike="noStrike" dirty="0">
                <a:solidFill>
                  <a:srgbClr val="000000"/>
                </a:solidFill>
                <a:effectLst/>
              </a:rPr>
              <a:t> o </a:t>
            </a:r>
            <a:r>
              <a:rPr lang="en-US" sz="1800" b="1" i="0" u="none" strike="noStrike" dirty="0" err="1">
                <a:solidFill>
                  <a:srgbClr val="000000"/>
                </a:solidFill>
                <a:effectLst/>
              </a:rPr>
              <a:t>controle</a:t>
            </a:r>
            <a:r>
              <a:rPr lang="en-US" sz="1800" b="1" i="0" u="none" strike="noStrike" dirty="0">
                <a:solidFill>
                  <a:srgbClr val="000000"/>
                </a:solidFill>
                <a:effectLst/>
              </a:rPr>
              <a:t>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robusto</a:t>
            </a:r>
            <a:r>
              <a:rPr lang="en-US" sz="1800" b="1" i="0" u="none" strike="noStrike" dirty="0">
                <a:solidFill>
                  <a:srgbClr val="000000"/>
                </a:solidFill>
                <a:effectLst/>
              </a:rPr>
              <a:t> e </a:t>
            </a:r>
            <a:r>
              <a:rPr lang="en-US" sz="1800" b="1" i="0" u="none" strike="noStrike" dirty="0" err="1">
                <a:solidFill>
                  <a:srgbClr val="000000"/>
                </a:solidFill>
                <a:effectLst/>
              </a:rPr>
              <a:t>centralizado</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Utilizar</a:t>
            </a:r>
            <a:r>
              <a:rPr lang="en-US" sz="1800" b="0" i="0" u="none" strike="noStrike" dirty="0">
                <a:solidFill>
                  <a:srgbClr val="000000"/>
                </a:solidFill>
                <a:effectLst/>
              </a:rPr>
              <a:t>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conta</a:t>
            </a:r>
            <a:r>
              <a:rPr lang="en-US" sz="1800" b="0" i="0" u="none" strike="noStrike" dirty="0">
                <a:solidFill>
                  <a:srgbClr val="000000"/>
                </a:solidFill>
                <a:effectLst/>
              </a:rPr>
              <a:t> AWS 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IAM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departamento</a:t>
            </a:r>
            <a:r>
              <a:rPr lang="en-US" sz="1800" b="0" i="0" u="none" strike="noStrike" dirty="0">
                <a:solidFill>
                  <a:srgbClr val="000000"/>
                </a:solidFill>
                <a:effectLst/>
              </a:rPr>
              <a:t> da </a:t>
            </a:r>
            <a:r>
              <a:rPr lang="en-US" sz="1800" b="0" i="0" u="none" strike="noStrike" dirty="0" err="1">
                <a:solidFill>
                  <a:srgbClr val="000000"/>
                </a:solidFill>
                <a:effectLst/>
              </a:rPr>
              <a:t>organização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grupos</a:t>
            </a:r>
            <a:r>
              <a:rPr lang="en-US" sz="1800" b="0" i="0" u="none" strike="noStrike" dirty="0">
                <a:solidFill>
                  <a:srgbClr val="000000"/>
                </a:solidFill>
                <a:effectLst/>
              </a:rPr>
              <a:t> de segurança do EC2 para </a:t>
            </a:r>
            <a:r>
              <a:rPr lang="en-US" sz="1800" b="0" i="0" u="none" strike="noStrike" dirty="0" err="1">
                <a:solidFill>
                  <a:srgbClr val="000000"/>
                </a:solidFill>
                <a:effectLst/>
              </a:rPr>
              <a:t>controlar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Configurar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no </a:t>
            </a:r>
            <a:r>
              <a:rPr lang="en-US" sz="1800" b="0" i="0" u="none" strike="noStrike" dirty="0" err="1">
                <a:solidFill>
                  <a:srgbClr val="000000"/>
                </a:solidFill>
                <a:effectLst/>
              </a:rPr>
              <a:t>nível</a:t>
            </a:r>
            <a:r>
              <a:rPr lang="en-US" sz="1800" b="0" i="0" u="none" strike="noStrike" dirty="0">
                <a:solidFill>
                  <a:srgbClr val="000000"/>
                </a:solidFill>
                <a:effectLst/>
              </a:rPr>
              <a:t> do bucket S3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usuário</a:t>
            </a:r>
            <a:r>
              <a:rPr lang="en-US" sz="1800" b="0" i="0" u="none" strike="noStrike" dirty="0">
                <a:solidFill>
                  <a:srgbClr val="000000"/>
                </a:solidFill>
                <a:effectLst/>
              </a:rPr>
              <a:t> </a:t>
            </a:r>
            <a:r>
              <a:rPr lang="en-US" sz="1800" b="0" i="0" u="none" strike="noStrike" dirty="0" err="1">
                <a:solidFill>
                  <a:srgbClr val="000000"/>
                </a:solidFill>
                <a:effectLst/>
              </a:rPr>
              <a:t>individualmente</a:t>
            </a:r>
            <a:r>
              <a:rPr lang="en-US" sz="1800" b="0" i="0" u="none" strike="noStrike" dirty="0">
                <a:solidFill>
                  <a:srgbClr val="000000"/>
                </a:solidFill>
                <a:effectLst/>
              </a:rPr>
              <a:t>.</a:t>
            </a:r>
            <a:br>
              <a:rPr lang="en-US" sz="1800" b="0" i="0" u="none" strike="noStrike" dirty="0">
                <a:solidFill>
                  <a:srgbClr val="000000"/>
                </a:solidFill>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25171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Modelo de responsabilidade compartilhada da AWS</a:t>
            </a:r>
          </a:p>
        </p:txBody>
      </p:sp>
      <p:pic>
        <p:nvPicPr>
          <p:cNvPr id="3" name="Picture 2">
            <a:extLst>
              <a:ext uri="{FF2B5EF4-FFF2-40B4-BE49-F238E27FC236}">
                <a16:creationId xmlns:a16="http://schemas.microsoft.com/office/drawing/2014/main" id="{FF8B3620-DCEA-DD5D-2975-8B6C895C037E}"/>
              </a:ext>
            </a:extLst>
          </p:cNvPr>
          <p:cNvPicPr>
            <a:picLocks noChangeAspect="1"/>
          </p:cNvPicPr>
          <p:nvPr/>
        </p:nvPicPr>
        <p:blipFill>
          <a:blip r:embed="rId2"/>
          <a:stretch>
            <a:fillRect/>
          </a:stretch>
        </p:blipFill>
        <p:spPr>
          <a:xfrm>
            <a:off x="2172607" y="1675227"/>
            <a:ext cx="7846785" cy="4394199"/>
          </a:xfrm>
          <a:prstGeom prst="rect">
            <a:avLst/>
          </a:prstGeom>
        </p:spPr>
      </p:pic>
    </p:spTree>
    <p:extLst>
      <p:ext uri="{BB962C8B-B14F-4D97-AF65-F5344CB8AC3E}">
        <p14:creationId xmlns:p14="http://schemas.microsoft.com/office/powerpoint/2010/main" val="2170013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78652" y="625683"/>
            <a:ext cx="11323941" cy="4710897"/>
          </a:xfrm>
        </p:spPr>
        <p:txBody>
          <a:bodyPr>
            <a:normAutofit/>
          </a:bodyPr>
          <a:lstStyle/>
          <a:p>
            <a:pPr algn="l"/>
            <a:br>
              <a:rPr lang="en-US" sz="20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4:</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err="1">
                <a:solidFill>
                  <a:srgbClr val="000000"/>
                </a:solidFill>
                <a:effectLst/>
              </a:rPr>
              <a:t>Quais</a:t>
            </a:r>
            <a:r>
              <a:rPr lang="en-US" sz="1800" b="1" i="0" u="none" strike="noStrike" dirty="0">
                <a:solidFill>
                  <a:srgbClr val="000000"/>
                </a:solidFill>
                <a:effectLst/>
              </a:rPr>
              <a:t> </a:t>
            </a:r>
            <a:r>
              <a:rPr lang="en-US" sz="1800" b="1" i="0" u="none" strike="noStrike" dirty="0" err="1">
                <a:solidFill>
                  <a:srgbClr val="000000"/>
                </a:solidFill>
                <a:effectLst/>
              </a:rPr>
              <a:t>são</a:t>
            </a:r>
            <a:r>
              <a:rPr lang="en-US" sz="1800" b="1" i="0" u="none" strike="noStrike" dirty="0">
                <a:solidFill>
                  <a:srgbClr val="000000"/>
                </a:solidFill>
                <a:effectLst/>
              </a:rPr>
              <a:t> as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de segurança que </a:t>
            </a:r>
            <a:r>
              <a:rPr lang="en-US" sz="1800" b="1" i="0" u="none" strike="noStrike" dirty="0" err="1">
                <a:solidFill>
                  <a:srgbClr val="000000"/>
                </a:solidFill>
                <a:effectLst/>
              </a:rPr>
              <a:t>devem</a:t>
            </a:r>
            <a:r>
              <a:rPr lang="en-US" sz="1800" b="1" i="0" u="none" strike="noStrike" dirty="0">
                <a:solidFill>
                  <a:srgbClr val="000000"/>
                </a:solidFill>
                <a:effectLst/>
              </a:rPr>
              <a:t> ser </a:t>
            </a:r>
            <a:r>
              <a:rPr lang="en-US" sz="1800" b="1" i="0" u="none" strike="noStrike" dirty="0" err="1">
                <a:solidFill>
                  <a:srgbClr val="000000"/>
                </a:solidFill>
                <a:effectLst/>
              </a:rPr>
              <a:t>aplicadas</a:t>
            </a:r>
            <a:r>
              <a:rPr lang="en-US" sz="1800" b="1" i="0" u="none" strike="noStrike" dirty="0">
                <a:solidFill>
                  <a:srgbClr val="000000"/>
                </a:solidFill>
                <a:effectLst/>
              </a:rPr>
              <a:t> </a:t>
            </a:r>
            <a:r>
              <a:rPr lang="en-US" sz="1800" b="1" i="0" u="none" strike="noStrike" dirty="0" err="1">
                <a:solidFill>
                  <a:srgbClr val="000000"/>
                </a:solidFill>
                <a:effectLst/>
              </a:rPr>
              <a:t>aos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do IAM e </a:t>
            </a:r>
            <a:r>
              <a:rPr lang="en-US" sz="1800" b="1" i="0" u="none" strike="noStrike" dirty="0" err="1">
                <a:solidFill>
                  <a:srgbClr val="000000"/>
                </a:solidFill>
                <a:effectLst/>
              </a:rPr>
              <a:t>usuários-raiz</a:t>
            </a:r>
            <a:r>
              <a:rPr lang="en-US" sz="1800" b="1" i="0" u="none" strike="noStrike" dirty="0">
                <a:solidFill>
                  <a:srgbClr val="000000"/>
                </a:solidFill>
                <a:effectLst/>
              </a:rPr>
              <a:t> </a:t>
            </a:r>
            <a:r>
              <a:rPr lang="en-US" sz="1800" b="1" i="0" u="none" strike="noStrike" dirty="0" err="1">
                <a:solidFill>
                  <a:srgbClr val="000000"/>
                </a:solidFill>
                <a:effectLst/>
              </a:rPr>
              <a:t>na</a:t>
            </a:r>
            <a:r>
              <a:rPr lang="en-US" sz="1800" b="1" i="0" u="none" strike="noStrike" dirty="0">
                <a:solidFill>
                  <a:srgbClr val="000000"/>
                </a:solidFill>
                <a:effectLst/>
              </a:rPr>
              <a:t> AWS para </a:t>
            </a:r>
            <a:r>
              <a:rPr lang="en-US" sz="1800" b="1" i="0" u="none" strike="noStrike" dirty="0" err="1">
                <a:solidFill>
                  <a:srgbClr val="000000"/>
                </a:solidFill>
                <a:effectLst/>
              </a:rPr>
              <a:t>garantir</a:t>
            </a:r>
            <a:r>
              <a:rPr lang="en-US" sz="1800" b="1" i="0" u="none" strike="noStrike" dirty="0">
                <a:solidFill>
                  <a:srgbClr val="000000"/>
                </a:solidFill>
                <a:effectLst/>
              </a:rPr>
              <a:t> a </a:t>
            </a:r>
            <a:r>
              <a:rPr lang="en-US" sz="1800" b="1" i="0" u="none" strike="noStrike" dirty="0" err="1">
                <a:solidFill>
                  <a:srgbClr val="000000"/>
                </a:solidFill>
                <a:effectLst/>
              </a:rPr>
              <a:t>máxima</a:t>
            </a:r>
            <a:r>
              <a:rPr lang="en-US" sz="1800" b="1" i="0" u="none" strike="noStrike" dirty="0">
                <a:solidFill>
                  <a:srgbClr val="000000"/>
                </a:solidFill>
                <a:effectLst/>
              </a:rPr>
              <a:t> </a:t>
            </a:r>
            <a:r>
              <a:rPr lang="en-US" sz="1800" b="1" i="0" u="none" strike="noStrike" dirty="0" err="1">
                <a:solidFill>
                  <a:srgbClr val="000000"/>
                </a:solidFill>
                <a:effectLst/>
              </a:rPr>
              <a:t>proteção</a:t>
            </a:r>
            <a:r>
              <a:rPr lang="en-US" sz="1800" b="1" i="0" u="none" strike="noStrike" dirty="0">
                <a:solidFill>
                  <a:srgbClr val="000000"/>
                </a:solidFill>
                <a:effectLst/>
              </a:rPr>
              <a:t> dos </a:t>
            </a:r>
            <a:r>
              <a:rPr lang="en-US" sz="1800" b="1" i="0" u="none" strike="noStrike" dirty="0" err="1">
                <a:solidFill>
                  <a:srgbClr val="000000"/>
                </a:solidFill>
                <a:effectLst/>
              </a:rPr>
              <a:t>recursos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para </a:t>
            </a:r>
            <a:r>
              <a:rPr lang="en-US" sz="1800" b="0" i="0" u="none" strike="noStrike" dirty="0" err="1">
                <a:solidFill>
                  <a:srgbClr val="000000"/>
                </a:solidFill>
                <a:effectLst/>
              </a:rPr>
              <a:t>simplificar</a:t>
            </a:r>
            <a:r>
              <a:rPr lang="en-US" sz="1800" b="0" i="0" u="none" strike="noStrike" dirty="0">
                <a:solidFill>
                  <a:srgbClr val="000000"/>
                </a:solidFill>
                <a:effectLst/>
              </a:rPr>
              <a:t> o </a:t>
            </a:r>
            <a:r>
              <a:rPr lang="en-US" sz="1800" b="0" i="0" u="none" strike="noStrike" dirty="0" err="1">
                <a:solidFill>
                  <a:srgbClr val="000000"/>
                </a:solidFill>
                <a:effectLst/>
              </a:rPr>
              <a:t>gerenciamento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senhas</a:t>
            </a:r>
            <a:r>
              <a:rPr lang="en-US" sz="1800" b="0" i="0" u="none" strike="noStrike" dirty="0">
                <a:solidFill>
                  <a:srgbClr val="000000"/>
                </a:solidFill>
                <a:effectLst/>
              </a:rPr>
              <a:t> de 4 </a:t>
            </a:r>
            <a:r>
              <a:rPr lang="en-US" sz="1800" b="0" i="0" u="none" strike="noStrike" dirty="0" err="1">
                <a:solidFill>
                  <a:srgbClr val="000000"/>
                </a:solidFill>
                <a:effectLst/>
              </a:rPr>
              <a:t>dígitos</a:t>
            </a:r>
            <a:r>
              <a:rPr lang="en-US" sz="1800" b="0" i="0" u="none" strike="noStrike" dirty="0">
                <a:solidFill>
                  <a:srgbClr val="000000"/>
                </a:solidFill>
                <a:effectLst/>
              </a:rPr>
              <a:t> para </a:t>
            </a:r>
            <a:r>
              <a:rPr lang="en-US" sz="1800" b="0" i="0" u="none" strike="noStrike" dirty="0" err="1">
                <a:solidFill>
                  <a:srgbClr val="000000"/>
                </a:solidFill>
                <a:effectLst/>
              </a:rPr>
              <a:t>facilitar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 dos </a:t>
            </a:r>
            <a:r>
              <a:rPr lang="en-US" sz="1800" b="0" i="0" u="none" strike="noStrike" dirty="0" err="1">
                <a:solidFill>
                  <a:srgbClr val="000000"/>
                </a:solidFill>
                <a:effectLst/>
              </a:rPr>
              <a:t>usuários</a:t>
            </a:r>
            <a:r>
              <a:rPr lang="en-US" sz="1800" b="0" i="0" u="none" strike="noStrike" dirty="0">
                <a:solidFill>
                  <a:srgbClr val="000000"/>
                </a:solidFill>
                <a:effectLst/>
              </a:rPr>
              <a:t> e </a:t>
            </a:r>
            <a:r>
              <a:rPr lang="en-US" sz="1800" b="0" i="0" u="none" strike="noStrike" dirty="0" err="1">
                <a:solidFill>
                  <a:srgbClr val="000000"/>
                </a:solidFill>
                <a:effectLst/>
              </a:rPr>
              <a:t>desativar</a:t>
            </a:r>
            <a:r>
              <a:rPr lang="en-US" sz="1800" b="0" i="0" u="none" strike="noStrike" dirty="0">
                <a:solidFill>
                  <a:srgbClr val="000000"/>
                </a:solidFill>
                <a:effectLst/>
              </a:rPr>
              <a:t> a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Desativar</a:t>
            </a:r>
            <a:r>
              <a:rPr lang="en-US" sz="1800" b="0" i="0" u="none" strike="noStrike" dirty="0">
                <a:solidFill>
                  <a:srgbClr val="000000"/>
                </a:solidFill>
                <a:effectLst/>
              </a:rPr>
              <a:t> logs de auditoria para </a:t>
            </a:r>
            <a:r>
              <a:rPr lang="en-US" sz="1800" b="0" i="0" u="none" strike="noStrike" dirty="0" err="1">
                <a:solidFill>
                  <a:srgbClr val="000000"/>
                </a:solidFill>
                <a:effectLst/>
              </a:rPr>
              <a:t>melhorar</a:t>
            </a:r>
            <a:r>
              <a:rPr lang="en-US" sz="1800" b="0" i="0" u="none" strike="noStrike" dirty="0">
                <a:solidFill>
                  <a:srgbClr val="000000"/>
                </a:solidFill>
                <a:effectLst/>
              </a:rPr>
              <a:t> o </a:t>
            </a:r>
            <a:r>
              <a:rPr lang="en-US" sz="1800" b="0" i="0" u="none" strike="noStrike" dirty="0" err="1">
                <a:solidFill>
                  <a:srgbClr val="000000"/>
                </a:solidFill>
                <a:effectLst/>
              </a:rPr>
              <a:t>desempenho</a:t>
            </a:r>
            <a:r>
              <a:rPr lang="en-US" sz="1800" b="0" i="0" u="none" strike="noStrike" dirty="0">
                <a:solidFill>
                  <a:srgbClr val="000000"/>
                </a:solidFill>
                <a:effectLst/>
              </a:rPr>
              <a:t> do </a:t>
            </a:r>
            <a:r>
              <a:rPr lang="en-US" sz="1800" b="0" i="0" u="none" strike="noStrike" dirty="0" err="1">
                <a:solidFill>
                  <a:srgbClr val="000000"/>
                </a:solidFill>
                <a:effectLst/>
              </a:rPr>
              <a:t>sistema</a:t>
            </a:r>
            <a:r>
              <a:rPr lang="en-US" sz="1800" b="0" i="0" u="none" strike="noStrike" dirty="0">
                <a:solidFill>
                  <a:srgbClr val="000000"/>
                </a:solidFill>
                <a:effectLst/>
              </a:rPr>
              <a:t> e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raiz</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167869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983848"/>
            <a:ext cx="11181227" cy="3702737"/>
          </a:xfrm>
        </p:spPr>
        <p:txBody>
          <a:bodyPr>
            <a:normAutofit/>
          </a:bodyPr>
          <a:lstStyle/>
          <a:p>
            <a:pPr algn="l"/>
            <a:br>
              <a:rPr lang="en-US" sz="1800" b="0" i="0" u="none" strike="noStrike" dirty="0">
                <a:effectLst/>
              </a:rPr>
            </a:br>
            <a:r>
              <a:rPr lang="en-US" sz="1800" b="1" i="0" u="none" strike="noStrike" dirty="0">
                <a:solidFill>
                  <a:srgbClr val="000000"/>
                </a:solidFill>
                <a:effectLst/>
              </a:rPr>
              <a:t>Em que </a:t>
            </a:r>
            <a:r>
              <a:rPr lang="en-US" sz="1800" b="1" i="0" u="none" strike="noStrike" dirty="0" err="1">
                <a:solidFill>
                  <a:srgbClr val="000000"/>
                </a:solidFill>
                <a:effectLst/>
              </a:rPr>
              <a:t>cenário</a:t>
            </a:r>
            <a:r>
              <a:rPr lang="en-US" sz="1800" b="1" i="0" u="none" strike="noStrike" dirty="0">
                <a:solidFill>
                  <a:srgbClr val="000000"/>
                </a:solidFill>
                <a:effectLst/>
              </a:rPr>
              <a:t>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apropriado</a:t>
            </a:r>
            <a:r>
              <a:rPr lang="en-US" sz="1800" b="1" i="0" u="none" strike="noStrike" dirty="0">
                <a:solidFill>
                  <a:srgbClr val="000000"/>
                </a:solidFill>
                <a:effectLst/>
              </a:rPr>
              <a:t> </a:t>
            </a:r>
            <a:r>
              <a:rPr lang="en-US" sz="1800" b="1" i="0" u="none" strike="noStrike" dirty="0" err="1">
                <a:solidFill>
                  <a:srgbClr val="000000"/>
                </a:solidFill>
                <a:effectLst/>
              </a:rPr>
              <a:t>federar</a:t>
            </a:r>
            <a:r>
              <a:rPr lang="en-US" sz="1800" b="1" i="0" u="none" strike="noStrike" dirty="0">
                <a:solidFill>
                  <a:srgbClr val="000000"/>
                </a:solidFill>
                <a:effectLst/>
              </a:rPr>
              <a:t> um </a:t>
            </a:r>
            <a:r>
              <a:rPr lang="en-US" sz="1800" b="1" i="0" u="none" strike="noStrike" dirty="0" err="1">
                <a:solidFill>
                  <a:srgbClr val="000000"/>
                </a:solidFill>
                <a:effectLst/>
              </a:rPr>
              <a:t>serviço</a:t>
            </a:r>
            <a:r>
              <a:rPr lang="en-US" sz="1800" b="1" i="0" u="none" strike="noStrike" dirty="0">
                <a:solidFill>
                  <a:srgbClr val="000000"/>
                </a:solidFill>
                <a:effectLst/>
              </a:rPr>
              <a:t> de </a:t>
            </a:r>
            <a:r>
              <a:rPr lang="en-US" sz="1800" b="1" i="0" u="none" strike="noStrike" dirty="0" err="1">
                <a:solidFill>
                  <a:srgbClr val="000000"/>
                </a:solidFill>
                <a:effectLst/>
              </a:rPr>
              <a:t>diretório</a:t>
            </a:r>
            <a:r>
              <a:rPr lang="en-US" sz="1800" b="1" i="0" u="none" strike="noStrike" dirty="0">
                <a:solidFill>
                  <a:srgbClr val="000000"/>
                </a:solidFill>
                <a:effectLst/>
              </a:rPr>
              <a:t> com </a:t>
            </a:r>
            <a:r>
              <a:rPr lang="en-US" sz="1800" b="1" i="0" u="none" strike="noStrike" dirty="0" err="1">
                <a:solidFill>
                  <a:srgbClr val="000000"/>
                </a:solidFill>
                <a:effectLst/>
              </a:rPr>
              <a:t>funções</a:t>
            </a:r>
            <a:r>
              <a:rPr lang="en-US" sz="1800" b="1" i="0" u="none" strike="noStrike" dirty="0">
                <a:solidFill>
                  <a:srgbClr val="000000"/>
                </a:solidFill>
                <a:effectLst/>
              </a:rPr>
              <a:t> do IAM </a:t>
            </a:r>
            <a:r>
              <a:rPr lang="en-US" sz="1800" b="1" i="0" u="none" strike="noStrike" dirty="0" err="1">
                <a:solidFill>
                  <a:srgbClr val="000000"/>
                </a:solidFill>
                <a:effectLst/>
              </a:rPr>
              <a:t>na</a:t>
            </a:r>
            <a:r>
              <a:rPr lang="en-US" sz="1800" b="1" i="0" u="none" strike="noStrike" dirty="0">
                <a:solidFill>
                  <a:srgbClr val="000000"/>
                </a:solidFill>
                <a:effectLst/>
              </a:rPr>
              <a:t> AWS?</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Quando</a:t>
            </a:r>
            <a:r>
              <a:rPr lang="en-US" sz="1800" b="0" i="0" u="none" strike="noStrike" dirty="0">
                <a:solidFill>
                  <a:srgbClr val="000000"/>
                </a:solidFill>
                <a:effectLst/>
              </a:rPr>
              <a:t> </a:t>
            </a:r>
            <a:r>
              <a:rPr lang="en-US" sz="1800" b="0" i="0" u="none" strike="noStrike" dirty="0" err="1">
                <a:solidFill>
                  <a:srgbClr val="000000"/>
                </a:solidFill>
                <a:effectLst/>
              </a:rPr>
              <a:t>há</a:t>
            </a:r>
            <a:r>
              <a:rPr lang="en-US" sz="1800" b="0" i="0" u="none" strike="noStrike" dirty="0">
                <a:solidFill>
                  <a:srgbClr val="000000"/>
                </a:solidFill>
                <a:effectLst/>
              </a:rPr>
              <a:t>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fornecer</a:t>
            </a:r>
            <a:r>
              <a:rPr lang="en-US" sz="1800" b="0" i="0" u="none" strike="noStrike" dirty="0">
                <a:solidFill>
                  <a:srgbClr val="000000"/>
                </a:solidFill>
                <a:effectLst/>
              </a:rPr>
              <a:t> </a:t>
            </a:r>
            <a:r>
              <a:rPr lang="en-US" sz="1800" b="0" i="0" u="none" strike="noStrike" dirty="0" err="1">
                <a:solidFill>
                  <a:srgbClr val="000000"/>
                </a:solidFill>
                <a:effectLst/>
              </a:rPr>
              <a:t>acesso</a:t>
            </a:r>
            <a:r>
              <a:rPr lang="en-US" sz="1800" b="0" i="0" u="none" strike="noStrike" dirty="0">
                <a:solidFill>
                  <a:srgbClr val="000000"/>
                </a:solidFill>
                <a:effectLst/>
              </a:rPr>
              <a:t> </a:t>
            </a:r>
            <a:r>
              <a:rPr lang="en-US" sz="1800" b="0" i="0" u="none" strike="noStrike" dirty="0" err="1">
                <a:solidFill>
                  <a:srgbClr val="000000"/>
                </a:solidFill>
                <a:effectLst/>
              </a:rPr>
              <a:t>temporário</a:t>
            </a:r>
            <a:r>
              <a:rPr lang="en-US" sz="1800" b="0" i="0" u="none" strike="noStrike" dirty="0">
                <a:solidFill>
                  <a:srgbClr val="000000"/>
                </a:solidFill>
                <a:effectLst/>
              </a:rPr>
              <a:t> a </a:t>
            </a:r>
            <a:r>
              <a:rPr lang="en-US" sz="1800" b="0" i="0" u="none" strike="noStrike" dirty="0" err="1">
                <a:solidFill>
                  <a:srgbClr val="000000"/>
                </a:solidFill>
                <a:effectLst/>
              </a:rPr>
              <a:t>recursos</a:t>
            </a:r>
            <a:r>
              <a:rPr lang="en-US" sz="1800" b="0" i="0" u="none" strike="noStrike" dirty="0">
                <a:solidFill>
                  <a:srgbClr val="000000"/>
                </a:solidFill>
                <a:effectLst/>
              </a:rPr>
              <a:t> da AWS para </a:t>
            </a:r>
            <a:r>
              <a:rPr lang="en-US" sz="1800" b="0" i="0" u="none" strike="noStrike" dirty="0" err="1">
                <a:solidFill>
                  <a:srgbClr val="000000"/>
                </a:solidFill>
                <a:effectLst/>
              </a:rPr>
              <a:t>desenvolvedores</a:t>
            </a:r>
            <a:r>
              <a:rPr lang="en-US" sz="1800" b="0" i="0" u="none" strike="noStrike" dirty="0">
                <a:solidFill>
                  <a:srgbClr val="000000"/>
                </a:solidFill>
                <a:effectLst/>
              </a:rPr>
              <a:t> </a:t>
            </a:r>
            <a:r>
              <a:rPr lang="en-US" sz="1800" b="0" i="0" u="none" strike="noStrike" dirty="0" err="1">
                <a:solidFill>
                  <a:srgbClr val="000000"/>
                </a:solidFill>
                <a:effectLst/>
              </a:rPr>
              <a:t>externos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t>
            </a:r>
            <a:r>
              <a:rPr lang="en-US" sz="1800" b="0" i="0" u="none" strike="noStrike" dirty="0" err="1">
                <a:solidFill>
                  <a:srgbClr val="000000"/>
                </a:solidFill>
                <a:effectLst/>
              </a:rPr>
              <a:t>Quando</a:t>
            </a:r>
            <a:r>
              <a:rPr lang="en-US" sz="1800" b="0" i="0" u="none" strike="noStrike" dirty="0">
                <a:solidFill>
                  <a:srgbClr val="000000"/>
                </a:solidFill>
                <a:effectLst/>
              </a:rPr>
              <a:t> se </a:t>
            </a:r>
            <a:r>
              <a:rPr lang="en-US" sz="1800" b="0" i="0" u="none" strike="noStrike" dirty="0" err="1">
                <a:solidFill>
                  <a:srgbClr val="000000"/>
                </a:solidFill>
                <a:effectLst/>
              </a:rPr>
              <a:t>deseja</a:t>
            </a:r>
            <a:r>
              <a:rPr lang="en-US" sz="1800" b="0" i="0" u="none" strike="noStrike" dirty="0">
                <a:solidFill>
                  <a:srgbClr val="000000"/>
                </a:solidFill>
                <a:effectLst/>
              </a:rPr>
              <a:t> </a:t>
            </a:r>
            <a:r>
              <a:rPr lang="en-US" sz="1800" b="0" i="0" u="none" strike="noStrike" dirty="0" err="1">
                <a:solidFill>
                  <a:srgbClr val="000000"/>
                </a:solidFill>
                <a:effectLst/>
              </a:rPr>
              <a:t>aumentar</a:t>
            </a:r>
            <a:r>
              <a:rPr lang="en-US" sz="1800" b="0" i="0" u="none" strike="noStrike" dirty="0">
                <a:solidFill>
                  <a:srgbClr val="000000"/>
                </a:solidFill>
                <a:effectLst/>
              </a:rPr>
              <a:t> o </a:t>
            </a:r>
            <a:r>
              <a:rPr lang="en-US" sz="1800" b="0" i="0" u="none" strike="noStrike" dirty="0" err="1">
                <a:solidFill>
                  <a:srgbClr val="000000"/>
                </a:solidFill>
                <a:effectLst/>
              </a:rPr>
              <a:t>número</a:t>
            </a:r>
            <a:r>
              <a:rPr lang="en-US" sz="1800" b="0" i="0" u="none" strike="noStrike" dirty="0">
                <a:solidFill>
                  <a:srgbClr val="000000"/>
                </a:solidFill>
                <a:effectLst/>
              </a:rPr>
              <a:t> de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gerenciados</a:t>
            </a:r>
            <a:r>
              <a:rPr lang="en-US" sz="1800" b="0" i="0" u="none" strike="noStrike" dirty="0">
                <a:solidFill>
                  <a:srgbClr val="000000"/>
                </a:solidFill>
                <a:effectLst/>
              </a:rPr>
              <a:t> </a:t>
            </a:r>
            <a:r>
              <a:rPr lang="en-US" sz="1800" b="0" i="0" u="none" strike="noStrike" dirty="0" err="1">
                <a:solidFill>
                  <a:srgbClr val="000000"/>
                </a:solidFill>
                <a:effectLst/>
              </a:rPr>
              <a:t>diretamente</a:t>
            </a:r>
            <a:r>
              <a:rPr lang="en-US" sz="1800" b="0" i="0" u="none" strike="noStrike" dirty="0">
                <a:solidFill>
                  <a:srgbClr val="000000"/>
                </a:solidFill>
                <a:effectLst/>
              </a:rPr>
              <a:t> no console da AWS.</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Para </a:t>
            </a:r>
            <a:r>
              <a:rPr lang="en-US" sz="1800" b="0" i="0" u="none" strike="noStrike" dirty="0" err="1">
                <a:solidFill>
                  <a:srgbClr val="000000"/>
                </a:solidFill>
                <a:effectLst/>
              </a:rPr>
              <a:t>migrar</a:t>
            </a:r>
            <a:r>
              <a:rPr lang="en-US" sz="1800" b="0" i="0" u="none" strike="noStrike" dirty="0">
                <a:solidFill>
                  <a:srgbClr val="000000"/>
                </a:solidFill>
                <a:effectLst/>
              </a:rPr>
              <a:t>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Active Directory para um banco de dados </a:t>
            </a:r>
            <a:r>
              <a:rPr lang="en-US" sz="1800" b="0" i="0" u="none" strike="noStrike" dirty="0" err="1">
                <a:solidFill>
                  <a:srgbClr val="000000"/>
                </a:solidFill>
                <a:effectLst/>
              </a:rPr>
              <a:t>relacional</a:t>
            </a:r>
            <a:r>
              <a:rPr lang="en-US" sz="1800" b="0" i="0" u="none" strike="noStrike" dirty="0">
                <a:solidFill>
                  <a:srgbClr val="000000"/>
                </a:solidFill>
                <a:effectLst/>
              </a:rPr>
              <a:t> </a:t>
            </a:r>
            <a:r>
              <a:rPr lang="en-US" sz="1800" b="0" i="0" u="none" strike="noStrike" dirty="0" err="1">
                <a:solidFill>
                  <a:srgbClr val="000000"/>
                </a:solidFill>
                <a:effectLst/>
              </a:rPr>
              <a:t>gerenciado</a:t>
            </a:r>
            <a:r>
              <a:rPr lang="en-US" sz="1800" b="0" i="0" u="none" strike="noStrike" dirty="0">
                <a:solidFill>
                  <a:srgbClr val="000000"/>
                </a:solidFill>
                <a:effectLst/>
              </a:rPr>
              <a:t> no Amazon RDS.</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96200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633389"/>
          </a:xfrm>
        </p:spPr>
        <p:txBody>
          <a:bodyPr>
            <a:normAutofit fontScale="90000"/>
          </a:bodyPr>
          <a:lstStyle/>
          <a:p>
            <a:pPr algn="l"/>
            <a:br>
              <a:rPr lang="en-US" sz="1800" b="0" i="0" u="none" strike="noStrike" dirty="0">
                <a:effectLst/>
              </a:rPr>
            </a:br>
            <a:r>
              <a:rPr lang="en-US" sz="1800" b="1" i="0" u="none" strike="noStrike" dirty="0" err="1">
                <a:solidFill>
                  <a:srgbClr val="000000"/>
                </a:solidFill>
                <a:effectLst/>
              </a:rPr>
              <a:t>Respostas</a:t>
            </a:r>
            <a:r>
              <a:rPr lang="en-US" sz="1800" b="1" i="0" u="none" strike="noStrike" dirty="0">
                <a:solidFill>
                  <a:srgbClr val="000000"/>
                </a:solidFill>
                <a:effectLst/>
              </a:rPr>
              <a:t>:</a:t>
            </a:r>
            <a:br>
              <a:rPr lang="en-US" sz="1800" b="1" i="0" u="none" strike="noStrike" dirty="0">
                <a:solidFill>
                  <a:srgbClr val="000000"/>
                </a:solidFill>
                <a:effectLst/>
              </a:rPr>
            </a:br>
            <a:br>
              <a:rPr lang="en-US" sz="1800" b="1"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Utilizar</a:t>
            </a:r>
            <a:r>
              <a:rPr lang="en-US" sz="1800" b="0" i="0" u="none" strike="noStrike" dirty="0">
                <a:solidFill>
                  <a:srgbClr val="000000"/>
                </a:solidFill>
                <a:effectLst/>
              </a:rPr>
              <a:t> AWS Organizations para </a:t>
            </a:r>
            <a:r>
              <a:rPr lang="en-US" sz="1800" b="0" i="0" u="none" strike="noStrike" dirty="0" err="1">
                <a:solidFill>
                  <a:srgbClr val="000000"/>
                </a:solidFill>
                <a:effectLst/>
              </a:rPr>
              <a:t>consolidar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e </a:t>
            </a:r>
            <a:r>
              <a:rPr lang="en-US" sz="1800" b="0" i="0" u="none" strike="noStrike" dirty="0" err="1">
                <a:solidFill>
                  <a:srgbClr val="000000"/>
                </a:solidFill>
                <a:effectLst/>
              </a:rPr>
              <a:t>aplicar</a:t>
            </a:r>
            <a:r>
              <a:rPr lang="en-US" sz="1800" b="0" i="0" u="none" strike="noStrike" dirty="0">
                <a:solidFill>
                  <a:srgbClr val="000000"/>
                </a:solidFill>
                <a:effectLst/>
              </a:rPr>
              <a:t>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controle</a:t>
            </a:r>
            <a:r>
              <a:rPr lang="en-US" sz="1800" b="0" i="0" u="none" strike="noStrike" dirty="0">
                <a:solidFill>
                  <a:srgbClr val="000000"/>
                </a:solidFill>
                <a:effectLst/>
              </a:rPr>
              <a:t> de </a:t>
            </a:r>
            <a:r>
              <a:rPr lang="en-US" sz="1800" b="0" i="0" u="none" strike="noStrike" dirty="0" err="1">
                <a:solidFill>
                  <a:srgbClr val="000000"/>
                </a:solidFill>
                <a:effectLst/>
              </a:rPr>
              <a:t>serviço</a:t>
            </a:r>
            <a:r>
              <a:rPr lang="en-US" sz="1800" b="0" i="0" u="none" strike="noStrike" dirty="0">
                <a:solidFill>
                  <a:srgbClr val="000000"/>
                </a:solidFill>
                <a:effectLst/>
              </a:rPr>
              <a:t> (SCPs) para </a:t>
            </a:r>
            <a:r>
              <a:rPr lang="en-US" sz="1800" b="0" i="0" u="none" strike="noStrike" dirty="0" err="1">
                <a:solidFill>
                  <a:srgbClr val="000000"/>
                </a:solidFill>
                <a:effectLst/>
              </a:rPr>
              <a:t>gerenciar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maneira</a:t>
            </a:r>
            <a:r>
              <a:rPr lang="en-US" sz="1800" b="0" i="0" u="none" strike="noStrike" dirty="0">
                <a:solidFill>
                  <a:srgbClr val="000000"/>
                </a:solidFill>
                <a:effectLst/>
              </a:rPr>
              <a:t> </a:t>
            </a:r>
            <a:r>
              <a:rPr lang="en-US" sz="1800" b="0" i="0" u="none" strike="noStrike" dirty="0" err="1">
                <a:solidFill>
                  <a:srgbClr val="000000"/>
                </a:solidFill>
                <a:effectLst/>
              </a:rPr>
              <a:t>centralizada</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0499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Modelo de responsabilidade compartilhada da AWS</a:t>
            </a:r>
          </a:p>
        </p:txBody>
      </p:sp>
      <p:sp>
        <p:nvSpPr>
          <p:cNvPr id="4" name="Rounded Rectangle 3">
            <a:extLst>
              <a:ext uri="{FF2B5EF4-FFF2-40B4-BE49-F238E27FC236}">
                <a16:creationId xmlns:a16="http://schemas.microsoft.com/office/drawing/2014/main" id="{5B90B455-87F0-1CF7-760F-1253D13F3CA9}"/>
              </a:ext>
            </a:extLst>
          </p:cNvPr>
          <p:cNvSpPr/>
          <p:nvPr/>
        </p:nvSpPr>
        <p:spPr>
          <a:xfrm>
            <a:off x="964602" y="3087445"/>
            <a:ext cx="10262795" cy="18395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 Dica legal (referência CloudGuru): </a:t>
            </a:r>
            <a:r>
              <a:rPr lang="en-BR" dirty="0"/>
              <a:t>Quando estamos diante de uma pergunta se a responsabilidade é do cliente ou da AWS, vamos nos perguntar, consigo fazer tal ação no Console da AWS? Se a resposta for sim, provavelmente a responsabilidade é nossa. Exemplo, não podemos interferir no cabeamento dos datacenters, atualizar o sistema operacional do RDS, gerenciar os data centers etc.</a:t>
            </a:r>
          </a:p>
        </p:txBody>
      </p:sp>
    </p:spTree>
    <p:extLst>
      <p:ext uri="{BB962C8B-B14F-4D97-AF65-F5344CB8AC3E}">
        <p14:creationId xmlns:p14="http://schemas.microsoft.com/office/powerpoint/2010/main" val="33923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30936" y="1397320"/>
            <a:ext cx="5027586" cy="671803"/>
          </a:xfrm>
        </p:spPr>
        <p:txBody>
          <a:bodyPr vert="horz" lIns="91440" tIns="45720" rIns="91440" bIns="45720" rtlCol="0" anchor="b">
            <a:normAutofit fontScale="90000"/>
          </a:bodyPr>
          <a:lstStyle/>
          <a:p>
            <a:pPr algn="l"/>
            <a:r>
              <a:rPr lang="en-US" sz="36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271531-5AFD-6367-9C5C-748D1593D1ED}"/>
              </a:ext>
            </a:extLst>
          </p:cNvPr>
          <p:cNvSpPr txBox="1"/>
          <p:nvPr/>
        </p:nvSpPr>
        <p:spPr>
          <a:xfrm>
            <a:off x="643278" y="3019666"/>
            <a:ext cx="4176148" cy="3055066"/>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200" dirty="0"/>
              <a:t>33 </a:t>
            </a:r>
            <a:r>
              <a:rPr lang="en-US" sz="2200" dirty="0" err="1"/>
              <a:t>regiões</a:t>
            </a:r>
            <a:r>
              <a:rPr lang="en-US" sz="2200" dirty="0"/>
              <a:t> </a:t>
            </a:r>
            <a:r>
              <a:rPr lang="en-US" sz="2200" dirty="0" err="1"/>
              <a:t>lançadas</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105 zonas de </a:t>
            </a:r>
            <a:r>
              <a:rPr lang="en-US" sz="2200" dirty="0" err="1"/>
              <a:t>disponibilidade</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600 + CloudFront Points of Presence</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https://</a:t>
            </a:r>
            <a:r>
              <a:rPr lang="en-US" sz="2200" dirty="0" err="1"/>
              <a:t>aws.amazon.com</a:t>
            </a:r>
            <a:r>
              <a:rPr lang="en-US" sz="2200" dirty="0"/>
              <a:t>/about-</a:t>
            </a:r>
            <a:r>
              <a:rPr lang="en-US" sz="2200" dirty="0" err="1"/>
              <a:t>aws</a:t>
            </a:r>
            <a:r>
              <a:rPr lang="en-US" sz="2200" dirty="0"/>
              <a:t>/global-infrastructure/</a:t>
            </a:r>
          </a:p>
        </p:txBody>
      </p:sp>
      <p:pic>
        <p:nvPicPr>
          <p:cNvPr id="4" name="Picture 3">
            <a:extLst>
              <a:ext uri="{FF2B5EF4-FFF2-40B4-BE49-F238E27FC236}">
                <a16:creationId xmlns:a16="http://schemas.microsoft.com/office/drawing/2014/main" id="{905B418B-37B0-AE92-E6C1-37B0AD5FF06A}"/>
              </a:ext>
            </a:extLst>
          </p:cNvPr>
          <p:cNvPicPr>
            <a:picLocks noChangeAspect="1"/>
          </p:cNvPicPr>
          <p:nvPr/>
        </p:nvPicPr>
        <p:blipFill>
          <a:blip r:embed="rId2"/>
          <a:stretch>
            <a:fillRect/>
          </a:stretch>
        </p:blipFill>
        <p:spPr>
          <a:xfrm>
            <a:off x="5242193" y="2807208"/>
            <a:ext cx="6318871" cy="3285813"/>
          </a:xfrm>
          <a:prstGeom prst="rect">
            <a:avLst/>
          </a:prstGeom>
        </p:spPr>
      </p:pic>
    </p:spTree>
    <p:extLst>
      <p:ext uri="{BB962C8B-B14F-4D97-AF65-F5344CB8AC3E}">
        <p14:creationId xmlns:p14="http://schemas.microsoft.com/office/powerpoint/2010/main" val="313262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19745" y="607247"/>
            <a:ext cx="3429000" cy="1719072"/>
          </a:xfrm>
        </p:spPr>
        <p:txBody>
          <a:bodyPr vert="horz" lIns="91440" tIns="45720" rIns="91440" bIns="45720" rtlCol="0" anchor="b">
            <a:normAutofit/>
          </a:bodyPr>
          <a:lstStyle/>
          <a:p>
            <a:pPr algn="l"/>
            <a:r>
              <a:rPr lang="en-US" sz="42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7C71068-D678-6A5B-624F-28DFB3522C03}"/>
              </a:ext>
            </a:extLst>
          </p:cNvPr>
          <p:cNvSpPr/>
          <p:nvPr/>
        </p:nvSpPr>
        <p:spPr>
          <a:xfrm>
            <a:off x="5539678" y="607248"/>
            <a:ext cx="5895701" cy="5641869"/>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n-BR" dirty="0"/>
              <a:t>Região</a:t>
            </a:r>
          </a:p>
        </p:txBody>
      </p:sp>
      <p:sp>
        <p:nvSpPr>
          <p:cNvPr id="6" name="Oval 5">
            <a:extLst>
              <a:ext uri="{FF2B5EF4-FFF2-40B4-BE49-F238E27FC236}">
                <a16:creationId xmlns:a16="http://schemas.microsoft.com/office/drawing/2014/main" id="{B98FB89D-1C1D-2599-BE0B-899C379778F8}"/>
              </a:ext>
            </a:extLst>
          </p:cNvPr>
          <p:cNvSpPr/>
          <p:nvPr/>
        </p:nvSpPr>
        <p:spPr>
          <a:xfrm>
            <a:off x="6320375" y="1466783"/>
            <a:ext cx="1995285"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7" name="Oval 6">
            <a:extLst>
              <a:ext uri="{FF2B5EF4-FFF2-40B4-BE49-F238E27FC236}">
                <a16:creationId xmlns:a16="http://schemas.microsoft.com/office/drawing/2014/main" id="{75D791D7-48AE-E766-A72A-B25FBF625D19}"/>
              </a:ext>
            </a:extLst>
          </p:cNvPr>
          <p:cNvSpPr/>
          <p:nvPr/>
        </p:nvSpPr>
        <p:spPr>
          <a:xfrm>
            <a:off x="8963744" y="1710813"/>
            <a:ext cx="2067891"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8" name="Oval 7">
            <a:extLst>
              <a:ext uri="{FF2B5EF4-FFF2-40B4-BE49-F238E27FC236}">
                <a16:creationId xmlns:a16="http://schemas.microsoft.com/office/drawing/2014/main" id="{00D5BF25-1F17-00F9-3747-E8E98A5FB4A8}"/>
              </a:ext>
            </a:extLst>
          </p:cNvPr>
          <p:cNvSpPr/>
          <p:nvPr/>
        </p:nvSpPr>
        <p:spPr>
          <a:xfrm>
            <a:off x="8299226" y="4399340"/>
            <a:ext cx="1770102" cy="15711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t>
            </a:r>
          </a:p>
        </p:txBody>
      </p:sp>
      <p:sp>
        <p:nvSpPr>
          <p:cNvPr id="9" name="TextBox 8">
            <a:extLst>
              <a:ext uri="{FF2B5EF4-FFF2-40B4-BE49-F238E27FC236}">
                <a16:creationId xmlns:a16="http://schemas.microsoft.com/office/drawing/2014/main" id="{5DB40733-B410-CE3C-E4E5-16E8E3974CAE}"/>
              </a:ext>
            </a:extLst>
          </p:cNvPr>
          <p:cNvSpPr txBox="1"/>
          <p:nvPr/>
        </p:nvSpPr>
        <p:spPr>
          <a:xfrm>
            <a:off x="455821" y="2832059"/>
            <a:ext cx="4130936" cy="1200329"/>
          </a:xfrm>
          <a:prstGeom prst="rect">
            <a:avLst/>
          </a:prstGeom>
          <a:noFill/>
        </p:spPr>
        <p:txBody>
          <a:bodyPr wrap="square" rtlCol="0">
            <a:spAutoFit/>
          </a:bodyPr>
          <a:lstStyle/>
          <a:p>
            <a:r>
              <a:rPr lang="en-BR" b="1" dirty="0"/>
              <a:t>AZ: Availability Zone -&gt; </a:t>
            </a:r>
          </a:p>
          <a:p>
            <a:r>
              <a:rPr lang="en-BR" b="1" dirty="0"/>
              <a:t>Zona de Disponibilidade é representada pelo nome da região + símbolo alfanumérico. Ex.: us-east-1a</a:t>
            </a:r>
          </a:p>
        </p:txBody>
      </p:sp>
      <p:sp>
        <p:nvSpPr>
          <p:cNvPr id="11" name="Oval 10">
            <a:extLst>
              <a:ext uri="{FF2B5EF4-FFF2-40B4-BE49-F238E27FC236}">
                <a16:creationId xmlns:a16="http://schemas.microsoft.com/office/drawing/2014/main" id="{50FFD4E1-AF62-B20C-50CC-78F3896C2F3A}"/>
              </a:ext>
            </a:extLst>
          </p:cNvPr>
          <p:cNvSpPr/>
          <p:nvPr/>
        </p:nvSpPr>
        <p:spPr>
          <a:xfrm>
            <a:off x="642139" y="4166253"/>
            <a:ext cx="2801188" cy="247425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13" name="TextBox 12">
            <a:extLst>
              <a:ext uri="{FF2B5EF4-FFF2-40B4-BE49-F238E27FC236}">
                <a16:creationId xmlns:a16="http://schemas.microsoft.com/office/drawing/2014/main" id="{1E1B57B4-190B-4478-8F25-341D2B4F5261}"/>
              </a:ext>
            </a:extLst>
          </p:cNvPr>
          <p:cNvSpPr txBox="1"/>
          <p:nvPr/>
        </p:nvSpPr>
        <p:spPr>
          <a:xfrm>
            <a:off x="7832905" y="211214"/>
            <a:ext cx="899605" cy="369332"/>
          </a:xfrm>
          <a:prstGeom prst="rect">
            <a:avLst/>
          </a:prstGeom>
          <a:noFill/>
        </p:spPr>
        <p:txBody>
          <a:bodyPr wrap="none" rtlCol="0">
            <a:spAutoFit/>
          </a:bodyPr>
          <a:lstStyle/>
          <a:p>
            <a:r>
              <a:rPr lang="en-BR" b="1" dirty="0"/>
              <a:t>Região</a:t>
            </a:r>
          </a:p>
        </p:txBody>
      </p:sp>
      <p:sp>
        <p:nvSpPr>
          <p:cNvPr id="15" name="Rounded Rectangle 14">
            <a:extLst>
              <a:ext uri="{FF2B5EF4-FFF2-40B4-BE49-F238E27FC236}">
                <a16:creationId xmlns:a16="http://schemas.microsoft.com/office/drawing/2014/main" id="{B0001378-6D24-AA06-2437-5990F40FCC03}"/>
              </a:ext>
            </a:extLst>
          </p:cNvPr>
          <p:cNvSpPr/>
          <p:nvPr/>
        </p:nvSpPr>
        <p:spPr>
          <a:xfrm>
            <a:off x="1172148" y="4480914"/>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6" name="Rounded Rectangle 15">
            <a:extLst>
              <a:ext uri="{FF2B5EF4-FFF2-40B4-BE49-F238E27FC236}">
                <a16:creationId xmlns:a16="http://schemas.microsoft.com/office/drawing/2014/main" id="{065F9449-D02B-5438-4653-02C5C237DE8E}"/>
              </a:ext>
            </a:extLst>
          </p:cNvPr>
          <p:cNvSpPr/>
          <p:nvPr/>
        </p:nvSpPr>
        <p:spPr>
          <a:xfrm>
            <a:off x="1172148" y="5696802"/>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7" name="Rounded Rectangle 16">
            <a:extLst>
              <a:ext uri="{FF2B5EF4-FFF2-40B4-BE49-F238E27FC236}">
                <a16:creationId xmlns:a16="http://schemas.microsoft.com/office/drawing/2014/main" id="{FD988CDA-C395-6683-6350-98E02A0B5FFC}"/>
              </a:ext>
            </a:extLst>
          </p:cNvPr>
          <p:cNvSpPr/>
          <p:nvPr/>
        </p:nvSpPr>
        <p:spPr>
          <a:xfrm>
            <a:off x="2738490" y="5062995"/>
            <a:ext cx="518158"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a:t>
            </a:r>
          </a:p>
        </p:txBody>
      </p:sp>
      <p:pic>
        <p:nvPicPr>
          <p:cNvPr id="19" name="Picture 18" descr="A group of servers in a server room&#10;&#10;Description automatically generated">
            <a:extLst>
              <a:ext uri="{FF2B5EF4-FFF2-40B4-BE49-F238E27FC236}">
                <a16:creationId xmlns:a16="http://schemas.microsoft.com/office/drawing/2014/main" id="{30E52459-4A25-AF32-8CBC-A7A054238A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66326" y="1315252"/>
            <a:ext cx="903533" cy="877216"/>
          </a:xfrm>
          <a:prstGeom prst="rect">
            <a:avLst/>
          </a:prstGeom>
        </p:spPr>
      </p:pic>
      <p:pic>
        <p:nvPicPr>
          <p:cNvPr id="21" name="Picture 20" descr="A group of servers in a server room&#10;&#10;Description automatically generated">
            <a:extLst>
              <a:ext uri="{FF2B5EF4-FFF2-40B4-BE49-F238E27FC236}">
                <a16:creationId xmlns:a16="http://schemas.microsoft.com/office/drawing/2014/main" id="{AA144CA1-D633-C8E2-5AD2-ECAC08E6E3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36463" y="1886453"/>
            <a:ext cx="903533" cy="877216"/>
          </a:xfrm>
          <a:prstGeom prst="rect">
            <a:avLst/>
          </a:prstGeom>
        </p:spPr>
      </p:pic>
      <p:pic>
        <p:nvPicPr>
          <p:cNvPr id="22" name="Picture 21" descr="A group of servers in a server room&#10;&#10;Description automatically generated">
            <a:extLst>
              <a:ext uri="{FF2B5EF4-FFF2-40B4-BE49-F238E27FC236}">
                <a16:creationId xmlns:a16="http://schemas.microsoft.com/office/drawing/2014/main" id="{8D70019F-F926-00C7-6A69-BDFB7C4DC6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42314" y="2476592"/>
            <a:ext cx="903533" cy="877216"/>
          </a:xfrm>
          <a:prstGeom prst="rect">
            <a:avLst/>
          </a:prstGeom>
        </p:spPr>
      </p:pic>
      <p:pic>
        <p:nvPicPr>
          <p:cNvPr id="23" name="Picture 22" descr="A group of servers in a server room&#10;&#10;Description automatically generated">
            <a:extLst>
              <a:ext uri="{FF2B5EF4-FFF2-40B4-BE49-F238E27FC236}">
                <a16:creationId xmlns:a16="http://schemas.microsoft.com/office/drawing/2014/main" id="{D51D6C4B-21C8-F89F-CACA-55622A04C8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93816" y="1617238"/>
            <a:ext cx="903533" cy="877216"/>
          </a:xfrm>
          <a:prstGeom prst="rect">
            <a:avLst/>
          </a:prstGeom>
        </p:spPr>
      </p:pic>
      <p:pic>
        <p:nvPicPr>
          <p:cNvPr id="24" name="Picture 23" descr="A group of servers in a server room&#10;&#10;Description automatically generated">
            <a:extLst>
              <a:ext uri="{FF2B5EF4-FFF2-40B4-BE49-F238E27FC236}">
                <a16:creationId xmlns:a16="http://schemas.microsoft.com/office/drawing/2014/main" id="{357F5197-46CC-C1C3-CB98-CDCDDF877D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75654" y="1886154"/>
            <a:ext cx="903533" cy="877216"/>
          </a:xfrm>
          <a:prstGeom prst="rect">
            <a:avLst/>
          </a:prstGeom>
        </p:spPr>
      </p:pic>
      <p:pic>
        <p:nvPicPr>
          <p:cNvPr id="25" name="Picture 24" descr="A group of servers in a server room&#10;&#10;Description automatically generated">
            <a:extLst>
              <a:ext uri="{FF2B5EF4-FFF2-40B4-BE49-F238E27FC236}">
                <a16:creationId xmlns:a16="http://schemas.microsoft.com/office/drawing/2014/main" id="{EA99ECCD-2DBB-F3E8-21F4-5C2A1759AA0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2510" y="4180491"/>
            <a:ext cx="903533" cy="877216"/>
          </a:xfrm>
          <a:prstGeom prst="rect">
            <a:avLst/>
          </a:prstGeom>
        </p:spPr>
      </p:pic>
    </p:spTree>
    <p:extLst>
      <p:ext uri="{BB962C8B-B14F-4D97-AF65-F5344CB8AC3E}">
        <p14:creationId xmlns:p14="http://schemas.microsoft.com/office/powerpoint/2010/main" val="390188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32762" y="4336521"/>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38" y="3369808"/>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304799" y="408696"/>
            <a:ext cx="7526767" cy="574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IAM é um serviço Global -&gt; não está associado a uma região específica</a:t>
            </a:r>
          </a:p>
        </p:txBody>
      </p:sp>
      <p:sp>
        <p:nvSpPr>
          <p:cNvPr id="5" name="Rounded Rectangle 4">
            <a:extLst>
              <a:ext uri="{FF2B5EF4-FFF2-40B4-BE49-F238E27FC236}">
                <a16:creationId xmlns:a16="http://schemas.microsoft.com/office/drawing/2014/main" id="{7DAE0040-8865-5A0D-0C96-888FEAD0EBCA}"/>
              </a:ext>
            </a:extLst>
          </p:cNvPr>
          <p:cNvSpPr/>
          <p:nvPr/>
        </p:nvSpPr>
        <p:spPr>
          <a:xfrm>
            <a:off x="342080" y="1568064"/>
            <a:ext cx="2852941" cy="106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 novo User, ele vem sem permissões</a:t>
            </a:r>
          </a:p>
        </p:txBody>
      </p:sp>
      <p:sp>
        <p:nvSpPr>
          <p:cNvPr id="6" name="Rounded Rectangle 5">
            <a:extLst>
              <a:ext uri="{FF2B5EF4-FFF2-40B4-BE49-F238E27FC236}">
                <a16:creationId xmlns:a16="http://schemas.microsoft.com/office/drawing/2014/main" id="{5655F32E-F582-546B-70D6-3625A79DA8D1}"/>
              </a:ext>
            </a:extLst>
          </p:cNvPr>
          <p:cNvSpPr/>
          <p:nvPr/>
        </p:nvSpPr>
        <p:spPr>
          <a:xfrm>
            <a:off x="8271413" y="1568064"/>
            <a:ext cx="3578507" cy="1386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Access key ID e secret access keys (acesso programático) DIFERENTES DE username e password (console)</a:t>
            </a:r>
          </a:p>
        </p:txBody>
      </p:sp>
      <p:cxnSp>
        <p:nvCxnSpPr>
          <p:cNvPr id="8" name="Straight Arrow Connector 7">
            <a:extLst>
              <a:ext uri="{FF2B5EF4-FFF2-40B4-BE49-F238E27FC236}">
                <a16:creationId xmlns:a16="http://schemas.microsoft.com/office/drawing/2014/main" id="{5E668978-131B-3230-4741-210DD4B90566}"/>
              </a:ext>
            </a:extLst>
          </p:cNvPr>
          <p:cNvCxnSpPr>
            <a:cxnSpLocks/>
            <a:endCxn id="5" idx="2"/>
          </p:cNvCxnSpPr>
          <p:nvPr/>
        </p:nvCxnSpPr>
        <p:spPr>
          <a:xfrm flipH="1" flipV="1">
            <a:off x="1768551" y="2635624"/>
            <a:ext cx="3706887" cy="1159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H="1" flipV="1">
            <a:off x="4068183" y="983415"/>
            <a:ext cx="1832440" cy="23863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D15D469-FB36-2C03-2402-D663D531F8D1}"/>
              </a:ext>
            </a:extLst>
          </p:cNvPr>
          <p:cNvCxnSpPr>
            <a:stCxn id="1026" idx="3"/>
            <a:endCxn id="6" idx="1"/>
          </p:cNvCxnSpPr>
          <p:nvPr/>
        </p:nvCxnSpPr>
        <p:spPr>
          <a:xfrm flipV="1">
            <a:off x="6325807" y="2261309"/>
            <a:ext cx="1945606" cy="15336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ounded Rectangle 18">
            <a:extLst>
              <a:ext uri="{FF2B5EF4-FFF2-40B4-BE49-F238E27FC236}">
                <a16:creationId xmlns:a16="http://schemas.microsoft.com/office/drawing/2014/main" id="{E9830E20-AEAD-8D90-1FE8-CD5C6CEDDDA5}"/>
              </a:ext>
            </a:extLst>
          </p:cNvPr>
          <p:cNvSpPr/>
          <p:nvPr/>
        </p:nvSpPr>
        <p:spPr>
          <a:xfrm>
            <a:off x="729146" y="5061501"/>
            <a:ext cx="10733707" cy="799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Aqui duas questões centrais estão em jogo, isto é, (a) quem é você? </a:t>
            </a:r>
            <a:r>
              <a:rPr lang="en-US" dirty="0"/>
              <a:t>e (b) você é realmente quem diz ser? Palavra chave aqui é Identidade.</a:t>
            </a:r>
            <a:endParaRPr lang="en-BR" dirty="0"/>
          </a:p>
        </p:txBody>
      </p:sp>
    </p:spTree>
    <p:extLst>
      <p:ext uri="{BB962C8B-B14F-4D97-AF65-F5344CB8AC3E}">
        <p14:creationId xmlns:p14="http://schemas.microsoft.com/office/powerpoint/2010/main" val="200206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32762" y="4336521"/>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38" y="3369808"/>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304799" y="247415"/>
            <a:ext cx="10689516" cy="960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Acesso a recursos entre contas no IAM: </a:t>
            </a:r>
            <a:r>
              <a:rPr lang="en-US" dirty="0"/>
              <a:t>https://docs.aws.amazon.com/</a:t>
            </a:r>
            <a:r>
              <a:rPr lang="en-US" dirty="0" err="1"/>
              <a:t>pt_br</a:t>
            </a:r>
            <a:r>
              <a:rPr lang="en-US" dirty="0"/>
              <a:t>/IAM/latest/UserGuide/</a:t>
            </a:r>
            <a:r>
              <a:rPr lang="en-US" dirty="0" err="1"/>
              <a:t>access_policies</a:t>
            </a:r>
            <a:r>
              <a:rPr lang="en-US" dirty="0"/>
              <a:t>-cross-account-resource-</a:t>
            </a:r>
            <a:r>
              <a:rPr lang="en-US" dirty="0" err="1"/>
              <a:t>access.html</a:t>
            </a:r>
            <a:endParaRPr lang="en-BR" dirty="0"/>
          </a:p>
        </p:txBody>
      </p:sp>
      <p:sp>
        <p:nvSpPr>
          <p:cNvPr id="5" name="Rounded Rectangle 4">
            <a:extLst>
              <a:ext uri="{FF2B5EF4-FFF2-40B4-BE49-F238E27FC236}">
                <a16:creationId xmlns:a16="http://schemas.microsoft.com/office/drawing/2014/main" id="{7DAE0040-8865-5A0D-0C96-888FEAD0EBCA}"/>
              </a:ext>
            </a:extLst>
          </p:cNvPr>
          <p:cNvSpPr/>
          <p:nvPr/>
        </p:nvSpPr>
        <p:spPr>
          <a:xfrm>
            <a:off x="342080" y="1568064"/>
            <a:ext cx="2852941" cy="106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 novo User, ele vem sem permissões</a:t>
            </a:r>
          </a:p>
        </p:txBody>
      </p:sp>
      <p:sp>
        <p:nvSpPr>
          <p:cNvPr id="6" name="Rounded Rectangle 5">
            <a:extLst>
              <a:ext uri="{FF2B5EF4-FFF2-40B4-BE49-F238E27FC236}">
                <a16:creationId xmlns:a16="http://schemas.microsoft.com/office/drawing/2014/main" id="{5655F32E-F582-546B-70D6-3625A79DA8D1}"/>
              </a:ext>
            </a:extLst>
          </p:cNvPr>
          <p:cNvSpPr/>
          <p:nvPr/>
        </p:nvSpPr>
        <p:spPr>
          <a:xfrm>
            <a:off x="8271413" y="1568064"/>
            <a:ext cx="3578507" cy="1386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Access key ID e secret access keys (acesso programático) DIFERENTES DE username e password (console)</a:t>
            </a:r>
          </a:p>
        </p:txBody>
      </p:sp>
      <p:cxnSp>
        <p:nvCxnSpPr>
          <p:cNvPr id="8" name="Straight Arrow Connector 7">
            <a:extLst>
              <a:ext uri="{FF2B5EF4-FFF2-40B4-BE49-F238E27FC236}">
                <a16:creationId xmlns:a16="http://schemas.microsoft.com/office/drawing/2014/main" id="{5E668978-131B-3230-4741-210DD4B90566}"/>
              </a:ext>
            </a:extLst>
          </p:cNvPr>
          <p:cNvCxnSpPr>
            <a:cxnSpLocks/>
            <a:endCxn id="5" idx="2"/>
          </p:cNvCxnSpPr>
          <p:nvPr/>
        </p:nvCxnSpPr>
        <p:spPr>
          <a:xfrm flipH="1" flipV="1">
            <a:off x="1768551" y="2635624"/>
            <a:ext cx="3706887" cy="1159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H="1" flipV="1">
            <a:off x="5649557" y="1207834"/>
            <a:ext cx="251066" cy="21619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D15D469-FB36-2C03-2402-D663D531F8D1}"/>
              </a:ext>
            </a:extLst>
          </p:cNvPr>
          <p:cNvCxnSpPr>
            <a:stCxn id="1026" idx="3"/>
            <a:endCxn id="6" idx="1"/>
          </p:cNvCxnSpPr>
          <p:nvPr/>
        </p:nvCxnSpPr>
        <p:spPr>
          <a:xfrm flipV="1">
            <a:off x="6325807" y="2261309"/>
            <a:ext cx="1945606" cy="15336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716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2199041" y="1080632"/>
            <a:ext cx="7493599" cy="887021"/>
          </a:xfrm>
        </p:spPr>
        <p:txBody>
          <a:bodyPr>
            <a:normAutofit fontScale="90000"/>
          </a:bodyPr>
          <a:lstStyle/>
          <a:p>
            <a:r>
              <a:rPr lang="en-BR" sz="2000" dirty="0"/>
              <a:t>IAM: Identity Access Management</a:t>
            </a:r>
            <a:br>
              <a:rPr lang="en-BR" sz="2000" dirty="0"/>
            </a:br>
            <a:r>
              <a:rPr lang="en-BR" sz="2000" dirty="0"/>
              <a:t>Policy Documents: </a:t>
            </a:r>
            <a:r>
              <a:rPr lang="en-US" sz="2000" dirty="0"/>
              <a:t>https://docs.aws.amazon.com/IAM/latest/UserGuide/access_policies.html</a:t>
            </a:r>
            <a:endParaRPr lang="en-BR" sz="2000" dirty="0"/>
          </a:p>
        </p:txBody>
      </p:sp>
      <p:pic>
        <p:nvPicPr>
          <p:cNvPr id="3" name="Picture 2">
            <a:extLst>
              <a:ext uri="{FF2B5EF4-FFF2-40B4-BE49-F238E27FC236}">
                <a16:creationId xmlns:a16="http://schemas.microsoft.com/office/drawing/2014/main" id="{BDFC7F6E-84A3-86A7-DB73-3A935FC4C90E}"/>
              </a:ext>
            </a:extLst>
          </p:cNvPr>
          <p:cNvPicPr>
            <a:picLocks noChangeAspect="1"/>
          </p:cNvPicPr>
          <p:nvPr/>
        </p:nvPicPr>
        <p:blipFill>
          <a:blip r:embed="rId2"/>
          <a:stretch>
            <a:fillRect/>
          </a:stretch>
        </p:blipFill>
        <p:spPr>
          <a:xfrm>
            <a:off x="2355027" y="3651350"/>
            <a:ext cx="7154733" cy="2545742"/>
          </a:xfrm>
          <a:prstGeom prst="rect">
            <a:avLst/>
          </a:prstGeom>
        </p:spPr>
      </p:pic>
      <p:sp>
        <p:nvSpPr>
          <p:cNvPr id="4" name="TextBox 3">
            <a:extLst>
              <a:ext uri="{FF2B5EF4-FFF2-40B4-BE49-F238E27FC236}">
                <a16:creationId xmlns:a16="http://schemas.microsoft.com/office/drawing/2014/main" id="{E0A560F6-07C1-E681-AC8E-05F3244D6E06}"/>
              </a:ext>
            </a:extLst>
          </p:cNvPr>
          <p:cNvSpPr txBox="1"/>
          <p:nvPr/>
        </p:nvSpPr>
        <p:spPr>
          <a:xfrm>
            <a:off x="2323652" y="2560320"/>
            <a:ext cx="9234131" cy="646331"/>
          </a:xfrm>
          <a:prstGeom prst="rect">
            <a:avLst/>
          </a:prstGeom>
          <a:noFill/>
        </p:spPr>
        <p:txBody>
          <a:bodyPr wrap="none" rtlCol="0">
            <a:spAutoFit/>
          </a:bodyPr>
          <a:lstStyle/>
          <a:p>
            <a:pPr marL="285750" indent="-285750">
              <a:buFontTx/>
              <a:buChar char="-"/>
            </a:pPr>
            <a:r>
              <a:rPr lang="en-BR" dirty="0"/>
              <a:t>Estrututura básica de uma </a:t>
            </a:r>
            <a:r>
              <a:rPr lang="en-BR" b="1" dirty="0"/>
              <a:t>política</a:t>
            </a:r>
            <a:r>
              <a:rPr lang="en-BR" dirty="0"/>
              <a:t>: efeito, ação e recurso (mais itens no próximo slide)</a:t>
            </a:r>
          </a:p>
          <a:p>
            <a:pPr marL="285750" indent="-285750">
              <a:buFontTx/>
              <a:buChar char="-"/>
            </a:pPr>
            <a:r>
              <a:rPr lang="en-BR" dirty="0"/>
              <a:t>Uma política pode ser do tipo identity based, resource based entre outros</a:t>
            </a:r>
          </a:p>
        </p:txBody>
      </p:sp>
    </p:spTree>
    <p:extLst>
      <p:ext uri="{BB962C8B-B14F-4D97-AF65-F5344CB8AC3E}">
        <p14:creationId xmlns:p14="http://schemas.microsoft.com/office/powerpoint/2010/main" val="145895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7472</TotalTime>
  <Words>1840</Words>
  <Application>Microsoft Macintosh PowerPoint</Application>
  <PresentationFormat>Widescreen</PresentationFormat>
  <Paragraphs>100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Amazon Ember</vt:lpstr>
      <vt:lpstr>Aptos</vt:lpstr>
      <vt:lpstr>Aptos Display</vt:lpstr>
      <vt:lpstr>Arial</vt:lpstr>
      <vt:lpstr>Calibri</vt:lpstr>
      <vt:lpstr>Office Theme</vt:lpstr>
      <vt:lpstr>Semana 2 – Planejamento </vt:lpstr>
      <vt:lpstr>Semana 2 – Ponto de partida </vt:lpstr>
      <vt:lpstr>Modelo de responsabilidade compartilhada da AWS</vt:lpstr>
      <vt:lpstr>Modelo de responsabilidade compartilhada da AWS</vt:lpstr>
      <vt:lpstr>Infraestrutura Global da AWS</vt:lpstr>
      <vt:lpstr>Infraestrutura Global da AWS</vt:lpstr>
      <vt:lpstr>IAM: Identity Access Management</vt:lpstr>
      <vt:lpstr>IAM: Identity Access Management</vt:lpstr>
      <vt:lpstr>IAM: Identity Access Management Policy Documents: https://docs.aws.amazon.com/IAM/latest/UserGuide/access_policies.html</vt:lpstr>
      <vt:lpstr>IAM: Identity Access Management </vt:lpstr>
      <vt:lpstr>IAM: Identity Access Management Policy Documents:</vt:lpstr>
      <vt:lpstr>IAM: Identity Access Management Policy Documents</vt:lpstr>
      <vt:lpstr>E quando temos diversas políticas para um mesmo recurso, como a AWS vai escolher o resultado final?</vt:lpstr>
      <vt:lpstr>IAM: Identity Access Management Policy Documents:</vt:lpstr>
      <vt:lpstr>IAM: Identity Access Management Policy Documents:</vt:lpstr>
      <vt:lpstr>Ambientes com múltiplas contas</vt:lpstr>
      <vt:lpstr>AWS Organizations</vt:lpstr>
      <vt:lpstr>AWS Control Tower</vt:lpstr>
      <vt:lpstr>Service Control Policy (Políticas de controle de serviço)</vt:lpstr>
      <vt:lpstr>Service Control Policy (Políticas de controle de serviço)</vt:lpstr>
      <vt:lpstr>STS</vt:lpstr>
      <vt:lpstr>Determinar quando federar um serviço de diretório com funções do IAM</vt:lpstr>
      <vt:lpstr>Determinar quando federar um serviço de diretório com funções do IAM</vt:lpstr>
      <vt:lpstr>PowerPoint Presentation</vt:lpstr>
      <vt:lpstr>- LAB 1: https://explore.skillbuilder.aws/learn/course/20119/play/132191/start-aws-simulearn  - LAB 2: https://explore.skillbuilder.aws/learn/course/20135/play/132239/start-aws-simulearn;lp=2227  - https://explore.skillbuilder.aws/learn/learning_plan/view/2227/aws-simulearn-solutions-architect </vt:lpstr>
      <vt:lpstr>PowerPoint Presentation</vt:lpstr>
      <vt:lpstr> Questão 1:  Qual das seguintes abordagens é mais apropriada para gerenciar o acesso a recursos em várias contas AWS em uma grande organização?  A) Configurar múltiplos usuários do IAM em cada conta individualmente sem nenhuma coordenação entre as contas.  B) Utilizar AWS Organizations para consolidar contas e aplicar políticas de controle de serviço (SCPs) para gerenciar permissões de maneira centralizada.  C) Criar uma política de bucket no Amazon S3 para cada recurso separado.  D) Utilizar grupos de segurança do EC2 para gerenciar o acesso a todas as contas.  </vt:lpstr>
      <vt:lpstr> Questão 2:  Qual serviço da AWS é mais adequado para oferecer uma experiência de login centralizada, permitindo que os usuários acessem várias contas AWS e aplicações empresariais com um único conjunto de credenciais?  A) Amazon Redshift  B) AWS Identity Center (AWS Single Sign-On), que integra com diretórios corporativos como Microsoft Active Directory e provedores SAML 2.0.  C) Amazon Cognito, que permite autenticação para aplicações móveis e web usando provedores de identidade social.  D) AWS Directory Service for Microsoft Active Directory (AWS Managed Microsoft AD)   </vt:lpstr>
      <vt:lpstr>Questão 3:  Ao projetar uma estratégia de segurança para várias contas da AWS, qual combinação de serviços e práticas recomendadas pode oferecer o controle mais robusto e centralizado?  A) Utilizar apenas uma conta AWS e criar usuários do IAM para cada departamento da organização.  B) Implementar AWS Control Tower para configurar e governar um ambiente de várias contas, juntamente com SCPs para impor regras de segurança e conformidade.  C) Usar apenas grupos de segurança do EC2 para controlar o acesso.  D) Configurar permissões no nível do bucket S3 para cada usuário individualmente.  </vt:lpstr>
      <vt:lpstr> Questão 4:  Quais são as práticas recomendadas de segurança que devem ser aplicadas aos usuários do IAM e usuários-raiz na AWS para garantir a máxima proteção dos recursos?  A) Habilitar autenticação multifator (MFA) para todos os usuários, limitar permissões com base no princípio de menor privilégio, e revisar regularmente as políticas de acesso.  B) Conceder permissões de administrador a todos os usuários para simplificar o gerenciamento.  C) Usar apenas senhas de 4 dígitos para facilitar o acesso dos usuários e desativar a autenticação multifator (MFA).  D) Desativar logs de auditoria para melhorar o desempenho do sistema e conceder permissões de administrador a usuários raiz.   </vt:lpstr>
      <vt:lpstr> Em que cenário é mais apropriado federar um serviço de diretório com funções do IAM na AWS?  A) Quando há necessidade de fornecer acesso temporário a recursos da AWS para desenvolvedores externos.  B) Para permitir que funcionários de uma empresa utilizem suas credenciais corporativas existentes, como as do Active Directory, para acessar recursos da AWS, eliminando a necessidade de criar contas de usuário IAM adicionais.  C) Quando se deseja aumentar o número de usuários gerenciados diretamente no console da AWS.  D) Para migrar todos os usuários do Active Directory para um banco de dados relacional gerenciado no Amazon RDS.   </vt:lpstr>
      <vt:lpstr> Respostas:  B) Utilizar AWS Organizations para consolidar contas e aplicar políticas de controle de serviço (SCPs) para gerenciar permissões de maneira centralizada.  B) AWS Identity Center (AWS Single Sign-On), que integra com diretórios corporativos como Microsoft Active Directory e provedores SAML 2.0.  B) Implementar AWS Control Tower para configurar e governar um ambiente de várias contas, juntamente com SCPs para impor regras de segurança e conformidade.  A) Habilitar autenticação multifator (MFA) para todos os usuários, limitar permissões com base no princípio de menor privilégio, e revisar regularmente as políticas de acesso.  B) Para permitir que funcionários de uma empresa utilizem suas credenciais corporativas existentes, como as do Active Directory, para acessar recursos da AWS, eliminando a necessidade de criar contas de usuário IAM adicionais.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3</cp:revision>
  <dcterms:created xsi:type="dcterms:W3CDTF">2024-07-25T00:23:04Z</dcterms:created>
  <dcterms:modified xsi:type="dcterms:W3CDTF">2024-07-30T04:55:36Z</dcterms:modified>
</cp:coreProperties>
</file>