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5" r:id="rId6"/>
    <p:sldId id="274" r:id="rId7"/>
    <p:sldId id="276" r:id="rId8"/>
    <p:sldId id="267" r:id="rId9"/>
    <p:sldId id="262" r:id="rId10"/>
    <p:sldId id="263" r:id="rId11"/>
    <p:sldId id="264" r:id="rId12"/>
    <p:sldId id="265" r:id="rId13"/>
    <p:sldId id="280" r:id="rId14"/>
    <p:sldId id="281" r:id="rId15"/>
    <p:sldId id="268" r:id="rId16"/>
    <p:sldId id="282" r:id="rId17"/>
    <p:sldId id="269" r:id="rId18"/>
    <p:sldId id="270" r:id="rId19"/>
    <p:sldId id="283" r:id="rId20"/>
    <p:sldId id="284" r:id="rId21"/>
    <p:sldId id="271" r:id="rId22"/>
    <p:sldId id="285" r:id="rId23"/>
    <p:sldId id="286" r:id="rId24"/>
    <p:sldId id="273" r:id="rId25"/>
    <p:sldId id="287" r:id="rId26"/>
    <p:sldId id="277" r:id="rId27"/>
    <p:sldId id="288" r:id="rId28"/>
    <p:sldId id="289" r:id="rId29"/>
    <p:sldId id="290" r:id="rId30"/>
    <p:sldId id="278" r:id="rId31"/>
    <p:sldId id="291" r:id="rId32"/>
    <p:sldId id="279" r:id="rId33"/>
    <p:sldId id="292" r:id="rId34"/>
    <p:sldId id="293" r:id="rId35"/>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4FA0-B53B-885C-7A9A-534F6D163E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R"/>
          </a:p>
        </p:txBody>
      </p:sp>
      <p:sp>
        <p:nvSpPr>
          <p:cNvPr id="3" name="Subtitle 2">
            <a:extLst>
              <a:ext uri="{FF2B5EF4-FFF2-40B4-BE49-F238E27FC236}">
                <a16:creationId xmlns:a16="http://schemas.microsoft.com/office/drawing/2014/main" id="{A099A813-5AC3-8D60-F048-5A675BF32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R"/>
          </a:p>
        </p:txBody>
      </p:sp>
      <p:sp>
        <p:nvSpPr>
          <p:cNvPr id="4" name="Date Placeholder 3">
            <a:extLst>
              <a:ext uri="{FF2B5EF4-FFF2-40B4-BE49-F238E27FC236}">
                <a16:creationId xmlns:a16="http://schemas.microsoft.com/office/drawing/2014/main" id="{AAA1F142-C36B-00EE-D1CB-8B93B994C795}"/>
              </a:ext>
            </a:extLst>
          </p:cNvPr>
          <p:cNvSpPr>
            <a:spLocks noGrp="1"/>
          </p:cNvSpPr>
          <p:nvPr>
            <p:ph type="dt" sz="half" idx="10"/>
          </p:nvPr>
        </p:nvSpPr>
        <p:spPr/>
        <p:txBody>
          <a:bodyPr/>
          <a:lstStyle/>
          <a:p>
            <a:fld id="{30A9D7E2-EE40-7542-B7E6-1B8D5C50A777}" type="datetimeFigureOut">
              <a:rPr lang="en-BR" smtClean="0"/>
              <a:t>24/09/24</a:t>
            </a:fld>
            <a:endParaRPr lang="en-BR"/>
          </a:p>
        </p:txBody>
      </p:sp>
      <p:sp>
        <p:nvSpPr>
          <p:cNvPr id="5" name="Footer Placeholder 4">
            <a:extLst>
              <a:ext uri="{FF2B5EF4-FFF2-40B4-BE49-F238E27FC236}">
                <a16:creationId xmlns:a16="http://schemas.microsoft.com/office/drawing/2014/main" id="{B732C8DF-1F2C-51A9-27C5-FE7BF555F15C}"/>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43C5EDFF-758B-E54B-AF23-7F7D0100406E}"/>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3092565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39CA-43E4-75B2-70E3-56F0A024D85A}"/>
              </a:ext>
            </a:extLst>
          </p:cNvPr>
          <p:cNvSpPr>
            <a:spLocks noGrp="1"/>
          </p:cNvSpPr>
          <p:nvPr>
            <p:ph type="title"/>
          </p:nvPr>
        </p:nvSpPr>
        <p:spPr/>
        <p:txBody>
          <a:bodyPr/>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426B853B-16F9-AF07-7FDD-9C604D9ABC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677ED3F2-B011-5C8F-23DA-93D95A7222B4}"/>
              </a:ext>
            </a:extLst>
          </p:cNvPr>
          <p:cNvSpPr>
            <a:spLocks noGrp="1"/>
          </p:cNvSpPr>
          <p:nvPr>
            <p:ph type="dt" sz="half" idx="10"/>
          </p:nvPr>
        </p:nvSpPr>
        <p:spPr/>
        <p:txBody>
          <a:bodyPr/>
          <a:lstStyle/>
          <a:p>
            <a:fld id="{30A9D7E2-EE40-7542-B7E6-1B8D5C50A777}" type="datetimeFigureOut">
              <a:rPr lang="en-BR" smtClean="0"/>
              <a:t>24/09/24</a:t>
            </a:fld>
            <a:endParaRPr lang="en-BR"/>
          </a:p>
        </p:txBody>
      </p:sp>
      <p:sp>
        <p:nvSpPr>
          <p:cNvPr id="5" name="Footer Placeholder 4">
            <a:extLst>
              <a:ext uri="{FF2B5EF4-FFF2-40B4-BE49-F238E27FC236}">
                <a16:creationId xmlns:a16="http://schemas.microsoft.com/office/drawing/2014/main" id="{48609D54-BD02-1580-7B0E-36C193544662}"/>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E394A536-9EB8-664C-D646-0AF94242685C}"/>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52168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2C2491-FEA8-2E75-6D5C-F071C89CE1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4C52A722-21B3-8D91-4C79-35210343E9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AA76C428-04F7-DA19-0E3D-ACEB97F163EE}"/>
              </a:ext>
            </a:extLst>
          </p:cNvPr>
          <p:cNvSpPr>
            <a:spLocks noGrp="1"/>
          </p:cNvSpPr>
          <p:nvPr>
            <p:ph type="dt" sz="half" idx="10"/>
          </p:nvPr>
        </p:nvSpPr>
        <p:spPr/>
        <p:txBody>
          <a:bodyPr/>
          <a:lstStyle/>
          <a:p>
            <a:fld id="{30A9D7E2-EE40-7542-B7E6-1B8D5C50A777}" type="datetimeFigureOut">
              <a:rPr lang="en-BR" smtClean="0"/>
              <a:t>24/09/24</a:t>
            </a:fld>
            <a:endParaRPr lang="en-BR"/>
          </a:p>
        </p:txBody>
      </p:sp>
      <p:sp>
        <p:nvSpPr>
          <p:cNvPr id="5" name="Footer Placeholder 4">
            <a:extLst>
              <a:ext uri="{FF2B5EF4-FFF2-40B4-BE49-F238E27FC236}">
                <a16:creationId xmlns:a16="http://schemas.microsoft.com/office/drawing/2014/main" id="{C62F8B59-8AAE-A2FF-A9FF-6AA3AEA49A6E}"/>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A356E5F4-2269-4F08-48EE-B0FDF0798316}"/>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401316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66C4-D104-18E5-9F81-4A4F69C59001}"/>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7484F968-3031-2ABB-552F-93331A20F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0304571-7571-4648-6DE8-08F321FC13D1}"/>
              </a:ext>
            </a:extLst>
          </p:cNvPr>
          <p:cNvSpPr>
            <a:spLocks noGrp="1"/>
          </p:cNvSpPr>
          <p:nvPr>
            <p:ph type="dt" sz="half" idx="10"/>
          </p:nvPr>
        </p:nvSpPr>
        <p:spPr/>
        <p:txBody>
          <a:bodyPr/>
          <a:lstStyle/>
          <a:p>
            <a:fld id="{30A9D7E2-EE40-7542-B7E6-1B8D5C50A777}" type="datetimeFigureOut">
              <a:rPr lang="en-BR" smtClean="0"/>
              <a:t>24/09/24</a:t>
            </a:fld>
            <a:endParaRPr lang="en-BR"/>
          </a:p>
        </p:txBody>
      </p:sp>
      <p:sp>
        <p:nvSpPr>
          <p:cNvPr id="5" name="Footer Placeholder 4">
            <a:extLst>
              <a:ext uri="{FF2B5EF4-FFF2-40B4-BE49-F238E27FC236}">
                <a16:creationId xmlns:a16="http://schemas.microsoft.com/office/drawing/2014/main" id="{8B54FEBE-50DF-3B58-640E-CA8E3520963F}"/>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E13964E8-441B-44B6-1CAD-E2887F72BFAC}"/>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56004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3C4DA-92DF-A231-4428-F369BB8518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R"/>
          </a:p>
        </p:txBody>
      </p:sp>
      <p:sp>
        <p:nvSpPr>
          <p:cNvPr id="3" name="Text Placeholder 2">
            <a:extLst>
              <a:ext uri="{FF2B5EF4-FFF2-40B4-BE49-F238E27FC236}">
                <a16:creationId xmlns:a16="http://schemas.microsoft.com/office/drawing/2014/main" id="{FE4ACE84-B951-8132-C485-7B9A4DD005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1CE4F2-8C6A-6CCF-CCA0-E5AA8215BA19}"/>
              </a:ext>
            </a:extLst>
          </p:cNvPr>
          <p:cNvSpPr>
            <a:spLocks noGrp="1"/>
          </p:cNvSpPr>
          <p:nvPr>
            <p:ph type="dt" sz="half" idx="10"/>
          </p:nvPr>
        </p:nvSpPr>
        <p:spPr/>
        <p:txBody>
          <a:bodyPr/>
          <a:lstStyle/>
          <a:p>
            <a:fld id="{30A9D7E2-EE40-7542-B7E6-1B8D5C50A777}" type="datetimeFigureOut">
              <a:rPr lang="en-BR" smtClean="0"/>
              <a:t>24/09/24</a:t>
            </a:fld>
            <a:endParaRPr lang="en-BR"/>
          </a:p>
        </p:txBody>
      </p:sp>
      <p:sp>
        <p:nvSpPr>
          <p:cNvPr id="5" name="Footer Placeholder 4">
            <a:extLst>
              <a:ext uri="{FF2B5EF4-FFF2-40B4-BE49-F238E27FC236}">
                <a16:creationId xmlns:a16="http://schemas.microsoft.com/office/drawing/2014/main" id="{394D46FC-93C0-8372-569D-B8BC3B5DA315}"/>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5FD05BBA-14C6-1A6F-8AF1-6FD9B1929AE0}"/>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2427935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AEAC-EA19-BB14-36F0-F4482F1D9E4E}"/>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8FE5C246-BF44-B02E-E95D-B655E4464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Content Placeholder 3">
            <a:extLst>
              <a:ext uri="{FF2B5EF4-FFF2-40B4-BE49-F238E27FC236}">
                <a16:creationId xmlns:a16="http://schemas.microsoft.com/office/drawing/2014/main" id="{F3939804-1987-CAC2-33ED-AA4A3F4CA8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Date Placeholder 4">
            <a:extLst>
              <a:ext uri="{FF2B5EF4-FFF2-40B4-BE49-F238E27FC236}">
                <a16:creationId xmlns:a16="http://schemas.microsoft.com/office/drawing/2014/main" id="{9D97FCB8-2A6B-094D-F7D8-9090FB4C28E6}"/>
              </a:ext>
            </a:extLst>
          </p:cNvPr>
          <p:cNvSpPr>
            <a:spLocks noGrp="1"/>
          </p:cNvSpPr>
          <p:nvPr>
            <p:ph type="dt" sz="half" idx="10"/>
          </p:nvPr>
        </p:nvSpPr>
        <p:spPr/>
        <p:txBody>
          <a:bodyPr/>
          <a:lstStyle/>
          <a:p>
            <a:fld id="{30A9D7E2-EE40-7542-B7E6-1B8D5C50A777}" type="datetimeFigureOut">
              <a:rPr lang="en-BR" smtClean="0"/>
              <a:t>24/09/24</a:t>
            </a:fld>
            <a:endParaRPr lang="en-BR"/>
          </a:p>
        </p:txBody>
      </p:sp>
      <p:sp>
        <p:nvSpPr>
          <p:cNvPr id="6" name="Footer Placeholder 5">
            <a:extLst>
              <a:ext uri="{FF2B5EF4-FFF2-40B4-BE49-F238E27FC236}">
                <a16:creationId xmlns:a16="http://schemas.microsoft.com/office/drawing/2014/main" id="{61516112-15E2-34E0-4FDF-58C7C2A6FA94}"/>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229338CE-0D05-A543-D7FB-073C8C0B8840}"/>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237521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C944-AAD9-BD3E-24D2-19249F853E08}"/>
              </a:ext>
            </a:extLst>
          </p:cNvPr>
          <p:cNvSpPr>
            <a:spLocks noGrp="1"/>
          </p:cNvSpPr>
          <p:nvPr>
            <p:ph type="title"/>
          </p:nvPr>
        </p:nvSpPr>
        <p:spPr>
          <a:xfrm>
            <a:off x="839788" y="365125"/>
            <a:ext cx="10515600" cy="1325563"/>
          </a:xfrm>
        </p:spPr>
        <p:txBody>
          <a:bodyPr/>
          <a:lstStyle/>
          <a:p>
            <a:r>
              <a:rPr lang="en-US"/>
              <a:t>Click to edit Master title style</a:t>
            </a:r>
            <a:endParaRPr lang="en-BR"/>
          </a:p>
        </p:txBody>
      </p:sp>
      <p:sp>
        <p:nvSpPr>
          <p:cNvPr id="3" name="Text Placeholder 2">
            <a:extLst>
              <a:ext uri="{FF2B5EF4-FFF2-40B4-BE49-F238E27FC236}">
                <a16:creationId xmlns:a16="http://schemas.microsoft.com/office/drawing/2014/main" id="{4972AF8F-4FC0-2FE5-FA6F-FDA093E8F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FF840D-9E85-BF72-7114-FDA23E506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Text Placeholder 4">
            <a:extLst>
              <a:ext uri="{FF2B5EF4-FFF2-40B4-BE49-F238E27FC236}">
                <a16:creationId xmlns:a16="http://schemas.microsoft.com/office/drawing/2014/main" id="{F824F542-51E0-63CD-5A7A-34B770CD4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634CAB-8C7E-7DC6-841F-9D9B23FDF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7" name="Date Placeholder 6">
            <a:extLst>
              <a:ext uri="{FF2B5EF4-FFF2-40B4-BE49-F238E27FC236}">
                <a16:creationId xmlns:a16="http://schemas.microsoft.com/office/drawing/2014/main" id="{FD4611B0-5BE4-C599-A557-4E629AA7BA2E}"/>
              </a:ext>
            </a:extLst>
          </p:cNvPr>
          <p:cNvSpPr>
            <a:spLocks noGrp="1"/>
          </p:cNvSpPr>
          <p:nvPr>
            <p:ph type="dt" sz="half" idx="10"/>
          </p:nvPr>
        </p:nvSpPr>
        <p:spPr/>
        <p:txBody>
          <a:bodyPr/>
          <a:lstStyle/>
          <a:p>
            <a:fld id="{30A9D7E2-EE40-7542-B7E6-1B8D5C50A777}" type="datetimeFigureOut">
              <a:rPr lang="en-BR" smtClean="0"/>
              <a:t>24/09/24</a:t>
            </a:fld>
            <a:endParaRPr lang="en-BR"/>
          </a:p>
        </p:txBody>
      </p:sp>
      <p:sp>
        <p:nvSpPr>
          <p:cNvPr id="8" name="Footer Placeholder 7">
            <a:extLst>
              <a:ext uri="{FF2B5EF4-FFF2-40B4-BE49-F238E27FC236}">
                <a16:creationId xmlns:a16="http://schemas.microsoft.com/office/drawing/2014/main" id="{C3524572-2219-025E-381C-031E66AFBA0F}"/>
              </a:ext>
            </a:extLst>
          </p:cNvPr>
          <p:cNvSpPr>
            <a:spLocks noGrp="1"/>
          </p:cNvSpPr>
          <p:nvPr>
            <p:ph type="ftr" sz="quarter" idx="11"/>
          </p:nvPr>
        </p:nvSpPr>
        <p:spPr/>
        <p:txBody>
          <a:bodyPr/>
          <a:lstStyle/>
          <a:p>
            <a:endParaRPr lang="en-BR"/>
          </a:p>
        </p:txBody>
      </p:sp>
      <p:sp>
        <p:nvSpPr>
          <p:cNvPr id="9" name="Slide Number Placeholder 8">
            <a:extLst>
              <a:ext uri="{FF2B5EF4-FFF2-40B4-BE49-F238E27FC236}">
                <a16:creationId xmlns:a16="http://schemas.microsoft.com/office/drawing/2014/main" id="{6F47C83E-870F-6DD5-7CE3-3AD3B3D6EB50}"/>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74527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0B1B-2A72-E876-F29B-C1AF96F1AD8F}"/>
              </a:ext>
            </a:extLst>
          </p:cNvPr>
          <p:cNvSpPr>
            <a:spLocks noGrp="1"/>
          </p:cNvSpPr>
          <p:nvPr>
            <p:ph type="title"/>
          </p:nvPr>
        </p:nvSpPr>
        <p:spPr/>
        <p:txBody>
          <a:bodyPr/>
          <a:lstStyle/>
          <a:p>
            <a:r>
              <a:rPr lang="en-US"/>
              <a:t>Click to edit Master title style</a:t>
            </a:r>
            <a:endParaRPr lang="en-BR"/>
          </a:p>
        </p:txBody>
      </p:sp>
      <p:sp>
        <p:nvSpPr>
          <p:cNvPr id="3" name="Date Placeholder 2">
            <a:extLst>
              <a:ext uri="{FF2B5EF4-FFF2-40B4-BE49-F238E27FC236}">
                <a16:creationId xmlns:a16="http://schemas.microsoft.com/office/drawing/2014/main" id="{3DE4F0B2-1ACC-090B-AFE8-F71D68E93184}"/>
              </a:ext>
            </a:extLst>
          </p:cNvPr>
          <p:cNvSpPr>
            <a:spLocks noGrp="1"/>
          </p:cNvSpPr>
          <p:nvPr>
            <p:ph type="dt" sz="half" idx="10"/>
          </p:nvPr>
        </p:nvSpPr>
        <p:spPr/>
        <p:txBody>
          <a:bodyPr/>
          <a:lstStyle/>
          <a:p>
            <a:fld id="{30A9D7E2-EE40-7542-B7E6-1B8D5C50A777}" type="datetimeFigureOut">
              <a:rPr lang="en-BR" smtClean="0"/>
              <a:t>24/09/24</a:t>
            </a:fld>
            <a:endParaRPr lang="en-BR"/>
          </a:p>
        </p:txBody>
      </p:sp>
      <p:sp>
        <p:nvSpPr>
          <p:cNvPr id="4" name="Footer Placeholder 3">
            <a:extLst>
              <a:ext uri="{FF2B5EF4-FFF2-40B4-BE49-F238E27FC236}">
                <a16:creationId xmlns:a16="http://schemas.microsoft.com/office/drawing/2014/main" id="{2E2B30DC-68BD-03DB-CA49-9943B2C79096}"/>
              </a:ext>
            </a:extLst>
          </p:cNvPr>
          <p:cNvSpPr>
            <a:spLocks noGrp="1"/>
          </p:cNvSpPr>
          <p:nvPr>
            <p:ph type="ftr" sz="quarter" idx="11"/>
          </p:nvPr>
        </p:nvSpPr>
        <p:spPr/>
        <p:txBody>
          <a:bodyPr/>
          <a:lstStyle/>
          <a:p>
            <a:endParaRPr lang="en-BR"/>
          </a:p>
        </p:txBody>
      </p:sp>
      <p:sp>
        <p:nvSpPr>
          <p:cNvPr id="5" name="Slide Number Placeholder 4">
            <a:extLst>
              <a:ext uri="{FF2B5EF4-FFF2-40B4-BE49-F238E27FC236}">
                <a16:creationId xmlns:a16="http://schemas.microsoft.com/office/drawing/2014/main" id="{B30C58D3-A964-1120-7389-BAB366874D69}"/>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239355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036CE-B033-7E07-2659-D6F442102050}"/>
              </a:ext>
            </a:extLst>
          </p:cNvPr>
          <p:cNvSpPr>
            <a:spLocks noGrp="1"/>
          </p:cNvSpPr>
          <p:nvPr>
            <p:ph type="dt" sz="half" idx="10"/>
          </p:nvPr>
        </p:nvSpPr>
        <p:spPr/>
        <p:txBody>
          <a:bodyPr/>
          <a:lstStyle/>
          <a:p>
            <a:fld id="{30A9D7E2-EE40-7542-B7E6-1B8D5C50A777}" type="datetimeFigureOut">
              <a:rPr lang="en-BR" smtClean="0"/>
              <a:t>24/09/24</a:t>
            </a:fld>
            <a:endParaRPr lang="en-BR"/>
          </a:p>
        </p:txBody>
      </p:sp>
      <p:sp>
        <p:nvSpPr>
          <p:cNvPr id="3" name="Footer Placeholder 2">
            <a:extLst>
              <a:ext uri="{FF2B5EF4-FFF2-40B4-BE49-F238E27FC236}">
                <a16:creationId xmlns:a16="http://schemas.microsoft.com/office/drawing/2014/main" id="{98C2CF09-9C03-5FD7-589D-9D4D07C8D87D}"/>
              </a:ext>
            </a:extLst>
          </p:cNvPr>
          <p:cNvSpPr>
            <a:spLocks noGrp="1"/>
          </p:cNvSpPr>
          <p:nvPr>
            <p:ph type="ftr" sz="quarter" idx="11"/>
          </p:nvPr>
        </p:nvSpPr>
        <p:spPr/>
        <p:txBody>
          <a:bodyPr/>
          <a:lstStyle/>
          <a:p>
            <a:endParaRPr lang="en-BR"/>
          </a:p>
        </p:txBody>
      </p:sp>
      <p:sp>
        <p:nvSpPr>
          <p:cNvPr id="4" name="Slide Number Placeholder 3">
            <a:extLst>
              <a:ext uri="{FF2B5EF4-FFF2-40B4-BE49-F238E27FC236}">
                <a16:creationId xmlns:a16="http://schemas.microsoft.com/office/drawing/2014/main" id="{C25E2D6B-BC4B-4ED6-9D3C-CA2834EF2FA1}"/>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91376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7F71-268E-9BC1-2366-3E78AD947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Content Placeholder 2">
            <a:extLst>
              <a:ext uri="{FF2B5EF4-FFF2-40B4-BE49-F238E27FC236}">
                <a16:creationId xmlns:a16="http://schemas.microsoft.com/office/drawing/2014/main" id="{66B7C0B6-A4B1-8A46-FCF8-FF74A01AD0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Text Placeholder 3">
            <a:extLst>
              <a:ext uri="{FF2B5EF4-FFF2-40B4-BE49-F238E27FC236}">
                <a16:creationId xmlns:a16="http://schemas.microsoft.com/office/drawing/2014/main" id="{3483DFAF-8DBD-D581-5695-9F997F85B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C363C-BA54-341E-37E0-EFDB2650B50F}"/>
              </a:ext>
            </a:extLst>
          </p:cNvPr>
          <p:cNvSpPr>
            <a:spLocks noGrp="1"/>
          </p:cNvSpPr>
          <p:nvPr>
            <p:ph type="dt" sz="half" idx="10"/>
          </p:nvPr>
        </p:nvSpPr>
        <p:spPr/>
        <p:txBody>
          <a:bodyPr/>
          <a:lstStyle/>
          <a:p>
            <a:fld id="{30A9D7E2-EE40-7542-B7E6-1B8D5C50A777}" type="datetimeFigureOut">
              <a:rPr lang="en-BR" smtClean="0"/>
              <a:t>24/09/24</a:t>
            </a:fld>
            <a:endParaRPr lang="en-BR"/>
          </a:p>
        </p:txBody>
      </p:sp>
      <p:sp>
        <p:nvSpPr>
          <p:cNvPr id="6" name="Footer Placeholder 5">
            <a:extLst>
              <a:ext uri="{FF2B5EF4-FFF2-40B4-BE49-F238E27FC236}">
                <a16:creationId xmlns:a16="http://schemas.microsoft.com/office/drawing/2014/main" id="{60FD33FE-4C1F-D05C-A1FC-19EE0CFCE629}"/>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0928C082-E70D-6432-45A5-A52915419EBE}"/>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3803404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388A-3D1C-6F82-9480-F1FB404AA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Picture Placeholder 2">
            <a:extLst>
              <a:ext uri="{FF2B5EF4-FFF2-40B4-BE49-F238E27FC236}">
                <a16:creationId xmlns:a16="http://schemas.microsoft.com/office/drawing/2014/main" id="{1DA8DE05-5E08-7341-1B1F-BF9947F59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R"/>
          </a:p>
        </p:txBody>
      </p:sp>
      <p:sp>
        <p:nvSpPr>
          <p:cNvPr id="4" name="Text Placeholder 3">
            <a:extLst>
              <a:ext uri="{FF2B5EF4-FFF2-40B4-BE49-F238E27FC236}">
                <a16:creationId xmlns:a16="http://schemas.microsoft.com/office/drawing/2014/main" id="{B628992A-6919-A327-C7DA-2C756F8E6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1D590F-8B52-5432-387B-B30291143E59}"/>
              </a:ext>
            </a:extLst>
          </p:cNvPr>
          <p:cNvSpPr>
            <a:spLocks noGrp="1"/>
          </p:cNvSpPr>
          <p:nvPr>
            <p:ph type="dt" sz="half" idx="10"/>
          </p:nvPr>
        </p:nvSpPr>
        <p:spPr/>
        <p:txBody>
          <a:bodyPr/>
          <a:lstStyle/>
          <a:p>
            <a:fld id="{30A9D7E2-EE40-7542-B7E6-1B8D5C50A777}" type="datetimeFigureOut">
              <a:rPr lang="en-BR" smtClean="0"/>
              <a:t>24/09/24</a:t>
            </a:fld>
            <a:endParaRPr lang="en-BR"/>
          </a:p>
        </p:txBody>
      </p:sp>
      <p:sp>
        <p:nvSpPr>
          <p:cNvPr id="6" name="Footer Placeholder 5">
            <a:extLst>
              <a:ext uri="{FF2B5EF4-FFF2-40B4-BE49-F238E27FC236}">
                <a16:creationId xmlns:a16="http://schemas.microsoft.com/office/drawing/2014/main" id="{4DC904CD-D76A-552B-EDBC-4FE5C2A23558}"/>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8CE18696-7F77-E224-637B-9979677EEF61}"/>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92564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E4B31E-F1E5-A44C-4A52-A12D4A896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R"/>
          </a:p>
        </p:txBody>
      </p:sp>
      <p:sp>
        <p:nvSpPr>
          <p:cNvPr id="3" name="Text Placeholder 2">
            <a:extLst>
              <a:ext uri="{FF2B5EF4-FFF2-40B4-BE49-F238E27FC236}">
                <a16:creationId xmlns:a16="http://schemas.microsoft.com/office/drawing/2014/main" id="{73E5AB22-1A9F-17F0-3E73-837A0CE8B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8FD1932-F2CE-F835-96B9-9A7D8A44D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A9D7E2-EE40-7542-B7E6-1B8D5C50A777}" type="datetimeFigureOut">
              <a:rPr lang="en-BR" smtClean="0"/>
              <a:t>24/09/24</a:t>
            </a:fld>
            <a:endParaRPr lang="en-BR"/>
          </a:p>
        </p:txBody>
      </p:sp>
      <p:sp>
        <p:nvSpPr>
          <p:cNvPr id="5" name="Footer Placeholder 4">
            <a:extLst>
              <a:ext uri="{FF2B5EF4-FFF2-40B4-BE49-F238E27FC236}">
                <a16:creationId xmlns:a16="http://schemas.microsoft.com/office/drawing/2014/main" id="{73A8BA65-F7AE-E971-D758-1E7B8F86B9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R"/>
          </a:p>
        </p:txBody>
      </p:sp>
      <p:sp>
        <p:nvSpPr>
          <p:cNvPr id="6" name="Slide Number Placeholder 5">
            <a:extLst>
              <a:ext uri="{FF2B5EF4-FFF2-40B4-BE49-F238E27FC236}">
                <a16:creationId xmlns:a16="http://schemas.microsoft.com/office/drawing/2014/main" id="{8518B79F-9205-BE21-DA3E-95E775BB2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69DD70-6031-CC40-804A-A8CF22A42A0A}" type="slidenum">
              <a:rPr lang="en-BR" smtClean="0"/>
              <a:t>‹#›</a:t>
            </a:fld>
            <a:endParaRPr lang="en-BR"/>
          </a:p>
        </p:txBody>
      </p:sp>
    </p:spTree>
    <p:extLst>
      <p:ext uri="{BB962C8B-B14F-4D97-AF65-F5344CB8AC3E}">
        <p14:creationId xmlns:p14="http://schemas.microsoft.com/office/powerpoint/2010/main" val="8796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ws.amazon.com/AmazonS3/latest/userguide/security-best-practices.html" TargetMode="External"/><Relationship Id="rId2" Type="http://schemas.openxmlformats.org/officeDocument/2006/relationships/hyperlink" Target="https://docs.aws.amazon.com/macie/latest/user/what-is-macie.html" TargetMode="External"/><Relationship Id="rId1" Type="http://schemas.openxmlformats.org/officeDocument/2006/relationships/slideLayout" Target="../slideLayouts/slideLayout1.xml"/><Relationship Id="rId4" Type="http://schemas.openxmlformats.org/officeDocument/2006/relationships/hyperlink" Target="https://docs.aws.amazon.com/sns/latest/dg/welcome.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ws.amazon.com/AmazonRDS/latest/UserGuide/CHAP_BestPractices.html" TargetMode="External"/><Relationship Id="rId2" Type="http://schemas.openxmlformats.org/officeDocument/2006/relationships/hyperlink" Target="https://docs.aws.amazon.com/AmazonRDS/latest/UserGuide/Concepts.MultiAZ.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aws.amazon.com/vpc/latest/userguide/vpc-network-acls.html" TargetMode="External"/><Relationship Id="rId2" Type="http://schemas.openxmlformats.org/officeDocument/2006/relationships/hyperlink" Target="https://docs.aws.amazon.com/vpc/latest/userguide/VPC_SecurityGroups.html"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docs.aws.amazon.com/vpc/latest/userguide/VPC_Subnets.html" TargetMode="External"/><Relationship Id="rId2" Type="http://schemas.openxmlformats.org/officeDocument/2006/relationships/hyperlink" Target="https://docs.aws.amazon.com/vpc/latest/userguide/vpc-nat-gateway.html"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docs.aws.amazon.com/AmazonRDS/latest/UserGuide/USER_ReadRepl.html" TargetMode="External"/><Relationship Id="rId2" Type="http://schemas.openxmlformats.org/officeDocument/2006/relationships/hyperlink" Target="https://docs.aws.amazon.com/AmazonRDS/latest/UserGuide/Concepts.MultiAZ.html"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docs.aws.amazon.com/Route53/latest/DeveloperGuide/routing-policy.html#routing-policy-latency" TargetMode="External"/><Relationship Id="rId2" Type="http://schemas.openxmlformats.org/officeDocument/2006/relationships/hyperlink" Target="https://docs.aws.amazon.com/Route53/latest/DeveloperGuide/routing-policy.html"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docs.aws.amazon.com/Route53/latest/DeveloperGuide/routing-policy.html" TargetMode="External"/><Relationship Id="rId2" Type="http://schemas.openxmlformats.org/officeDocument/2006/relationships/hyperlink" Target="https://docs.aws.amazon.com/Route53/latest/DeveloperGuide/routing-policy.html#routing-policy-ge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docs.aws.amazon.com/secretsmanager/latest/userguide/integrating_rds.html" TargetMode="External"/><Relationship Id="rId2" Type="http://schemas.openxmlformats.org/officeDocument/2006/relationships/hyperlink" Target="https://docs.aws.amazon.com/secretsmanager/latest/userguide/intro.html" TargetMode="External"/><Relationship Id="rId1" Type="http://schemas.openxmlformats.org/officeDocument/2006/relationships/slideLayout" Target="../slideLayouts/slideLayout1.xml"/><Relationship Id="rId5" Type="http://schemas.openxmlformats.org/officeDocument/2006/relationships/hyperlink" Target="https://docs.aws.amazon.com/systems-manager/latest/userguide/systems-manager-parameter-store.html" TargetMode="External"/><Relationship Id="rId4" Type="http://schemas.openxmlformats.org/officeDocument/2006/relationships/hyperlink" Target="https://docs.aws.amazon.com/kms/latest/developerguide/overview.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docs.aws.amazon.com/guardduty/latest/ug/what-is-guardduty.html" TargetMode="External"/><Relationship Id="rId2" Type="http://schemas.openxmlformats.org/officeDocument/2006/relationships/hyperlink" Target="https://docs.aws.amazon.com/waf/latest/developerguide/waf-chapter.html" TargetMode="External"/><Relationship Id="rId1" Type="http://schemas.openxmlformats.org/officeDocument/2006/relationships/slideLayout" Target="../slideLayouts/slideLayout1.xml"/><Relationship Id="rId5" Type="http://schemas.openxmlformats.org/officeDocument/2006/relationships/hyperlink" Target="https://docs.aws.amazon.com/waf/latest/developerguide/fms-chapter.html" TargetMode="External"/><Relationship Id="rId4" Type="http://schemas.openxmlformats.org/officeDocument/2006/relationships/hyperlink" Target="https://docs.aws.amazon.com/vpc/latest/userguide/vpc-network-acl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EBC7-D7D2-E9E7-8193-3458C928048A}"/>
              </a:ext>
            </a:extLst>
          </p:cNvPr>
          <p:cNvSpPr>
            <a:spLocks noGrp="1"/>
          </p:cNvSpPr>
          <p:nvPr>
            <p:ph type="ctrTitle"/>
          </p:nvPr>
        </p:nvSpPr>
        <p:spPr>
          <a:xfrm>
            <a:off x="4508500" y="4251326"/>
            <a:ext cx="2438002" cy="552450"/>
          </a:xfrm>
        </p:spPr>
        <p:txBody>
          <a:bodyPr>
            <a:normAutofit/>
          </a:bodyPr>
          <a:lstStyle/>
          <a:p>
            <a:r>
              <a:rPr lang="en-BR" sz="3000" dirty="0"/>
              <a:t>Etapa 5</a:t>
            </a:r>
          </a:p>
        </p:txBody>
      </p:sp>
      <p:pic>
        <p:nvPicPr>
          <p:cNvPr id="1026" name="Picture 2" descr="AWS Certified Solutions Architect - Associate badge">
            <a:extLst>
              <a:ext uri="{FF2B5EF4-FFF2-40B4-BE49-F238E27FC236}">
                <a16:creationId xmlns:a16="http://schemas.microsoft.com/office/drawing/2014/main" id="{F49C51D6-7815-D5EB-ABDB-16A03C9EB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001" y="212725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812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4042809" y="3205862"/>
            <a:ext cx="4106381" cy="446276"/>
          </a:xfrm>
          <a:prstGeom prst="rect">
            <a:avLst/>
          </a:prstGeom>
          <a:noFill/>
        </p:spPr>
        <p:txBody>
          <a:bodyPr wrap="none" rtlCol="0">
            <a:spAutoFit/>
          </a:bodyPr>
          <a:lstStyle/>
          <a:p>
            <a:r>
              <a:rPr lang="en-BR" sz="2300" dirty="0"/>
              <a:t>RPO: Recovery Point Objective </a:t>
            </a:r>
          </a:p>
        </p:txBody>
      </p:sp>
      <p:sp>
        <p:nvSpPr>
          <p:cNvPr id="4" name="TextBox 3">
            <a:extLst>
              <a:ext uri="{FF2B5EF4-FFF2-40B4-BE49-F238E27FC236}">
                <a16:creationId xmlns:a16="http://schemas.microsoft.com/office/drawing/2014/main" id="{7B7A7E55-EA03-46C2-9509-42680EAC482E}"/>
              </a:ext>
            </a:extLst>
          </p:cNvPr>
          <p:cNvSpPr txBox="1"/>
          <p:nvPr/>
        </p:nvSpPr>
        <p:spPr>
          <a:xfrm>
            <a:off x="1574799" y="4953000"/>
            <a:ext cx="9042400" cy="923330"/>
          </a:xfrm>
          <a:prstGeom prst="rect">
            <a:avLst/>
          </a:prstGeom>
          <a:noFill/>
        </p:spPr>
        <p:txBody>
          <a:bodyPr wrap="square" rtlCol="0">
            <a:spAutoFit/>
          </a:bodyPr>
          <a:lstStyle/>
          <a:p>
            <a:r>
              <a:rPr lang="en-US" b="0" i="0" u="none" strike="noStrike" dirty="0">
                <a:solidFill>
                  <a:srgbClr val="333333"/>
                </a:solidFill>
                <a:effectLst/>
                <a:latin typeface="AmazonEmber"/>
              </a:rPr>
              <a:t>RPO, </a:t>
            </a:r>
            <a:r>
              <a:rPr lang="en-US" b="0" i="0" u="none" strike="noStrike" dirty="0" err="1">
                <a:solidFill>
                  <a:srgbClr val="333333"/>
                </a:solidFill>
                <a:effectLst/>
                <a:latin typeface="AmazonEmber"/>
              </a:rPr>
              <a:t>ou</a:t>
            </a:r>
            <a:r>
              <a:rPr lang="en-US" b="0" i="0" u="none" strike="noStrike" dirty="0">
                <a:solidFill>
                  <a:srgbClr val="333333"/>
                </a:solidFill>
                <a:effectLst/>
                <a:latin typeface="AmazonEmber"/>
              </a:rPr>
              <a:t> Recovery Point Objective, </a:t>
            </a:r>
            <a:r>
              <a:rPr lang="en-US" b="0" i="0" u="none" strike="noStrike" dirty="0" err="1">
                <a:solidFill>
                  <a:srgbClr val="333333"/>
                </a:solidFill>
                <a:effectLst/>
                <a:latin typeface="AmazonEmber"/>
              </a:rPr>
              <a:t>refere</a:t>
            </a:r>
            <a:r>
              <a:rPr lang="en-US" b="0" i="0" u="none" strike="noStrike" dirty="0">
                <a:solidFill>
                  <a:srgbClr val="333333"/>
                </a:solidFill>
                <a:effectLst/>
                <a:latin typeface="AmazonEmber"/>
              </a:rPr>
              <a:t>-se a quanta </a:t>
            </a:r>
            <a:r>
              <a:rPr lang="en-US" b="0" i="0" u="none" strike="noStrike" dirty="0" err="1">
                <a:solidFill>
                  <a:srgbClr val="333333"/>
                </a:solidFill>
                <a:effectLst/>
                <a:latin typeface="AmazonEmber"/>
              </a:rPr>
              <a:t>perda</a:t>
            </a:r>
            <a:r>
              <a:rPr lang="en-US" b="0" i="0" u="none" strike="noStrike" dirty="0">
                <a:solidFill>
                  <a:srgbClr val="333333"/>
                </a:solidFill>
                <a:effectLst/>
                <a:latin typeface="AmazonEmber"/>
              </a:rPr>
              <a:t> de dados </a:t>
            </a:r>
            <a:r>
              <a:rPr lang="en-US" b="0" i="0" u="none" strike="noStrike" dirty="0" err="1">
                <a:solidFill>
                  <a:srgbClr val="333333"/>
                </a:solidFill>
                <a:effectLst/>
                <a:latin typeface="AmazonEmber"/>
              </a:rPr>
              <a:t>seu</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aplicativo</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pode</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tolerar</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Outra</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maneira</a:t>
            </a:r>
            <a:r>
              <a:rPr lang="en-US" b="0" i="0" u="none" strike="noStrike" dirty="0">
                <a:solidFill>
                  <a:srgbClr val="333333"/>
                </a:solidFill>
                <a:effectLst/>
                <a:latin typeface="AmazonEmber"/>
              </a:rPr>
              <a:t> de </a:t>
            </a:r>
            <a:r>
              <a:rPr lang="en-US" b="0" i="0" u="none" strike="noStrike" dirty="0" err="1">
                <a:solidFill>
                  <a:srgbClr val="333333"/>
                </a:solidFill>
                <a:effectLst/>
                <a:latin typeface="AmazonEmber"/>
              </a:rPr>
              <a:t>pensar</a:t>
            </a:r>
            <a:r>
              <a:rPr lang="en-US" b="0" i="0" u="none" strike="noStrike" dirty="0">
                <a:solidFill>
                  <a:srgbClr val="333333"/>
                </a:solidFill>
                <a:effectLst/>
                <a:latin typeface="AmazonEmber"/>
              </a:rPr>
              <a:t> no RPO é </a:t>
            </a:r>
            <a:r>
              <a:rPr lang="en-US" b="0" i="0" u="none" strike="noStrike" dirty="0" err="1">
                <a:solidFill>
                  <a:srgbClr val="333333"/>
                </a:solidFill>
                <a:effectLst/>
                <a:latin typeface="AmazonEmber"/>
              </a:rPr>
              <a:t>quantos</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anos</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os</a:t>
            </a:r>
            <a:r>
              <a:rPr lang="en-US" b="0" i="0" u="none" strike="noStrike" dirty="0">
                <a:solidFill>
                  <a:srgbClr val="333333"/>
                </a:solidFill>
                <a:effectLst/>
                <a:latin typeface="AmazonEmber"/>
              </a:rPr>
              <a:t> dados </a:t>
            </a:r>
            <a:r>
              <a:rPr lang="en-US" b="0" i="0" u="none" strike="noStrike" dirty="0" err="1">
                <a:solidFill>
                  <a:srgbClr val="333333"/>
                </a:solidFill>
                <a:effectLst/>
                <a:latin typeface="AmazonEmber"/>
              </a:rPr>
              <a:t>podem</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ter</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quando</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este</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aplicativo</a:t>
            </a:r>
            <a:r>
              <a:rPr lang="en-US" b="0" i="0" u="none" strike="noStrike" dirty="0">
                <a:solidFill>
                  <a:srgbClr val="333333"/>
                </a:solidFill>
                <a:effectLst/>
                <a:latin typeface="AmazonEmber"/>
              </a:rPr>
              <a:t> é </a:t>
            </a:r>
            <a:r>
              <a:rPr lang="en-US" b="0" i="0" u="none" strike="noStrike" dirty="0" err="1">
                <a:solidFill>
                  <a:srgbClr val="333333"/>
                </a:solidFill>
                <a:effectLst/>
                <a:latin typeface="AmazonEmber"/>
              </a:rPr>
              <a:t>recuperado</a:t>
            </a:r>
            <a:r>
              <a:rPr lang="en-US" b="0" i="0" u="none" strike="noStrike" dirty="0">
                <a:solidFill>
                  <a:srgbClr val="333333"/>
                </a:solidFill>
                <a:effectLst/>
                <a:latin typeface="AmazonEmber"/>
              </a:rPr>
              <a:t>?</a:t>
            </a:r>
            <a:endParaRPr lang="en-BR" dirty="0"/>
          </a:p>
        </p:txBody>
      </p:sp>
    </p:spTree>
    <p:extLst>
      <p:ext uri="{BB962C8B-B14F-4D97-AF65-F5344CB8AC3E}">
        <p14:creationId xmlns:p14="http://schemas.microsoft.com/office/powerpoint/2010/main" val="192161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4109046" y="3205862"/>
            <a:ext cx="3973908" cy="446276"/>
          </a:xfrm>
          <a:prstGeom prst="rect">
            <a:avLst/>
          </a:prstGeom>
          <a:noFill/>
        </p:spPr>
        <p:txBody>
          <a:bodyPr wrap="none" rtlCol="0">
            <a:spAutoFit/>
          </a:bodyPr>
          <a:lstStyle/>
          <a:p>
            <a:r>
              <a:rPr lang="en-BR" sz="2300" dirty="0"/>
              <a:t>RTO: Recovery Time Objective</a:t>
            </a:r>
          </a:p>
        </p:txBody>
      </p:sp>
      <p:sp>
        <p:nvSpPr>
          <p:cNvPr id="2" name="TextBox 1">
            <a:extLst>
              <a:ext uri="{FF2B5EF4-FFF2-40B4-BE49-F238E27FC236}">
                <a16:creationId xmlns:a16="http://schemas.microsoft.com/office/drawing/2014/main" id="{086AE907-41AF-8E08-5C4A-36A73219D97D}"/>
              </a:ext>
            </a:extLst>
          </p:cNvPr>
          <p:cNvSpPr txBox="1"/>
          <p:nvPr/>
        </p:nvSpPr>
        <p:spPr>
          <a:xfrm>
            <a:off x="1866900" y="4483100"/>
            <a:ext cx="8940800" cy="646331"/>
          </a:xfrm>
          <a:prstGeom prst="rect">
            <a:avLst/>
          </a:prstGeom>
          <a:noFill/>
        </p:spPr>
        <p:txBody>
          <a:bodyPr wrap="square" rtlCol="0">
            <a:spAutoFit/>
          </a:bodyPr>
          <a:lstStyle/>
          <a:p>
            <a:r>
              <a:rPr lang="en-US" b="0" i="0" u="none" strike="noStrike" dirty="0">
                <a:solidFill>
                  <a:srgbClr val="333333"/>
                </a:solidFill>
                <a:effectLst/>
                <a:latin typeface="AmazonEmber"/>
              </a:rPr>
              <a:t>RTO </a:t>
            </a:r>
            <a:r>
              <a:rPr lang="en-US" b="0" i="0" u="none" strike="noStrike" dirty="0" err="1">
                <a:solidFill>
                  <a:srgbClr val="333333"/>
                </a:solidFill>
                <a:effectLst/>
                <a:latin typeface="AmazonEmber"/>
              </a:rPr>
              <a:t>significa</a:t>
            </a:r>
            <a:r>
              <a:rPr lang="en-US" b="0" i="0" u="none" strike="noStrike" dirty="0">
                <a:solidFill>
                  <a:srgbClr val="333333"/>
                </a:solidFill>
                <a:effectLst/>
                <a:latin typeface="AmazonEmber"/>
              </a:rPr>
              <a:t> Recovery Time Objective e é </a:t>
            </a:r>
            <a:r>
              <a:rPr lang="en-US" b="0" i="0" u="none" strike="noStrike" dirty="0" err="1">
                <a:solidFill>
                  <a:srgbClr val="333333"/>
                </a:solidFill>
                <a:effectLst/>
                <a:latin typeface="AmazonEmber"/>
              </a:rPr>
              <a:t>uma</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medida</a:t>
            </a:r>
            <a:r>
              <a:rPr lang="en-US" b="0" i="0" u="none" strike="noStrike" dirty="0">
                <a:solidFill>
                  <a:srgbClr val="333333"/>
                </a:solidFill>
                <a:effectLst/>
                <a:latin typeface="AmazonEmber"/>
              </a:rPr>
              <a:t> de </a:t>
            </a:r>
            <a:r>
              <a:rPr lang="en-US" b="0" i="0" u="none" strike="noStrike" dirty="0" err="1">
                <a:solidFill>
                  <a:srgbClr val="333333"/>
                </a:solidFill>
                <a:effectLst/>
                <a:latin typeface="AmazonEmber"/>
              </a:rPr>
              <a:t>quão</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rapidamente</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após</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uma</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interrupção</a:t>
            </a:r>
            <a:r>
              <a:rPr lang="en-US" b="0" i="0" u="none" strike="noStrike" dirty="0">
                <a:solidFill>
                  <a:srgbClr val="333333"/>
                </a:solidFill>
                <a:effectLst/>
                <a:latin typeface="AmazonEmber"/>
              </a:rPr>
              <a:t> um </a:t>
            </a:r>
            <a:r>
              <a:rPr lang="en-US" b="0" i="0" u="none" strike="noStrike" dirty="0" err="1">
                <a:solidFill>
                  <a:srgbClr val="333333"/>
                </a:solidFill>
                <a:effectLst/>
                <a:latin typeface="AmazonEmber"/>
              </a:rPr>
              <a:t>aplicativo</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deve</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estar</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disponível</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novamente</a:t>
            </a:r>
            <a:r>
              <a:rPr lang="en-US" b="0" i="0" u="none" strike="noStrike" dirty="0">
                <a:solidFill>
                  <a:srgbClr val="333333"/>
                </a:solidFill>
                <a:effectLst/>
                <a:latin typeface="AmazonEmber"/>
              </a:rPr>
              <a:t>.</a:t>
            </a:r>
            <a:endParaRPr lang="en-BR" dirty="0"/>
          </a:p>
        </p:txBody>
      </p:sp>
    </p:spTree>
    <p:extLst>
      <p:ext uri="{BB962C8B-B14F-4D97-AF65-F5344CB8AC3E}">
        <p14:creationId xmlns:p14="http://schemas.microsoft.com/office/powerpoint/2010/main" val="2317453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267493" y="183262"/>
            <a:ext cx="912814" cy="446276"/>
          </a:xfrm>
          <a:prstGeom prst="rect">
            <a:avLst/>
          </a:prstGeom>
          <a:noFill/>
        </p:spPr>
        <p:txBody>
          <a:bodyPr wrap="none" rtlCol="0">
            <a:spAutoFit/>
          </a:bodyPr>
          <a:lstStyle/>
          <a:p>
            <a:r>
              <a:rPr lang="en-BR" sz="2300" dirty="0"/>
              <a:t>X-Ray</a:t>
            </a:r>
          </a:p>
        </p:txBody>
      </p:sp>
      <p:pic>
        <p:nvPicPr>
          <p:cNvPr id="2" name="Picture 1">
            <a:extLst>
              <a:ext uri="{FF2B5EF4-FFF2-40B4-BE49-F238E27FC236}">
                <a16:creationId xmlns:a16="http://schemas.microsoft.com/office/drawing/2014/main" id="{28902DD4-DF90-060A-BFF5-B5C8793CA92D}"/>
              </a:ext>
            </a:extLst>
          </p:cNvPr>
          <p:cNvPicPr>
            <a:picLocks noChangeAspect="1"/>
          </p:cNvPicPr>
          <p:nvPr/>
        </p:nvPicPr>
        <p:blipFill>
          <a:blip r:embed="rId2"/>
          <a:stretch>
            <a:fillRect/>
          </a:stretch>
        </p:blipFill>
        <p:spPr>
          <a:xfrm>
            <a:off x="2209800" y="1205513"/>
            <a:ext cx="7772400" cy="4446973"/>
          </a:xfrm>
          <a:prstGeom prst="rect">
            <a:avLst/>
          </a:prstGeom>
        </p:spPr>
      </p:pic>
    </p:spTree>
    <p:extLst>
      <p:ext uri="{BB962C8B-B14F-4D97-AF65-F5344CB8AC3E}">
        <p14:creationId xmlns:p14="http://schemas.microsoft.com/office/powerpoint/2010/main" val="3952455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8DB4F-20DF-9C26-1066-B953430468DC}"/>
              </a:ext>
            </a:extLst>
          </p:cNvPr>
          <p:cNvSpPr txBox="1"/>
          <p:nvPr/>
        </p:nvSpPr>
        <p:spPr>
          <a:xfrm>
            <a:off x="202244" y="247134"/>
            <a:ext cx="1195712" cy="369332"/>
          </a:xfrm>
          <a:prstGeom prst="rect">
            <a:avLst/>
          </a:prstGeom>
          <a:noFill/>
        </p:spPr>
        <p:txBody>
          <a:bodyPr wrap="none" rtlCol="0">
            <a:spAutoFit/>
          </a:bodyPr>
          <a:lstStyle/>
          <a:p>
            <a:r>
              <a:rPr lang="en-BR" dirty="0"/>
              <a:t>RDS Proxy</a:t>
            </a:r>
          </a:p>
        </p:txBody>
      </p:sp>
      <p:pic>
        <p:nvPicPr>
          <p:cNvPr id="5" name="Picture 4">
            <a:extLst>
              <a:ext uri="{FF2B5EF4-FFF2-40B4-BE49-F238E27FC236}">
                <a16:creationId xmlns:a16="http://schemas.microsoft.com/office/drawing/2014/main" id="{4C1F7CDF-DEB3-183E-FEA6-A549875D24E1}"/>
              </a:ext>
            </a:extLst>
          </p:cNvPr>
          <p:cNvPicPr>
            <a:picLocks noChangeAspect="1"/>
          </p:cNvPicPr>
          <p:nvPr/>
        </p:nvPicPr>
        <p:blipFill>
          <a:blip r:embed="rId2"/>
          <a:stretch>
            <a:fillRect/>
          </a:stretch>
        </p:blipFill>
        <p:spPr>
          <a:xfrm>
            <a:off x="2209800" y="1897015"/>
            <a:ext cx="7772400" cy="3063970"/>
          </a:xfrm>
          <a:prstGeom prst="rect">
            <a:avLst/>
          </a:prstGeom>
        </p:spPr>
      </p:pic>
    </p:spTree>
    <p:extLst>
      <p:ext uri="{BB962C8B-B14F-4D97-AF65-F5344CB8AC3E}">
        <p14:creationId xmlns:p14="http://schemas.microsoft.com/office/powerpoint/2010/main" val="1983160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8DB4F-20DF-9C26-1066-B953430468DC}"/>
              </a:ext>
            </a:extLst>
          </p:cNvPr>
          <p:cNvSpPr txBox="1"/>
          <p:nvPr/>
        </p:nvSpPr>
        <p:spPr>
          <a:xfrm>
            <a:off x="557844" y="247134"/>
            <a:ext cx="1195712" cy="369332"/>
          </a:xfrm>
          <a:prstGeom prst="rect">
            <a:avLst/>
          </a:prstGeom>
          <a:noFill/>
        </p:spPr>
        <p:txBody>
          <a:bodyPr wrap="none" rtlCol="0">
            <a:spAutoFit/>
          </a:bodyPr>
          <a:lstStyle/>
          <a:p>
            <a:r>
              <a:rPr lang="en-BR"/>
              <a:t>RDS Proxy</a:t>
            </a:r>
            <a:endParaRPr lang="en-BR" dirty="0"/>
          </a:p>
        </p:txBody>
      </p:sp>
      <p:pic>
        <p:nvPicPr>
          <p:cNvPr id="4098" name="Picture 2" descr="Build and load test a multi-tenant SaaS database proxy solution with Amazon RDS  Proxy | AWS Database Blog">
            <a:extLst>
              <a:ext uri="{FF2B5EF4-FFF2-40B4-BE49-F238E27FC236}">
                <a16:creationId xmlns:a16="http://schemas.microsoft.com/office/drawing/2014/main" id="{19308A8E-D299-EFAA-648C-25B9885CF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0" y="342900"/>
            <a:ext cx="7969250" cy="50207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F4ACB0-D594-91A8-E9CF-F6A512299E84}"/>
              </a:ext>
            </a:extLst>
          </p:cNvPr>
          <p:cNvSpPr txBox="1"/>
          <p:nvPr/>
        </p:nvSpPr>
        <p:spPr>
          <a:xfrm>
            <a:off x="557844" y="5868769"/>
            <a:ext cx="10998200" cy="646331"/>
          </a:xfrm>
          <a:prstGeom prst="rect">
            <a:avLst/>
          </a:prstGeom>
          <a:noFill/>
        </p:spPr>
        <p:txBody>
          <a:bodyPr wrap="square" rtlCol="0">
            <a:spAutoFit/>
          </a:bodyPr>
          <a:lstStyle/>
          <a:p>
            <a:r>
              <a:rPr lang="en-US" dirty="0"/>
              <a:t>https://</a:t>
            </a:r>
            <a:r>
              <a:rPr lang="en-US" dirty="0" err="1"/>
              <a:t>aws.amazon.com</a:t>
            </a:r>
            <a:r>
              <a:rPr lang="en-US" dirty="0"/>
              <a:t>/blogs/database/build-and-load-test-a-multi-tenant-saas-database-proxy-solution-with-amazon-rds-proxy/</a:t>
            </a:r>
            <a:endParaRPr lang="en-BR" dirty="0"/>
          </a:p>
        </p:txBody>
      </p:sp>
    </p:spTree>
    <p:extLst>
      <p:ext uri="{BB962C8B-B14F-4D97-AF65-F5344CB8AC3E}">
        <p14:creationId xmlns:p14="http://schemas.microsoft.com/office/powerpoint/2010/main" val="376915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5340350" y="3244334"/>
            <a:ext cx="1511300" cy="369332"/>
          </a:xfrm>
          <a:prstGeom prst="rect">
            <a:avLst/>
          </a:prstGeom>
          <a:noFill/>
        </p:spPr>
        <p:txBody>
          <a:bodyPr wrap="square" rtlCol="0">
            <a:spAutoFit/>
          </a:bodyPr>
          <a:lstStyle/>
          <a:p>
            <a:r>
              <a:rPr lang="en-BR" b="1" dirty="0"/>
              <a:t>Exercícios</a:t>
            </a:r>
          </a:p>
        </p:txBody>
      </p:sp>
    </p:spTree>
    <p:extLst>
      <p:ext uri="{BB962C8B-B14F-4D97-AF65-F5344CB8AC3E}">
        <p14:creationId xmlns:p14="http://schemas.microsoft.com/office/powerpoint/2010/main" val="2178624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3D6903-C35B-46B0-1CB4-E4F838446B59}"/>
              </a:ext>
            </a:extLst>
          </p:cNvPr>
          <p:cNvSpPr txBox="1"/>
          <p:nvPr/>
        </p:nvSpPr>
        <p:spPr>
          <a:xfrm>
            <a:off x="279400" y="197346"/>
            <a:ext cx="11633200" cy="6463308"/>
          </a:xfrm>
          <a:prstGeom prst="rect">
            <a:avLst/>
          </a:prstGeom>
          <a:noFill/>
        </p:spPr>
        <p:txBody>
          <a:bodyPr wrap="square" rtlCol="0">
            <a:spAutoFit/>
          </a:bodyPr>
          <a:lstStyle/>
          <a:p>
            <a:pPr algn="l"/>
            <a:r>
              <a:rPr lang="en-US" b="1" i="0" u="none" strike="noStrike" dirty="0" err="1">
                <a:solidFill>
                  <a:srgbClr val="000000"/>
                </a:solidFill>
                <a:effectLst/>
              </a:rPr>
              <a:t>Questão</a:t>
            </a:r>
            <a:r>
              <a:rPr lang="en-US" b="1" i="0" u="none" strike="noStrike" dirty="0">
                <a:solidFill>
                  <a:srgbClr val="000000"/>
                </a:solidFill>
                <a:effectLst/>
              </a:rPr>
              <a:t> 1 -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grande</a:t>
            </a:r>
            <a:r>
              <a:rPr lang="en-US" b="0" i="0" u="none" strike="noStrike" dirty="0">
                <a:solidFill>
                  <a:srgbClr val="000000"/>
                </a:solidFill>
                <a:effectLst/>
              </a:rPr>
              <a:t>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comércio</a:t>
            </a:r>
            <a:r>
              <a:rPr lang="en-US" b="0" i="0" u="none" strike="noStrike" dirty="0">
                <a:solidFill>
                  <a:srgbClr val="000000"/>
                </a:solidFill>
                <a:effectLst/>
              </a:rPr>
              <a:t> </a:t>
            </a:r>
            <a:r>
              <a:rPr lang="en-US" b="0" i="0" u="none" strike="noStrike" dirty="0" err="1">
                <a:solidFill>
                  <a:srgbClr val="000000"/>
                </a:solidFill>
                <a:effectLst/>
              </a:rPr>
              <a:t>eletrônico</a:t>
            </a:r>
            <a:r>
              <a:rPr lang="en-US" b="0" i="0" u="none" strike="noStrike" dirty="0">
                <a:solidFill>
                  <a:srgbClr val="000000"/>
                </a:solidFill>
                <a:effectLst/>
              </a:rPr>
              <a:t> </a:t>
            </a:r>
            <a:r>
              <a:rPr lang="en-US" b="0" i="0" u="none" strike="noStrike" dirty="0" err="1">
                <a:solidFill>
                  <a:srgbClr val="000000"/>
                </a:solidFill>
                <a:effectLst/>
              </a:rPr>
              <a:t>armazena</a:t>
            </a:r>
            <a:r>
              <a:rPr lang="en-US" b="0" i="0" u="none" strike="noStrike" dirty="0">
                <a:solidFill>
                  <a:srgbClr val="000000"/>
                </a:solidFill>
                <a:effectLst/>
              </a:rPr>
              <a:t> </a:t>
            </a:r>
            <a:r>
              <a:rPr lang="en-US" b="0" i="0" u="none" strike="noStrike" dirty="0" err="1">
                <a:solidFill>
                  <a:srgbClr val="000000"/>
                </a:solidFill>
                <a:effectLst/>
              </a:rPr>
              <a:t>diariamente</a:t>
            </a:r>
            <a:r>
              <a:rPr lang="en-US" b="0" i="0" u="none" strike="noStrike" dirty="0">
                <a:solidFill>
                  <a:srgbClr val="000000"/>
                </a:solidFill>
                <a:effectLst/>
              </a:rPr>
              <a:t> </a:t>
            </a:r>
            <a:r>
              <a:rPr lang="en-US" b="0" i="0" u="none" strike="noStrike" dirty="0" err="1">
                <a:solidFill>
                  <a:srgbClr val="000000"/>
                </a:solidFill>
                <a:effectLst/>
              </a:rPr>
              <a:t>enormes</a:t>
            </a:r>
            <a:r>
              <a:rPr lang="en-US" b="0" i="0" u="none" strike="noStrike" dirty="0">
                <a:solidFill>
                  <a:srgbClr val="000000"/>
                </a:solidFill>
                <a:effectLst/>
              </a:rPr>
              <a:t> volumes de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um bucket do Amazon S3. Esses dados </a:t>
            </a:r>
            <a:r>
              <a:rPr lang="en-US" b="0" i="0" u="none" strike="noStrike" dirty="0" err="1">
                <a:solidFill>
                  <a:srgbClr val="000000"/>
                </a:solidFill>
                <a:effectLst/>
              </a:rPr>
              <a:t>incluem</a:t>
            </a:r>
            <a:r>
              <a:rPr lang="en-US" b="0" i="0" u="none" strike="noStrike" dirty="0">
                <a:solidFill>
                  <a:srgbClr val="000000"/>
                </a:solidFill>
                <a:effectLst/>
              </a:rPr>
              <a:t> </a:t>
            </a:r>
            <a:r>
              <a:rPr lang="en-US" b="0" i="0" u="none" strike="noStrike" dirty="0" err="1">
                <a:solidFill>
                  <a:srgbClr val="000000"/>
                </a:solidFill>
                <a:effectLst/>
              </a:rPr>
              <a:t>informações</a:t>
            </a:r>
            <a:r>
              <a:rPr lang="en-US" b="0" i="0" u="none" strike="noStrike" dirty="0">
                <a:solidFill>
                  <a:srgbClr val="000000"/>
                </a:solidFill>
                <a:effectLst/>
              </a:rPr>
              <a:t> </a:t>
            </a:r>
            <a:r>
              <a:rPr lang="en-US" b="0" i="0" u="none" strike="noStrike" dirty="0" err="1">
                <a:solidFill>
                  <a:srgbClr val="000000"/>
                </a:solidFill>
                <a:effectLst/>
              </a:rPr>
              <a:t>pessoais</a:t>
            </a:r>
            <a:r>
              <a:rPr lang="en-US" b="0" i="0" u="none" strike="noStrike" dirty="0">
                <a:solidFill>
                  <a:srgbClr val="000000"/>
                </a:solidFill>
                <a:effectLst/>
              </a:rPr>
              <a:t> dos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números</a:t>
            </a:r>
            <a:r>
              <a:rPr lang="en-US" b="0" i="0" u="none" strike="noStrike" dirty="0">
                <a:solidFill>
                  <a:srgbClr val="000000"/>
                </a:solidFill>
                <a:effectLst/>
              </a:rPr>
              <a:t> de </a:t>
            </a:r>
            <a:r>
              <a:rPr lang="en-US" b="0" i="0" u="none" strike="noStrike" dirty="0" err="1">
                <a:solidFill>
                  <a:srgbClr val="000000"/>
                </a:solidFill>
                <a:effectLst/>
              </a:rPr>
              <a:t>cartão</a:t>
            </a:r>
            <a:r>
              <a:rPr lang="en-US" b="0" i="0" u="none" strike="noStrike" dirty="0">
                <a:solidFill>
                  <a:srgbClr val="000000"/>
                </a:solidFill>
                <a:effectLst/>
              </a:rPr>
              <a:t> de </a:t>
            </a:r>
            <a:r>
              <a:rPr lang="en-US" b="0" i="0" u="none" strike="noStrike" dirty="0" err="1">
                <a:solidFill>
                  <a:srgbClr val="000000"/>
                </a:solidFill>
                <a:effectLst/>
              </a:rPr>
              <a:t>crédito</a:t>
            </a:r>
            <a:r>
              <a:rPr lang="en-US" b="0" i="0" u="none" strike="noStrike" dirty="0">
                <a:solidFill>
                  <a:srgbClr val="000000"/>
                </a:solidFill>
                <a:effectLst/>
              </a:rPr>
              <a:t> e dados de </a:t>
            </a:r>
            <a:r>
              <a:rPr lang="en-US" b="0" i="0" u="none" strike="noStrike" dirty="0" err="1">
                <a:solidFill>
                  <a:srgbClr val="000000"/>
                </a:solidFill>
                <a:effectLst/>
              </a:rPr>
              <a:t>contato</a:t>
            </a:r>
            <a:r>
              <a:rPr lang="en-US" b="0" i="0" u="none" strike="noStrike" dirty="0">
                <a:solidFill>
                  <a:srgbClr val="000000"/>
                </a:solidFill>
                <a:effectLst/>
              </a:rPr>
              <a:t>. 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precisa</a:t>
            </a:r>
            <a:r>
              <a:rPr lang="en-US" b="0" i="0" u="none" strike="noStrike" dirty="0">
                <a:solidFill>
                  <a:srgbClr val="000000"/>
                </a:solidFill>
                <a:effectLst/>
              </a:rPr>
              <a:t> </a:t>
            </a:r>
            <a:r>
              <a:rPr lang="en-US" b="0" i="0" u="none" strike="noStrike" dirty="0" err="1">
                <a:solidFill>
                  <a:srgbClr val="000000"/>
                </a:solidFill>
                <a:effectLst/>
              </a:rPr>
              <a:t>garantir</a:t>
            </a:r>
            <a:r>
              <a:rPr lang="en-US" b="0" i="0" u="none" strike="noStrike" dirty="0">
                <a:solidFill>
                  <a:srgbClr val="000000"/>
                </a:solidFill>
                <a:effectLst/>
              </a:rPr>
              <a:t> que esses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identificados</a:t>
            </a:r>
            <a:r>
              <a:rPr lang="en-US" b="0" i="0" u="none" strike="noStrike" dirty="0">
                <a:solidFill>
                  <a:srgbClr val="000000"/>
                </a:solidFill>
                <a:effectLst/>
              </a:rPr>
              <a:t>, </a:t>
            </a:r>
            <a:r>
              <a:rPr lang="en-US" b="0" i="0" u="none" strike="noStrike" dirty="0" err="1">
                <a:solidFill>
                  <a:srgbClr val="000000"/>
                </a:solidFill>
                <a:effectLst/>
              </a:rPr>
              <a:t>classificados</a:t>
            </a:r>
            <a:r>
              <a:rPr lang="en-US" b="0" i="0" u="none" strike="noStrike" dirty="0">
                <a:solidFill>
                  <a:srgbClr val="000000"/>
                </a:solidFill>
                <a:effectLst/>
              </a:rPr>
              <a:t> e </a:t>
            </a:r>
            <a:r>
              <a:rPr lang="en-US" b="0" i="0" u="none" strike="noStrike" dirty="0" err="1">
                <a:solidFill>
                  <a:srgbClr val="000000"/>
                </a:solidFill>
                <a:effectLst/>
              </a:rPr>
              <a:t>protegidos</a:t>
            </a:r>
            <a:r>
              <a:rPr lang="en-US" b="0" i="0" u="none" strike="noStrike" dirty="0">
                <a:solidFill>
                  <a:srgbClr val="000000"/>
                </a:solidFill>
                <a:effectLst/>
              </a:rPr>
              <a:t> de forma </a:t>
            </a:r>
            <a:r>
              <a:rPr lang="en-US" b="0" i="0" u="none" strike="noStrike" dirty="0" err="1">
                <a:solidFill>
                  <a:srgbClr val="000000"/>
                </a:solidFill>
                <a:effectLst/>
              </a:rPr>
              <a:t>adequada</a:t>
            </a:r>
            <a:r>
              <a:rPr lang="en-US" b="0" i="0" u="none" strike="noStrike" dirty="0">
                <a:solidFill>
                  <a:srgbClr val="000000"/>
                </a:solidFill>
                <a:effectLst/>
              </a:rPr>
              <a:t> para </a:t>
            </a:r>
            <a:r>
              <a:rPr lang="en-US" b="0" i="0" u="none" strike="noStrike" dirty="0" err="1">
                <a:solidFill>
                  <a:srgbClr val="000000"/>
                </a:solidFill>
                <a:effectLst/>
              </a:rPr>
              <a:t>cumprir</a:t>
            </a:r>
            <a:r>
              <a:rPr lang="en-US" b="0" i="0" u="none" strike="noStrike" dirty="0">
                <a:solidFill>
                  <a:srgbClr val="000000"/>
                </a:solidFill>
                <a:effectLst/>
              </a:rPr>
              <a:t> as </a:t>
            </a:r>
            <a:r>
              <a:rPr lang="en-US" b="0" i="0" u="none" strike="noStrike" dirty="0" err="1">
                <a:solidFill>
                  <a:srgbClr val="000000"/>
                </a:solidFill>
                <a:effectLst/>
              </a:rPr>
              <a:t>regulamentações</a:t>
            </a:r>
            <a:r>
              <a:rPr lang="en-US" b="0" i="0" u="none" strike="noStrike" dirty="0">
                <a:solidFill>
                  <a:srgbClr val="000000"/>
                </a:solidFill>
                <a:effectLst/>
              </a:rPr>
              <a:t> de segurança e </a:t>
            </a:r>
            <a:r>
              <a:rPr lang="en-US" b="0" i="0" u="none" strike="noStrike" dirty="0" err="1">
                <a:solidFill>
                  <a:srgbClr val="000000"/>
                </a:solidFill>
                <a:effectLst/>
              </a:rPr>
              <a:t>privacidade</a:t>
            </a:r>
            <a:r>
              <a:rPr lang="en-US" b="0" i="0" u="none" strike="noStrike" dirty="0">
                <a:solidFill>
                  <a:srgbClr val="000000"/>
                </a:solidFill>
                <a:effectLst/>
              </a:rPr>
              <a:t> de dados. </a:t>
            </a:r>
            <a:r>
              <a:rPr lang="en-US" b="0" i="0" u="none" strike="noStrike" dirty="0" err="1">
                <a:solidFill>
                  <a:srgbClr val="000000"/>
                </a:solidFill>
                <a:effectLst/>
              </a:rPr>
              <a:t>Além</a:t>
            </a:r>
            <a:r>
              <a:rPr lang="en-US" b="0" i="0" u="none" strike="noStrike" dirty="0">
                <a:solidFill>
                  <a:srgbClr val="000000"/>
                </a:solidFill>
                <a:effectLst/>
              </a:rPr>
              <a:t> </a:t>
            </a:r>
            <a:r>
              <a:rPr lang="en-US" b="0" i="0" u="none" strike="noStrike" dirty="0" err="1">
                <a:solidFill>
                  <a:srgbClr val="000000"/>
                </a:solidFill>
                <a:effectLst/>
              </a:rPr>
              <a:t>disso</a:t>
            </a:r>
            <a:r>
              <a:rPr lang="en-US" b="0" i="0" u="none" strike="noStrike" dirty="0">
                <a:solidFill>
                  <a:srgbClr val="000000"/>
                </a:solidFill>
                <a:effectLst/>
              </a:rPr>
              <a:t>, </a:t>
            </a:r>
            <a:r>
              <a:rPr lang="en-US" b="0" i="0" u="none" strike="noStrike" dirty="0" err="1">
                <a:solidFill>
                  <a:srgbClr val="000000"/>
                </a:solidFill>
                <a:effectLst/>
              </a:rPr>
              <a:t>eles</a:t>
            </a:r>
            <a:r>
              <a:rPr lang="en-US" b="0" i="0" u="none" strike="noStrike" dirty="0">
                <a:solidFill>
                  <a:srgbClr val="000000"/>
                </a:solidFill>
                <a:effectLst/>
              </a:rPr>
              <a:t> </a:t>
            </a:r>
            <a:r>
              <a:rPr lang="en-US" b="0" i="0" u="none" strike="noStrike" dirty="0" err="1">
                <a:solidFill>
                  <a:srgbClr val="000000"/>
                </a:solidFill>
                <a:effectLst/>
              </a:rPr>
              <a:t>desejam</a:t>
            </a:r>
            <a:r>
              <a:rPr lang="en-US" b="0" i="0" u="none" strike="noStrike" dirty="0">
                <a:solidFill>
                  <a:srgbClr val="000000"/>
                </a:solidFill>
                <a:effectLst/>
              </a:rPr>
              <a:t> </a:t>
            </a:r>
            <a:r>
              <a:rPr lang="en-US" b="0" i="0" u="none" strike="noStrike" dirty="0" err="1">
                <a:solidFill>
                  <a:srgbClr val="000000"/>
                </a:solidFill>
                <a:effectLst/>
              </a:rPr>
              <a:t>receber</a:t>
            </a:r>
            <a:r>
              <a:rPr lang="en-US" b="0" i="0" u="none" strike="noStrike" dirty="0">
                <a:solidFill>
                  <a:srgbClr val="000000"/>
                </a:solidFill>
                <a:effectLst/>
              </a:rPr>
              <a:t> </a:t>
            </a:r>
            <a:r>
              <a:rPr lang="en-US" b="0" i="0" u="none" strike="noStrike" dirty="0" err="1">
                <a:solidFill>
                  <a:srgbClr val="000000"/>
                </a:solidFill>
                <a:effectLst/>
              </a:rPr>
              <a:t>alertas</a:t>
            </a:r>
            <a:r>
              <a:rPr lang="en-US" b="0" i="0" u="none" strike="noStrike" dirty="0">
                <a:solidFill>
                  <a:srgbClr val="000000"/>
                </a:solidFill>
                <a:effectLst/>
              </a:rPr>
              <a:t> </a:t>
            </a:r>
            <a:r>
              <a:rPr lang="en-US" b="0" i="0" u="none" strike="noStrike" dirty="0" err="1">
                <a:solidFill>
                  <a:srgbClr val="000000"/>
                </a:solidFill>
                <a:effectLst/>
              </a:rPr>
              <a:t>automaticamente</a:t>
            </a:r>
            <a:r>
              <a:rPr lang="en-US" b="0" i="0" u="none" strike="noStrike" dirty="0">
                <a:solidFill>
                  <a:srgbClr val="000000"/>
                </a:solidFill>
                <a:effectLst/>
              </a:rPr>
              <a:t> sempre que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forem</a:t>
            </a:r>
            <a:r>
              <a:rPr lang="en-US" b="0" i="0" u="none" strike="noStrike" dirty="0">
                <a:solidFill>
                  <a:srgbClr val="000000"/>
                </a:solidFill>
                <a:effectLst/>
              </a:rPr>
              <a:t> </a:t>
            </a:r>
            <a:r>
              <a:rPr lang="en-US" b="0" i="0" u="none" strike="noStrike" dirty="0" err="1">
                <a:solidFill>
                  <a:srgbClr val="000000"/>
                </a:solidFill>
                <a:effectLst/>
              </a:rPr>
              <a:t>detectados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novos</a:t>
            </a:r>
            <a:r>
              <a:rPr lang="en-US" b="0" i="0" u="none" strike="noStrike" dirty="0">
                <a:solidFill>
                  <a:srgbClr val="000000"/>
                </a:solidFill>
                <a:effectLst/>
              </a:rPr>
              <a:t> </a:t>
            </a:r>
            <a:r>
              <a:rPr lang="en-US" b="0" i="0" u="none" strike="noStrike" dirty="0" err="1">
                <a:solidFill>
                  <a:srgbClr val="000000"/>
                </a:solidFill>
                <a:effectLst/>
              </a:rPr>
              <a:t>arquivos</a:t>
            </a:r>
            <a:r>
              <a:rPr lang="en-US" b="0" i="0" u="none" strike="noStrike" dirty="0">
                <a:solidFill>
                  <a:srgbClr val="000000"/>
                </a:solidFill>
                <a:effectLst/>
              </a:rPr>
              <a:t> </a:t>
            </a:r>
            <a:r>
              <a:rPr lang="en-US" b="0" i="0" u="none" strike="noStrike" dirty="0" err="1">
                <a:solidFill>
                  <a:srgbClr val="000000"/>
                </a:solidFill>
                <a:effectLst/>
              </a:rPr>
              <a:t>carregados</a:t>
            </a:r>
            <a:r>
              <a:rPr lang="en-US" b="0" i="0" u="none" strike="noStrike" dirty="0">
                <a:solidFill>
                  <a:srgbClr val="000000"/>
                </a:solidFill>
                <a:effectLst/>
              </a:rPr>
              <a:t> no bucket S3.</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Como </a:t>
            </a:r>
            <a:r>
              <a:rPr lang="en-US" b="0" i="0" u="none" strike="noStrike" dirty="0" err="1">
                <a:solidFill>
                  <a:srgbClr val="000000"/>
                </a:solidFill>
                <a:effectLst/>
              </a:rPr>
              <a:t>arquiteto</a:t>
            </a:r>
            <a:r>
              <a:rPr lang="en-US" b="0" i="0" u="none" strike="noStrike" dirty="0">
                <a:solidFill>
                  <a:srgbClr val="000000"/>
                </a:solidFill>
                <a:effectLst/>
              </a:rPr>
              <a:t> de </a:t>
            </a:r>
            <a:r>
              <a:rPr lang="en-US" b="0" i="0" u="none" strike="noStrike" dirty="0" err="1">
                <a:solidFill>
                  <a:srgbClr val="000000"/>
                </a:solidFill>
                <a:effectLst/>
              </a:rPr>
              <a:t>soluções</a:t>
            </a:r>
            <a:r>
              <a:rPr lang="en-US" b="0" i="0" u="none" strike="noStrike" dirty="0">
                <a:solidFill>
                  <a:srgbClr val="000000"/>
                </a:solidFill>
                <a:effectLst/>
              </a:rPr>
              <a:t>, qual das </a:t>
            </a:r>
            <a:r>
              <a:rPr lang="en-US" b="0" i="0" u="none" strike="noStrike" dirty="0" err="1">
                <a:solidFill>
                  <a:srgbClr val="000000"/>
                </a:solidFill>
                <a:effectLst/>
              </a:rPr>
              <a:t>opções</a:t>
            </a:r>
            <a:r>
              <a:rPr lang="en-US" b="0" i="0" u="none" strike="noStrike" dirty="0">
                <a:solidFill>
                  <a:srgbClr val="000000"/>
                </a:solidFill>
                <a:effectLst/>
              </a:rPr>
              <a:t> </a:t>
            </a:r>
            <a:r>
              <a:rPr lang="en-US" b="0" i="0" u="none" strike="noStrike" dirty="0" err="1">
                <a:solidFill>
                  <a:srgbClr val="000000"/>
                </a:solidFill>
                <a:effectLst/>
              </a:rPr>
              <a:t>abaixo</a:t>
            </a:r>
            <a:r>
              <a:rPr lang="en-US" b="0" i="0" u="none" strike="noStrike" dirty="0">
                <a:solidFill>
                  <a:srgbClr val="000000"/>
                </a:solidFill>
                <a:effectLst/>
              </a:rPr>
              <a:t> </a:t>
            </a:r>
            <a:r>
              <a:rPr lang="en-US" b="0" i="0" u="none" strike="noStrike" dirty="0" err="1">
                <a:solidFill>
                  <a:srgbClr val="000000"/>
                </a:solidFill>
                <a:effectLst/>
              </a:rPr>
              <a:t>representa</a:t>
            </a:r>
            <a:r>
              <a:rPr lang="en-US" b="0" i="0" u="none" strike="noStrike" dirty="0">
                <a:solidFill>
                  <a:srgbClr val="000000"/>
                </a:solidFill>
                <a:effectLst/>
              </a:rPr>
              <a:t> a </a:t>
            </a:r>
            <a:r>
              <a:rPr lang="en-US" b="0" i="0" u="none" strike="noStrike" dirty="0" err="1">
                <a:solidFill>
                  <a:srgbClr val="000000"/>
                </a:solidFill>
                <a:effectLst/>
              </a:rPr>
              <a:t>melhor</a:t>
            </a:r>
            <a:r>
              <a:rPr lang="en-US" b="0" i="0" u="none" strike="noStrike" dirty="0">
                <a:solidFill>
                  <a:srgbClr val="000000"/>
                </a:solidFill>
                <a:effectLst/>
              </a:rPr>
              <a:t> </a:t>
            </a:r>
            <a:r>
              <a:rPr lang="en-US" b="0" i="0" u="none" strike="noStrike" dirty="0" err="1">
                <a:solidFill>
                  <a:srgbClr val="000000"/>
                </a:solidFill>
                <a:effectLst/>
              </a:rPr>
              <a:t>solução</a:t>
            </a:r>
            <a:r>
              <a:rPr lang="en-US" b="0" i="0" u="none" strike="noStrike" dirty="0">
                <a:solidFill>
                  <a:srgbClr val="000000"/>
                </a:solidFill>
                <a:effectLst/>
              </a:rPr>
              <a:t> para </a:t>
            </a:r>
            <a:r>
              <a:rPr lang="en-US" b="0" i="0" u="none" strike="noStrike" dirty="0" err="1">
                <a:solidFill>
                  <a:srgbClr val="000000"/>
                </a:solidFill>
                <a:effectLst/>
              </a:rPr>
              <a:t>atender</a:t>
            </a:r>
            <a:r>
              <a:rPr lang="en-US" b="0" i="0" u="none" strike="noStrike" dirty="0">
                <a:solidFill>
                  <a:srgbClr val="000000"/>
                </a:solidFill>
                <a:effectLst/>
              </a:rPr>
              <a:t> </a:t>
            </a:r>
            <a:r>
              <a:rPr lang="en-US" b="0" i="0" u="none" strike="noStrike" dirty="0" err="1">
                <a:solidFill>
                  <a:srgbClr val="000000"/>
                </a:solidFill>
                <a:effectLst/>
              </a:rPr>
              <a:t>às</a:t>
            </a:r>
            <a:r>
              <a:rPr lang="en-US" b="0" i="0" u="none" strike="noStrike" dirty="0">
                <a:solidFill>
                  <a:srgbClr val="000000"/>
                </a:solidFill>
                <a:effectLst/>
              </a:rPr>
              <a:t> </a:t>
            </a:r>
            <a:r>
              <a:rPr lang="en-US" b="0" i="0" u="none" strike="noStrike" dirty="0" err="1">
                <a:solidFill>
                  <a:srgbClr val="000000"/>
                </a:solidFill>
                <a:effectLst/>
              </a:rPr>
              <a:t>necessidades</a:t>
            </a:r>
            <a:r>
              <a:rPr lang="en-US" b="0" i="0" u="none" strike="noStrike" dirty="0">
                <a:solidFill>
                  <a:srgbClr val="000000"/>
                </a:solidFill>
                <a:effectLst/>
              </a:rPr>
              <a:t> da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utilizando</a:t>
            </a:r>
            <a:r>
              <a:rPr lang="en-US" b="0" i="0" u="none" strike="noStrike" dirty="0">
                <a:solidFill>
                  <a:srgbClr val="000000"/>
                </a:solidFill>
                <a:effectLst/>
              </a:rPr>
              <a:t> AWS Macie e S3?</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0" i="0" u="none" strike="noStrike" dirty="0" err="1">
                <a:solidFill>
                  <a:srgbClr val="000000"/>
                </a:solidFill>
                <a:effectLst/>
              </a:rPr>
              <a:t>Configurar</a:t>
            </a:r>
            <a:r>
              <a:rPr lang="en-US" b="0" i="0" u="none" strike="noStrike" dirty="0">
                <a:solidFill>
                  <a:srgbClr val="000000"/>
                </a:solidFill>
                <a:effectLst/>
              </a:rPr>
              <a:t> o AWS Macie para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continuamente</a:t>
            </a:r>
            <a:r>
              <a:rPr lang="en-US" b="0" i="0" u="none" strike="noStrike" dirty="0">
                <a:solidFill>
                  <a:srgbClr val="000000"/>
                </a:solidFill>
                <a:effectLst/>
              </a:rPr>
              <a:t> o bucket S3, </a:t>
            </a:r>
            <a:r>
              <a:rPr lang="en-US" b="0" i="0" u="none" strike="noStrike" dirty="0" err="1">
                <a:solidFill>
                  <a:srgbClr val="000000"/>
                </a:solidFill>
                <a:effectLst/>
              </a:rPr>
              <a:t>identificar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notificações</a:t>
            </a:r>
            <a:r>
              <a:rPr lang="en-US" b="0" i="0" u="none" strike="noStrike" dirty="0">
                <a:solidFill>
                  <a:srgbClr val="000000"/>
                </a:solidFill>
                <a:effectLst/>
              </a:rPr>
              <a:t> via Amazon SNS </a:t>
            </a:r>
            <a:r>
              <a:rPr lang="en-US" b="0" i="0" u="none" strike="noStrike" dirty="0" err="1">
                <a:solidFill>
                  <a:srgbClr val="000000"/>
                </a:solidFill>
                <a:effectLst/>
              </a:rPr>
              <a:t>quando</a:t>
            </a:r>
            <a:r>
              <a:rPr lang="en-US" b="0" i="0" u="none" strike="noStrike" dirty="0">
                <a:solidFill>
                  <a:srgbClr val="000000"/>
                </a:solidFill>
                <a:effectLst/>
              </a:rPr>
              <a:t> dados </a:t>
            </a:r>
            <a:r>
              <a:rPr lang="en-US" b="0" i="0" u="none" strike="noStrike" dirty="0" err="1">
                <a:solidFill>
                  <a:srgbClr val="000000"/>
                </a:solidFill>
                <a:effectLst/>
              </a:rPr>
              <a:t>confidenciais</a:t>
            </a:r>
            <a:r>
              <a:rPr lang="en-US" b="0" i="0" u="none" strike="noStrike" dirty="0">
                <a:solidFill>
                  <a:srgbClr val="000000"/>
                </a:solidFill>
                <a:effectLst/>
              </a:rPr>
              <a:t> </a:t>
            </a:r>
            <a:r>
              <a:rPr lang="en-US" b="0" i="0" u="none" strike="noStrike" dirty="0" err="1">
                <a:solidFill>
                  <a:srgbClr val="000000"/>
                </a:solidFill>
                <a:effectLst/>
              </a:rPr>
              <a:t>forem</a:t>
            </a:r>
            <a:r>
              <a:rPr lang="en-US" b="0" i="0" u="none" strike="noStrike" dirty="0">
                <a:solidFill>
                  <a:srgbClr val="000000"/>
                </a:solidFill>
                <a:effectLst/>
              </a:rPr>
              <a:t> </a:t>
            </a:r>
            <a:r>
              <a:rPr lang="en-US" b="0" i="0" u="none" strike="noStrike" dirty="0" err="1">
                <a:solidFill>
                  <a:srgbClr val="000000"/>
                </a:solidFill>
                <a:effectLst/>
              </a:rPr>
              <a:t>detectados</a:t>
            </a:r>
            <a:r>
              <a:rPr lang="en-US" b="0" i="0" u="none" strike="noStrike" dirty="0">
                <a:solidFill>
                  <a:srgbClr val="000000"/>
                </a:solidFill>
                <a:effectLst/>
              </a:rPr>
              <a:t>.</a:t>
            </a:r>
          </a:p>
          <a:p>
            <a:pPr algn="l"/>
            <a:r>
              <a:rPr lang="en-US" dirty="0">
                <a:solidFill>
                  <a:srgbClr val="000000"/>
                </a:solidFill>
              </a:rPr>
              <a:t>B. </a:t>
            </a:r>
            <a:r>
              <a:rPr lang="en-US" b="0" i="0" u="none" strike="noStrike" dirty="0" err="1">
                <a:solidFill>
                  <a:srgbClr val="000000"/>
                </a:solidFill>
                <a:effectLst/>
              </a:rPr>
              <a:t>Utilizar</a:t>
            </a:r>
            <a:r>
              <a:rPr lang="en-US" b="0" i="0" u="none" strike="noStrike" dirty="0">
                <a:solidFill>
                  <a:srgbClr val="000000"/>
                </a:solidFill>
                <a:effectLst/>
              </a:rPr>
              <a:t> AWS Lambda para </a:t>
            </a:r>
            <a:r>
              <a:rPr lang="en-US" b="0" i="0" u="none" strike="noStrike" dirty="0" err="1">
                <a:solidFill>
                  <a:srgbClr val="000000"/>
                </a:solidFill>
                <a:effectLst/>
              </a:rPr>
              <a:t>analisar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arquivos</a:t>
            </a:r>
            <a:r>
              <a:rPr lang="en-US" b="0" i="0" u="none" strike="noStrike" dirty="0">
                <a:solidFill>
                  <a:srgbClr val="000000"/>
                </a:solidFill>
                <a:effectLst/>
              </a:rPr>
              <a:t> no bucket S3 e </a:t>
            </a:r>
            <a:r>
              <a:rPr lang="en-US" b="0" i="0" u="none" strike="noStrike" dirty="0" err="1">
                <a:solidFill>
                  <a:srgbClr val="000000"/>
                </a:solidFill>
                <a:effectLst/>
              </a:rPr>
              <a:t>identificar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seguida</a:t>
            </a:r>
            <a:r>
              <a:rPr lang="en-US" b="0" i="0" u="none" strike="noStrike" dirty="0">
                <a:solidFill>
                  <a:srgbClr val="000000"/>
                </a:solidFill>
                <a:effectLst/>
              </a:rPr>
              <a:t>, </a:t>
            </a:r>
            <a:r>
              <a:rPr lang="en-US" b="0" i="0" u="none" strike="noStrike" dirty="0" err="1">
                <a:solidFill>
                  <a:srgbClr val="000000"/>
                </a:solidFill>
                <a:effectLst/>
              </a:rPr>
              <a:t>configurar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bucket para </a:t>
            </a:r>
            <a:r>
              <a:rPr lang="en-US" b="0" i="0" u="none" strike="noStrike" dirty="0" err="1">
                <a:solidFill>
                  <a:srgbClr val="000000"/>
                </a:solidFill>
                <a:effectLst/>
              </a:rPr>
              <a:t>bloquear</a:t>
            </a:r>
            <a:r>
              <a:rPr lang="en-US" b="0" i="0" u="none" strike="noStrike" dirty="0">
                <a:solidFill>
                  <a:srgbClr val="000000"/>
                </a:solidFill>
                <a:effectLst/>
              </a:rPr>
              <a:t> o </a:t>
            </a:r>
            <a:r>
              <a:rPr lang="en-US" b="0" i="0" u="none" strike="noStrike" dirty="0" err="1">
                <a:solidFill>
                  <a:srgbClr val="000000"/>
                </a:solidFill>
                <a:effectLst/>
              </a:rPr>
              <a:t>acesso</a:t>
            </a:r>
            <a:r>
              <a:rPr lang="en-US" b="0" i="0" u="none" strike="noStrike" dirty="0">
                <a:solidFill>
                  <a:srgbClr val="000000"/>
                </a:solidFill>
                <a:effectLst/>
              </a:rPr>
              <a:t> a esses </a:t>
            </a:r>
            <a:r>
              <a:rPr lang="en-US" b="0" i="0" u="none" strike="noStrike" dirty="0" err="1">
                <a:solidFill>
                  <a:srgbClr val="000000"/>
                </a:solidFill>
                <a:effectLst/>
              </a:rPr>
              <a:t>arquivos</a:t>
            </a:r>
            <a:r>
              <a:rPr lang="en-US" b="0" i="0" u="none" strike="noStrike" dirty="0">
                <a:solidFill>
                  <a:srgbClr val="000000"/>
                </a:solidFill>
                <a:effectLst/>
              </a:rPr>
              <a:t>.</a:t>
            </a:r>
          </a:p>
          <a:p>
            <a:pPr algn="l"/>
            <a:r>
              <a:rPr lang="en-US" dirty="0">
                <a:solidFill>
                  <a:srgbClr val="000000"/>
                </a:solidFill>
              </a:rPr>
              <a:t>C. </a:t>
            </a:r>
            <a:r>
              <a:rPr lang="en-US" b="0" i="0" u="none" strike="noStrike" dirty="0" err="1">
                <a:solidFill>
                  <a:srgbClr val="000000"/>
                </a:solidFill>
                <a:effectLst/>
              </a:rPr>
              <a:t>Configurar</a:t>
            </a:r>
            <a:r>
              <a:rPr lang="en-US" b="0" i="0" u="none" strike="noStrike" dirty="0">
                <a:solidFill>
                  <a:srgbClr val="000000"/>
                </a:solidFill>
                <a:effectLst/>
              </a:rPr>
              <a:t> </a:t>
            </a:r>
            <a:r>
              <a:rPr lang="en-US" b="0" i="0" u="none" strike="noStrike" dirty="0" err="1">
                <a:solidFill>
                  <a:srgbClr val="000000"/>
                </a:solidFill>
                <a:effectLst/>
              </a:rPr>
              <a:t>políticas</a:t>
            </a:r>
            <a:r>
              <a:rPr lang="en-US" b="0" i="0" u="none" strike="noStrike" dirty="0">
                <a:solidFill>
                  <a:srgbClr val="000000"/>
                </a:solidFill>
                <a:effectLst/>
              </a:rPr>
              <a:t> de bucket S3 para </a:t>
            </a:r>
            <a:r>
              <a:rPr lang="en-US" b="0" i="0" u="none" strike="noStrike" dirty="0" err="1">
                <a:solidFill>
                  <a:srgbClr val="000000"/>
                </a:solidFill>
                <a:effectLst/>
              </a:rPr>
              <a:t>criptografar</a:t>
            </a:r>
            <a:r>
              <a:rPr lang="en-US" b="0" i="0" u="none" strike="noStrike" dirty="0">
                <a:solidFill>
                  <a:srgbClr val="000000"/>
                </a:solidFill>
                <a:effectLst/>
              </a:rPr>
              <a:t> </a:t>
            </a:r>
            <a:r>
              <a:rPr lang="en-US" b="0" i="0" u="none" strike="noStrike" dirty="0" err="1">
                <a:solidFill>
                  <a:srgbClr val="000000"/>
                </a:solidFill>
                <a:effectLst/>
              </a:rPr>
              <a:t>todos</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arquivos</a:t>
            </a:r>
            <a:r>
              <a:rPr lang="en-US" b="0" i="0" u="none" strike="noStrike" dirty="0">
                <a:solidFill>
                  <a:srgbClr val="000000"/>
                </a:solidFill>
                <a:effectLst/>
              </a:rPr>
              <a:t> </a:t>
            </a:r>
            <a:r>
              <a:rPr lang="en-US" b="0" i="0" u="none" strike="noStrike" dirty="0" err="1">
                <a:solidFill>
                  <a:srgbClr val="000000"/>
                </a:solidFill>
                <a:effectLst/>
              </a:rPr>
              <a:t>carregados</a:t>
            </a:r>
            <a:r>
              <a:rPr lang="en-US" b="0" i="0" u="none" strike="noStrike" dirty="0">
                <a:solidFill>
                  <a:srgbClr val="000000"/>
                </a:solidFill>
                <a:effectLst/>
              </a:rPr>
              <a:t> e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apenas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autenticados</a:t>
            </a:r>
            <a:r>
              <a:rPr lang="en-US" b="0" i="0" u="none" strike="noStrike" dirty="0">
                <a:solidFill>
                  <a:srgbClr val="000000"/>
                </a:solidFill>
                <a:effectLst/>
              </a:rPr>
              <a:t> </a:t>
            </a:r>
            <a:r>
              <a:rPr lang="en-US" b="0" i="0" u="none" strike="noStrike" dirty="0" err="1">
                <a:solidFill>
                  <a:srgbClr val="000000"/>
                </a:solidFill>
                <a:effectLst/>
              </a:rPr>
              <a:t>possam</a:t>
            </a:r>
            <a:r>
              <a:rPr lang="en-US" b="0" i="0" u="none" strike="noStrike" dirty="0">
                <a:solidFill>
                  <a:srgbClr val="000000"/>
                </a:solidFill>
                <a:effectLst/>
              </a:rPr>
              <a:t> </a:t>
            </a:r>
            <a:r>
              <a:rPr lang="en-US" b="0" i="0" u="none" strike="noStrike" dirty="0" err="1">
                <a:solidFill>
                  <a:srgbClr val="000000"/>
                </a:solidFill>
                <a:effectLst/>
              </a:rPr>
              <a:t>acessar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dados.</a:t>
            </a:r>
          </a:p>
          <a:p>
            <a:pPr algn="l"/>
            <a:r>
              <a:rPr lang="en-US" dirty="0">
                <a:solidFill>
                  <a:srgbClr val="000000"/>
                </a:solidFill>
              </a:rPr>
              <a:t>D. </a:t>
            </a:r>
            <a:r>
              <a:rPr lang="en-US" b="0" i="0" u="none" strike="noStrike" dirty="0" err="1">
                <a:solidFill>
                  <a:srgbClr val="000000"/>
                </a:solidFill>
                <a:effectLst/>
              </a:rPr>
              <a:t>Utilizar</a:t>
            </a:r>
            <a:r>
              <a:rPr lang="en-US" b="0" i="0" u="none" strike="noStrike" dirty="0">
                <a:solidFill>
                  <a:srgbClr val="000000"/>
                </a:solidFill>
                <a:effectLst/>
              </a:rPr>
              <a:t> Amazon GuardDuty para </a:t>
            </a:r>
            <a:r>
              <a:rPr lang="en-US" b="0" i="0" u="none" strike="noStrike" dirty="0" err="1">
                <a:solidFill>
                  <a:srgbClr val="000000"/>
                </a:solidFill>
                <a:effectLst/>
              </a:rPr>
              <a:t>monitorar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rede do bucket S3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alertas</a:t>
            </a:r>
            <a:r>
              <a:rPr lang="en-US" b="0" i="0" u="none" strike="noStrike" dirty="0">
                <a:solidFill>
                  <a:srgbClr val="000000"/>
                </a:solidFill>
                <a:effectLst/>
              </a:rPr>
              <a:t> se </a:t>
            </a:r>
            <a:r>
              <a:rPr lang="en-US" b="0" i="0" u="none" strike="noStrike" dirty="0" err="1">
                <a:solidFill>
                  <a:srgbClr val="000000"/>
                </a:solidFill>
                <a:effectLst/>
              </a:rPr>
              <a:t>detectar</a:t>
            </a:r>
            <a:r>
              <a:rPr lang="en-US" b="0" i="0" u="none" strike="noStrike" dirty="0">
                <a:solidFill>
                  <a:srgbClr val="000000"/>
                </a:solidFill>
                <a:effectLst/>
              </a:rPr>
              <a:t> </a:t>
            </a:r>
            <a:r>
              <a:rPr lang="en-US" b="0" i="0" u="none" strike="noStrike" dirty="0" err="1">
                <a:solidFill>
                  <a:srgbClr val="000000"/>
                </a:solidFill>
                <a:effectLst/>
              </a:rPr>
              <a:t>acessos</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autorizados</a:t>
            </a:r>
            <a:r>
              <a:rPr lang="en-US" b="0" i="0" u="none" strike="noStrike" dirty="0">
                <a:solidFill>
                  <a:srgbClr val="000000"/>
                </a:solidFill>
                <a:effectLst/>
              </a:rPr>
              <a:t> </a:t>
            </a:r>
            <a:r>
              <a:rPr lang="en-US" b="0" i="0" u="none" strike="noStrike" dirty="0" err="1">
                <a:solidFill>
                  <a:srgbClr val="000000"/>
                </a:solidFill>
                <a:effectLst/>
              </a:rPr>
              <a:t>aos</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a:t>
            </a:r>
          </a:p>
          <a:p>
            <a:endParaRPr lang="en-BR" dirty="0"/>
          </a:p>
        </p:txBody>
      </p:sp>
    </p:spTree>
    <p:extLst>
      <p:ext uri="{BB962C8B-B14F-4D97-AF65-F5344CB8AC3E}">
        <p14:creationId xmlns:p14="http://schemas.microsoft.com/office/powerpoint/2010/main" val="3823157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476250" y="197346"/>
            <a:ext cx="10756900" cy="6463308"/>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A. </a:t>
            </a:r>
            <a:r>
              <a:rPr lang="en-US" b="0" i="0" u="none" strike="noStrike" dirty="0" err="1">
                <a:solidFill>
                  <a:srgbClr val="000000"/>
                </a:solidFill>
                <a:effectLst/>
              </a:rPr>
              <a:t>Configurar</a:t>
            </a:r>
            <a:r>
              <a:rPr lang="en-US" b="0" i="0" u="none" strike="noStrike" dirty="0">
                <a:solidFill>
                  <a:srgbClr val="000000"/>
                </a:solidFill>
                <a:effectLst/>
              </a:rPr>
              <a:t> o AWS Macie para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continuamente</a:t>
            </a:r>
            <a:r>
              <a:rPr lang="en-US" b="0" i="0" u="none" strike="noStrike" dirty="0">
                <a:solidFill>
                  <a:srgbClr val="000000"/>
                </a:solidFill>
                <a:effectLst/>
              </a:rPr>
              <a:t> o bucket S3, </a:t>
            </a:r>
            <a:r>
              <a:rPr lang="en-US" b="0" i="0" u="none" strike="noStrike" dirty="0" err="1">
                <a:solidFill>
                  <a:srgbClr val="000000"/>
                </a:solidFill>
                <a:effectLst/>
              </a:rPr>
              <a:t>identificar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notificações</a:t>
            </a:r>
            <a:r>
              <a:rPr lang="en-US" b="0" i="0" u="none" strike="noStrike" dirty="0">
                <a:solidFill>
                  <a:srgbClr val="000000"/>
                </a:solidFill>
                <a:effectLst/>
              </a:rPr>
              <a:t> via Amazon SNS </a:t>
            </a:r>
            <a:r>
              <a:rPr lang="en-US" b="0" i="0" u="none" strike="noStrike" dirty="0" err="1">
                <a:solidFill>
                  <a:srgbClr val="000000"/>
                </a:solidFill>
                <a:effectLst/>
              </a:rPr>
              <a:t>quando</a:t>
            </a:r>
            <a:r>
              <a:rPr lang="en-US" b="0" i="0" u="none" strike="noStrike" dirty="0">
                <a:solidFill>
                  <a:srgbClr val="000000"/>
                </a:solidFill>
                <a:effectLst/>
              </a:rPr>
              <a:t> dados </a:t>
            </a:r>
            <a:r>
              <a:rPr lang="en-US" b="0" i="0" u="none" strike="noStrike" dirty="0" err="1">
                <a:solidFill>
                  <a:srgbClr val="000000"/>
                </a:solidFill>
                <a:effectLst/>
              </a:rPr>
              <a:t>confidenciais</a:t>
            </a:r>
            <a:r>
              <a:rPr lang="en-US" b="0" i="0" u="none" strike="noStrike" dirty="0">
                <a:solidFill>
                  <a:srgbClr val="000000"/>
                </a:solidFill>
                <a:effectLst/>
              </a:rPr>
              <a:t> </a:t>
            </a:r>
            <a:r>
              <a:rPr lang="en-US" b="0" i="0" u="none" strike="noStrike" dirty="0" err="1">
                <a:solidFill>
                  <a:srgbClr val="000000"/>
                </a:solidFill>
                <a:effectLst/>
              </a:rPr>
              <a:t>forem</a:t>
            </a:r>
            <a:r>
              <a:rPr lang="en-US" b="0" i="0" u="none" strike="noStrike" dirty="0">
                <a:solidFill>
                  <a:srgbClr val="000000"/>
                </a:solidFill>
                <a:effectLst/>
              </a:rPr>
              <a:t> </a:t>
            </a:r>
            <a:r>
              <a:rPr lang="en-US" b="0" i="0" u="none" strike="noStrike" dirty="0" err="1">
                <a:solidFill>
                  <a:srgbClr val="000000"/>
                </a:solidFill>
                <a:effectLst/>
              </a:rPr>
              <a:t>detectados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Explicação</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O AWS Macie é um </a:t>
            </a:r>
            <a:r>
              <a:rPr lang="en-US" b="0" i="0" u="none" strike="noStrike" dirty="0" err="1">
                <a:solidFill>
                  <a:srgbClr val="000000"/>
                </a:solidFill>
                <a:effectLst/>
              </a:rPr>
              <a:t>serviço</a:t>
            </a:r>
            <a:r>
              <a:rPr lang="en-US" b="0" i="0" u="none" strike="noStrike" dirty="0">
                <a:solidFill>
                  <a:srgbClr val="000000"/>
                </a:solidFill>
                <a:effectLst/>
              </a:rPr>
              <a:t> </a:t>
            </a:r>
            <a:r>
              <a:rPr lang="en-US" b="0" i="0" u="none" strike="noStrike" dirty="0" err="1">
                <a:solidFill>
                  <a:srgbClr val="000000"/>
                </a:solidFill>
                <a:effectLst/>
              </a:rPr>
              <a:t>gerenciado</a:t>
            </a:r>
            <a:r>
              <a:rPr lang="en-US" b="0" i="0" u="none" strike="noStrike" dirty="0">
                <a:solidFill>
                  <a:srgbClr val="000000"/>
                </a:solidFill>
                <a:effectLst/>
              </a:rPr>
              <a:t> de segurança de dados e </a:t>
            </a:r>
            <a:r>
              <a:rPr lang="en-US" b="0" i="0" u="none" strike="noStrike" dirty="0" err="1">
                <a:solidFill>
                  <a:srgbClr val="000000"/>
                </a:solidFill>
                <a:effectLst/>
              </a:rPr>
              <a:t>privacidade</a:t>
            </a:r>
            <a:r>
              <a:rPr lang="en-US" b="0" i="0" u="none" strike="noStrike" dirty="0">
                <a:solidFill>
                  <a:srgbClr val="000000"/>
                </a:solidFill>
                <a:effectLst/>
              </a:rPr>
              <a:t> que </a:t>
            </a:r>
            <a:r>
              <a:rPr lang="en-US" b="0" i="0" u="none" strike="noStrike" dirty="0" err="1">
                <a:solidFill>
                  <a:srgbClr val="000000"/>
                </a:solidFill>
                <a:effectLst/>
              </a:rPr>
              <a:t>usa</a:t>
            </a:r>
            <a:r>
              <a:rPr lang="en-US" b="0" i="0" u="none" strike="noStrike" dirty="0">
                <a:solidFill>
                  <a:srgbClr val="000000"/>
                </a:solidFill>
                <a:effectLst/>
              </a:rPr>
              <a:t> machine learning para </a:t>
            </a:r>
            <a:r>
              <a:rPr lang="en-US" b="0" i="0" u="none" strike="noStrike" dirty="0" err="1">
                <a:solidFill>
                  <a:srgbClr val="000000"/>
                </a:solidFill>
                <a:effectLst/>
              </a:rPr>
              <a:t>descobrir</a:t>
            </a:r>
            <a:r>
              <a:rPr lang="en-US" b="0" i="0" u="none" strike="noStrike" dirty="0">
                <a:solidFill>
                  <a:srgbClr val="000000"/>
                </a:solidFill>
                <a:effectLst/>
              </a:rPr>
              <a:t>, </a:t>
            </a:r>
            <a:r>
              <a:rPr lang="en-US" b="0" i="0" u="none" strike="noStrike" dirty="0" err="1">
                <a:solidFill>
                  <a:srgbClr val="000000"/>
                </a:solidFill>
                <a:effectLst/>
              </a:rPr>
              <a:t>classificar</a:t>
            </a:r>
            <a:r>
              <a:rPr lang="en-US" b="0" i="0" u="none" strike="noStrike" dirty="0">
                <a:solidFill>
                  <a:srgbClr val="000000"/>
                </a:solidFill>
                <a:effectLst/>
              </a:rPr>
              <a:t> e </a:t>
            </a:r>
            <a:r>
              <a:rPr lang="en-US" b="0" i="0" u="none" strike="noStrike" dirty="0" err="1">
                <a:solidFill>
                  <a:srgbClr val="000000"/>
                </a:solidFill>
                <a:effectLst/>
              </a:rPr>
              <a:t>proteger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armazenados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buckets S3. No </a:t>
            </a:r>
            <a:r>
              <a:rPr lang="en-US" b="0" i="0" u="none" strike="noStrike" dirty="0" err="1">
                <a:solidFill>
                  <a:srgbClr val="000000"/>
                </a:solidFill>
                <a:effectLst/>
              </a:rPr>
              <a:t>contexto</a:t>
            </a:r>
            <a:r>
              <a:rPr lang="en-US" b="0" i="0" u="none" strike="noStrike" dirty="0">
                <a:solidFill>
                  <a:srgbClr val="000000"/>
                </a:solidFill>
                <a:effectLst/>
              </a:rPr>
              <a:t> do </a:t>
            </a:r>
            <a:r>
              <a:rPr lang="en-US" b="0" i="0" u="none" strike="noStrike" dirty="0" err="1">
                <a:solidFill>
                  <a:srgbClr val="000000"/>
                </a:solidFill>
                <a:effectLst/>
              </a:rPr>
              <a:t>cenário</a:t>
            </a:r>
            <a:r>
              <a:rPr lang="en-US" b="0" i="0" u="none" strike="noStrike" dirty="0">
                <a:solidFill>
                  <a:srgbClr val="000000"/>
                </a:solidFill>
                <a:effectLst/>
              </a:rPr>
              <a:t> </a:t>
            </a:r>
            <a:r>
              <a:rPr lang="en-US" b="0" i="0" u="none" strike="noStrike" dirty="0" err="1">
                <a:solidFill>
                  <a:srgbClr val="000000"/>
                </a:solidFill>
                <a:effectLst/>
              </a:rPr>
              <a:t>apresentado</a:t>
            </a:r>
            <a:r>
              <a:rPr lang="en-US" b="0" i="0" u="none" strike="noStrike" dirty="0">
                <a:solidFill>
                  <a:srgbClr val="000000"/>
                </a:solidFill>
                <a:effectLst/>
              </a:rPr>
              <a:t>, o AWS Macie </a:t>
            </a:r>
            <a:r>
              <a:rPr lang="en-US" b="0" i="0" u="none" strike="noStrike" dirty="0" err="1">
                <a:solidFill>
                  <a:srgbClr val="000000"/>
                </a:solidFill>
                <a:effectLst/>
              </a:rPr>
              <a:t>pode</a:t>
            </a:r>
            <a:r>
              <a:rPr lang="en-US" b="0" i="0" u="none" strike="noStrike" dirty="0">
                <a:solidFill>
                  <a:srgbClr val="000000"/>
                </a:solidFill>
                <a:effectLst/>
              </a:rPr>
              <a:t> ser </a:t>
            </a:r>
            <a:r>
              <a:rPr lang="en-US" b="0" i="0" u="none" strike="noStrike" dirty="0" err="1">
                <a:solidFill>
                  <a:srgbClr val="000000"/>
                </a:solidFill>
                <a:effectLst/>
              </a:rPr>
              <a:t>configurado</a:t>
            </a:r>
            <a:r>
              <a:rPr lang="en-US" b="0" i="0" u="none" strike="noStrike" dirty="0">
                <a:solidFill>
                  <a:srgbClr val="000000"/>
                </a:solidFill>
                <a:effectLst/>
              </a:rPr>
              <a:t> para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continuamente</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dados </a:t>
            </a:r>
            <a:r>
              <a:rPr lang="en-US" b="0" i="0" u="none" strike="noStrike" dirty="0" err="1">
                <a:solidFill>
                  <a:srgbClr val="000000"/>
                </a:solidFill>
                <a:effectLst/>
              </a:rPr>
              <a:t>armazenados</a:t>
            </a:r>
            <a:r>
              <a:rPr lang="en-US" b="0" i="0" u="none" strike="noStrike" dirty="0">
                <a:solidFill>
                  <a:srgbClr val="000000"/>
                </a:solidFill>
                <a:effectLst/>
              </a:rPr>
              <a:t> no S3 e </a:t>
            </a:r>
            <a:r>
              <a:rPr lang="en-US" b="0" i="0" u="none" strike="noStrike" dirty="0" err="1">
                <a:solidFill>
                  <a:srgbClr val="000000"/>
                </a:solidFill>
                <a:effectLst/>
              </a:rPr>
              <a:t>identificar</a:t>
            </a:r>
            <a:r>
              <a:rPr lang="en-US" b="0" i="0" u="none" strike="noStrike" dirty="0">
                <a:solidFill>
                  <a:srgbClr val="000000"/>
                </a:solidFill>
                <a:effectLst/>
              </a:rPr>
              <a:t> </a:t>
            </a:r>
            <a:r>
              <a:rPr lang="en-US" b="0" i="0" u="none" strike="noStrike" dirty="0" err="1">
                <a:solidFill>
                  <a:srgbClr val="000000"/>
                </a:solidFill>
                <a:effectLst/>
              </a:rPr>
              <a:t>informações</a:t>
            </a:r>
            <a:r>
              <a:rPr lang="en-US" b="0" i="0" u="none" strike="noStrike" dirty="0">
                <a:solidFill>
                  <a:srgbClr val="000000"/>
                </a:solidFill>
                <a:effectLst/>
              </a:rPr>
              <a:t> </a:t>
            </a:r>
            <a:r>
              <a:rPr lang="en-US" b="0" i="0" u="none" strike="noStrike" dirty="0" err="1">
                <a:solidFill>
                  <a:srgbClr val="000000"/>
                </a:solidFill>
                <a:effectLst/>
              </a:rPr>
              <a:t>confidenciais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números</a:t>
            </a:r>
            <a:r>
              <a:rPr lang="en-US" b="0" i="0" u="none" strike="noStrike" dirty="0">
                <a:solidFill>
                  <a:srgbClr val="000000"/>
                </a:solidFill>
                <a:effectLst/>
              </a:rPr>
              <a:t> de </a:t>
            </a:r>
            <a:r>
              <a:rPr lang="en-US" b="0" i="0" u="none" strike="noStrike" dirty="0" err="1">
                <a:solidFill>
                  <a:srgbClr val="000000"/>
                </a:solidFill>
                <a:effectLst/>
              </a:rPr>
              <a:t>cartão</a:t>
            </a:r>
            <a:r>
              <a:rPr lang="en-US" b="0" i="0" u="none" strike="noStrike" dirty="0">
                <a:solidFill>
                  <a:srgbClr val="000000"/>
                </a:solidFill>
                <a:effectLst/>
              </a:rPr>
              <a:t> de </a:t>
            </a:r>
            <a:r>
              <a:rPr lang="en-US" b="0" i="0" u="none" strike="noStrike" dirty="0" err="1">
                <a:solidFill>
                  <a:srgbClr val="000000"/>
                </a:solidFill>
                <a:effectLst/>
              </a:rPr>
              <a:t>crédito</a:t>
            </a:r>
            <a:r>
              <a:rPr lang="en-US" b="0" i="0" u="none" strike="noStrike" dirty="0">
                <a:solidFill>
                  <a:srgbClr val="000000"/>
                </a:solidFill>
                <a:effectLst/>
              </a:rPr>
              <a:t> </a:t>
            </a:r>
            <a:r>
              <a:rPr lang="en-US" b="0" i="0" u="none" strike="noStrike" dirty="0" err="1">
                <a:solidFill>
                  <a:srgbClr val="000000"/>
                </a:solidFill>
                <a:effectLst/>
              </a:rPr>
              <a:t>ou</a:t>
            </a:r>
            <a:r>
              <a:rPr lang="en-US" b="0" i="0" u="none" strike="noStrike" dirty="0">
                <a:solidFill>
                  <a:srgbClr val="000000"/>
                </a:solidFill>
                <a:effectLst/>
              </a:rPr>
              <a:t> dados </a:t>
            </a:r>
            <a:r>
              <a:rPr lang="en-US" b="0" i="0" u="none" strike="noStrike" dirty="0" err="1">
                <a:solidFill>
                  <a:srgbClr val="000000"/>
                </a:solidFill>
                <a:effectLst/>
              </a:rPr>
              <a:t>pessoais</a:t>
            </a:r>
            <a:r>
              <a:rPr lang="en-US" b="0" i="0" u="none" strike="noStrike" dirty="0">
                <a:solidFill>
                  <a:srgbClr val="000000"/>
                </a:solidFill>
                <a:effectLst/>
              </a:rPr>
              <a:t>. </a:t>
            </a:r>
            <a:r>
              <a:rPr lang="en-US" b="0" i="0" u="none" strike="noStrike" dirty="0" err="1">
                <a:solidFill>
                  <a:srgbClr val="000000"/>
                </a:solidFill>
                <a:effectLst/>
              </a:rPr>
              <a:t>Quando</a:t>
            </a:r>
            <a:r>
              <a:rPr lang="en-US" b="0" i="0" u="none" strike="noStrike" dirty="0">
                <a:solidFill>
                  <a:srgbClr val="000000"/>
                </a:solidFill>
                <a:effectLst/>
              </a:rPr>
              <a:t> o Macie </a:t>
            </a:r>
            <a:r>
              <a:rPr lang="en-US" b="0" i="0" u="none" strike="noStrike" dirty="0" err="1">
                <a:solidFill>
                  <a:srgbClr val="000000"/>
                </a:solidFill>
                <a:effectLst/>
              </a:rPr>
              <a:t>detecta</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ele</a:t>
            </a:r>
            <a:r>
              <a:rPr lang="en-US" b="0" i="0" u="none" strike="noStrike" dirty="0">
                <a:solidFill>
                  <a:srgbClr val="000000"/>
                </a:solidFill>
                <a:effectLst/>
              </a:rPr>
              <a:t> </a:t>
            </a:r>
            <a:r>
              <a:rPr lang="en-US" b="0" i="0" u="none" strike="noStrike" dirty="0" err="1">
                <a:solidFill>
                  <a:srgbClr val="000000"/>
                </a:solidFill>
                <a:effectLst/>
              </a:rPr>
              <a:t>pode</a:t>
            </a:r>
            <a:r>
              <a:rPr lang="en-US" b="0" i="0" u="none" strike="noStrike" dirty="0">
                <a:solidFill>
                  <a:srgbClr val="000000"/>
                </a:solidFill>
                <a:effectLst/>
              </a:rPr>
              <a:t> </a:t>
            </a:r>
            <a:r>
              <a:rPr lang="en-US" b="0" i="0" u="none" strike="noStrike" dirty="0" err="1">
                <a:solidFill>
                  <a:srgbClr val="000000"/>
                </a:solidFill>
                <a:effectLst/>
              </a:rPr>
              <a:t>gerar</a:t>
            </a:r>
            <a:r>
              <a:rPr lang="en-US" b="0" i="0" u="none" strike="noStrike" dirty="0">
                <a:solidFill>
                  <a:srgbClr val="000000"/>
                </a:solidFill>
                <a:effectLst/>
              </a:rPr>
              <a:t> </a:t>
            </a:r>
            <a:r>
              <a:rPr lang="en-US" b="0" i="0" u="none" strike="noStrike" dirty="0" err="1">
                <a:solidFill>
                  <a:srgbClr val="000000"/>
                </a:solidFill>
                <a:effectLst/>
              </a:rPr>
              <a:t>alertas</a:t>
            </a:r>
            <a:r>
              <a:rPr lang="en-US" b="0" i="0" u="none" strike="noStrike" dirty="0">
                <a:solidFill>
                  <a:srgbClr val="000000"/>
                </a:solidFill>
                <a:effectLst/>
              </a:rPr>
              <a:t>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notificações</a:t>
            </a:r>
            <a:r>
              <a:rPr lang="en-US" b="0" i="0" u="none" strike="noStrike" dirty="0">
                <a:solidFill>
                  <a:srgbClr val="000000"/>
                </a:solidFill>
                <a:effectLst/>
              </a:rPr>
              <a:t> via Amazon SNS, </a:t>
            </a:r>
            <a:r>
              <a:rPr lang="en-US" b="0" i="0" u="none" strike="noStrike" dirty="0" err="1">
                <a:solidFill>
                  <a:srgbClr val="000000"/>
                </a:solidFill>
                <a:effectLst/>
              </a:rPr>
              <a:t>permitindo</a:t>
            </a:r>
            <a:r>
              <a:rPr lang="en-US" b="0" i="0" u="none" strike="noStrike" dirty="0">
                <a:solidFill>
                  <a:srgbClr val="000000"/>
                </a:solidFill>
                <a:effectLst/>
              </a:rPr>
              <a:t> que a </a:t>
            </a:r>
            <a:r>
              <a:rPr lang="en-US" b="0" i="0" u="none" strike="noStrike" dirty="0" err="1">
                <a:solidFill>
                  <a:srgbClr val="000000"/>
                </a:solidFill>
                <a:effectLst/>
              </a:rPr>
              <a:t>empresa</a:t>
            </a:r>
            <a:r>
              <a:rPr lang="en-US" b="0" i="0" u="none" strike="noStrike" dirty="0">
                <a:solidFill>
                  <a:srgbClr val="000000"/>
                </a:solidFill>
                <a:effectLst/>
              </a:rPr>
              <a:t> tome as </a:t>
            </a:r>
            <a:r>
              <a:rPr lang="en-US" b="0" i="0" u="none" strike="noStrike" dirty="0" err="1">
                <a:solidFill>
                  <a:srgbClr val="000000"/>
                </a:solidFill>
                <a:effectLst/>
              </a:rPr>
              <a:t>medidas</a:t>
            </a:r>
            <a:r>
              <a:rPr lang="en-US" b="0" i="0" u="none" strike="noStrike" dirty="0">
                <a:solidFill>
                  <a:srgbClr val="000000"/>
                </a:solidFill>
                <a:effectLst/>
              </a:rPr>
              <a:t> de segurança </a:t>
            </a:r>
            <a:r>
              <a:rPr lang="en-US" b="0" i="0" u="none" strike="noStrike" dirty="0" err="1">
                <a:solidFill>
                  <a:srgbClr val="000000"/>
                </a:solidFill>
                <a:effectLst/>
              </a:rPr>
              <a:t>necessárias</a:t>
            </a:r>
            <a:r>
              <a:rPr lang="en-US" b="0" i="0" u="none" strike="noStrike" dirty="0">
                <a:solidFill>
                  <a:srgbClr val="000000"/>
                </a:solidFill>
                <a:effectLst/>
              </a:rPr>
              <a:t>.</a:t>
            </a:r>
          </a:p>
          <a:p>
            <a:pPr algn="l"/>
            <a:r>
              <a:rPr lang="en-US" b="0" i="0" u="none" strike="noStrike" dirty="0" err="1">
                <a:solidFill>
                  <a:srgbClr val="000000"/>
                </a:solidFill>
                <a:effectLst/>
              </a:rPr>
              <a:t>Outras</a:t>
            </a:r>
            <a:r>
              <a:rPr lang="en-US" b="0" i="0" u="none" strike="noStrike" dirty="0">
                <a:solidFill>
                  <a:srgbClr val="000000"/>
                </a:solidFill>
                <a:effectLst/>
              </a:rPr>
              <a:t> </a:t>
            </a:r>
            <a:r>
              <a:rPr lang="en-US" b="0" i="0" u="none" strike="noStrike" dirty="0" err="1">
                <a:solidFill>
                  <a:srgbClr val="000000"/>
                </a:solidFill>
                <a:effectLst/>
              </a:rPr>
              <a:t>opções</a:t>
            </a:r>
            <a:r>
              <a:rPr lang="en-US" b="0" i="0" u="none" strike="noStrike" dirty="0">
                <a:solidFill>
                  <a:srgbClr val="000000"/>
                </a:solidFill>
                <a:effectLst/>
              </a:rPr>
              <a:t> </a:t>
            </a:r>
            <a:r>
              <a:rPr lang="en-US" b="0" i="0" u="none" strike="noStrike" dirty="0" err="1">
                <a:solidFill>
                  <a:srgbClr val="000000"/>
                </a:solidFill>
                <a:effectLst/>
              </a:rPr>
              <a:t>mencionadas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o </a:t>
            </a:r>
            <a:r>
              <a:rPr lang="en-US" b="0" i="0" u="none" strike="noStrike" dirty="0" err="1">
                <a:solidFill>
                  <a:srgbClr val="000000"/>
                </a:solidFill>
                <a:effectLst/>
              </a:rPr>
              <a:t>uso</a:t>
            </a:r>
            <a:r>
              <a:rPr lang="en-US" b="0" i="0" u="none" strike="noStrike" dirty="0">
                <a:solidFill>
                  <a:srgbClr val="000000"/>
                </a:solidFill>
                <a:effectLst/>
              </a:rPr>
              <a:t> de AWS Lambda </a:t>
            </a:r>
            <a:r>
              <a:rPr lang="en-US" b="0" i="0" u="none" strike="noStrike" dirty="0" err="1">
                <a:solidFill>
                  <a:srgbClr val="000000"/>
                </a:solidFill>
                <a:effectLst/>
              </a:rPr>
              <a:t>ou</a:t>
            </a:r>
            <a:r>
              <a:rPr lang="en-US" b="0" i="0" u="none" strike="noStrike" dirty="0">
                <a:solidFill>
                  <a:srgbClr val="000000"/>
                </a:solidFill>
                <a:effectLst/>
              </a:rPr>
              <a:t> Amazon GuardDuty,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são</a:t>
            </a:r>
            <a:r>
              <a:rPr lang="en-US" b="0" i="0" u="none" strike="noStrike" dirty="0">
                <a:solidFill>
                  <a:srgbClr val="000000"/>
                </a:solidFill>
                <a:effectLst/>
              </a:rPr>
              <a:t> as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adequadas</a:t>
            </a:r>
            <a:r>
              <a:rPr lang="en-US" b="0" i="0" u="none" strike="noStrike" dirty="0">
                <a:solidFill>
                  <a:srgbClr val="000000"/>
                </a:solidFill>
                <a:effectLst/>
              </a:rPr>
              <a:t> para </a:t>
            </a:r>
            <a:r>
              <a:rPr lang="en-US" b="0" i="0" u="none" strike="noStrike" dirty="0" err="1">
                <a:solidFill>
                  <a:srgbClr val="000000"/>
                </a:solidFill>
                <a:effectLst/>
              </a:rPr>
              <a:t>este</a:t>
            </a:r>
            <a:r>
              <a:rPr lang="en-US" b="0" i="0" u="none" strike="noStrike" dirty="0">
                <a:solidFill>
                  <a:srgbClr val="000000"/>
                </a:solidFill>
                <a:effectLst/>
              </a:rPr>
              <a:t> </a:t>
            </a:r>
            <a:r>
              <a:rPr lang="en-US" b="0" i="0" u="none" strike="noStrike" dirty="0" err="1">
                <a:solidFill>
                  <a:srgbClr val="000000"/>
                </a:solidFill>
                <a:effectLst/>
              </a:rPr>
              <a:t>cenário</a:t>
            </a:r>
            <a:r>
              <a:rPr lang="en-US" b="0" i="0" u="none" strike="noStrike" dirty="0">
                <a:solidFill>
                  <a:srgbClr val="000000"/>
                </a:solidFill>
                <a:effectLst/>
              </a:rPr>
              <a:t> </a:t>
            </a:r>
            <a:r>
              <a:rPr lang="en-US" b="0" i="0" u="none" strike="noStrike" dirty="0" err="1">
                <a:solidFill>
                  <a:srgbClr val="000000"/>
                </a:solidFill>
                <a:effectLst/>
              </a:rPr>
              <a:t>específico</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que o Macie é </a:t>
            </a:r>
            <a:r>
              <a:rPr lang="en-US" b="0" i="0" u="none" strike="noStrike" dirty="0" err="1">
                <a:solidFill>
                  <a:srgbClr val="000000"/>
                </a:solidFill>
                <a:effectLst/>
              </a:rPr>
              <a:t>especialmente</a:t>
            </a:r>
            <a:r>
              <a:rPr lang="en-US" b="0" i="0" u="none" strike="noStrike" dirty="0">
                <a:solidFill>
                  <a:srgbClr val="000000"/>
                </a:solidFill>
                <a:effectLst/>
              </a:rPr>
              <a:t> </a:t>
            </a:r>
            <a:r>
              <a:rPr lang="en-US" b="0" i="0" u="none" strike="noStrike" dirty="0" err="1">
                <a:solidFill>
                  <a:srgbClr val="000000"/>
                </a:solidFill>
                <a:effectLst/>
              </a:rPr>
              <a:t>projetado</a:t>
            </a:r>
            <a:r>
              <a:rPr lang="en-US" b="0" i="0" u="none" strike="noStrike" dirty="0">
                <a:solidFill>
                  <a:srgbClr val="000000"/>
                </a:solidFill>
                <a:effectLst/>
              </a:rPr>
              <a:t> para lidar com a </a:t>
            </a:r>
            <a:r>
              <a:rPr lang="en-US" b="0" i="0" u="none" strike="noStrike" dirty="0" err="1">
                <a:solidFill>
                  <a:srgbClr val="000000"/>
                </a:solidFill>
                <a:effectLst/>
              </a:rPr>
              <a:t>descoberta</a:t>
            </a:r>
            <a:r>
              <a:rPr lang="en-US" b="0" i="0" u="none" strike="noStrike" dirty="0">
                <a:solidFill>
                  <a:srgbClr val="000000"/>
                </a:solidFill>
                <a:effectLst/>
              </a:rPr>
              <a:t> e </a:t>
            </a:r>
            <a:r>
              <a:rPr lang="en-US" b="0" i="0" u="none" strike="noStrike" dirty="0" err="1">
                <a:solidFill>
                  <a:srgbClr val="000000"/>
                </a:solidFill>
                <a:effectLst/>
              </a:rPr>
              <a:t>classificação</a:t>
            </a:r>
            <a:r>
              <a:rPr lang="en-US" b="0" i="0" u="none" strike="noStrike" dirty="0">
                <a:solidFill>
                  <a:srgbClr val="000000"/>
                </a:solidFill>
                <a:effectLst/>
              </a:rPr>
              <a:t> de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S3. A </a:t>
            </a:r>
            <a:r>
              <a:rPr lang="en-US" b="0" i="0" u="none" strike="noStrike" dirty="0" err="1">
                <a:solidFill>
                  <a:srgbClr val="000000"/>
                </a:solidFill>
                <a:effectLst/>
              </a:rPr>
              <a:t>criptografia</a:t>
            </a:r>
            <a:r>
              <a:rPr lang="en-US" b="0" i="0" u="none" strike="noStrike" dirty="0">
                <a:solidFill>
                  <a:srgbClr val="000000"/>
                </a:solidFill>
                <a:effectLst/>
              </a:rPr>
              <a:t> com </a:t>
            </a:r>
            <a:r>
              <a:rPr lang="en-US" b="0" i="0" u="none" strike="noStrike" dirty="0" err="1">
                <a:solidFill>
                  <a:srgbClr val="000000"/>
                </a:solidFill>
                <a:effectLst/>
              </a:rPr>
              <a:t>políticas</a:t>
            </a:r>
            <a:r>
              <a:rPr lang="en-US" b="0" i="0" u="none" strike="noStrike" dirty="0">
                <a:solidFill>
                  <a:srgbClr val="000000"/>
                </a:solidFill>
                <a:effectLst/>
              </a:rPr>
              <a:t> de bucket S3, </a:t>
            </a:r>
            <a:r>
              <a:rPr lang="en-US" b="0" i="0" u="none" strike="noStrike" dirty="0" err="1">
                <a:solidFill>
                  <a:srgbClr val="000000"/>
                </a:solidFill>
                <a:effectLst/>
              </a:rPr>
              <a:t>embora</a:t>
            </a:r>
            <a:r>
              <a:rPr lang="en-US" b="0" i="0" u="none" strike="noStrike" dirty="0">
                <a:solidFill>
                  <a:srgbClr val="000000"/>
                </a:solidFill>
                <a:effectLst/>
              </a:rPr>
              <a:t> </a:t>
            </a:r>
            <a:r>
              <a:rPr lang="en-US" b="0" i="0" u="none" strike="noStrike" dirty="0" err="1">
                <a:solidFill>
                  <a:srgbClr val="000000"/>
                </a:solidFill>
                <a:effectLst/>
              </a:rPr>
              <a:t>importante</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aborda</a:t>
            </a:r>
            <a:r>
              <a:rPr lang="en-US" b="0" i="0" u="none" strike="noStrike" dirty="0">
                <a:solidFill>
                  <a:srgbClr val="000000"/>
                </a:solidFill>
                <a:effectLst/>
              </a:rPr>
              <a:t> </a:t>
            </a:r>
            <a:r>
              <a:rPr lang="en-US" b="0" i="0" u="none" strike="noStrike" dirty="0" err="1">
                <a:solidFill>
                  <a:srgbClr val="000000"/>
                </a:solidFill>
                <a:effectLst/>
              </a:rPr>
              <a:t>diretamente</a:t>
            </a:r>
            <a:r>
              <a:rPr lang="en-US" b="0" i="0" u="none" strike="noStrike" dirty="0">
                <a:solidFill>
                  <a:srgbClr val="000000"/>
                </a:solidFill>
                <a:effectLst/>
              </a:rPr>
              <a:t> o </a:t>
            </a:r>
            <a:r>
              <a:rPr lang="en-US" b="0" i="0" u="none" strike="noStrike" dirty="0" err="1">
                <a:solidFill>
                  <a:srgbClr val="000000"/>
                </a:solidFill>
                <a:effectLst/>
              </a:rPr>
              <a:t>requisito</a:t>
            </a:r>
            <a:r>
              <a:rPr lang="en-US" b="0" i="0" u="none" strike="noStrike" dirty="0">
                <a:solidFill>
                  <a:srgbClr val="000000"/>
                </a:solidFill>
                <a:effectLst/>
              </a:rPr>
              <a:t> de </a:t>
            </a:r>
            <a:r>
              <a:rPr lang="en-US" b="0" i="0" u="none" strike="noStrike" dirty="0" err="1">
                <a:solidFill>
                  <a:srgbClr val="000000"/>
                </a:solidFill>
                <a:effectLst/>
              </a:rPr>
              <a:t>identificação</a:t>
            </a:r>
            <a:r>
              <a:rPr lang="en-US" b="0" i="0" u="none" strike="noStrike" dirty="0">
                <a:solidFill>
                  <a:srgbClr val="000000"/>
                </a:solidFill>
                <a:effectLst/>
              </a:rPr>
              <a:t> e </a:t>
            </a:r>
            <a:r>
              <a:rPr lang="en-US" b="0" i="0" u="none" strike="noStrike" dirty="0" err="1">
                <a:solidFill>
                  <a:srgbClr val="000000"/>
                </a:solidFill>
                <a:effectLst/>
              </a:rPr>
              <a:t>notificação</a:t>
            </a:r>
            <a:r>
              <a:rPr lang="en-US" b="0" i="0" u="none" strike="noStrike" dirty="0">
                <a:solidFill>
                  <a:srgbClr val="000000"/>
                </a:solidFill>
                <a:effectLst/>
              </a:rPr>
              <a:t> de dados </a:t>
            </a:r>
            <a:r>
              <a:rPr lang="en-US" b="0" i="0" u="none" strike="noStrike" dirty="0" err="1">
                <a:solidFill>
                  <a:srgbClr val="000000"/>
                </a:solidFill>
                <a:effectLst/>
              </a:rPr>
              <a:t>sensíveis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p>
          <a:p>
            <a:pPr algn="l"/>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AWS Macie - Visão Geral</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Amazon S3 - Boas Práticas de Segurança</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4"/>
              </a:rPr>
              <a:t>Amazon SNS - Serviço de Notificação Simples</a:t>
            </a:r>
            <a:endParaRPr lang="en-US" b="0" i="0" u="none" strike="noStrike" dirty="0">
              <a:solidFill>
                <a:srgbClr val="000000"/>
              </a:solidFill>
              <a:effectLst/>
            </a:endParaRPr>
          </a:p>
          <a:p>
            <a:pPr algn="l">
              <a:buFont typeface="Arial" panose="020B0604020202020204" pitchFamily="34" charset="0"/>
              <a:buChar char="•"/>
            </a:pPr>
            <a:endParaRPr lang="en-US" b="0" i="0" u="none" strike="noStrike" dirty="0">
              <a:solidFill>
                <a:srgbClr val="000000"/>
              </a:solidFill>
              <a:effectLst/>
            </a:endParaRPr>
          </a:p>
          <a:p>
            <a:pPr algn="l"/>
            <a:r>
              <a:rPr lang="en-US" b="0" i="0" u="none" strike="noStrike" dirty="0" err="1">
                <a:solidFill>
                  <a:srgbClr val="000000"/>
                </a:solidFill>
                <a:effectLst/>
              </a:rPr>
              <a:t>Esse</a:t>
            </a:r>
            <a:r>
              <a:rPr lang="en-US" b="0" i="0" u="none" strike="noStrike" dirty="0">
                <a:solidFill>
                  <a:srgbClr val="000000"/>
                </a:solidFill>
                <a:effectLst/>
              </a:rPr>
              <a:t> </a:t>
            </a:r>
            <a:r>
              <a:rPr lang="en-US" b="0" i="0" u="none" strike="noStrike" dirty="0" err="1">
                <a:solidFill>
                  <a:srgbClr val="000000"/>
                </a:solidFill>
                <a:effectLst/>
              </a:rPr>
              <a:t>exemplo</a:t>
            </a:r>
            <a:r>
              <a:rPr lang="en-US" b="0" i="0" u="none" strike="noStrike" dirty="0">
                <a:solidFill>
                  <a:srgbClr val="000000"/>
                </a:solidFill>
                <a:effectLst/>
              </a:rPr>
              <a:t> </a:t>
            </a:r>
            <a:r>
              <a:rPr lang="en-US" b="0" i="0" u="none" strike="noStrike" dirty="0" err="1">
                <a:solidFill>
                  <a:srgbClr val="000000"/>
                </a:solidFill>
                <a:effectLst/>
              </a:rPr>
              <a:t>ajuda</a:t>
            </a:r>
            <a:r>
              <a:rPr lang="en-US" b="0" i="0" u="none" strike="noStrike" dirty="0">
                <a:solidFill>
                  <a:srgbClr val="000000"/>
                </a:solidFill>
                <a:effectLst/>
              </a:rPr>
              <a:t> a </a:t>
            </a:r>
            <a:r>
              <a:rPr lang="en-US" b="0" i="0" u="none" strike="noStrike" dirty="0" err="1">
                <a:solidFill>
                  <a:srgbClr val="000000"/>
                </a:solidFill>
                <a:effectLst/>
              </a:rPr>
              <a:t>pensar</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usar o AWS Macie </a:t>
            </a:r>
            <a:r>
              <a:rPr lang="en-US" b="0" i="0" u="none" strike="noStrike" dirty="0" err="1">
                <a:solidFill>
                  <a:srgbClr val="000000"/>
                </a:solidFill>
                <a:effectLst/>
              </a:rPr>
              <a:t>em</a:t>
            </a:r>
            <a:r>
              <a:rPr lang="en-US" b="0" i="0" u="none" strike="noStrike" dirty="0">
                <a:solidFill>
                  <a:srgbClr val="000000"/>
                </a:solidFill>
                <a:effectLst/>
              </a:rPr>
              <a:t> um </a:t>
            </a:r>
            <a:r>
              <a:rPr lang="en-US" b="0" i="0" u="none" strike="noStrike" dirty="0" err="1">
                <a:solidFill>
                  <a:srgbClr val="000000"/>
                </a:solidFill>
                <a:effectLst/>
              </a:rPr>
              <a:t>cenário</a:t>
            </a:r>
            <a:r>
              <a:rPr lang="en-US" b="0" i="0" u="none" strike="noStrike" dirty="0">
                <a:solidFill>
                  <a:srgbClr val="000000"/>
                </a:solidFill>
                <a:effectLst/>
              </a:rPr>
              <a:t> real de segurança e </a:t>
            </a:r>
            <a:r>
              <a:rPr lang="en-US" b="0" i="0" u="none" strike="noStrike" dirty="0" err="1">
                <a:solidFill>
                  <a:srgbClr val="000000"/>
                </a:solidFill>
                <a:effectLst/>
              </a:rPr>
              <a:t>conformidade</a:t>
            </a:r>
            <a:r>
              <a:rPr lang="en-US" b="0" i="0" u="none" strike="noStrike" dirty="0">
                <a:solidFill>
                  <a:srgbClr val="000000"/>
                </a:solidFill>
                <a:effectLst/>
              </a:rPr>
              <a:t> de dados, </a:t>
            </a:r>
            <a:r>
              <a:rPr lang="en-US" b="0" i="0" u="none" strike="noStrike" dirty="0" err="1">
                <a:solidFill>
                  <a:srgbClr val="000000"/>
                </a:solidFill>
                <a:effectLst/>
              </a:rPr>
              <a:t>aplicando</a:t>
            </a:r>
            <a:r>
              <a:rPr lang="en-US" b="0" i="0" u="none" strike="noStrike" dirty="0">
                <a:solidFill>
                  <a:srgbClr val="000000"/>
                </a:solidFill>
                <a:effectLst/>
              </a:rPr>
              <a:t> as </a:t>
            </a:r>
            <a:r>
              <a:rPr lang="en-US" b="0" i="0" u="none" strike="noStrike" dirty="0" err="1">
                <a:solidFill>
                  <a:srgbClr val="000000"/>
                </a:solidFill>
                <a:effectLst/>
              </a:rPr>
              <a:t>práticas</a:t>
            </a:r>
            <a:r>
              <a:rPr lang="en-US" b="0" i="0" u="none" strike="noStrike" dirty="0">
                <a:solidFill>
                  <a:srgbClr val="000000"/>
                </a:solidFill>
                <a:effectLst/>
              </a:rPr>
              <a:t> </a:t>
            </a:r>
            <a:r>
              <a:rPr lang="en-US" b="0" i="0" u="none" strike="noStrike" dirty="0" err="1">
                <a:solidFill>
                  <a:srgbClr val="000000"/>
                </a:solidFill>
                <a:effectLst/>
              </a:rPr>
              <a:t>recomendadas</a:t>
            </a:r>
            <a:r>
              <a:rPr lang="en-US" b="0" i="0" u="none" strike="noStrike" dirty="0">
                <a:solidFill>
                  <a:srgbClr val="000000"/>
                </a:solidFill>
                <a:effectLst/>
              </a:rPr>
              <a:t> de </a:t>
            </a:r>
            <a:r>
              <a:rPr lang="en-US" b="0" i="0" u="none" strike="noStrike" dirty="0" err="1">
                <a:solidFill>
                  <a:srgbClr val="000000"/>
                </a:solidFill>
                <a:effectLst/>
              </a:rPr>
              <a:t>arquitetura</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nuvem</a:t>
            </a:r>
            <a:r>
              <a:rPr lang="en-US" b="0" i="0" u="none" strike="noStrike" dirty="0">
                <a:solidFill>
                  <a:srgbClr val="000000"/>
                </a:solidFill>
                <a:effectLst/>
              </a:rPr>
              <a:t>.</a:t>
            </a:r>
          </a:p>
        </p:txBody>
      </p:sp>
    </p:spTree>
    <p:extLst>
      <p:ext uri="{BB962C8B-B14F-4D97-AF65-F5344CB8AC3E}">
        <p14:creationId xmlns:p14="http://schemas.microsoft.com/office/powerpoint/2010/main" val="339505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96850" y="185847"/>
            <a:ext cx="11798300" cy="6771084"/>
          </a:xfrm>
          <a:prstGeom prst="rect">
            <a:avLst/>
          </a:prstGeom>
          <a:noFill/>
        </p:spPr>
        <p:txBody>
          <a:bodyPr wrap="square" rtlCol="0">
            <a:spAutoFit/>
          </a:bodyPr>
          <a:lstStyle/>
          <a:p>
            <a:pPr algn="l"/>
            <a:r>
              <a:rPr lang="en-US" sz="1600" b="1" i="0" u="none" strike="noStrike" dirty="0" err="1">
                <a:solidFill>
                  <a:srgbClr val="000000"/>
                </a:solidFill>
                <a:effectLst/>
              </a:rPr>
              <a:t>Questão</a:t>
            </a:r>
            <a:r>
              <a:rPr lang="en-US" sz="1600" b="1" i="0" u="none" strike="noStrike" dirty="0">
                <a:solidFill>
                  <a:srgbClr val="000000"/>
                </a:solidFill>
                <a:effectLst/>
              </a:rPr>
              <a:t> 2 - </a:t>
            </a:r>
            <a:r>
              <a:rPr lang="en-US" sz="1600" b="1" i="0" u="none" strike="noStrike" dirty="0" err="1">
                <a:solidFill>
                  <a:srgbClr val="000000"/>
                </a:solidFill>
                <a:effectLst/>
              </a:rPr>
              <a:t>Cenário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Uma </a:t>
            </a:r>
            <a:r>
              <a:rPr lang="en-US" sz="1600" b="0" i="0" u="none" strike="noStrike" dirty="0" err="1">
                <a:solidFill>
                  <a:srgbClr val="000000"/>
                </a:solidFill>
                <a:effectLst/>
              </a:rPr>
              <a:t>empresa</a:t>
            </a:r>
            <a:r>
              <a:rPr lang="en-US" sz="1600" b="0" i="0" u="none" strike="noStrike" dirty="0">
                <a:solidFill>
                  <a:srgbClr val="000000"/>
                </a:solidFill>
                <a:effectLst/>
              </a:rPr>
              <a:t> de software </a:t>
            </a:r>
            <a:r>
              <a:rPr lang="en-US" sz="1600" b="0" i="0" u="none" strike="noStrike" dirty="0" err="1">
                <a:solidFill>
                  <a:srgbClr val="000000"/>
                </a:solidFill>
                <a:effectLst/>
              </a:rPr>
              <a:t>financeiro</a:t>
            </a:r>
            <a:r>
              <a:rPr lang="en-US" sz="1600" b="0" i="0" u="none" strike="noStrike" dirty="0">
                <a:solidFill>
                  <a:srgbClr val="000000"/>
                </a:solidFill>
                <a:effectLst/>
              </a:rPr>
              <a:t> </a:t>
            </a:r>
            <a:r>
              <a:rPr lang="en-US" sz="1600" b="0" i="0" u="none" strike="noStrike" dirty="0" err="1">
                <a:solidFill>
                  <a:srgbClr val="000000"/>
                </a:solidFill>
                <a:effectLst/>
              </a:rPr>
              <a:t>utiliza</a:t>
            </a:r>
            <a:r>
              <a:rPr lang="en-US" sz="1600" b="0" i="0" u="none" strike="noStrike" dirty="0">
                <a:solidFill>
                  <a:srgbClr val="000000"/>
                </a:solidFill>
                <a:effectLst/>
              </a:rPr>
              <a:t> um banco de dados </a:t>
            </a:r>
            <a:r>
              <a:rPr lang="en-US" sz="1600" b="0" i="0" u="none" strike="noStrike" dirty="0" err="1">
                <a:solidFill>
                  <a:srgbClr val="000000"/>
                </a:solidFill>
                <a:effectLst/>
              </a:rPr>
              <a:t>relacional</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AWS, </a:t>
            </a:r>
            <a:r>
              <a:rPr lang="en-US" sz="1600" b="0" i="0" u="none" strike="noStrike" dirty="0" err="1">
                <a:solidFill>
                  <a:srgbClr val="000000"/>
                </a:solidFill>
                <a:effectLst/>
              </a:rPr>
              <a:t>hospedado</a:t>
            </a:r>
            <a:r>
              <a:rPr lang="en-US" sz="1600" b="0" i="0" u="none" strike="noStrike" dirty="0">
                <a:solidFill>
                  <a:srgbClr val="000000"/>
                </a:solidFill>
                <a:effectLst/>
              </a:rPr>
              <a:t> no Amazon RDS, para </a:t>
            </a:r>
            <a:r>
              <a:rPr lang="en-US" sz="1600" b="0" i="0" u="none" strike="noStrike" dirty="0" err="1">
                <a:solidFill>
                  <a:srgbClr val="000000"/>
                </a:solidFill>
                <a:effectLst/>
              </a:rPr>
              <a:t>gerenciar</a:t>
            </a:r>
            <a:r>
              <a:rPr lang="en-US" sz="1600" b="0" i="0" u="none" strike="noStrike" dirty="0">
                <a:solidFill>
                  <a:srgbClr val="000000"/>
                </a:solidFill>
                <a:effectLst/>
              </a:rPr>
              <a:t> dados </a:t>
            </a:r>
            <a:r>
              <a:rPr lang="en-US" sz="1600" b="0" i="0" u="none" strike="noStrike" dirty="0" err="1">
                <a:solidFill>
                  <a:srgbClr val="000000"/>
                </a:solidFill>
                <a:effectLst/>
              </a:rPr>
              <a:t>críticos</a:t>
            </a:r>
            <a:r>
              <a:rPr lang="en-US" sz="1600" b="0" i="0" u="none" strike="noStrike" dirty="0">
                <a:solidFill>
                  <a:srgbClr val="000000"/>
                </a:solidFill>
                <a:effectLst/>
              </a:rPr>
              <a:t> de </a:t>
            </a:r>
            <a:r>
              <a:rPr lang="en-US" sz="1600" b="0" i="0" u="none" strike="noStrike" dirty="0" err="1">
                <a:solidFill>
                  <a:srgbClr val="000000"/>
                </a:solidFill>
                <a:effectLst/>
              </a:rPr>
              <a:t>transações</a:t>
            </a:r>
            <a:r>
              <a:rPr lang="en-US" sz="1600" b="0" i="0" u="none" strike="noStrike" dirty="0">
                <a:solidFill>
                  <a:srgbClr val="000000"/>
                </a:solidFill>
                <a:effectLst/>
              </a:rPr>
              <a:t> </a:t>
            </a:r>
            <a:r>
              <a:rPr lang="en-US" sz="1600" b="0" i="0" u="none" strike="noStrike" dirty="0" err="1">
                <a:solidFill>
                  <a:srgbClr val="000000"/>
                </a:solidFill>
                <a:effectLst/>
              </a:rPr>
              <a:t>financeiras</a:t>
            </a:r>
            <a:r>
              <a:rPr lang="en-US" sz="1600" b="0" i="0" u="none" strike="noStrike" dirty="0">
                <a:solidFill>
                  <a:srgbClr val="000000"/>
                </a:solidFill>
                <a:effectLst/>
              </a:rPr>
              <a:t>. Para </a:t>
            </a:r>
            <a:r>
              <a:rPr lang="en-US" sz="1600" b="0" i="0" u="none" strike="noStrike" dirty="0" err="1">
                <a:solidFill>
                  <a:srgbClr val="000000"/>
                </a:solidFill>
                <a:effectLst/>
              </a:rPr>
              <a:t>garantir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minimizar</a:t>
            </a:r>
            <a:r>
              <a:rPr lang="en-US" sz="1600" b="0" i="0" u="none" strike="noStrike" dirty="0">
                <a:solidFill>
                  <a:srgbClr val="000000"/>
                </a:solidFill>
                <a:effectLst/>
              </a:rPr>
              <a:t> o tempo de </a:t>
            </a:r>
            <a:r>
              <a:rPr lang="en-US" sz="1600" b="0" i="0" u="none" strike="noStrike" dirty="0" err="1">
                <a:solidFill>
                  <a:srgbClr val="000000"/>
                </a:solidFill>
                <a:effectLst/>
              </a:rPr>
              <a:t>inatividade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falhas</a:t>
            </a:r>
            <a:r>
              <a:rPr lang="en-US" sz="1600" b="0" i="0" u="none" strike="noStrike" dirty="0">
                <a:solidFill>
                  <a:srgbClr val="000000"/>
                </a:solidFill>
                <a:effectLst/>
              </a:rPr>
              <a:t>, a </a:t>
            </a:r>
            <a:r>
              <a:rPr lang="en-US" sz="1600" b="0" i="0" u="none" strike="noStrike" dirty="0" err="1">
                <a:solidFill>
                  <a:srgbClr val="000000"/>
                </a:solidFill>
                <a:effectLst/>
              </a:rPr>
              <a:t>empresa</a:t>
            </a:r>
            <a:r>
              <a:rPr lang="en-US" sz="1600" b="0" i="0" u="none" strike="noStrike" dirty="0">
                <a:solidFill>
                  <a:srgbClr val="000000"/>
                </a:solidFill>
                <a:effectLst/>
              </a:rPr>
              <a:t> </a:t>
            </a:r>
            <a:r>
              <a:rPr lang="en-US" sz="1600" b="0" i="0" u="none" strike="noStrike" dirty="0" err="1">
                <a:solidFill>
                  <a:srgbClr val="000000"/>
                </a:solidFill>
                <a:effectLst/>
              </a:rPr>
              <a:t>configurou</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instância</a:t>
            </a:r>
            <a:r>
              <a:rPr lang="en-US" sz="1600" b="0" i="0" u="none" strike="noStrike" dirty="0">
                <a:solidFill>
                  <a:srgbClr val="000000"/>
                </a:solidFill>
                <a:effectLst/>
              </a:rPr>
              <a:t> RDS Multi-AZ. </a:t>
            </a:r>
            <a:r>
              <a:rPr lang="en-US" sz="1600" b="0" i="0" u="none" strike="noStrike" dirty="0" err="1">
                <a:solidFill>
                  <a:srgbClr val="000000"/>
                </a:solidFill>
                <a:effectLst/>
              </a:rPr>
              <a:t>Recentemente</a:t>
            </a:r>
            <a:r>
              <a:rPr lang="en-US" sz="1600" b="0" i="0" u="none" strike="noStrike" dirty="0">
                <a:solidFill>
                  <a:srgbClr val="000000"/>
                </a:solidFill>
                <a:effectLst/>
              </a:rPr>
              <a:t>,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passaram</a:t>
            </a:r>
            <a:r>
              <a:rPr lang="en-US" sz="1600" b="0" i="0" u="none" strike="noStrike" dirty="0">
                <a:solidFill>
                  <a:srgbClr val="000000"/>
                </a:solidFill>
                <a:effectLst/>
              </a:rPr>
              <a:t> </a:t>
            </a:r>
            <a:r>
              <a:rPr lang="en-US" sz="1600" b="0" i="0" u="none" strike="noStrike" dirty="0" err="1">
                <a:solidFill>
                  <a:srgbClr val="000000"/>
                </a:solidFill>
                <a:effectLst/>
              </a:rPr>
              <a:t>por</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falha</a:t>
            </a:r>
            <a:r>
              <a:rPr lang="en-US" sz="1600" b="0" i="0" u="none" strike="noStrike" dirty="0">
                <a:solidFill>
                  <a:srgbClr val="000000"/>
                </a:solidFill>
                <a:effectLst/>
              </a:rPr>
              <a:t> de hardware que </a:t>
            </a:r>
            <a:r>
              <a:rPr lang="en-US" sz="1600" b="0" i="0" u="none" strike="noStrike" dirty="0" err="1">
                <a:solidFill>
                  <a:srgbClr val="000000"/>
                </a:solidFill>
                <a:effectLst/>
              </a:rPr>
              <a:t>afetou</a:t>
            </a:r>
            <a:r>
              <a:rPr lang="en-US" sz="1600" b="0" i="0" u="none" strike="noStrike" dirty="0">
                <a:solidFill>
                  <a:srgbClr val="000000"/>
                </a:solidFill>
                <a:effectLst/>
              </a:rPr>
              <a:t> a </a:t>
            </a:r>
            <a:r>
              <a:rPr lang="en-US" sz="1600" b="0" i="0" u="none" strike="noStrike" dirty="0" err="1">
                <a:solidFill>
                  <a:srgbClr val="000000"/>
                </a:solidFill>
                <a:effectLst/>
              </a:rPr>
              <a:t>instância</a:t>
            </a:r>
            <a:r>
              <a:rPr lang="en-US" sz="1600" b="0" i="0" u="none" strike="noStrike" dirty="0">
                <a:solidFill>
                  <a:srgbClr val="000000"/>
                </a:solidFill>
                <a:effectLst/>
              </a:rPr>
              <a:t> principal do RDS.</a:t>
            </a:r>
          </a:p>
          <a:p>
            <a:pPr algn="l"/>
            <a:r>
              <a:rPr lang="en-US" sz="1600" b="0" i="0" u="none" strike="noStrike" dirty="0">
                <a:solidFill>
                  <a:srgbClr val="000000"/>
                </a:solidFill>
                <a:effectLst/>
              </a:rPr>
              <a:t>Como </a:t>
            </a:r>
            <a:r>
              <a:rPr lang="en-US" sz="1600" b="0" i="0" u="none" strike="noStrike" dirty="0" err="1">
                <a:solidFill>
                  <a:srgbClr val="000000"/>
                </a:solidFill>
                <a:effectLst/>
              </a:rPr>
              <a:t>arquiteto</a:t>
            </a:r>
            <a:r>
              <a:rPr lang="en-US" sz="1600" b="0" i="0" u="none" strike="noStrike" dirty="0">
                <a:solidFill>
                  <a:srgbClr val="000000"/>
                </a:solidFill>
                <a:effectLst/>
              </a:rPr>
              <a:t> de </a:t>
            </a:r>
            <a:r>
              <a:rPr lang="en-US" sz="1600" b="0" i="0" u="none" strike="noStrike" dirty="0" err="1">
                <a:solidFill>
                  <a:srgbClr val="000000"/>
                </a:solidFill>
                <a:effectLst/>
              </a:rPr>
              <a:t>soluções</a:t>
            </a:r>
            <a:r>
              <a:rPr lang="en-US" sz="1600" b="0" i="0" u="none" strike="noStrike" dirty="0">
                <a:solidFill>
                  <a:srgbClr val="000000"/>
                </a:solidFill>
                <a:effectLst/>
              </a:rPr>
              <a:t>, você </a:t>
            </a:r>
            <a:r>
              <a:rPr lang="en-US" sz="1600" b="0" i="0" u="none" strike="noStrike" dirty="0" err="1">
                <a:solidFill>
                  <a:srgbClr val="000000"/>
                </a:solidFill>
                <a:effectLst/>
              </a:rPr>
              <a:t>foi</a:t>
            </a:r>
            <a:r>
              <a:rPr lang="en-US" sz="1600" b="0" i="0" u="none" strike="noStrike" dirty="0">
                <a:solidFill>
                  <a:srgbClr val="000000"/>
                </a:solidFill>
                <a:effectLst/>
              </a:rPr>
              <a:t> </a:t>
            </a:r>
            <a:r>
              <a:rPr lang="en-US" sz="1600" b="0" i="0" u="none" strike="noStrike" dirty="0" err="1">
                <a:solidFill>
                  <a:srgbClr val="000000"/>
                </a:solidFill>
                <a:effectLst/>
              </a:rPr>
              <a:t>chamado</a:t>
            </a:r>
            <a:r>
              <a:rPr lang="en-US" sz="1600" b="0" i="0" u="none" strike="noStrike" dirty="0">
                <a:solidFill>
                  <a:srgbClr val="000000"/>
                </a:solidFill>
                <a:effectLst/>
              </a:rPr>
              <a:t> para </a:t>
            </a:r>
            <a:r>
              <a:rPr lang="en-US" sz="1600" b="0" i="0" u="none" strike="noStrike" dirty="0" err="1">
                <a:solidFill>
                  <a:srgbClr val="000000"/>
                </a:solidFill>
                <a:effectLst/>
              </a:rPr>
              <a:t>revisar</a:t>
            </a:r>
            <a:r>
              <a:rPr lang="en-US" sz="1600" b="0" i="0" u="none" strike="noStrike" dirty="0">
                <a:solidFill>
                  <a:srgbClr val="000000"/>
                </a:solidFill>
                <a:effectLst/>
              </a:rPr>
              <a:t> a </a:t>
            </a:r>
            <a:r>
              <a:rPr lang="en-US" sz="1600" b="0" i="0" u="none" strike="noStrike" dirty="0" err="1">
                <a:solidFill>
                  <a:srgbClr val="000000"/>
                </a:solidFill>
                <a:effectLst/>
              </a:rPr>
              <a:t>configuração</a:t>
            </a:r>
            <a:r>
              <a:rPr lang="en-US" sz="1600" b="0" i="0" u="none" strike="noStrike" dirty="0">
                <a:solidFill>
                  <a:srgbClr val="000000"/>
                </a:solidFill>
                <a:effectLst/>
              </a:rPr>
              <a:t> e </a:t>
            </a:r>
            <a:r>
              <a:rPr lang="en-US" sz="1600" b="0" i="0" u="none" strike="noStrike" dirty="0" err="1">
                <a:solidFill>
                  <a:srgbClr val="000000"/>
                </a:solidFill>
                <a:effectLst/>
              </a:rPr>
              <a:t>garantir</a:t>
            </a:r>
            <a:r>
              <a:rPr lang="en-US" sz="1600" b="0" i="0" u="none" strike="noStrike" dirty="0">
                <a:solidFill>
                  <a:srgbClr val="000000"/>
                </a:solidFill>
                <a:effectLst/>
              </a:rPr>
              <a:t> que a </a:t>
            </a:r>
            <a:r>
              <a:rPr lang="en-US" sz="1600" b="0" i="0" u="none" strike="noStrike" dirty="0" err="1">
                <a:solidFill>
                  <a:srgbClr val="000000"/>
                </a:solidFill>
                <a:effectLst/>
              </a:rPr>
              <a:t>arquitetura</a:t>
            </a:r>
            <a:r>
              <a:rPr lang="en-US" sz="1600" b="0" i="0" u="none" strike="noStrike" dirty="0">
                <a:solidFill>
                  <a:srgbClr val="000000"/>
                </a:solidFill>
                <a:effectLst/>
              </a:rPr>
              <a:t> </a:t>
            </a:r>
            <a:r>
              <a:rPr lang="en-US" sz="1600" b="0" i="0" u="none" strike="noStrike" dirty="0" err="1">
                <a:solidFill>
                  <a:srgbClr val="000000"/>
                </a:solidFill>
                <a:effectLst/>
              </a:rPr>
              <a:t>esteja</a:t>
            </a:r>
            <a:r>
              <a:rPr lang="en-US" sz="1600" b="0" i="0" u="none" strike="noStrike" dirty="0">
                <a:solidFill>
                  <a:srgbClr val="000000"/>
                </a:solidFill>
                <a:effectLst/>
              </a:rPr>
              <a:t> </a:t>
            </a:r>
            <a:r>
              <a:rPr lang="en-US" sz="1600" b="0" i="0" u="none" strike="noStrike" dirty="0" err="1">
                <a:solidFill>
                  <a:srgbClr val="000000"/>
                </a:solidFill>
                <a:effectLst/>
              </a:rPr>
              <a:t>preparada</a:t>
            </a:r>
            <a:r>
              <a:rPr lang="en-US" sz="1600" b="0" i="0" u="none" strike="noStrike" dirty="0">
                <a:solidFill>
                  <a:srgbClr val="000000"/>
                </a:solidFill>
                <a:effectLst/>
              </a:rPr>
              <a:t> para </a:t>
            </a:r>
            <a:r>
              <a:rPr lang="en-US" sz="1600" b="0" i="0" u="none" strike="noStrike" dirty="0" err="1">
                <a:solidFill>
                  <a:srgbClr val="000000"/>
                </a:solidFill>
                <a:effectLst/>
              </a:rPr>
              <a:t>futuras</a:t>
            </a:r>
            <a:r>
              <a:rPr lang="en-US" sz="1600" b="0" i="0" u="none" strike="noStrike" dirty="0">
                <a:solidFill>
                  <a:srgbClr val="000000"/>
                </a:solidFill>
                <a:effectLst/>
              </a:rPr>
              <a:t> </a:t>
            </a:r>
            <a:r>
              <a:rPr lang="en-US" sz="1600" b="0" i="0" u="none" strike="noStrike" dirty="0" err="1">
                <a:solidFill>
                  <a:srgbClr val="000000"/>
                </a:solidFill>
                <a:effectLst/>
              </a:rPr>
              <a:t>falhas</a:t>
            </a:r>
            <a:r>
              <a:rPr lang="en-US" sz="1600" b="0" i="0" u="none" strike="noStrike" dirty="0">
                <a:solidFill>
                  <a:srgbClr val="000000"/>
                </a:solidFill>
                <a:effectLst/>
              </a:rPr>
              <a:t>. A equipe de </a:t>
            </a:r>
            <a:r>
              <a:rPr lang="en-US" sz="1600" b="0" i="0" u="none" strike="noStrike" dirty="0" err="1">
                <a:solidFill>
                  <a:srgbClr val="000000"/>
                </a:solidFill>
                <a:effectLst/>
              </a:rPr>
              <a:t>operações</a:t>
            </a:r>
            <a:r>
              <a:rPr lang="en-US" sz="1600" b="0" i="0" u="none" strike="noStrike" dirty="0">
                <a:solidFill>
                  <a:srgbClr val="000000"/>
                </a:solidFill>
                <a:effectLst/>
              </a:rPr>
              <a:t> </a:t>
            </a:r>
            <a:r>
              <a:rPr lang="en-US" sz="1600" b="0" i="0" u="none" strike="noStrike" dirty="0" err="1">
                <a:solidFill>
                  <a:srgbClr val="000000"/>
                </a:solidFill>
                <a:effectLst/>
              </a:rPr>
              <a:t>deseja</a:t>
            </a:r>
            <a:r>
              <a:rPr lang="en-US" sz="1600" b="0" i="0" u="none" strike="noStrike" dirty="0">
                <a:solidFill>
                  <a:srgbClr val="000000"/>
                </a:solidFill>
                <a:effectLst/>
              </a:rPr>
              <a:t> </a:t>
            </a:r>
            <a:r>
              <a:rPr lang="en-US" sz="1600" b="0" i="0" u="none" strike="noStrike" dirty="0" err="1">
                <a:solidFill>
                  <a:srgbClr val="000000"/>
                </a:solidFill>
                <a:effectLst/>
              </a:rPr>
              <a:t>entender</a:t>
            </a:r>
            <a:r>
              <a:rPr lang="en-US" sz="1600" b="0" i="0" u="none" strike="noStrike" dirty="0">
                <a:solidFill>
                  <a:srgbClr val="000000"/>
                </a:solidFill>
                <a:effectLst/>
              </a:rPr>
              <a:t> </a:t>
            </a:r>
            <a:r>
              <a:rPr lang="en-US" sz="1600" b="0" i="0" u="none" strike="noStrike" dirty="0" err="1">
                <a:solidFill>
                  <a:srgbClr val="000000"/>
                </a:solidFill>
                <a:effectLst/>
              </a:rPr>
              <a:t>melhor</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o Amazon RDS </a:t>
            </a:r>
            <a:r>
              <a:rPr lang="en-US" sz="1600" b="0" i="0" u="none" strike="noStrike" dirty="0" err="1">
                <a:solidFill>
                  <a:srgbClr val="000000"/>
                </a:solidFill>
                <a:effectLst/>
              </a:rPr>
              <a:t>lida</a:t>
            </a:r>
            <a:r>
              <a:rPr lang="en-US" sz="1600" b="0" i="0" u="none" strike="noStrike" dirty="0">
                <a:solidFill>
                  <a:srgbClr val="000000"/>
                </a:solidFill>
                <a:effectLst/>
              </a:rPr>
              <a:t> com failovers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configuração</a:t>
            </a:r>
            <a:r>
              <a:rPr lang="en-US" sz="1600" b="0" i="0" u="none" strike="noStrike" dirty="0">
                <a:solidFill>
                  <a:srgbClr val="000000"/>
                </a:solidFill>
                <a:effectLst/>
              </a:rPr>
              <a:t> Multi-AZ 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minimizar</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seus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Pergunta</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Qual das </a:t>
            </a:r>
            <a:r>
              <a:rPr lang="en-US" sz="1600" b="0" i="0" u="none" strike="noStrike" dirty="0" err="1">
                <a:solidFill>
                  <a:srgbClr val="000000"/>
                </a:solidFill>
                <a:effectLst/>
              </a:rPr>
              <a:t>seguintes</a:t>
            </a:r>
            <a:r>
              <a:rPr lang="en-US" sz="1600" b="0" i="0" u="none" strike="noStrike" dirty="0">
                <a:solidFill>
                  <a:srgbClr val="000000"/>
                </a:solidFill>
                <a:effectLst/>
              </a:rPr>
              <a:t> </a:t>
            </a:r>
            <a:r>
              <a:rPr lang="en-US" sz="1600" b="0" i="0" u="none" strike="noStrike" dirty="0" err="1">
                <a:solidFill>
                  <a:srgbClr val="000000"/>
                </a:solidFill>
                <a:effectLst/>
              </a:rPr>
              <a:t>afirmações</a:t>
            </a:r>
            <a:r>
              <a:rPr lang="en-US" sz="1600" b="0" i="0" u="none" strike="noStrike" dirty="0">
                <a:solidFill>
                  <a:srgbClr val="000000"/>
                </a:solidFill>
                <a:effectLst/>
              </a:rPr>
              <a:t> </a:t>
            </a:r>
            <a:r>
              <a:rPr lang="en-US" sz="1600" b="0" i="0" u="none" strike="noStrike" dirty="0" err="1">
                <a:solidFill>
                  <a:srgbClr val="000000"/>
                </a:solidFill>
                <a:effectLst/>
              </a:rPr>
              <a:t>descreve</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o Amazon RDS Multi-AZ </a:t>
            </a:r>
            <a:r>
              <a:rPr lang="en-US" sz="1600" b="0" i="0" u="none" strike="noStrike" dirty="0" err="1">
                <a:solidFill>
                  <a:srgbClr val="000000"/>
                </a:solidFill>
                <a:effectLst/>
              </a:rPr>
              <a:t>lida</a:t>
            </a:r>
            <a:r>
              <a:rPr lang="en-US" sz="1600" b="0" i="0" u="none" strike="noStrike" dirty="0">
                <a:solidFill>
                  <a:srgbClr val="000000"/>
                </a:solidFill>
                <a:effectLst/>
              </a:rPr>
              <a:t> com failovers e </a:t>
            </a:r>
            <a:r>
              <a:rPr lang="en-US" sz="1600" b="0" i="0" u="none" strike="noStrike" dirty="0" err="1">
                <a:solidFill>
                  <a:srgbClr val="000000"/>
                </a:solidFill>
                <a:effectLst/>
              </a:rPr>
              <a:t>quais</a:t>
            </a:r>
            <a:r>
              <a:rPr lang="en-US" sz="1600" b="0" i="0" u="none" strike="noStrike" dirty="0">
                <a:solidFill>
                  <a:srgbClr val="000000"/>
                </a:solidFill>
                <a:effectLst/>
              </a:rPr>
              <a:t> </a:t>
            </a:r>
            <a:r>
              <a:rPr lang="en-US" sz="1600" b="0" i="0" u="none" strike="noStrike" dirty="0" err="1">
                <a:solidFill>
                  <a:srgbClr val="000000"/>
                </a:solidFill>
                <a:effectLst/>
              </a:rPr>
              <a:t>práticas</a:t>
            </a:r>
            <a:r>
              <a:rPr lang="en-US" sz="1600" b="0" i="0" u="none" strike="noStrike" dirty="0">
                <a:solidFill>
                  <a:srgbClr val="000000"/>
                </a:solidFill>
                <a:effectLst/>
              </a:rPr>
              <a:t> </a:t>
            </a:r>
            <a:r>
              <a:rPr lang="en-US" sz="1600" b="0" i="0" u="none" strike="noStrike" dirty="0" err="1">
                <a:solidFill>
                  <a:srgbClr val="000000"/>
                </a:solidFill>
                <a:effectLst/>
              </a:rPr>
              <a:t>recomendadas</a:t>
            </a:r>
            <a:r>
              <a:rPr lang="en-US" sz="1600" b="0" i="0" u="none" strike="noStrike" dirty="0">
                <a:solidFill>
                  <a:srgbClr val="000000"/>
                </a:solidFill>
                <a:effectLst/>
              </a:rPr>
              <a:t> você </a:t>
            </a:r>
            <a:r>
              <a:rPr lang="en-US" sz="1600" b="0" i="0" u="none" strike="noStrike" dirty="0" err="1">
                <a:solidFill>
                  <a:srgbClr val="000000"/>
                </a:solidFill>
                <a:effectLst/>
              </a:rPr>
              <a:t>deve</a:t>
            </a:r>
            <a:r>
              <a:rPr lang="en-US" sz="1600" b="0" i="0" u="none" strike="noStrike" dirty="0">
                <a:solidFill>
                  <a:srgbClr val="000000"/>
                </a:solidFill>
                <a:effectLst/>
              </a:rPr>
              <a:t> </a:t>
            </a:r>
            <a:r>
              <a:rPr lang="en-US" sz="1600" b="0" i="0" u="none" strike="noStrike" dirty="0" err="1">
                <a:solidFill>
                  <a:srgbClr val="000000"/>
                </a:solidFill>
                <a:effectLst/>
              </a:rPr>
              <a:t>seguir</a:t>
            </a:r>
            <a:r>
              <a:rPr lang="en-US" sz="1600" b="0" i="0" u="none" strike="noStrike" dirty="0">
                <a:solidFill>
                  <a:srgbClr val="000000"/>
                </a:solidFill>
                <a:effectLst/>
              </a:rPr>
              <a:t> para </a:t>
            </a:r>
            <a:r>
              <a:rPr lang="en-US" sz="1600" b="0" i="0" u="none" strike="noStrike" dirty="0" err="1">
                <a:solidFill>
                  <a:srgbClr val="000000"/>
                </a:solidFill>
                <a:effectLst/>
              </a:rPr>
              <a:t>minimizar</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seus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um failover?</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O Amazon RDS Multi-AZ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realiza</a:t>
            </a:r>
            <a:r>
              <a:rPr lang="en-US" sz="1600" b="0" i="0" u="none" strike="noStrike" dirty="0">
                <a:solidFill>
                  <a:srgbClr val="000000"/>
                </a:solidFill>
                <a:effectLst/>
              </a:rPr>
              <a:t> o failover para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outra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principal,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nenhuma</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Durante o failover, </a:t>
            </a:r>
            <a:r>
              <a:rPr lang="en-US" sz="1600" b="0" i="0" u="none" strike="noStrike" dirty="0" err="1">
                <a:solidFill>
                  <a:srgbClr val="000000"/>
                </a:solidFill>
                <a:effectLst/>
              </a:rPr>
              <a:t>os</a:t>
            </a:r>
            <a:r>
              <a:rPr lang="en-US" sz="1600" b="0" i="0" u="none" strike="noStrike" dirty="0">
                <a:solidFill>
                  <a:srgbClr val="000000"/>
                </a:solidFill>
                <a:effectLst/>
              </a:rPr>
              <a:t> endpoints de </a:t>
            </a:r>
            <a:r>
              <a:rPr lang="en-US" sz="1600" b="0" i="0" u="none" strike="noStrike" dirty="0" err="1">
                <a:solidFill>
                  <a:srgbClr val="000000"/>
                </a:solidFill>
                <a:effectLst/>
              </a:rPr>
              <a:t>conexão</a:t>
            </a:r>
            <a:r>
              <a:rPr lang="en-US" sz="1600" b="0" i="0" u="none" strike="noStrike" dirty="0">
                <a:solidFill>
                  <a:srgbClr val="000000"/>
                </a:solidFill>
                <a:effectLst/>
              </a:rPr>
              <a:t> do banco de dados </a:t>
            </a:r>
            <a:r>
              <a:rPr lang="en-US" sz="1600" b="0" i="0" u="none" strike="noStrike" dirty="0" err="1">
                <a:solidFill>
                  <a:srgbClr val="000000"/>
                </a:solidFill>
                <a:effectLst/>
              </a:rPr>
              <a:t>mudam</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marL="342900" indent="-342900" algn="l">
              <a:buAutoNum type="alphaLcParenR"/>
            </a:pPr>
            <a:endParaRPr lang="en-US" sz="1600" b="0" i="0" u="none" strike="noStrike" dirty="0">
              <a:solidFill>
                <a:srgbClr val="000000"/>
              </a:solidFill>
              <a:effectLst/>
            </a:endParaRPr>
          </a:p>
          <a:p>
            <a:pPr algn="l"/>
            <a:r>
              <a:rPr lang="en-US" sz="1600" b="0" i="0" u="none" strike="noStrike" dirty="0">
                <a:solidFill>
                  <a:srgbClr val="000000"/>
                </a:solidFill>
                <a:effectLst/>
              </a:rPr>
              <a:t>b) O Amazon RDS Multi-AZ </a:t>
            </a:r>
            <a:r>
              <a:rPr lang="en-US" sz="1600" b="0" i="0" u="none" strike="noStrike" dirty="0" err="1">
                <a:solidFill>
                  <a:srgbClr val="000000"/>
                </a:solidFill>
                <a:effectLst/>
              </a:rPr>
              <a:t>exige</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para </a:t>
            </a:r>
            <a:r>
              <a:rPr lang="en-US" sz="1600" b="0" i="0" u="none" strike="noStrike" dirty="0" err="1">
                <a:solidFill>
                  <a:srgbClr val="000000"/>
                </a:solidFill>
                <a:effectLst/>
              </a:rPr>
              <a:t>realizar</a:t>
            </a:r>
            <a:r>
              <a:rPr lang="en-US" sz="1600" b="0" i="0" u="none" strike="noStrike" dirty="0">
                <a:solidFill>
                  <a:srgbClr val="000000"/>
                </a:solidFill>
                <a:effectLst/>
              </a:rPr>
              <a:t> o failover, e </a:t>
            </a:r>
            <a:r>
              <a:rPr lang="en-US" sz="1600" b="0" i="0" u="none" strike="noStrike" dirty="0" err="1">
                <a:solidFill>
                  <a:srgbClr val="000000"/>
                </a:solidFill>
                <a:effectLst/>
              </a:rPr>
              <a:t>os</a:t>
            </a:r>
            <a:r>
              <a:rPr lang="en-US" sz="1600" b="0" i="0" u="none" strike="noStrike" dirty="0">
                <a:solidFill>
                  <a:srgbClr val="000000"/>
                </a:solidFill>
                <a:effectLst/>
              </a:rPr>
              <a:t> endpoints de </a:t>
            </a:r>
            <a:r>
              <a:rPr lang="en-US" sz="1600" b="0" i="0" u="none" strike="noStrike" dirty="0" err="1">
                <a:solidFill>
                  <a:srgbClr val="000000"/>
                </a:solidFill>
                <a:effectLst/>
              </a:rPr>
              <a:t>conexão</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atualizados</a:t>
            </a:r>
            <a:r>
              <a:rPr lang="en-US" sz="1600" b="0" i="0" u="none" strike="noStrike" dirty="0">
                <a:solidFill>
                  <a:srgbClr val="000000"/>
                </a:solidFill>
                <a:effectLst/>
              </a:rPr>
              <a:t> </a:t>
            </a:r>
            <a:r>
              <a:rPr lang="en-US" sz="1600" b="0" i="0" u="none" strike="noStrike" dirty="0" err="1">
                <a:solidFill>
                  <a:srgbClr val="000000"/>
                </a:solidFill>
                <a:effectLst/>
              </a:rPr>
              <a:t>manualmente</a:t>
            </a:r>
            <a:r>
              <a:rPr lang="en-US" sz="1600" b="0" i="0" u="none" strike="noStrike" dirty="0">
                <a:solidFill>
                  <a:srgbClr val="000000"/>
                </a:solidFill>
                <a:effectLst/>
              </a:rPr>
              <a:t> </a:t>
            </a:r>
            <a:r>
              <a:rPr lang="en-US" sz="1600" b="0" i="0" u="none" strike="noStrike" dirty="0" err="1">
                <a:solidFill>
                  <a:srgbClr val="000000"/>
                </a:solidFill>
                <a:effectLst/>
              </a:rPr>
              <a:t>nos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para </a:t>
            </a:r>
            <a:r>
              <a:rPr lang="en-US" sz="1600" b="0" i="0" u="none" strike="noStrike" dirty="0" err="1">
                <a:solidFill>
                  <a:srgbClr val="000000"/>
                </a:solidFill>
                <a:effectLst/>
              </a:rPr>
              <a:t>apontar</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c) O Amazon RDS Multi-AZ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realiza</a:t>
            </a:r>
            <a:r>
              <a:rPr lang="en-US" sz="1600" b="0" i="0" u="none" strike="noStrike" dirty="0">
                <a:solidFill>
                  <a:srgbClr val="000000"/>
                </a:solidFill>
                <a:effectLst/>
              </a:rPr>
              <a:t> o failover, mas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estar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outra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da AWS, o que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resultar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maior</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para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failover.</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d) O Amazon RDS Multi-AZ </a:t>
            </a:r>
            <a:r>
              <a:rPr lang="en-US" sz="1600" b="0" i="0" u="none" strike="noStrike" dirty="0" err="1">
                <a:solidFill>
                  <a:srgbClr val="000000"/>
                </a:solidFill>
                <a:effectLst/>
              </a:rPr>
              <a:t>realiza</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o failover, mas o backup </a:t>
            </a:r>
            <a:r>
              <a:rPr lang="en-US" sz="1600" b="0" i="0" u="none" strike="noStrike" dirty="0" err="1">
                <a:solidFill>
                  <a:srgbClr val="000000"/>
                </a:solidFill>
                <a:effectLst/>
              </a:rPr>
              <a:t>automático</a:t>
            </a:r>
            <a:r>
              <a:rPr lang="en-US" sz="1600" b="0" i="0" u="none" strike="noStrike" dirty="0">
                <a:solidFill>
                  <a:srgbClr val="000000"/>
                </a:solidFill>
                <a:effectLst/>
              </a:rPr>
              <a:t> </a:t>
            </a:r>
            <a:r>
              <a:rPr lang="en-US" sz="1600" b="0" i="0" u="none" strike="noStrike" dirty="0" err="1">
                <a:solidFill>
                  <a:srgbClr val="000000"/>
                </a:solidFill>
                <a:effectLst/>
              </a:rPr>
              <a:t>deve</a:t>
            </a:r>
            <a:r>
              <a:rPr lang="en-US" sz="1600" b="0" i="0" u="none" strike="noStrike" dirty="0">
                <a:solidFill>
                  <a:srgbClr val="000000"/>
                </a:solidFill>
                <a:effectLst/>
              </a:rPr>
              <a:t> ser </a:t>
            </a:r>
            <a:r>
              <a:rPr lang="en-US" sz="1600" b="0" i="0" u="none" strike="noStrike" dirty="0" err="1">
                <a:solidFill>
                  <a:srgbClr val="000000"/>
                </a:solidFill>
                <a:effectLst/>
              </a:rPr>
              <a:t>desativado</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a:t>
            </a:r>
            <a:r>
              <a:rPr lang="en-US" sz="1600" b="0" i="0" u="none" strike="noStrike" dirty="0" err="1">
                <a:solidFill>
                  <a:srgbClr val="000000"/>
                </a:solidFill>
                <a:effectLst/>
              </a:rPr>
              <a:t>processo</a:t>
            </a:r>
            <a:r>
              <a:rPr lang="en-US" sz="1600" b="0" i="0" u="none" strike="noStrike" dirty="0">
                <a:solidFill>
                  <a:srgbClr val="000000"/>
                </a:solidFill>
                <a:effectLst/>
              </a:rPr>
              <a:t> de failover para </a:t>
            </a:r>
            <a:r>
              <a:rPr lang="en-US" sz="1600" b="0" i="0" u="none" strike="noStrike" dirty="0" err="1">
                <a:solidFill>
                  <a:srgbClr val="000000"/>
                </a:solidFill>
                <a:effectLst/>
              </a:rPr>
              <a:t>evitar</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a:t>
            </a:r>
          </a:p>
          <a:p>
            <a:endParaRPr lang="en-BR" b="1" i="1" dirty="0"/>
          </a:p>
        </p:txBody>
      </p:sp>
    </p:spTree>
    <p:extLst>
      <p:ext uri="{BB962C8B-B14F-4D97-AF65-F5344CB8AC3E}">
        <p14:creationId xmlns:p14="http://schemas.microsoft.com/office/powerpoint/2010/main" val="138101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96947"/>
            <a:ext cx="11880850" cy="7017306"/>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a) O Amazon RDS Multi-AZ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realiza</a:t>
            </a:r>
            <a:r>
              <a:rPr lang="en-US" sz="1600" b="0" i="0" u="none" strike="noStrike" dirty="0">
                <a:solidFill>
                  <a:srgbClr val="000000"/>
                </a:solidFill>
                <a:effectLst/>
              </a:rPr>
              <a:t> o failover para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outra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principal,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nenhuma</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Durante o failover, </a:t>
            </a:r>
            <a:r>
              <a:rPr lang="en-US" sz="1600" b="0" i="0" u="none" strike="noStrike" dirty="0" err="1">
                <a:solidFill>
                  <a:srgbClr val="000000"/>
                </a:solidFill>
                <a:effectLst/>
              </a:rPr>
              <a:t>os</a:t>
            </a:r>
            <a:r>
              <a:rPr lang="en-US" sz="1600" b="0" i="0" u="none" strike="noStrike" dirty="0">
                <a:solidFill>
                  <a:srgbClr val="000000"/>
                </a:solidFill>
                <a:effectLst/>
              </a:rPr>
              <a:t> endpoints de </a:t>
            </a:r>
            <a:r>
              <a:rPr lang="en-US" sz="1600" b="0" i="0" u="none" strike="noStrike" dirty="0" err="1">
                <a:solidFill>
                  <a:srgbClr val="000000"/>
                </a:solidFill>
                <a:effectLst/>
              </a:rPr>
              <a:t>conexão</a:t>
            </a:r>
            <a:r>
              <a:rPr lang="en-US" sz="1600" b="0" i="0" u="none" strike="noStrike" dirty="0">
                <a:solidFill>
                  <a:srgbClr val="000000"/>
                </a:solidFill>
                <a:effectLst/>
              </a:rPr>
              <a:t> do banco de dados </a:t>
            </a:r>
            <a:r>
              <a:rPr lang="en-US" sz="1600" b="0" i="0" u="none" strike="noStrike" dirty="0" err="1">
                <a:solidFill>
                  <a:srgbClr val="000000"/>
                </a:solidFill>
                <a:effectLst/>
              </a:rPr>
              <a:t>mudam</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O Amazon RDS Multi-AZ é </a:t>
            </a:r>
            <a:r>
              <a:rPr lang="en-US" sz="1600" b="0" i="0" u="none" strike="noStrike" dirty="0" err="1">
                <a:solidFill>
                  <a:srgbClr val="000000"/>
                </a:solidFill>
                <a:effectLst/>
              </a:rPr>
              <a:t>projetado</a:t>
            </a:r>
            <a:r>
              <a:rPr lang="en-US" sz="1600" b="0" i="0" u="none" strike="noStrike" dirty="0">
                <a:solidFill>
                  <a:srgbClr val="000000"/>
                </a:solidFill>
                <a:effectLst/>
              </a:rPr>
              <a:t> para </a:t>
            </a:r>
            <a:r>
              <a:rPr lang="en-US" sz="1600" b="0" i="0" u="none" strike="noStrike" dirty="0" err="1">
                <a:solidFill>
                  <a:srgbClr val="000000"/>
                </a:solidFill>
                <a:effectLst/>
              </a:rPr>
              <a:t>fornecer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resiliência</a:t>
            </a:r>
            <a:r>
              <a:rPr lang="en-US" sz="1600" b="0" i="0" u="none" strike="noStrike" dirty="0">
                <a:solidFill>
                  <a:srgbClr val="000000"/>
                </a:solidFill>
                <a:effectLst/>
              </a:rPr>
              <a:t> a </a:t>
            </a:r>
            <a:r>
              <a:rPr lang="en-US" sz="1600" b="0" i="0" u="none" strike="noStrike" dirty="0" err="1">
                <a:solidFill>
                  <a:srgbClr val="000000"/>
                </a:solidFill>
                <a:effectLst/>
              </a:rPr>
              <a:t>falhas</a:t>
            </a:r>
            <a:r>
              <a:rPr lang="en-US" sz="1600" b="0" i="0" u="none" strike="noStrike" dirty="0">
                <a:solidFill>
                  <a:srgbClr val="000000"/>
                </a:solidFill>
                <a:effectLst/>
              </a:rPr>
              <a:t>. Em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configuração</a:t>
            </a:r>
            <a:r>
              <a:rPr lang="en-US" sz="1600" b="0" i="0" u="none" strike="noStrike" dirty="0">
                <a:solidFill>
                  <a:srgbClr val="000000"/>
                </a:solidFill>
                <a:effectLst/>
              </a:rPr>
              <a:t> Multi-AZ, o RDS </a:t>
            </a:r>
            <a:r>
              <a:rPr lang="en-US" sz="1600" b="0" i="0" u="none" strike="noStrike" dirty="0" err="1">
                <a:solidFill>
                  <a:srgbClr val="000000"/>
                </a:solidFill>
                <a:effectLst/>
              </a:rPr>
              <a:t>mantém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(AZ) </a:t>
            </a:r>
            <a:r>
              <a:rPr lang="en-US" sz="1600" b="0" i="0" u="none" strike="noStrike" dirty="0" err="1">
                <a:solidFill>
                  <a:srgbClr val="000000"/>
                </a:solidFill>
                <a:effectLst/>
              </a:rPr>
              <a:t>diferente</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 Se a </a:t>
            </a:r>
            <a:r>
              <a:rPr lang="en-US" sz="1600" b="0" i="0" u="none" strike="noStrike" dirty="0" err="1">
                <a:solidFill>
                  <a:srgbClr val="000000"/>
                </a:solidFill>
                <a:effectLst/>
              </a:rPr>
              <a:t>instância</a:t>
            </a:r>
            <a:r>
              <a:rPr lang="en-US" sz="1600" b="0" i="0" u="none" strike="noStrike" dirty="0">
                <a:solidFill>
                  <a:srgbClr val="000000"/>
                </a:solidFill>
                <a:effectLst/>
              </a:rPr>
              <a:t> principal </a:t>
            </a:r>
            <a:r>
              <a:rPr lang="en-US" sz="1600" b="0" i="0" u="none" strike="noStrike" dirty="0" err="1">
                <a:solidFill>
                  <a:srgbClr val="000000"/>
                </a:solidFill>
                <a:effectLst/>
              </a:rPr>
              <a:t>falhar</a:t>
            </a:r>
            <a:r>
              <a:rPr lang="en-US" sz="1600" b="0" i="0" u="none" strike="noStrike" dirty="0">
                <a:solidFill>
                  <a:srgbClr val="000000"/>
                </a:solidFill>
                <a:effectLst/>
              </a:rPr>
              <a:t> </a:t>
            </a:r>
            <a:r>
              <a:rPr lang="en-US" sz="1600" b="0" i="0" u="none" strike="noStrike" dirty="0" err="1">
                <a:solidFill>
                  <a:srgbClr val="000000"/>
                </a:solidFill>
                <a:effectLst/>
              </a:rPr>
              <a:t>devido</a:t>
            </a:r>
            <a:r>
              <a:rPr lang="en-US" sz="1600" b="0" i="0" u="none" strike="noStrike" dirty="0">
                <a:solidFill>
                  <a:srgbClr val="000000"/>
                </a:solidFill>
                <a:effectLst/>
              </a:rPr>
              <a:t> a </a:t>
            </a:r>
            <a:r>
              <a:rPr lang="en-US" sz="1600" b="0" i="0" u="none" strike="noStrike" dirty="0" err="1">
                <a:solidFill>
                  <a:srgbClr val="000000"/>
                </a:solidFill>
                <a:effectLst/>
              </a:rPr>
              <a:t>problemas</a:t>
            </a:r>
            <a:r>
              <a:rPr lang="en-US" sz="1600" b="0" i="0" u="none" strike="noStrike" dirty="0">
                <a:solidFill>
                  <a:srgbClr val="000000"/>
                </a:solidFill>
                <a:effectLst/>
              </a:rPr>
              <a:t> de hardware, </a:t>
            </a:r>
            <a:r>
              <a:rPr lang="en-US" sz="1600" b="0" i="0" u="none" strike="noStrike" dirty="0" err="1">
                <a:solidFill>
                  <a:srgbClr val="000000"/>
                </a:solidFill>
                <a:effectLst/>
              </a:rPr>
              <a:t>falhas</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rede, </a:t>
            </a:r>
            <a:r>
              <a:rPr lang="en-US" sz="1600" b="0" i="0" u="none" strike="noStrike" dirty="0" err="1">
                <a:solidFill>
                  <a:srgbClr val="000000"/>
                </a:solidFill>
                <a:effectLst/>
              </a:rPr>
              <a:t>ou</a:t>
            </a:r>
            <a:r>
              <a:rPr lang="en-US" sz="1600" b="0" i="0" u="none" strike="noStrike" dirty="0">
                <a:solidFill>
                  <a:srgbClr val="000000"/>
                </a:solidFill>
                <a:effectLst/>
              </a:rPr>
              <a:t> </a:t>
            </a:r>
            <a:r>
              <a:rPr lang="en-US" sz="1600" b="0" i="0" u="none" strike="noStrike" dirty="0" err="1">
                <a:solidFill>
                  <a:srgbClr val="000000"/>
                </a:solidFill>
                <a:effectLst/>
              </a:rPr>
              <a:t>manutenção</a:t>
            </a:r>
            <a:r>
              <a:rPr lang="en-US" sz="1600" b="0" i="0" u="none" strike="noStrike" dirty="0">
                <a:solidFill>
                  <a:srgbClr val="000000"/>
                </a:solidFill>
                <a:effectLst/>
              </a:rPr>
              <a:t> </a:t>
            </a:r>
            <a:r>
              <a:rPr lang="en-US" sz="1600" b="0" i="0" u="none" strike="noStrike" dirty="0" err="1">
                <a:solidFill>
                  <a:srgbClr val="000000"/>
                </a:solidFill>
                <a:effectLst/>
              </a:rPr>
              <a:t>planejada</a:t>
            </a:r>
            <a:r>
              <a:rPr lang="en-US" sz="1600" b="0" i="0" u="none" strike="noStrike" dirty="0">
                <a:solidFill>
                  <a:srgbClr val="000000"/>
                </a:solidFill>
                <a:effectLst/>
              </a:rPr>
              <a:t>, o Amazon RDS </a:t>
            </a:r>
            <a:r>
              <a:rPr lang="en-US" sz="1600" b="0" i="0" u="none" strike="noStrike" dirty="0" err="1">
                <a:solidFill>
                  <a:srgbClr val="000000"/>
                </a:solidFill>
                <a:effectLst/>
              </a:rPr>
              <a:t>executa</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um failover para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Durante </a:t>
            </a:r>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processo</a:t>
            </a:r>
            <a:r>
              <a:rPr lang="en-US" sz="1600" b="0" i="0" u="none" strike="noStrike" dirty="0">
                <a:solidFill>
                  <a:srgbClr val="000000"/>
                </a:solidFill>
                <a:effectLst/>
              </a:rPr>
              <a:t>, o endpoint de </a:t>
            </a:r>
            <a:r>
              <a:rPr lang="en-US" sz="1600" b="0" i="0" u="none" strike="noStrike" dirty="0" err="1">
                <a:solidFill>
                  <a:srgbClr val="000000"/>
                </a:solidFill>
                <a:effectLst/>
              </a:rPr>
              <a:t>conexão</a:t>
            </a:r>
            <a:r>
              <a:rPr lang="en-US" sz="1600" b="0" i="0" u="none" strike="noStrike" dirty="0">
                <a:solidFill>
                  <a:srgbClr val="000000"/>
                </a:solidFill>
                <a:effectLst/>
              </a:rPr>
              <a:t> do banco de dados é </a:t>
            </a:r>
            <a:r>
              <a:rPr lang="en-US" sz="1600" b="0" i="0" u="none" strike="noStrike" dirty="0" err="1">
                <a:solidFill>
                  <a:srgbClr val="000000"/>
                </a:solidFill>
                <a:effectLst/>
              </a:rPr>
              <a:t>atualizado</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para </a:t>
            </a:r>
            <a:r>
              <a:rPr lang="en-US" sz="1600" b="0" i="0" u="none" strike="noStrike" dirty="0" err="1">
                <a:solidFill>
                  <a:srgbClr val="000000"/>
                </a:solidFill>
                <a:effectLst/>
              </a:rPr>
              <a:t>apontar</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 </a:t>
            </a:r>
            <a:r>
              <a:rPr lang="en-US" sz="1600" b="0" i="0" u="none" strike="noStrike" dirty="0" err="1">
                <a:solidFill>
                  <a:srgbClr val="000000"/>
                </a:solidFill>
                <a:effectLst/>
              </a:rPr>
              <a:t>minimizando</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para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que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conectados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banco de dados.</a:t>
            </a:r>
          </a:p>
          <a:p>
            <a:pPr algn="l"/>
            <a:r>
              <a:rPr lang="en-US" sz="1600" b="0" i="0" u="none" strike="noStrike" dirty="0">
                <a:solidFill>
                  <a:srgbClr val="000000"/>
                </a:solidFill>
                <a:effectLst/>
              </a:rPr>
              <a:t>As </a:t>
            </a:r>
            <a:r>
              <a:rPr lang="en-US" sz="1600" b="0" i="0" u="none" strike="noStrike" dirty="0" err="1">
                <a:solidFill>
                  <a:srgbClr val="000000"/>
                </a:solidFill>
                <a:effectLst/>
              </a:rPr>
              <a:t>práticas</a:t>
            </a:r>
            <a:r>
              <a:rPr lang="en-US" sz="1600" b="0" i="0" u="none" strike="noStrike" dirty="0">
                <a:solidFill>
                  <a:srgbClr val="000000"/>
                </a:solidFill>
                <a:effectLst/>
              </a:rPr>
              <a:t> </a:t>
            </a:r>
            <a:r>
              <a:rPr lang="en-US" sz="1600" b="0" i="0" u="none" strike="noStrike" dirty="0" err="1">
                <a:solidFill>
                  <a:srgbClr val="000000"/>
                </a:solidFill>
                <a:effectLst/>
              </a:rPr>
              <a:t>recomendadas</a:t>
            </a:r>
            <a:r>
              <a:rPr lang="en-US" sz="1600" b="0" i="0" u="none" strike="noStrike" dirty="0">
                <a:solidFill>
                  <a:srgbClr val="000000"/>
                </a:solidFill>
                <a:effectLst/>
              </a:rPr>
              <a:t> </a:t>
            </a:r>
            <a:r>
              <a:rPr lang="en-US" sz="1600" b="0" i="0" u="none" strike="noStrike" dirty="0" err="1">
                <a:solidFill>
                  <a:srgbClr val="000000"/>
                </a:solidFill>
                <a:effectLst/>
              </a:rPr>
              <a:t>incluem</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usem</a:t>
            </a:r>
            <a:r>
              <a:rPr lang="en-US" sz="1600" b="0" i="0" u="none" strike="noStrike" dirty="0">
                <a:solidFill>
                  <a:srgbClr val="000000"/>
                </a:solidFill>
                <a:effectLst/>
              </a:rPr>
              <a:t> o endpoint </a:t>
            </a:r>
            <a:r>
              <a:rPr lang="en-US" sz="1600" b="0" i="0" u="none" strike="noStrike" dirty="0" err="1">
                <a:solidFill>
                  <a:srgbClr val="000000"/>
                </a:solidFill>
                <a:effectLst/>
              </a:rPr>
              <a:t>fornecido</a:t>
            </a:r>
            <a:r>
              <a:rPr lang="en-US" sz="1600" b="0" i="0" u="none" strike="noStrike" dirty="0">
                <a:solidFill>
                  <a:srgbClr val="000000"/>
                </a:solidFill>
                <a:effectLst/>
              </a:rPr>
              <a:t> </a:t>
            </a:r>
            <a:r>
              <a:rPr lang="en-US" sz="1600" b="0" i="0" u="none" strike="noStrike" dirty="0" err="1">
                <a:solidFill>
                  <a:srgbClr val="000000"/>
                </a:solidFill>
                <a:effectLst/>
              </a:rPr>
              <a:t>pelo</a:t>
            </a:r>
            <a:r>
              <a:rPr lang="en-US" sz="1600" b="0" i="0" u="none" strike="noStrike" dirty="0">
                <a:solidFill>
                  <a:srgbClr val="000000"/>
                </a:solidFill>
                <a:effectLst/>
              </a:rPr>
              <a:t> RDS, e </a:t>
            </a:r>
            <a:r>
              <a:rPr lang="en-US" sz="1600" b="0" i="0" u="none" strike="noStrike" dirty="0" err="1">
                <a:solidFill>
                  <a:srgbClr val="000000"/>
                </a:solidFill>
                <a:effectLst/>
              </a:rPr>
              <a:t>não</a:t>
            </a:r>
            <a:r>
              <a:rPr lang="en-US" sz="1600" b="0" i="0" u="none" strike="noStrike" dirty="0">
                <a:solidFill>
                  <a:srgbClr val="000000"/>
                </a:solidFill>
                <a:effectLst/>
              </a:rPr>
              <a:t> o </a:t>
            </a:r>
            <a:r>
              <a:rPr lang="en-US" sz="1600" b="0" i="0" u="none" strike="noStrike" dirty="0" err="1">
                <a:solidFill>
                  <a:srgbClr val="000000"/>
                </a:solidFill>
                <a:effectLst/>
              </a:rPr>
              <a:t>endereço</a:t>
            </a:r>
            <a:r>
              <a:rPr lang="en-US" sz="1600" b="0" i="0" u="none" strike="noStrike" dirty="0">
                <a:solidFill>
                  <a:srgbClr val="000000"/>
                </a:solidFill>
                <a:effectLst/>
              </a:rPr>
              <a:t> IP </a:t>
            </a:r>
            <a:r>
              <a:rPr lang="en-US" sz="1600" b="0" i="0" u="none" strike="noStrike" dirty="0" err="1">
                <a:solidFill>
                  <a:srgbClr val="000000"/>
                </a:solidFill>
                <a:effectLst/>
              </a:rPr>
              <a:t>diretamente</a:t>
            </a:r>
            <a:r>
              <a:rPr lang="en-US" sz="1600" b="0" i="0" u="none" strike="noStrike" dirty="0">
                <a:solidFill>
                  <a:srgbClr val="000000"/>
                </a:solidFill>
                <a:effectLst/>
              </a:rPr>
              <a:t>, para </a:t>
            </a:r>
            <a:r>
              <a:rPr lang="en-US" sz="1600" b="0" i="0" u="none" strike="noStrike" dirty="0" err="1">
                <a:solidFill>
                  <a:srgbClr val="000000"/>
                </a:solidFill>
                <a:effectLst/>
              </a:rPr>
              <a:t>permitir</a:t>
            </a:r>
            <a:r>
              <a:rPr lang="en-US" sz="1600" b="0" i="0" u="none" strike="noStrike" dirty="0">
                <a:solidFill>
                  <a:srgbClr val="000000"/>
                </a:solidFill>
                <a:effectLst/>
              </a:rPr>
              <a:t> a </a:t>
            </a:r>
            <a:r>
              <a:rPr lang="en-US" sz="1600" b="0" i="0" u="none" strike="noStrike" dirty="0" err="1">
                <a:solidFill>
                  <a:srgbClr val="000000"/>
                </a:solidFill>
                <a:effectLst/>
              </a:rPr>
              <a:t>transição</a:t>
            </a:r>
            <a:r>
              <a:rPr lang="en-US" sz="1600" b="0" i="0" u="none" strike="noStrike" dirty="0">
                <a:solidFill>
                  <a:srgbClr val="000000"/>
                </a:solidFill>
                <a:effectLst/>
              </a:rPr>
              <a:t> </a:t>
            </a:r>
            <a:r>
              <a:rPr lang="en-US" sz="1600" b="0" i="0" u="none" strike="noStrike" dirty="0" err="1">
                <a:solidFill>
                  <a:srgbClr val="000000"/>
                </a:solidFill>
                <a:effectLst/>
              </a:rPr>
              <a:t>automática</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failover.</a:t>
            </a:r>
          </a:p>
          <a:p>
            <a:pPr algn="l">
              <a:buFont typeface="Arial" panose="020B0604020202020204" pitchFamily="34" charset="0"/>
              <a:buChar char="•"/>
            </a:pPr>
            <a:r>
              <a:rPr lang="en-US" sz="1600" b="0" i="0" u="none" strike="noStrike" dirty="0" err="1">
                <a:solidFill>
                  <a:srgbClr val="000000"/>
                </a:solidFill>
                <a:effectLst/>
              </a:rPr>
              <a:t>Monitorar</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eventos</a:t>
            </a:r>
            <a:r>
              <a:rPr lang="en-US" sz="1600" b="0" i="0" u="none" strike="noStrike" dirty="0">
                <a:solidFill>
                  <a:srgbClr val="000000"/>
                </a:solidFill>
                <a:effectLst/>
              </a:rPr>
              <a:t> do RDS para </a:t>
            </a:r>
            <a:r>
              <a:rPr lang="en-US" sz="1600" b="0" i="0" u="none" strike="noStrike" dirty="0" err="1">
                <a:solidFill>
                  <a:srgbClr val="000000"/>
                </a:solidFill>
                <a:effectLst/>
              </a:rPr>
              <a:t>entender</a:t>
            </a:r>
            <a:r>
              <a:rPr lang="en-US" sz="1600" b="0" i="0" u="none" strike="noStrike" dirty="0">
                <a:solidFill>
                  <a:srgbClr val="000000"/>
                </a:solidFill>
                <a:effectLst/>
              </a:rPr>
              <a:t> o tempo de failover e </a:t>
            </a:r>
            <a:r>
              <a:rPr lang="en-US" sz="1600" b="0" i="0" u="none" strike="noStrike" dirty="0" err="1">
                <a:solidFill>
                  <a:srgbClr val="000000"/>
                </a:solidFill>
                <a:effectLst/>
              </a:rPr>
              <a:t>ajustar</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parâmetros</a:t>
            </a:r>
            <a:r>
              <a:rPr lang="en-US" sz="1600" b="0" i="0" u="none" strike="noStrike" dirty="0">
                <a:solidFill>
                  <a:srgbClr val="000000"/>
                </a:solidFill>
                <a:effectLst/>
              </a:rPr>
              <a:t> de timeout dos </a:t>
            </a:r>
            <a:r>
              <a:rPr lang="en-US" sz="1600" b="0" i="0" u="none" strike="noStrike" dirty="0" err="1">
                <a:solidFill>
                  <a:srgbClr val="000000"/>
                </a:solidFill>
                <a:effectLst/>
              </a:rPr>
              <a:t>aplicativos</a:t>
            </a:r>
            <a:r>
              <a:rPr lang="en-US" sz="1600" b="0" i="0" u="none" strike="noStrike" dirty="0">
                <a:solidFill>
                  <a:srgbClr val="000000"/>
                </a:solidFill>
                <a:effectLst/>
              </a:rPr>
              <a:t> para lidar com a breve </a:t>
            </a:r>
            <a:r>
              <a:rPr lang="en-US" sz="1600" b="0" i="0" u="none" strike="noStrike" dirty="0" err="1">
                <a:solidFill>
                  <a:srgbClr val="000000"/>
                </a:solidFill>
                <a:effectLst/>
              </a:rPr>
              <a:t>indisponibilidade</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failover.</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b) O failover no RDS Multi-AZ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requer</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e o endpoint é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atualizado</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c)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um </a:t>
            </a:r>
            <a:r>
              <a:rPr lang="en-US" sz="1600" b="0" i="0" u="none" strike="noStrike" dirty="0" err="1">
                <a:solidFill>
                  <a:srgbClr val="000000"/>
                </a:solidFill>
                <a:effectLst/>
              </a:rPr>
              <a:t>cenário</a:t>
            </a:r>
            <a:r>
              <a:rPr lang="en-US" sz="1600" b="0" i="0" u="none" strike="noStrike" dirty="0">
                <a:solidFill>
                  <a:srgbClr val="000000"/>
                </a:solidFill>
                <a:effectLst/>
              </a:rPr>
              <a:t> Multi-AZ </a:t>
            </a:r>
            <a:r>
              <a:rPr lang="en-US" sz="1600" b="0" i="0" u="none" strike="noStrike" dirty="0" err="1">
                <a:solidFill>
                  <a:srgbClr val="000000"/>
                </a:solidFill>
                <a:effectLst/>
              </a:rPr>
              <a:t>está</a:t>
            </a:r>
            <a:r>
              <a:rPr lang="en-US" sz="1600" b="0" i="0" u="none" strike="noStrike" dirty="0">
                <a:solidFill>
                  <a:srgbClr val="000000"/>
                </a:solidFill>
                <a:effectLst/>
              </a:rPr>
              <a:t> sempre </a:t>
            </a:r>
            <a:r>
              <a:rPr lang="en-US" sz="1600" b="0" i="0" u="none" strike="noStrike" dirty="0" err="1">
                <a:solidFill>
                  <a:srgbClr val="000000"/>
                </a:solidFill>
                <a:effectLst/>
              </a:rPr>
              <a:t>na</a:t>
            </a:r>
            <a:r>
              <a:rPr lang="en-US" sz="1600" b="0" i="0" u="none" strike="noStrike" dirty="0">
                <a:solidFill>
                  <a:srgbClr val="000000"/>
                </a:solidFill>
                <a:effectLst/>
              </a:rPr>
              <a:t> </a:t>
            </a:r>
            <a:r>
              <a:rPr lang="en-US" sz="1600" b="0" i="0" u="none" strike="noStrike" dirty="0" err="1">
                <a:solidFill>
                  <a:srgbClr val="000000"/>
                </a:solidFill>
                <a:effectLst/>
              </a:rPr>
              <a:t>mesma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mas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a:t>
            </a:r>
            <a:r>
              <a:rPr lang="en-US" sz="1600" b="0" i="0" u="none" strike="noStrike" dirty="0">
                <a:solidFill>
                  <a:srgbClr val="000000"/>
                </a:solidFill>
                <a:effectLst/>
              </a:rPr>
              <a:t>, </a:t>
            </a:r>
            <a:r>
              <a:rPr lang="en-US" sz="1600" b="0" i="0" u="none" strike="noStrike" dirty="0" err="1">
                <a:solidFill>
                  <a:srgbClr val="000000"/>
                </a:solidFill>
                <a:effectLst/>
              </a:rPr>
              <a:t>evitando</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a:t>
            </a:r>
            <a:r>
              <a:rPr lang="en-US" sz="1600" b="0" i="0" u="none" strike="noStrike" dirty="0" err="1">
                <a:solidFill>
                  <a:srgbClr val="000000"/>
                </a:solidFill>
                <a:effectLst/>
              </a:rPr>
              <a:t>adicional</a:t>
            </a:r>
            <a:r>
              <a:rPr lang="en-US" sz="1600" b="0" i="0" u="none" strike="noStrike" dirty="0">
                <a:solidFill>
                  <a:srgbClr val="000000"/>
                </a:solidFill>
                <a:effectLst/>
              </a:rPr>
              <a:t> </a:t>
            </a:r>
            <a:r>
              <a:rPr lang="en-US" sz="1600" b="0" i="0" u="none" strike="noStrike" dirty="0" err="1">
                <a:solidFill>
                  <a:srgbClr val="000000"/>
                </a:solidFill>
                <a:effectLst/>
              </a:rPr>
              <a:t>significativa</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d) </a:t>
            </a:r>
            <a:r>
              <a:rPr lang="en-US" sz="1600" b="0" i="0" u="none" strike="noStrike" dirty="0" err="1">
                <a:solidFill>
                  <a:srgbClr val="000000"/>
                </a:solidFill>
                <a:effectLst/>
              </a:rPr>
              <a:t>Os</a:t>
            </a:r>
            <a:r>
              <a:rPr lang="en-US" sz="1600" b="0" i="0" u="none" strike="noStrike" dirty="0">
                <a:solidFill>
                  <a:srgbClr val="000000"/>
                </a:solidFill>
                <a:effectLst/>
              </a:rPr>
              <a:t> backups </a:t>
            </a:r>
            <a:r>
              <a:rPr lang="en-US" sz="1600" b="0" i="0" u="none" strike="noStrike" dirty="0" err="1">
                <a:solidFill>
                  <a:srgbClr val="000000"/>
                </a:solidFill>
                <a:effectLst/>
              </a:rPr>
              <a:t>automáticos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precisam</a:t>
            </a:r>
            <a:r>
              <a:rPr lang="en-US" sz="1600" b="0" i="0" u="none" strike="noStrike" dirty="0">
                <a:solidFill>
                  <a:srgbClr val="000000"/>
                </a:solidFill>
                <a:effectLst/>
              </a:rPr>
              <a:t> ser </a:t>
            </a:r>
            <a:r>
              <a:rPr lang="en-US" sz="1600" b="0" i="0" u="none" strike="noStrike" dirty="0" err="1">
                <a:solidFill>
                  <a:srgbClr val="000000"/>
                </a:solidFill>
                <a:effectLst/>
              </a:rPr>
              <a:t>desativados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um failover e </a:t>
            </a:r>
            <a:r>
              <a:rPr lang="en-US" sz="1600" b="0" i="0" u="none" strike="noStrike" dirty="0" err="1">
                <a:solidFill>
                  <a:srgbClr val="000000"/>
                </a:solidFill>
                <a:effectLst/>
              </a:rPr>
              <a:t>continuarão</a:t>
            </a:r>
            <a:r>
              <a:rPr lang="en-US" sz="1600" b="0" i="0" u="none" strike="noStrike" dirty="0">
                <a:solidFill>
                  <a:srgbClr val="000000"/>
                </a:solidFill>
                <a:effectLst/>
              </a:rPr>
              <a:t> a </a:t>
            </a:r>
            <a:r>
              <a:rPr lang="en-US" sz="1600" b="0" i="0" u="none" strike="noStrike" dirty="0" err="1">
                <a:solidFill>
                  <a:srgbClr val="000000"/>
                </a:solidFill>
                <a:effectLst/>
              </a:rPr>
              <a:t>proteger</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conforme</a:t>
            </a:r>
            <a:r>
              <a:rPr lang="en-US" sz="1600" b="0" i="0" u="none" strike="noStrike" dirty="0">
                <a:solidFill>
                  <a:srgbClr val="000000"/>
                </a:solidFill>
                <a:effectLst/>
              </a:rPr>
              <a:t> </a:t>
            </a:r>
            <a:r>
              <a:rPr lang="en-US" sz="1600" b="0" i="0" u="none" strike="noStrike" dirty="0" err="1">
                <a:solidFill>
                  <a:srgbClr val="000000"/>
                </a:solidFill>
                <a:effectLst/>
              </a:rPr>
              <a:t>configurado</a:t>
            </a:r>
            <a:r>
              <a:rPr lang="en-US" sz="1600" b="0" i="0" u="none" strike="noStrike" dirty="0">
                <a:solidFill>
                  <a:srgbClr val="000000"/>
                </a:solidFill>
                <a:effectLst/>
              </a:rPr>
              <a:t>.</a:t>
            </a:r>
          </a:p>
          <a:p>
            <a:pPr algn="l">
              <a:buFont typeface="Arial" panose="020B0604020202020204" pitchFamily="34" charset="0"/>
              <a:buChar char="•"/>
            </a:pPr>
            <a:endParaRPr lang="en-US" sz="1600" b="0" i="0" u="none" strike="noStrike" dirty="0">
              <a:solidFill>
                <a:srgbClr val="000000"/>
              </a:solidFill>
              <a:effectLst/>
            </a:endParaRP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Amazon RDS Multi-AZ Deployments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Best Practices for Working with Amazon RDS</a:t>
            </a:r>
            <a:endParaRPr lang="en-US" sz="1600" b="0" i="0" u="none" strike="noStrike" dirty="0">
              <a:solidFill>
                <a:srgbClr val="000000"/>
              </a:solidFill>
              <a:effectLst/>
            </a:endParaRPr>
          </a:p>
          <a:p>
            <a:pPr algn="l"/>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a:t>
            </a:r>
            <a:r>
              <a:rPr lang="en-US" sz="1600" b="0" i="0" u="none" strike="noStrike" dirty="0" err="1">
                <a:solidFill>
                  <a:srgbClr val="000000"/>
                </a:solidFill>
                <a:effectLst/>
              </a:rPr>
              <a:t>aborda</a:t>
            </a:r>
            <a:r>
              <a:rPr lang="en-US" sz="1600" b="0" i="0" u="none" strike="noStrike" dirty="0">
                <a:solidFill>
                  <a:srgbClr val="000000"/>
                </a:solidFill>
                <a:effectLst/>
              </a:rPr>
              <a:t> as </a:t>
            </a:r>
            <a:r>
              <a:rPr lang="en-US" sz="1600" b="0" i="0" u="none" strike="noStrike" dirty="0" err="1">
                <a:solidFill>
                  <a:srgbClr val="000000"/>
                </a:solidFill>
                <a:effectLst/>
              </a:rPr>
              <a:t>estratégias</a:t>
            </a:r>
            <a:r>
              <a:rPr lang="en-US" sz="1600" b="0" i="0" u="none" strike="noStrike" dirty="0">
                <a:solidFill>
                  <a:srgbClr val="000000"/>
                </a:solidFill>
                <a:effectLst/>
              </a:rPr>
              <a:t> de failover no Amazon RDS e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projetar</a:t>
            </a:r>
            <a:r>
              <a:rPr lang="en-US" sz="1600" b="0" i="0" u="none" strike="noStrike" dirty="0">
                <a:solidFill>
                  <a:srgbClr val="000000"/>
                </a:solidFill>
                <a:effectLst/>
              </a:rPr>
              <a:t> para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minimizar</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no </a:t>
            </a:r>
            <a:r>
              <a:rPr lang="en-US" sz="1600" b="0" i="0" u="none" strike="noStrike" dirty="0" err="1">
                <a:solidFill>
                  <a:srgbClr val="000000"/>
                </a:solidFill>
                <a:effectLst/>
              </a:rPr>
              <a:t>desempenho</a:t>
            </a:r>
            <a:r>
              <a:rPr lang="en-US" sz="1600" b="0" i="0" u="none" strike="noStrike" dirty="0">
                <a:solidFill>
                  <a:srgbClr val="000000"/>
                </a:solidFill>
                <a:effectLst/>
              </a:rPr>
              <a:t> dos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a:t>
            </a:r>
            <a:r>
              <a:rPr lang="en-US" sz="1600" b="0" i="0" u="none" strike="noStrike" dirty="0" err="1">
                <a:solidFill>
                  <a:srgbClr val="000000"/>
                </a:solidFill>
                <a:effectLst/>
              </a:rPr>
              <a:t>interrupções</a:t>
            </a:r>
            <a:r>
              <a:rPr lang="en-US" sz="1600" b="0" i="0" u="none" strike="noStrike" dirty="0">
                <a:solidFill>
                  <a:srgbClr val="000000"/>
                </a:solidFill>
                <a:effectLst/>
              </a:rPr>
              <a:t>.</a:t>
            </a:r>
          </a:p>
          <a:p>
            <a:endParaRPr lang="en-BR" b="1" i="1" dirty="0"/>
          </a:p>
        </p:txBody>
      </p:sp>
    </p:spTree>
    <p:extLst>
      <p:ext uri="{BB962C8B-B14F-4D97-AF65-F5344CB8AC3E}">
        <p14:creationId xmlns:p14="http://schemas.microsoft.com/office/powerpoint/2010/main" val="211729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EBC7-D7D2-E9E7-8193-3458C928048A}"/>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kern="1200">
                <a:solidFill>
                  <a:srgbClr val="FFFFFF"/>
                </a:solidFill>
                <a:latin typeface="+mj-lt"/>
                <a:ea typeface="+mj-ea"/>
                <a:cs typeface="+mj-cs"/>
              </a:rPr>
              <a:t>Guia do Exame</a:t>
            </a:r>
          </a:p>
        </p:txBody>
      </p:sp>
      <p:pic>
        <p:nvPicPr>
          <p:cNvPr id="6" name="Picture 5">
            <a:extLst>
              <a:ext uri="{FF2B5EF4-FFF2-40B4-BE49-F238E27FC236}">
                <a16:creationId xmlns:a16="http://schemas.microsoft.com/office/drawing/2014/main" id="{C7706076-02C2-5F86-E6C4-7BFDC6D5A6AC}"/>
              </a:ext>
            </a:extLst>
          </p:cNvPr>
          <p:cNvPicPr>
            <a:picLocks noChangeAspect="1"/>
          </p:cNvPicPr>
          <p:nvPr/>
        </p:nvPicPr>
        <p:blipFill>
          <a:blip r:embed="rId2"/>
          <a:stretch>
            <a:fillRect/>
          </a:stretch>
        </p:blipFill>
        <p:spPr>
          <a:xfrm>
            <a:off x="4777316" y="740984"/>
            <a:ext cx="6780700" cy="5373702"/>
          </a:xfrm>
          <a:prstGeom prst="rect">
            <a:avLst/>
          </a:prstGeom>
        </p:spPr>
      </p:pic>
    </p:spTree>
    <p:extLst>
      <p:ext uri="{BB962C8B-B14F-4D97-AF65-F5344CB8AC3E}">
        <p14:creationId xmlns:p14="http://schemas.microsoft.com/office/powerpoint/2010/main" val="2807072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203200" y="88900"/>
            <a:ext cx="11785600" cy="6740307"/>
          </a:xfrm>
          <a:prstGeom prst="rect">
            <a:avLst/>
          </a:prstGeom>
          <a:noFill/>
        </p:spPr>
        <p:txBody>
          <a:bodyPr wrap="square" rtlCol="0">
            <a:spAutoFit/>
          </a:bodyPr>
          <a:lstStyle/>
          <a:p>
            <a:pPr algn="l"/>
            <a:r>
              <a:rPr lang="en-US" sz="1600" b="1" i="0" u="none" strike="noStrike" dirty="0">
                <a:solidFill>
                  <a:srgbClr val="000000"/>
                </a:solidFill>
                <a:effectLst/>
              </a:rPr>
              <a:t>Q3 - </a:t>
            </a:r>
            <a:r>
              <a:rPr lang="en-US" sz="1600" b="1" i="0" u="none" strike="noStrike" dirty="0" err="1">
                <a:solidFill>
                  <a:srgbClr val="000000"/>
                </a:solidFill>
                <a:effectLst/>
              </a:rPr>
              <a:t>Cenário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Uma </a:t>
            </a:r>
            <a:r>
              <a:rPr lang="en-US" sz="1600" b="0" i="0" u="none" strike="noStrike" dirty="0" err="1">
                <a:solidFill>
                  <a:srgbClr val="000000"/>
                </a:solidFill>
                <a:effectLst/>
              </a:rPr>
              <a:t>empresa</a:t>
            </a:r>
            <a:r>
              <a:rPr lang="en-US" sz="1600" b="0" i="0" u="none" strike="noStrike" dirty="0">
                <a:solidFill>
                  <a:srgbClr val="000000"/>
                </a:solidFill>
                <a:effectLst/>
              </a:rPr>
              <a:t> de </a:t>
            </a:r>
            <a:r>
              <a:rPr lang="en-US" sz="1600" b="0" i="0" u="none" strike="noStrike" dirty="0" err="1">
                <a:solidFill>
                  <a:srgbClr val="000000"/>
                </a:solidFill>
                <a:effectLst/>
              </a:rPr>
              <a:t>tecnologia</a:t>
            </a:r>
            <a:r>
              <a:rPr lang="en-US" sz="1600" b="0" i="0" u="none" strike="noStrike" dirty="0">
                <a:solidFill>
                  <a:srgbClr val="000000"/>
                </a:solidFill>
                <a:effectLst/>
              </a:rPr>
              <a:t> </a:t>
            </a:r>
            <a:r>
              <a:rPr lang="en-US" sz="1600" b="0" i="0" u="none" strike="noStrike" dirty="0" err="1">
                <a:solidFill>
                  <a:srgbClr val="000000"/>
                </a:solidFill>
                <a:effectLst/>
              </a:rPr>
              <a:t>está</a:t>
            </a:r>
            <a:r>
              <a:rPr lang="en-US" sz="1600" b="0" i="0" u="none" strike="noStrike" dirty="0">
                <a:solidFill>
                  <a:srgbClr val="000000"/>
                </a:solidFill>
                <a:effectLst/>
              </a:rPr>
              <a:t> </a:t>
            </a:r>
            <a:r>
              <a:rPr lang="en-US" sz="1600" b="0" i="0" u="none" strike="noStrike" dirty="0" err="1">
                <a:solidFill>
                  <a:srgbClr val="000000"/>
                </a:solidFill>
                <a:effectLst/>
              </a:rPr>
              <a:t>migrando</a:t>
            </a:r>
            <a:r>
              <a:rPr lang="en-US" sz="1600" b="0" i="0" u="none" strike="noStrike" dirty="0">
                <a:solidFill>
                  <a:srgbClr val="000000"/>
                </a:solidFill>
                <a:effectLst/>
              </a:rPr>
              <a:t> </a:t>
            </a:r>
            <a:r>
              <a:rPr lang="en-US" sz="1600" b="0" i="0" u="none" strike="noStrike" dirty="0" err="1">
                <a:solidFill>
                  <a:srgbClr val="000000"/>
                </a:solidFill>
                <a:effectLst/>
              </a:rPr>
              <a:t>sua</a:t>
            </a:r>
            <a:r>
              <a:rPr lang="en-US" sz="1600" b="0" i="0" u="none" strike="noStrike" dirty="0">
                <a:solidFill>
                  <a:srgbClr val="000000"/>
                </a:solidFill>
                <a:effectLst/>
              </a:rPr>
              <a:t> </a:t>
            </a:r>
            <a:r>
              <a:rPr lang="en-US" sz="1600" b="0" i="0" u="none" strike="noStrike" dirty="0" err="1">
                <a:solidFill>
                  <a:srgbClr val="000000"/>
                </a:solidFill>
                <a:effectLst/>
              </a:rPr>
              <a:t>infraestrutura</a:t>
            </a:r>
            <a:r>
              <a:rPr lang="en-US" sz="1600" b="0" i="0" u="none" strike="noStrike" dirty="0">
                <a:solidFill>
                  <a:srgbClr val="000000"/>
                </a:solidFill>
                <a:effectLst/>
              </a:rPr>
              <a:t> para a AWS e </a:t>
            </a:r>
            <a:r>
              <a:rPr lang="en-US" sz="1600" b="0" i="0" u="none" strike="noStrike" dirty="0" err="1">
                <a:solidFill>
                  <a:srgbClr val="000000"/>
                </a:solidFill>
                <a:effectLst/>
              </a:rPr>
              <a:t>configurando</a:t>
            </a:r>
            <a:r>
              <a:rPr lang="en-US" sz="1600" b="0" i="0" u="none" strike="noStrike" dirty="0">
                <a:solidFill>
                  <a:srgbClr val="000000"/>
                </a:solidFill>
                <a:effectLst/>
              </a:rPr>
              <a:t> </a:t>
            </a:r>
            <a:r>
              <a:rPr lang="en-US" sz="1600" b="0" i="0" u="none" strike="noStrike" dirty="0" err="1">
                <a:solidFill>
                  <a:srgbClr val="000000"/>
                </a:solidFill>
                <a:effectLst/>
              </a:rPr>
              <a:t>suas</a:t>
            </a:r>
            <a:r>
              <a:rPr lang="en-US" sz="1600" b="0" i="0" u="none" strike="noStrike" dirty="0">
                <a:solidFill>
                  <a:srgbClr val="000000"/>
                </a:solidFill>
                <a:effectLst/>
              </a:rPr>
              <a:t> redes </a:t>
            </a:r>
            <a:r>
              <a:rPr lang="en-US" sz="1600" b="0" i="0" u="none" strike="noStrike" dirty="0" err="1">
                <a:solidFill>
                  <a:srgbClr val="000000"/>
                </a:solidFill>
                <a:effectLst/>
              </a:rPr>
              <a:t>virtuais</a:t>
            </a:r>
            <a:r>
              <a:rPr lang="en-US" sz="1600" b="0" i="0" u="none" strike="noStrike" dirty="0">
                <a:solidFill>
                  <a:srgbClr val="000000"/>
                </a:solidFill>
                <a:effectLst/>
              </a:rPr>
              <a:t> </a:t>
            </a:r>
            <a:r>
              <a:rPr lang="en-US" sz="1600" b="0" i="0" u="none" strike="noStrike" dirty="0" err="1">
                <a:solidFill>
                  <a:srgbClr val="000000"/>
                </a:solidFill>
                <a:effectLst/>
              </a:rPr>
              <a:t>usando</a:t>
            </a:r>
            <a:r>
              <a:rPr lang="en-US" sz="1600" b="0" i="0" u="none" strike="noStrike" dirty="0">
                <a:solidFill>
                  <a:srgbClr val="000000"/>
                </a:solidFill>
                <a:effectLst/>
              </a:rPr>
              <a:t> Amazon VPC. Como </a:t>
            </a:r>
            <a:r>
              <a:rPr lang="en-US" sz="1600" b="0" i="0" u="none" strike="noStrike" dirty="0" err="1">
                <a:solidFill>
                  <a:srgbClr val="000000"/>
                </a:solidFill>
                <a:effectLst/>
              </a:rPr>
              <a:t>parte</a:t>
            </a:r>
            <a:r>
              <a:rPr lang="en-US" sz="1600" b="0" i="0" u="none" strike="noStrike" dirty="0">
                <a:solidFill>
                  <a:srgbClr val="000000"/>
                </a:solidFill>
                <a:effectLst/>
              </a:rPr>
              <a:t> do </a:t>
            </a:r>
            <a:r>
              <a:rPr lang="en-US" sz="1600" b="0" i="0" u="none" strike="noStrike" dirty="0" err="1">
                <a:solidFill>
                  <a:srgbClr val="000000"/>
                </a:solidFill>
                <a:effectLst/>
              </a:rPr>
              <a:t>processo</a:t>
            </a:r>
            <a:r>
              <a:rPr lang="en-US" sz="1600" b="0" i="0" u="none" strike="noStrike" dirty="0">
                <a:solidFill>
                  <a:srgbClr val="000000"/>
                </a:solidFill>
                <a:effectLst/>
              </a:rPr>
              <a:t>,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precisam</a:t>
            </a:r>
            <a:r>
              <a:rPr lang="en-US" sz="1600" b="0" i="0" u="none" strike="noStrike" dirty="0">
                <a:solidFill>
                  <a:srgbClr val="000000"/>
                </a:solidFill>
                <a:effectLst/>
              </a:rPr>
              <a:t>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suas</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seguras</a:t>
            </a:r>
            <a:r>
              <a:rPr lang="en-US" sz="1600" b="0" i="0" u="none" strike="noStrike" dirty="0">
                <a:solidFill>
                  <a:srgbClr val="000000"/>
                </a:solidFill>
                <a:effectLst/>
              </a:rPr>
              <a:t>, </a:t>
            </a:r>
            <a:r>
              <a:rPr lang="en-US" sz="1600" b="0" i="0" u="none" strike="noStrike" dirty="0" err="1">
                <a:solidFill>
                  <a:srgbClr val="000000"/>
                </a:solidFill>
                <a:effectLst/>
              </a:rPr>
              <a:t>controlando</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rede que </a:t>
            </a:r>
            <a:r>
              <a:rPr lang="en-US" sz="1600" b="0" i="0" u="none" strike="noStrike" dirty="0" err="1">
                <a:solidFill>
                  <a:srgbClr val="000000"/>
                </a:solidFill>
                <a:effectLst/>
              </a:rPr>
              <a:t>entra</a:t>
            </a:r>
            <a:r>
              <a:rPr lang="en-US" sz="1600" b="0" i="0" u="none" strike="noStrike" dirty="0">
                <a:solidFill>
                  <a:srgbClr val="000000"/>
                </a:solidFill>
                <a:effectLst/>
              </a:rPr>
              <a:t> e </a:t>
            </a:r>
            <a:r>
              <a:rPr lang="en-US" sz="1600" b="0" i="0" u="none" strike="noStrike" dirty="0" err="1">
                <a:solidFill>
                  <a:srgbClr val="000000"/>
                </a:solidFill>
                <a:effectLst/>
              </a:rPr>
              <a:t>sai</a:t>
            </a:r>
            <a:r>
              <a:rPr lang="en-US" sz="1600" b="0" i="0" u="none" strike="noStrike" dirty="0">
                <a:solidFill>
                  <a:srgbClr val="000000"/>
                </a:solidFill>
                <a:effectLst/>
              </a:rPr>
              <a:t> dessas </a:t>
            </a:r>
            <a:r>
              <a:rPr lang="en-US" sz="1600" b="0" i="0" u="none" strike="noStrike" dirty="0" err="1">
                <a:solidFill>
                  <a:srgbClr val="000000"/>
                </a:solidFill>
                <a:effectLst/>
              </a:rPr>
              <a:t>instâncias</a:t>
            </a:r>
            <a:r>
              <a:rPr lang="en-US" sz="1600" b="0" i="0" u="none" strike="noStrike" dirty="0">
                <a:solidFill>
                  <a:srgbClr val="000000"/>
                </a:solidFill>
                <a:effectLst/>
              </a:rPr>
              <a:t>. A equipe de </a:t>
            </a:r>
            <a:r>
              <a:rPr lang="en-US" sz="1600" b="0" i="0" u="none" strike="noStrike" dirty="0" err="1">
                <a:solidFill>
                  <a:srgbClr val="000000"/>
                </a:solidFill>
                <a:effectLst/>
              </a:rPr>
              <a:t>arquitetura</a:t>
            </a:r>
            <a:r>
              <a:rPr lang="en-US" sz="1600" b="0" i="0" u="none" strike="noStrike" dirty="0">
                <a:solidFill>
                  <a:srgbClr val="000000"/>
                </a:solidFill>
                <a:effectLst/>
              </a:rPr>
              <a:t> </a:t>
            </a:r>
            <a:r>
              <a:rPr lang="en-US" sz="1600" b="0" i="0" u="none" strike="noStrike" dirty="0" err="1">
                <a:solidFill>
                  <a:srgbClr val="000000"/>
                </a:solidFill>
                <a:effectLst/>
              </a:rPr>
              <a:t>está</a:t>
            </a:r>
            <a:r>
              <a:rPr lang="en-US" sz="1600" b="0" i="0" u="none" strike="noStrike" dirty="0">
                <a:solidFill>
                  <a:srgbClr val="000000"/>
                </a:solidFill>
                <a:effectLst/>
              </a:rPr>
              <a:t> </a:t>
            </a:r>
            <a:r>
              <a:rPr lang="en-US" sz="1600" b="0" i="0" u="none" strike="noStrike" dirty="0" err="1">
                <a:solidFill>
                  <a:srgbClr val="000000"/>
                </a:solidFill>
                <a:effectLst/>
              </a:rPr>
              <a:t>discutindo</a:t>
            </a:r>
            <a:r>
              <a:rPr lang="en-US" sz="1600" b="0" i="0" u="none" strike="noStrike" dirty="0">
                <a:solidFill>
                  <a:srgbClr val="000000"/>
                </a:solidFill>
                <a:effectLst/>
              </a:rPr>
              <a:t> a </a:t>
            </a:r>
            <a:r>
              <a:rPr lang="en-US" sz="1600" b="0" i="0" u="none" strike="noStrike" dirty="0" err="1">
                <a:solidFill>
                  <a:srgbClr val="000000"/>
                </a:solidFill>
                <a:effectLst/>
              </a:rPr>
              <a:t>utilização</a:t>
            </a:r>
            <a:r>
              <a:rPr lang="en-US" sz="1600" b="0" i="0" u="none" strike="noStrike" dirty="0">
                <a:solidFill>
                  <a:srgbClr val="000000"/>
                </a:solidFill>
                <a:effectLst/>
              </a:rPr>
              <a:t> de </a:t>
            </a:r>
            <a:r>
              <a:rPr lang="en-US" sz="1600" b="1" i="0" u="none" strike="noStrike" dirty="0">
                <a:solidFill>
                  <a:srgbClr val="000000"/>
                </a:solidFill>
                <a:effectLst/>
              </a:rPr>
              <a:t>Security </a:t>
            </a:r>
            <a:r>
              <a:rPr lang="en-US" sz="1600" b="1" i="0" u="none" strike="noStrike" dirty="0" err="1">
                <a:solidFill>
                  <a:srgbClr val="000000"/>
                </a:solidFill>
                <a:effectLst/>
              </a:rPr>
              <a:t>Groups</a:t>
            </a:r>
            <a:r>
              <a:rPr lang="en-US" sz="1600" b="0" i="0" u="none" strike="noStrike" dirty="0" err="1">
                <a:solidFill>
                  <a:srgbClr val="000000"/>
                </a:solidFill>
                <a:effectLst/>
              </a:rPr>
              <a:t>e</a:t>
            </a:r>
            <a:r>
              <a:rPr lang="en-US" sz="1600" b="0" i="0" u="none" strike="noStrike" dirty="0">
                <a:solidFill>
                  <a:srgbClr val="000000"/>
                </a:solidFill>
                <a:effectLst/>
              </a:rPr>
              <a:t> </a:t>
            </a:r>
            <a:r>
              <a:rPr lang="en-US" sz="1600" b="1" i="0" u="none" strike="noStrike" dirty="0">
                <a:solidFill>
                  <a:srgbClr val="000000"/>
                </a:solidFill>
                <a:effectLst/>
              </a:rPr>
              <a:t>Network ACLs (NACLs)</a:t>
            </a:r>
            <a:r>
              <a:rPr lang="en-US" sz="1600" b="0" i="0" u="none" strike="noStrike" dirty="0">
                <a:solidFill>
                  <a:srgbClr val="000000"/>
                </a:solidFill>
                <a:effectLst/>
              </a:rPr>
              <a:t> para </a:t>
            </a:r>
            <a:r>
              <a:rPr lang="en-US" sz="1600" b="0" i="0" u="none" strike="noStrike" dirty="0" err="1">
                <a:solidFill>
                  <a:srgbClr val="000000"/>
                </a:solidFill>
                <a:effectLst/>
              </a:rPr>
              <a:t>implementar</a:t>
            </a:r>
            <a:r>
              <a:rPr lang="en-US" sz="1600" b="0" i="0" u="none" strike="noStrike" dirty="0">
                <a:solidFill>
                  <a:srgbClr val="000000"/>
                </a:solidFill>
                <a:effectLst/>
              </a:rPr>
              <a:t> </a:t>
            </a:r>
            <a:r>
              <a:rPr lang="en-US" sz="1600" b="0" i="0" u="none" strike="noStrike" dirty="0" err="1">
                <a:solidFill>
                  <a:srgbClr val="000000"/>
                </a:solidFill>
                <a:effectLst/>
              </a:rPr>
              <a:t>essas</a:t>
            </a:r>
            <a:r>
              <a:rPr lang="en-US" sz="1600" b="0" i="0" u="none" strike="noStrike" dirty="0">
                <a:solidFill>
                  <a:srgbClr val="000000"/>
                </a:solidFill>
                <a:effectLst/>
              </a:rPr>
              <a:t> </a:t>
            </a:r>
            <a:r>
              <a:rPr lang="en-US" sz="1600" b="0" i="0" u="none" strike="noStrike" dirty="0" err="1">
                <a:solidFill>
                  <a:srgbClr val="000000"/>
                </a:solidFill>
                <a:effectLst/>
              </a:rPr>
              <a:t>medidas</a:t>
            </a:r>
            <a:r>
              <a:rPr lang="en-US" sz="1600" b="0" i="0" u="none" strike="noStrike" dirty="0">
                <a:solidFill>
                  <a:srgbClr val="000000"/>
                </a:solidFill>
                <a:effectLst/>
              </a:rPr>
              <a:t> de segurança.</a:t>
            </a:r>
          </a:p>
          <a:p>
            <a:pPr algn="l"/>
            <a:r>
              <a:rPr lang="en-US" sz="1600" b="0" i="0" u="none" strike="noStrike" dirty="0">
                <a:solidFill>
                  <a:srgbClr val="000000"/>
                </a:solidFill>
                <a:effectLst/>
              </a:rPr>
              <a:t>A equipe </a:t>
            </a:r>
            <a:r>
              <a:rPr lang="en-US" sz="1600" b="0" i="0" u="none" strike="noStrike" dirty="0" err="1">
                <a:solidFill>
                  <a:srgbClr val="000000"/>
                </a:solidFill>
                <a:effectLst/>
              </a:rPr>
              <a:t>tem</a:t>
            </a:r>
            <a:r>
              <a:rPr lang="en-US" sz="1600" b="0" i="0" u="none" strike="noStrike" dirty="0">
                <a:solidFill>
                  <a:srgbClr val="000000"/>
                </a:solidFill>
                <a:effectLst/>
              </a:rPr>
              <a:t> </a:t>
            </a:r>
            <a:r>
              <a:rPr lang="en-US" sz="1600" b="0" i="0" u="none" strike="noStrike" dirty="0" err="1">
                <a:solidFill>
                  <a:srgbClr val="000000"/>
                </a:solidFill>
                <a:effectLst/>
              </a:rPr>
              <a:t>dúvidas</a:t>
            </a:r>
            <a:r>
              <a:rPr lang="en-US" sz="1600" b="0" i="0" u="none" strike="noStrike" dirty="0">
                <a:solidFill>
                  <a:srgbClr val="000000"/>
                </a:solidFill>
                <a:effectLst/>
              </a:rPr>
              <a:t> </a:t>
            </a:r>
            <a:r>
              <a:rPr lang="en-US" sz="1600" b="0" i="0" u="none" strike="noStrike" dirty="0" err="1">
                <a:solidFill>
                  <a:srgbClr val="000000"/>
                </a:solidFill>
                <a:effectLst/>
              </a:rPr>
              <a:t>sobre</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configurar</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a:t>
            </a:r>
            <a:r>
              <a:rPr lang="en-US" sz="1600" b="0" i="0" u="none" strike="noStrike" dirty="0" err="1">
                <a:solidFill>
                  <a:srgbClr val="000000"/>
                </a:solidFill>
                <a:effectLst/>
              </a:rPr>
              <a:t>essas</a:t>
            </a:r>
            <a:r>
              <a:rPr lang="en-US" sz="1600" b="0" i="0" u="none" strike="noStrike" dirty="0">
                <a:solidFill>
                  <a:srgbClr val="000000"/>
                </a:solidFill>
                <a:effectLst/>
              </a:rPr>
              <a:t> ferramentas para </a:t>
            </a:r>
            <a:r>
              <a:rPr lang="en-US" sz="1600" b="0" i="0" u="none" strike="noStrike" dirty="0" err="1">
                <a:solidFill>
                  <a:srgbClr val="000000"/>
                </a:solidFill>
                <a:effectLst/>
              </a:rPr>
              <a:t>garantir</a:t>
            </a:r>
            <a:r>
              <a:rPr lang="en-US" sz="1600" b="0" i="0" u="none" strike="noStrike" dirty="0">
                <a:solidFill>
                  <a:srgbClr val="000000"/>
                </a:solidFill>
                <a:effectLst/>
              </a:rPr>
              <a:t> a </a:t>
            </a:r>
            <a:r>
              <a:rPr lang="en-US" sz="1600" b="0" i="0" u="none" strike="noStrike" dirty="0" err="1">
                <a:solidFill>
                  <a:srgbClr val="000000"/>
                </a:solidFill>
                <a:effectLst/>
              </a:rPr>
              <a:t>proteção</a:t>
            </a:r>
            <a:r>
              <a:rPr lang="en-US" sz="1600" b="0" i="0" u="none" strike="noStrike" dirty="0">
                <a:solidFill>
                  <a:srgbClr val="000000"/>
                </a:solidFill>
                <a:effectLst/>
              </a:rPr>
              <a:t> </a:t>
            </a:r>
            <a:r>
              <a:rPr lang="en-US" sz="1600" b="0" i="0" u="none" strike="noStrike" dirty="0" err="1">
                <a:solidFill>
                  <a:srgbClr val="000000"/>
                </a:solidFill>
                <a:effectLst/>
              </a:rPr>
              <a:t>adequada</a:t>
            </a:r>
            <a:r>
              <a:rPr lang="en-US" sz="1600" b="0" i="0" u="none" strike="noStrike" dirty="0">
                <a:solidFill>
                  <a:srgbClr val="000000"/>
                </a:solidFill>
                <a:effectLst/>
              </a:rPr>
              <a:t> das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considerando</a:t>
            </a:r>
            <a:r>
              <a:rPr lang="en-US" sz="1600" b="0" i="0" u="none" strike="noStrike" dirty="0">
                <a:solidFill>
                  <a:srgbClr val="000000"/>
                </a:solidFill>
                <a:effectLst/>
              </a:rPr>
              <a:t> as </a:t>
            </a:r>
            <a:r>
              <a:rPr lang="en-US" sz="1600" b="0" i="0" u="none" strike="noStrike" dirty="0" err="1">
                <a:solidFill>
                  <a:srgbClr val="000000"/>
                </a:solidFill>
                <a:effectLst/>
              </a:rPr>
              <a:t>diferenças</a:t>
            </a:r>
            <a:r>
              <a:rPr lang="en-US" sz="1600" b="0" i="0" u="none" strike="noStrike" dirty="0">
                <a:solidFill>
                  <a:srgbClr val="000000"/>
                </a:solidFill>
                <a:effectLst/>
              </a:rPr>
              <a:t> entre </a:t>
            </a:r>
            <a:r>
              <a:rPr lang="en-US" sz="1600" b="0" i="0" u="none" strike="noStrike" dirty="0" err="1">
                <a:solidFill>
                  <a:srgbClr val="000000"/>
                </a:solidFill>
                <a:effectLst/>
              </a:rPr>
              <a:t>grupos</a:t>
            </a:r>
            <a:r>
              <a:rPr lang="en-US" sz="1600" b="0" i="0" u="none" strike="noStrike" dirty="0">
                <a:solidFill>
                  <a:srgbClr val="000000"/>
                </a:solidFill>
                <a:effectLst/>
              </a:rPr>
              <a:t> de segurança stateful e ACLs de rede stateless.</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Pergunta</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Com base </a:t>
            </a:r>
            <a:r>
              <a:rPr lang="en-US" sz="1600" b="0" i="0" u="none" strike="noStrike" dirty="0" err="1">
                <a:solidFill>
                  <a:srgbClr val="000000"/>
                </a:solidFill>
                <a:effectLst/>
              </a:rPr>
              <a:t>nesse</a:t>
            </a:r>
            <a:r>
              <a:rPr lang="en-US" sz="1600" b="0" i="0" u="none" strike="noStrike" dirty="0">
                <a:solidFill>
                  <a:srgbClr val="000000"/>
                </a:solidFill>
                <a:effectLst/>
              </a:rPr>
              <a:t> </a:t>
            </a:r>
            <a:r>
              <a:rPr lang="en-US" sz="1600" b="0" i="0" u="none" strike="noStrike" dirty="0" err="1">
                <a:solidFill>
                  <a:srgbClr val="000000"/>
                </a:solidFill>
                <a:effectLst/>
              </a:rPr>
              <a:t>cenário</a:t>
            </a:r>
            <a:r>
              <a:rPr lang="en-US" sz="1600" b="0" i="0" u="none" strike="noStrike" dirty="0">
                <a:solidFill>
                  <a:srgbClr val="000000"/>
                </a:solidFill>
                <a:effectLst/>
              </a:rPr>
              <a:t>, qual das </a:t>
            </a:r>
            <a:r>
              <a:rPr lang="en-US" sz="1600" b="0" i="0" u="none" strike="noStrike" dirty="0" err="1">
                <a:solidFill>
                  <a:srgbClr val="000000"/>
                </a:solidFill>
                <a:effectLst/>
              </a:rPr>
              <a:t>seguintes</a:t>
            </a:r>
            <a:r>
              <a:rPr lang="en-US" sz="1600" b="0" i="0" u="none" strike="noStrike" dirty="0">
                <a:solidFill>
                  <a:srgbClr val="000000"/>
                </a:solidFill>
                <a:effectLst/>
              </a:rPr>
              <a:t> </a:t>
            </a:r>
            <a:r>
              <a:rPr lang="en-US" sz="1600" b="0" i="0" u="none" strike="noStrike" dirty="0" err="1">
                <a:solidFill>
                  <a:srgbClr val="000000"/>
                </a:solidFill>
                <a:effectLst/>
              </a:rPr>
              <a:t>afirmações</a:t>
            </a:r>
            <a:r>
              <a:rPr lang="en-US" sz="1600" b="0" i="0" u="none" strike="noStrike" dirty="0">
                <a:solidFill>
                  <a:srgbClr val="000000"/>
                </a:solidFill>
                <a:effectLst/>
              </a:rPr>
              <a:t> </a:t>
            </a:r>
            <a:r>
              <a:rPr lang="en-US" sz="1600" b="0" i="0" u="none" strike="noStrike" dirty="0" err="1">
                <a:solidFill>
                  <a:srgbClr val="000000"/>
                </a:solidFill>
                <a:effectLst/>
              </a:rPr>
              <a:t>descreve</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o </a:t>
            </a:r>
            <a:r>
              <a:rPr lang="en-US" sz="1600" b="0" i="0" u="none" strike="noStrike" dirty="0" err="1">
                <a:solidFill>
                  <a:srgbClr val="000000"/>
                </a:solidFill>
                <a:effectLst/>
              </a:rPr>
              <a:t>comportamento</a:t>
            </a:r>
            <a:r>
              <a:rPr lang="en-US" sz="1600" b="0" i="0" u="none" strike="noStrike" dirty="0">
                <a:solidFill>
                  <a:srgbClr val="000000"/>
                </a:solidFill>
                <a:effectLst/>
              </a:rPr>
              <a:t> dos Security Groups e das NACLs 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usados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conjunto para </a:t>
            </a:r>
            <a:r>
              <a:rPr lang="en-US" sz="1600" b="0" i="0" u="none" strike="noStrike" dirty="0" err="1">
                <a:solidFill>
                  <a:srgbClr val="000000"/>
                </a:solidFill>
                <a:effectLst/>
              </a:rPr>
              <a:t>proteger</a:t>
            </a:r>
            <a:r>
              <a:rPr lang="en-US" sz="1600" b="0" i="0" u="none" strike="noStrike" dirty="0">
                <a:solidFill>
                  <a:srgbClr val="000000"/>
                </a:solidFill>
                <a:effectLst/>
              </a:rPr>
              <a:t> as </a:t>
            </a:r>
            <a:r>
              <a:rPr lang="en-US" sz="1600" b="0" i="0" u="none" strike="noStrike" dirty="0" err="1">
                <a:solidFill>
                  <a:srgbClr val="000000"/>
                </a:solidFill>
                <a:effectLst/>
              </a:rPr>
              <a:t>instâncias</a:t>
            </a:r>
            <a:r>
              <a:rPr lang="en-US" sz="1600" b="0" i="0" u="none" strike="noStrike" dirty="0">
                <a:solidFill>
                  <a:srgbClr val="000000"/>
                </a:solidFill>
                <a:effectLst/>
              </a:rPr>
              <a:t> EC2?</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o que </a:t>
            </a:r>
            <a:r>
              <a:rPr lang="en-US" sz="1600" b="0" i="0" u="none" strike="noStrike" dirty="0" err="1">
                <a:solidFill>
                  <a:srgbClr val="000000"/>
                </a:solidFill>
                <a:effectLst/>
              </a:rPr>
              <a:t>significa</a:t>
            </a:r>
            <a:r>
              <a:rPr lang="en-US" sz="1600" b="0" i="0" u="none" strike="noStrike" dirty="0">
                <a:solidFill>
                  <a:srgbClr val="000000"/>
                </a:solidFill>
                <a:effectLst/>
              </a:rPr>
              <a:t> que se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regra</a:t>
            </a:r>
            <a:r>
              <a:rPr lang="en-US" sz="1600" b="0" i="0" u="none" strike="noStrike" dirty="0">
                <a:solidFill>
                  <a:srgbClr val="000000"/>
                </a:solidFill>
                <a:effectLst/>
              </a:rPr>
              <a:t> </a:t>
            </a:r>
            <a:r>
              <a:rPr lang="en-US" sz="1600" b="0" i="0" u="none" strike="noStrike" dirty="0" err="1">
                <a:solidFill>
                  <a:srgbClr val="000000"/>
                </a:solidFill>
                <a:effectLst/>
              </a:rPr>
              <a:t>permitir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regras</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explicitamente</a:t>
            </a:r>
            <a:r>
              <a:rPr lang="en-US" sz="1600" b="0" i="0" u="none" strike="noStrike" dirty="0">
                <a:solidFill>
                  <a:srgbClr val="000000"/>
                </a:solidFill>
                <a:effectLst/>
              </a:rPr>
              <a:t> </a:t>
            </a:r>
            <a:r>
              <a:rPr lang="en-US" sz="1600" b="0" i="0" u="none" strike="noStrike" dirty="0" err="1">
                <a:solidFill>
                  <a:srgbClr val="000000"/>
                </a:solidFill>
                <a:effectLst/>
              </a:rPr>
              <a:t>definidas</a:t>
            </a:r>
            <a:r>
              <a:rPr lang="en-US" sz="1600" b="0" i="0" u="none" strike="noStrike" dirty="0">
                <a:solidFill>
                  <a:srgbClr val="000000"/>
                </a:solidFill>
                <a:effectLst/>
              </a:rPr>
              <a:t>. Para </a:t>
            </a:r>
            <a:r>
              <a:rPr lang="en-US" sz="1600" b="0" i="0" u="none" strike="noStrike" dirty="0" err="1">
                <a:solidFill>
                  <a:srgbClr val="000000"/>
                </a:solidFill>
                <a:effectLst/>
              </a:rPr>
              <a:t>máxima</a:t>
            </a:r>
            <a:r>
              <a:rPr lang="en-US" sz="1600" b="0" i="0" u="none" strike="noStrike" dirty="0">
                <a:solidFill>
                  <a:srgbClr val="000000"/>
                </a:solidFill>
                <a:effectLst/>
              </a:rPr>
              <a:t> segurança, use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a:t>
            </a:r>
          </a:p>
          <a:p>
            <a:pPr algn="l"/>
            <a:r>
              <a:rPr lang="en-US" sz="1600" b="0" i="0" u="none" strike="noStrike" dirty="0">
                <a:solidFill>
                  <a:srgbClr val="000000"/>
                </a:solidFill>
                <a:effectLst/>
              </a:rPr>
              <a:t>b)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e </a:t>
            </a:r>
            <a:r>
              <a:rPr lang="en-US" sz="1600" b="0" i="0" u="none" strike="noStrike" dirty="0" err="1">
                <a:solidFill>
                  <a:srgbClr val="000000"/>
                </a:solidFill>
                <a:effectLst/>
              </a:rPr>
              <a:t>exigem</a:t>
            </a:r>
            <a:r>
              <a:rPr lang="en-US" sz="1600" b="0" i="0" u="none" strike="noStrike" dirty="0">
                <a:solidFill>
                  <a:srgbClr val="000000"/>
                </a:solidFill>
                <a:effectLst/>
              </a:rPr>
              <a:t> que </a:t>
            </a:r>
            <a:r>
              <a:rPr lang="en-US" sz="1600" b="0" i="0" u="none" strike="noStrike" dirty="0" err="1">
                <a:solidFill>
                  <a:srgbClr val="000000"/>
                </a:solidFill>
                <a:effectLst/>
              </a:rPr>
              <a:t>regras</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definidas</a:t>
            </a:r>
            <a:r>
              <a:rPr lang="en-US" sz="1600" b="0" i="0" u="none" strike="noStrike" dirty="0">
                <a:solidFill>
                  <a:srgbClr val="000000"/>
                </a:solidFill>
                <a:effectLst/>
              </a:rPr>
              <a:t> </a:t>
            </a:r>
            <a:r>
              <a:rPr lang="en-US" sz="1600" b="0" i="0" u="none" strike="noStrike" dirty="0" err="1">
                <a:solidFill>
                  <a:srgbClr val="000000"/>
                </a:solidFill>
                <a:effectLst/>
              </a:rPr>
              <a:t>separadamente</a:t>
            </a:r>
            <a:r>
              <a:rPr lang="en-US" sz="1600" b="0" i="0" u="none" strike="noStrike" dirty="0">
                <a:solidFill>
                  <a:srgbClr val="000000"/>
                </a:solidFill>
                <a:effectLst/>
              </a:rPr>
              <a:t>.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e </a:t>
            </a:r>
            <a:r>
              <a:rPr lang="en-US" sz="1600" b="0" i="0" u="none" strike="noStrike" dirty="0" err="1">
                <a:solidFill>
                  <a:srgbClr val="000000"/>
                </a:solidFill>
                <a:effectLst/>
              </a:rPr>
              <a:t>permitem</a:t>
            </a:r>
            <a:r>
              <a:rPr lang="en-US" sz="1600" b="0" i="0" u="none" strike="noStrike" dirty="0">
                <a:solidFill>
                  <a:srgbClr val="000000"/>
                </a:solidFill>
                <a:effectLst/>
              </a:rPr>
              <a:t> que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retorno</a:t>
            </a:r>
            <a:r>
              <a:rPr lang="en-US" sz="1600" b="0" i="0" u="none" strike="noStrike" dirty="0">
                <a:solidFill>
                  <a:srgbClr val="000000"/>
                </a:solidFill>
                <a:effectLst/>
              </a:rPr>
              <a:t> </a:t>
            </a:r>
            <a:r>
              <a:rPr lang="en-US" sz="1600" b="0" i="0" u="none" strike="noStrike" dirty="0" err="1">
                <a:solidFill>
                  <a:srgbClr val="000000"/>
                </a:solidFill>
                <a:effectLst/>
              </a:rPr>
              <a:t>seja</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Use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definir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granulares</a:t>
            </a:r>
            <a:r>
              <a:rPr lang="en-US" sz="1600" b="0" i="0" u="none" strike="noStrike" dirty="0">
                <a:solidFill>
                  <a:srgbClr val="000000"/>
                </a:solidFill>
                <a:effectLst/>
              </a:rPr>
              <a:t> de </a:t>
            </a:r>
            <a:r>
              <a:rPr lang="en-US" sz="1600" b="0" i="0" u="none" strike="noStrike" dirty="0" err="1">
                <a:solidFill>
                  <a:srgbClr val="000000"/>
                </a:solidFill>
                <a:effectLst/>
              </a:rPr>
              <a:t>tráfego</a:t>
            </a:r>
            <a:r>
              <a:rPr lang="en-US" sz="1600" b="0" i="0" u="none" strike="noStrike" dirty="0">
                <a:solidFill>
                  <a:srgbClr val="000000"/>
                </a:solidFill>
                <a:effectLst/>
              </a:rPr>
              <a:t> e as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todo</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retorno</a:t>
            </a:r>
            <a:r>
              <a:rPr lang="en-US" sz="1600" b="0" i="0" u="none" strike="noStrike" dirty="0">
                <a:solidFill>
                  <a:srgbClr val="000000"/>
                </a:solidFill>
                <a:effectLst/>
              </a:rPr>
              <a:t> </a:t>
            </a:r>
            <a:r>
              <a:rPr lang="en-US" sz="1600" b="0" i="0" u="none" strike="noStrike" dirty="0" err="1">
                <a:solidFill>
                  <a:srgbClr val="000000"/>
                </a:solidFill>
                <a:effectLst/>
              </a:rPr>
              <a:t>seja</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a:t>
            </a:r>
          </a:p>
          <a:p>
            <a:pPr algn="l"/>
            <a:r>
              <a:rPr lang="en-US" sz="1600" b="0" i="0" u="none" strike="noStrike" dirty="0">
                <a:solidFill>
                  <a:srgbClr val="000000"/>
                </a:solidFill>
                <a:effectLst/>
              </a:rPr>
              <a:t>c) </a:t>
            </a:r>
            <a:r>
              <a:rPr lang="en-US" sz="1600" b="1" i="0" u="none" strike="noStrike" dirty="0">
                <a:solidFill>
                  <a:srgbClr val="000000"/>
                </a:solidFill>
                <a:effectLst/>
              </a:rPr>
              <a:t>Security Groups</a:t>
            </a:r>
            <a:r>
              <a:rPr lang="en-US" sz="1600" b="0" i="0" u="none" strike="noStrike" dirty="0">
                <a:solidFill>
                  <a:srgbClr val="000000"/>
                </a:solidFill>
                <a:effectLst/>
              </a:rPr>
              <a:t> e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ambos stateful e, </a:t>
            </a:r>
            <a:r>
              <a:rPr lang="en-US" sz="1600" b="0" i="0" u="none" strike="noStrike" dirty="0" err="1">
                <a:solidFill>
                  <a:srgbClr val="000000"/>
                </a:solidFill>
                <a:effectLst/>
              </a:rPr>
              <a:t>portanto</a:t>
            </a:r>
            <a:r>
              <a:rPr lang="en-US" sz="1600" b="0" i="0" u="none" strike="noStrike" dirty="0">
                <a:solidFill>
                  <a:srgbClr val="000000"/>
                </a:solidFill>
                <a:effectLst/>
              </a:rPr>
              <a:t>, as </a:t>
            </a:r>
            <a:r>
              <a:rPr lang="en-US" sz="1600" b="0" i="0" u="none" strike="noStrike" dirty="0" err="1">
                <a:solidFill>
                  <a:srgbClr val="000000"/>
                </a:solidFill>
                <a:effectLst/>
              </a:rPr>
              <a:t>regras</a:t>
            </a:r>
            <a:r>
              <a:rPr lang="en-US" sz="1600" b="0" i="0" u="none" strike="noStrike" dirty="0">
                <a:solidFill>
                  <a:srgbClr val="000000"/>
                </a:solidFill>
                <a:effectLst/>
              </a:rPr>
              <a:t> de entrada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permitem</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Use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aplicar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aplicar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a:t>
            </a:r>
          </a:p>
          <a:p>
            <a:pPr algn="l"/>
            <a:r>
              <a:rPr lang="en-US" sz="1600" b="0" i="0" u="none" strike="noStrike" dirty="0">
                <a:solidFill>
                  <a:srgbClr val="000000"/>
                </a:solidFill>
                <a:effectLst/>
              </a:rPr>
              <a:t>d)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e </a:t>
            </a:r>
            <a:r>
              <a:rPr lang="en-US" sz="1600" b="0" i="0" u="none" strike="noStrike" dirty="0" err="1">
                <a:solidFill>
                  <a:srgbClr val="000000"/>
                </a:solidFill>
                <a:effectLst/>
              </a:rPr>
              <a:t>aplicam</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e </a:t>
            </a:r>
            <a:r>
              <a:rPr lang="en-US" sz="1600" b="0" i="0" u="none" strike="noStrike" dirty="0" err="1">
                <a:solidFill>
                  <a:srgbClr val="000000"/>
                </a:solidFill>
                <a:effectLst/>
              </a:rPr>
              <a:t>aplicam</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Use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a:t>
            </a:r>
          </a:p>
          <a:p>
            <a:endParaRPr lang="en-BR" sz="1600" b="1" i="1" dirty="0"/>
          </a:p>
        </p:txBody>
      </p:sp>
    </p:spTree>
    <p:extLst>
      <p:ext uri="{BB962C8B-B14F-4D97-AF65-F5344CB8AC3E}">
        <p14:creationId xmlns:p14="http://schemas.microsoft.com/office/powerpoint/2010/main" val="1072858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573CFD-9573-989D-7927-1BA378417D81}"/>
              </a:ext>
            </a:extLst>
          </p:cNvPr>
          <p:cNvSpPr txBox="1"/>
          <p:nvPr/>
        </p:nvSpPr>
        <p:spPr>
          <a:xfrm>
            <a:off x="120650" y="58846"/>
            <a:ext cx="12071350" cy="6986528"/>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o que </a:t>
            </a:r>
            <a:r>
              <a:rPr lang="en-US" sz="1600" b="0" i="0" u="none" strike="noStrike" dirty="0" err="1">
                <a:solidFill>
                  <a:srgbClr val="000000"/>
                </a:solidFill>
                <a:effectLst/>
              </a:rPr>
              <a:t>significa</a:t>
            </a:r>
            <a:r>
              <a:rPr lang="en-US" sz="1600" b="0" i="0" u="none" strike="noStrike" dirty="0">
                <a:solidFill>
                  <a:srgbClr val="000000"/>
                </a:solidFill>
                <a:effectLst/>
              </a:rPr>
              <a:t> que se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regra</a:t>
            </a:r>
            <a:r>
              <a:rPr lang="en-US" sz="1600" b="0" i="0" u="none" strike="noStrike" dirty="0">
                <a:solidFill>
                  <a:srgbClr val="000000"/>
                </a:solidFill>
                <a:effectLst/>
              </a:rPr>
              <a:t> </a:t>
            </a:r>
            <a:r>
              <a:rPr lang="en-US" sz="1600" b="0" i="0" u="none" strike="noStrike" dirty="0" err="1">
                <a:solidFill>
                  <a:srgbClr val="000000"/>
                </a:solidFill>
                <a:effectLst/>
              </a:rPr>
              <a:t>permitir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regras</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explicitamente</a:t>
            </a:r>
            <a:r>
              <a:rPr lang="en-US" sz="1600" b="0" i="0" u="none" strike="noStrike" dirty="0">
                <a:solidFill>
                  <a:srgbClr val="000000"/>
                </a:solidFill>
                <a:effectLst/>
              </a:rPr>
              <a:t> </a:t>
            </a:r>
            <a:r>
              <a:rPr lang="en-US" sz="1600" b="0" i="0" u="none" strike="noStrike" dirty="0" err="1">
                <a:solidFill>
                  <a:srgbClr val="000000"/>
                </a:solidFill>
                <a:effectLst/>
              </a:rPr>
              <a:t>definidas</a:t>
            </a:r>
            <a:r>
              <a:rPr lang="en-US" sz="1600" b="0" i="0" u="none" strike="noStrike" dirty="0">
                <a:solidFill>
                  <a:srgbClr val="000000"/>
                </a:solidFill>
                <a:effectLst/>
              </a:rPr>
              <a:t>. Para </a:t>
            </a:r>
            <a:r>
              <a:rPr lang="en-US" sz="1600" b="0" i="0" u="none" strike="noStrike" dirty="0" err="1">
                <a:solidFill>
                  <a:srgbClr val="000000"/>
                </a:solidFill>
                <a:effectLst/>
              </a:rPr>
              <a:t>máxima</a:t>
            </a:r>
            <a:r>
              <a:rPr lang="en-US" sz="1600" b="0" i="0" u="none" strike="noStrike" dirty="0">
                <a:solidFill>
                  <a:srgbClr val="000000"/>
                </a:solidFill>
                <a:effectLst/>
              </a:rPr>
              <a:t> segurança, use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buFont typeface="Arial" panose="020B0604020202020204" pitchFamily="34" charset="0"/>
              <a:buChar char="•"/>
            </a:pPr>
            <a:r>
              <a:rPr lang="en-US" sz="1600" b="1" i="0" u="none" strike="noStrike" dirty="0">
                <a:solidFill>
                  <a:srgbClr val="000000"/>
                </a:solidFill>
                <a:effectLst/>
              </a:rPr>
              <a:t> 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rastreiam</a:t>
            </a:r>
            <a:r>
              <a:rPr lang="en-US" sz="1600" b="0" i="0" u="none" strike="noStrike" dirty="0">
                <a:solidFill>
                  <a:srgbClr val="000000"/>
                </a:solidFill>
                <a:effectLst/>
              </a:rPr>
              <a:t> as </a:t>
            </a:r>
            <a:r>
              <a:rPr lang="en-US" sz="1600" b="0" i="0" u="none" strike="noStrike" dirty="0" err="1">
                <a:solidFill>
                  <a:srgbClr val="000000"/>
                </a:solidFill>
                <a:effectLst/>
              </a:rPr>
              <a:t>conexões</a:t>
            </a:r>
            <a:r>
              <a:rPr lang="en-US" sz="1600" b="0" i="0" u="none" strike="noStrike" dirty="0">
                <a:solidFill>
                  <a:srgbClr val="000000"/>
                </a:solidFill>
                <a:effectLst/>
              </a:rPr>
              <a:t>. Se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regra</a:t>
            </a:r>
            <a:r>
              <a:rPr lang="en-US" sz="1600" b="0" i="0" u="none" strike="noStrike" dirty="0">
                <a:solidFill>
                  <a:srgbClr val="000000"/>
                </a:solidFill>
                <a:effectLst/>
              </a:rPr>
              <a:t> de segurança </a:t>
            </a:r>
            <a:r>
              <a:rPr lang="en-US" sz="1600" b="0" i="0" u="none" strike="noStrike" dirty="0" err="1">
                <a:solidFill>
                  <a:srgbClr val="000000"/>
                </a:solidFill>
                <a:effectLst/>
              </a:rPr>
              <a:t>permitir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a:t>
            </a:r>
            <a:r>
              <a:rPr lang="en-US" sz="1600" b="0" i="0" u="none" strike="noStrike" dirty="0" err="1">
                <a:solidFill>
                  <a:srgbClr val="000000"/>
                </a:solidFill>
                <a:effectLst/>
              </a:rPr>
              <a:t>resposta</a:t>
            </a:r>
            <a:r>
              <a:rPr lang="en-US" sz="1600" b="0" i="0" u="none" strike="noStrike" dirty="0">
                <a:solidFill>
                  <a:srgbClr val="000000"/>
                </a:solidFill>
                <a:effectLst/>
              </a:rPr>
              <a:t>)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e vice-versa.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e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usados</a:t>
            </a:r>
            <a:r>
              <a:rPr lang="en-US" sz="1600" b="0" i="0" u="none" strike="noStrike" dirty="0">
                <a:solidFill>
                  <a:srgbClr val="000000"/>
                </a:solidFill>
                <a:effectLst/>
              </a:rPr>
              <a:t> </a:t>
            </a:r>
            <a:r>
              <a:rPr lang="en-US" sz="1600" b="0" i="0" u="none" strike="noStrike" dirty="0" err="1">
                <a:solidFill>
                  <a:srgbClr val="000000"/>
                </a:solidFill>
                <a:effectLst/>
              </a:rPr>
              <a:t>principalmente</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que </a:t>
            </a:r>
            <a:r>
              <a:rPr lang="en-US" sz="1600" b="0" i="0" u="none" strike="noStrike" dirty="0" err="1">
                <a:solidFill>
                  <a:srgbClr val="000000"/>
                </a:solidFill>
                <a:effectLst/>
              </a:rPr>
              <a:t>entra</a:t>
            </a:r>
            <a:r>
              <a:rPr lang="en-US" sz="1600" b="0" i="0" u="none" strike="noStrike" dirty="0">
                <a:solidFill>
                  <a:srgbClr val="000000"/>
                </a:solidFill>
                <a:effectLst/>
              </a:rPr>
              <a:t> e </a:t>
            </a:r>
            <a:r>
              <a:rPr lang="en-US" sz="1600" b="0" i="0" u="none" strike="noStrike" dirty="0" err="1">
                <a:solidFill>
                  <a:srgbClr val="000000"/>
                </a:solidFill>
                <a:effectLst/>
              </a:rPr>
              <a:t>sai</a:t>
            </a:r>
            <a:r>
              <a:rPr lang="en-US" sz="1600" b="0" i="0" u="none" strike="noStrike" dirty="0">
                <a:solidFill>
                  <a:srgbClr val="000000"/>
                </a:solidFill>
                <a:effectLst/>
              </a:rPr>
              <a:t> das </a:t>
            </a:r>
            <a:r>
              <a:rPr lang="en-US" sz="1600" b="0" i="0" u="none" strike="noStrike" dirty="0" err="1">
                <a:solidFill>
                  <a:srgbClr val="000000"/>
                </a:solidFill>
                <a:effectLst/>
              </a:rPr>
              <a:t>instâncias</a:t>
            </a:r>
            <a:r>
              <a:rPr lang="en-US" sz="1600" b="0" i="0" u="none" strike="noStrike" dirty="0">
                <a:solidFill>
                  <a:srgbClr val="000000"/>
                </a:solidFill>
                <a:effectLst/>
              </a:rPr>
              <a:t>.</a:t>
            </a:r>
          </a:p>
          <a:p>
            <a:pPr algn="l">
              <a:buFont typeface="Arial" panose="020B0604020202020204" pitchFamily="34" charset="0"/>
              <a:buChar char="•"/>
            </a:pPr>
            <a:r>
              <a:rPr lang="en-US" sz="1600" b="1" i="0" u="none" strike="noStrike" dirty="0">
                <a:solidFill>
                  <a:srgbClr val="000000"/>
                </a:solidFill>
                <a:effectLst/>
              </a:rPr>
              <a:t> NACLs</a:t>
            </a:r>
            <a:r>
              <a:rPr lang="en-US" sz="1600" b="0" i="0" u="none" strike="noStrike" dirty="0">
                <a:solidFill>
                  <a:srgbClr val="000000"/>
                </a:solidFill>
                <a:effectLst/>
              </a:rPr>
              <a:t> (Network ACLs) </a:t>
            </a:r>
            <a:r>
              <a:rPr lang="en-US" sz="1600" b="0" i="0" u="none" strike="noStrike" dirty="0" err="1">
                <a:solidFill>
                  <a:srgbClr val="000000"/>
                </a:solidFill>
                <a:effectLst/>
              </a:rPr>
              <a:t>são</a:t>
            </a:r>
            <a:r>
              <a:rPr lang="en-US" sz="1600" b="0" i="0" u="none" strike="noStrike" dirty="0">
                <a:solidFill>
                  <a:srgbClr val="000000"/>
                </a:solidFill>
                <a:effectLst/>
              </a:rPr>
              <a:t> stateless,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rastreiam</a:t>
            </a:r>
            <a:r>
              <a:rPr lang="en-US" sz="1600" b="0" i="0" u="none" strike="noStrike" dirty="0">
                <a:solidFill>
                  <a:srgbClr val="000000"/>
                </a:solidFill>
                <a:effectLst/>
              </a:rPr>
              <a:t> o </a:t>
            </a:r>
            <a:r>
              <a:rPr lang="en-US" sz="1600" b="0" i="0" u="none" strike="noStrike" dirty="0" err="1">
                <a:solidFill>
                  <a:srgbClr val="000000"/>
                </a:solidFill>
                <a:effectLst/>
              </a:rPr>
              <a:t>estado</a:t>
            </a:r>
            <a:r>
              <a:rPr lang="en-US" sz="1600" b="0" i="0" u="none" strike="noStrike" dirty="0">
                <a:solidFill>
                  <a:srgbClr val="000000"/>
                </a:solidFill>
                <a:effectLst/>
              </a:rPr>
              <a:t> das </a:t>
            </a:r>
            <a:r>
              <a:rPr lang="en-US" sz="1600" b="0" i="0" u="none" strike="noStrike" dirty="0" err="1">
                <a:solidFill>
                  <a:srgbClr val="000000"/>
                </a:solidFill>
                <a:effectLst/>
              </a:rPr>
              <a:t>conexões</a:t>
            </a:r>
            <a:r>
              <a:rPr lang="en-US" sz="1600" b="0" i="0" u="none" strike="noStrike" dirty="0">
                <a:solidFill>
                  <a:srgbClr val="000000"/>
                </a:solidFill>
                <a:effectLst/>
              </a:rPr>
              <a:t>. Para </a:t>
            </a:r>
            <a:r>
              <a:rPr lang="en-US" sz="1600" b="0" i="0" u="none" strike="noStrike" dirty="0" err="1">
                <a:solidFill>
                  <a:srgbClr val="000000"/>
                </a:solidFill>
                <a:effectLst/>
              </a:rPr>
              <a:t>permitir</a:t>
            </a:r>
            <a:r>
              <a:rPr lang="en-US" sz="1600" b="0" i="0" u="none" strike="noStrike" dirty="0">
                <a:solidFill>
                  <a:srgbClr val="000000"/>
                </a:solidFill>
                <a:effectLst/>
              </a:rPr>
              <a:t> </a:t>
            </a:r>
            <a:r>
              <a:rPr lang="en-US" sz="1600" b="0" i="0" u="none" strike="noStrike" dirty="0" err="1">
                <a:solidFill>
                  <a:srgbClr val="000000"/>
                </a:solidFill>
                <a:effectLst/>
              </a:rPr>
              <a:t>tráfego</a:t>
            </a:r>
            <a:r>
              <a:rPr lang="en-US" sz="1600" b="0" i="0" u="none" strike="noStrike" dirty="0">
                <a:solidFill>
                  <a:srgbClr val="000000"/>
                </a:solidFill>
                <a:effectLst/>
              </a:rPr>
              <a:t> </a:t>
            </a:r>
            <a:r>
              <a:rPr lang="en-US" sz="1600" b="0" i="0" u="none" strike="noStrike" dirty="0" err="1">
                <a:solidFill>
                  <a:srgbClr val="000000"/>
                </a:solidFill>
                <a:effectLst/>
              </a:rPr>
              <a:t>bidirecional</a:t>
            </a:r>
            <a:r>
              <a:rPr lang="en-US" sz="1600" b="0" i="0" u="none" strike="noStrike" dirty="0">
                <a:solidFill>
                  <a:srgbClr val="000000"/>
                </a:solidFill>
                <a:effectLst/>
              </a:rPr>
              <a:t>, é </a:t>
            </a:r>
            <a:r>
              <a:rPr lang="en-US" sz="1600" b="0" i="0" u="none" strike="noStrike" dirty="0" err="1">
                <a:solidFill>
                  <a:srgbClr val="000000"/>
                </a:solidFill>
                <a:effectLst/>
              </a:rPr>
              <a:t>necessário</a:t>
            </a:r>
            <a:r>
              <a:rPr lang="en-US" sz="1600" b="0" i="0" u="none" strike="noStrike" dirty="0">
                <a:solidFill>
                  <a:srgbClr val="000000"/>
                </a:solidFill>
                <a:effectLst/>
              </a:rPr>
              <a:t> </a:t>
            </a:r>
            <a:r>
              <a:rPr lang="en-US" sz="1600" b="0" i="0" u="none" strike="noStrike" dirty="0" err="1">
                <a:solidFill>
                  <a:srgbClr val="000000"/>
                </a:solidFill>
                <a:effectLst/>
              </a:rPr>
              <a:t>criar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separadas</a:t>
            </a:r>
            <a:r>
              <a:rPr lang="en-US" sz="1600" b="0" i="0" u="none" strike="noStrike" dirty="0">
                <a:solidFill>
                  <a:srgbClr val="000000"/>
                </a:solidFill>
                <a:effectLst/>
              </a:rPr>
              <a:t> para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 </a:t>
            </a:r>
            <a:r>
              <a:rPr lang="en-US" sz="1600" b="0" i="0" u="none" strike="noStrike" dirty="0" err="1">
                <a:solidFill>
                  <a:srgbClr val="000000"/>
                </a:solidFill>
                <a:effectLst/>
              </a:rPr>
              <a:t>afetando</a:t>
            </a:r>
            <a:r>
              <a:rPr lang="en-US" sz="1600" b="0" i="0" u="none" strike="noStrike" dirty="0">
                <a:solidFill>
                  <a:srgbClr val="000000"/>
                </a:solidFill>
                <a:effectLst/>
              </a:rPr>
              <a:t> </a:t>
            </a:r>
            <a:r>
              <a:rPr lang="en-US" sz="1600" b="0" i="0" u="none" strike="noStrike" dirty="0" err="1">
                <a:solidFill>
                  <a:srgbClr val="000000"/>
                </a:solidFill>
                <a:effectLst/>
              </a:rPr>
              <a:t>todas</a:t>
            </a:r>
            <a:r>
              <a:rPr lang="en-US" sz="1600" b="0" i="0" u="none" strike="noStrike" dirty="0">
                <a:solidFill>
                  <a:srgbClr val="000000"/>
                </a:solidFill>
                <a:effectLst/>
              </a:rPr>
              <a:t> as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dentro</a:t>
            </a:r>
            <a:r>
              <a:rPr lang="en-US" sz="1600" b="0" i="0" u="none" strike="noStrike" dirty="0">
                <a:solidFill>
                  <a:srgbClr val="000000"/>
                </a:solidFill>
                <a:effectLst/>
              </a:rPr>
              <a:t> da sub-rede.</a:t>
            </a:r>
          </a:p>
          <a:p>
            <a:pPr algn="l">
              <a:buFont typeface="Arial" panose="020B0604020202020204" pitchFamily="34" charset="0"/>
              <a:buChar char="•"/>
            </a:pPr>
            <a:r>
              <a:rPr lang="en-US" sz="1600" b="0" i="0" u="none" strike="noStrike" dirty="0">
                <a:solidFill>
                  <a:srgbClr val="000000"/>
                </a:solidFill>
                <a:effectLst/>
              </a:rPr>
              <a:t> A </a:t>
            </a:r>
            <a:r>
              <a:rPr lang="en-US" sz="1600" b="0" i="0" u="none" strike="noStrike" dirty="0" err="1">
                <a:solidFill>
                  <a:srgbClr val="000000"/>
                </a:solidFill>
                <a:effectLst/>
              </a:rPr>
              <a:t>combinação</a:t>
            </a:r>
            <a:r>
              <a:rPr lang="en-US" sz="1600" b="0" i="0" u="none" strike="noStrike" dirty="0">
                <a:solidFill>
                  <a:srgbClr val="000000"/>
                </a:solidFill>
                <a:effectLst/>
              </a:rPr>
              <a:t> de </a:t>
            </a:r>
            <a:r>
              <a:rPr lang="en-US" sz="1600" b="1" i="0" u="none" strike="noStrike" dirty="0">
                <a:solidFill>
                  <a:srgbClr val="000000"/>
                </a:solidFill>
                <a:effectLst/>
              </a:rPr>
              <a:t>Security Groups</a:t>
            </a:r>
            <a:r>
              <a:rPr lang="en-US" sz="1600" b="0" i="0" u="none" strike="noStrike" dirty="0">
                <a:solidFill>
                  <a:srgbClr val="000000"/>
                </a:solidFill>
                <a:effectLst/>
              </a:rPr>
              <a:t> e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permite</a:t>
            </a:r>
            <a:r>
              <a:rPr lang="en-US" sz="1600" b="0" i="0" u="none" strike="noStrike" dirty="0">
                <a:solidFill>
                  <a:srgbClr val="000000"/>
                </a:solidFill>
                <a:effectLst/>
              </a:rPr>
              <a:t> um </a:t>
            </a:r>
            <a:r>
              <a:rPr lang="en-US" sz="1600" b="0" i="0" u="none" strike="noStrike" dirty="0" err="1">
                <a:solidFill>
                  <a:srgbClr val="000000"/>
                </a:solidFill>
                <a:effectLst/>
              </a:rPr>
              <a:t>controle</a:t>
            </a:r>
            <a:r>
              <a:rPr lang="en-US" sz="1600" b="0" i="0" u="none" strike="noStrike" dirty="0">
                <a:solidFill>
                  <a:srgbClr val="000000"/>
                </a:solidFill>
                <a:effectLst/>
              </a:rPr>
              <a:t> de segurança </a:t>
            </a:r>
            <a:r>
              <a:rPr lang="en-US" sz="1600" b="0" i="0" u="none" strike="noStrike" dirty="0" err="1">
                <a:solidFill>
                  <a:srgbClr val="000000"/>
                </a:solidFill>
                <a:effectLst/>
              </a:rPr>
              <a:t>detalhado</a:t>
            </a:r>
            <a:r>
              <a:rPr lang="en-US" sz="1600" b="0" i="0" u="none" strike="noStrike" dirty="0">
                <a:solidFill>
                  <a:srgbClr val="000000"/>
                </a:solidFill>
                <a:effectLst/>
              </a:rPr>
              <a:t>. Por </a:t>
            </a:r>
            <a:r>
              <a:rPr lang="en-US" sz="1600" b="0" i="0" u="none" strike="noStrike" dirty="0" err="1">
                <a:solidFill>
                  <a:srgbClr val="000000"/>
                </a:solidFill>
                <a:effectLst/>
              </a:rPr>
              <a:t>exemplo</a:t>
            </a:r>
            <a:r>
              <a:rPr lang="en-US" sz="1600" b="0" i="0" u="none" strike="noStrike" dirty="0">
                <a:solidFill>
                  <a:srgbClr val="000000"/>
                </a:solidFill>
                <a:effectLst/>
              </a:rPr>
              <a:t>, você </a:t>
            </a:r>
            <a:r>
              <a:rPr lang="en-US" sz="1600" b="0" i="0" u="none" strike="noStrike" dirty="0" err="1">
                <a:solidFill>
                  <a:srgbClr val="000000"/>
                </a:solidFill>
                <a:effectLst/>
              </a:rPr>
              <a:t>pode</a:t>
            </a:r>
            <a:r>
              <a:rPr lang="en-US" sz="1600" b="0" i="0" u="none" strike="noStrike" dirty="0">
                <a:solidFill>
                  <a:srgbClr val="000000"/>
                </a:solidFill>
                <a:effectLst/>
              </a:rPr>
              <a:t> usar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definir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mais</a:t>
            </a:r>
            <a:r>
              <a:rPr lang="en-US" sz="1600" b="0" i="0" u="none" strike="noStrike" dirty="0">
                <a:solidFill>
                  <a:srgbClr val="000000"/>
                </a:solidFill>
                <a:effectLst/>
              </a:rPr>
              <a:t> </a:t>
            </a:r>
            <a:r>
              <a:rPr lang="en-US" sz="1600" b="0" i="0" u="none" strike="noStrike" dirty="0" err="1">
                <a:solidFill>
                  <a:srgbClr val="000000"/>
                </a:solidFill>
                <a:effectLst/>
              </a:rPr>
              <a:t>específicas</a:t>
            </a:r>
            <a:r>
              <a:rPr lang="en-US" sz="1600" b="0" i="0" u="none" strike="noStrike" dirty="0">
                <a:solidFill>
                  <a:srgbClr val="000000"/>
                </a:solidFill>
                <a:effectLst/>
              </a:rPr>
              <a:t> para </a:t>
            </a:r>
            <a:r>
              <a:rPr lang="en-US" sz="1600" b="0" i="0" u="none" strike="noStrike" dirty="0" err="1">
                <a:solidFill>
                  <a:srgbClr val="000000"/>
                </a:solidFill>
                <a:effectLst/>
              </a:rPr>
              <a:t>cada</a:t>
            </a:r>
            <a:r>
              <a:rPr lang="en-US" sz="1600" b="0" i="0" u="none" strike="noStrike" dirty="0">
                <a:solidFill>
                  <a:srgbClr val="000000"/>
                </a:solidFill>
                <a:effectLst/>
              </a:rPr>
              <a:t> </a:t>
            </a:r>
            <a:r>
              <a:rPr lang="en-US" sz="1600" b="0" i="0" u="none" strike="noStrike" dirty="0" err="1">
                <a:solidFill>
                  <a:srgbClr val="000000"/>
                </a:solidFill>
                <a:effectLst/>
              </a:rPr>
              <a:t>instância</a:t>
            </a:r>
            <a:r>
              <a:rPr lang="en-US" sz="1600" b="0" i="0" u="none" strike="noStrike" dirty="0">
                <a:solidFill>
                  <a:srgbClr val="000000"/>
                </a:solidFill>
                <a:effectLst/>
              </a:rPr>
              <a:t> EC2 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aplicar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mais</a:t>
            </a:r>
            <a:r>
              <a:rPr lang="en-US" sz="1600" b="0" i="0" u="none" strike="noStrike" dirty="0">
                <a:solidFill>
                  <a:srgbClr val="000000"/>
                </a:solidFill>
                <a:effectLst/>
              </a:rPr>
              <a:t> </a:t>
            </a:r>
            <a:r>
              <a:rPr lang="en-US" sz="1600" b="0" i="0" u="none" strike="noStrike" dirty="0" err="1">
                <a:solidFill>
                  <a:srgbClr val="000000"/>
                </a:solidFill>
                <a:effectLst/>
              </a:rPr>
              <a:t>amplas</a:t>
            </a:r>
            <a:r>
              <a:rPr lang="en-US" sz="1600" b="0" i="0" u="none" strike="noStrike" dirty="0">
                <a:solidFill>
                  <a:srgbClr val="000000"/>
                </a:solidFill>
                <a:effectLst/>
              </a:rPr>
              <a:t> e </a:t>
            </a:r>
            <a:r>
              <a:rPr lang="en-US" sz="1600" b="0" i="0" u="none" strike="noStrike" dirty="0" err="1">
                <a:solidFill>
                  <a:srgbClr val="000000"/>
                </a:solidFill>
                <a:effectLst/>
              </a:rPr>
              <a:t>genéricas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 b)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a:t>
            </a:r>
            <a:r>
              <a:rPr lang="en-US" sz="1600" b="0" i="0" u="none" strike="noStrike" dirty="0" err="1">
                <a:solidFill>
                  <a:srgbClr val="000000"/>
                </a:solidFill>
                <a:effectLst/>
              </a:rPr>
              <a:t>não</a:t>
            </a:r>
            <a:r>
              <a:rPr lang="en-US" sz="1600" b="0" i="0" u="none" strike="noStrike" dirty="0">
                <a:solidFill>
                  <a:srgbClr val="000000"/>
                </a:solidFill>
                <a:effectLst/>
              </a:rPr>
              <a:t> stateless.</a:t>
            </a:r>
          </a:p>
          <a:p>
            <a:pPr algn="l">
              <a:buFont typeface="Arial" panose="020B0604020202020204" pitchFamily="34" charset="0"/>
              <a:buChar char="•"/>
            </a:pPr>
            <a:r>
              <a:rPr lang="en-US" sz="1600" b="0" i="0" u="none" strike="noStrike" dirty="0">
                <a:solidFill>
                  <a:srgbClr val="000000"/>
                </a:solidFill>
                <a:effectLst/>
              </a:rPr>
              <a:t> c)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a:t>
            </a:r>
            <a:r>
              <a:rPr lang="en-US" sz="1600" b="0" i="0" u="none" strike="noStrike" dirty="0" err="1">
                <a:solidFill>
                  <a:srgbClr val="000000"/>
                </a:solidFill>
                <a:effectLst/>
              </a:rPr>
              <a:t>não</a:t>
            </a:r>
            <a:r>
              <a:rPr lang="en-US" sz="1600" b="0" i="0" u="none" strike="noStrike" dirty="0">
                <a:solidFill>
                  <a:srgbClr val="000000"/>
                </a:solidFill>
                <a:effectLst/>
              </a:rPr>
              <a:t> stateful, e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 d)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a:t>
            </a:r>
          </a:p>
          <a:p>
            <a:pPr algn="l">
              <a:buFont typeface="Arial" panose="020B0604020202020204" pitchFamily="34" charset="0"/>
              <a:buChar char="•"/>
            </a:pPr>
            <a:endParaRPr lang="en-US" sz="1600" b="0" i="0" u="none" strike="noStrike" dirty="0">
              <a:solidFill>
                <a:srgbClr val="000000"/>
              </a:solidFill>
              <a:effectLst/>
            </a:endParaRP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 Security Groups for Your VPC</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 Network ACLs</a:t>
            </a:r>
            <a:endParaRPr lang="en-US" sz="1600" b="0" i="0" u="none" strike="noStrike" dirty="0">
              <a:solidFill>
                <a:srgbClr val="000000"/>
              </a:solidFill>
              <a:effectLst/>
            </a:endParaRPr>
          </a:p>
          <a:p>
            <a:pPr algn="l"/>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 </a:t>
            </a:r>
            <a:r>
              <a:rPr lang="en-US" sz="1600" b="0" i="0" u="none" strike="noStrike" dirty="0" err="1">
                <a:solidFill>
                  <a:srgbClr val="000000"/>
                </a:solidFill>
                <a:effectLst/>
              </a:rPr>
              <a:t>diferença</a:t>
            </a:r>
            <a:r>
              <a:rPr lang="en-US" sz="1600" b="0" i="0" u="none" strike="noStrike" dirty="0">
                <a:solidFill>
                  <a:srgbClr val="000000"/>
                </a:solidFill>
                <a:effectLst/>
              </a:rPr>
              <a:t> entre o </a:t>
            </a:r>
            <a:r>
              <a:rPr lang="en-US" sz="1600" b="0" i="0" u="none" strike="noStrike" dirty="0" err="1">
                <a:solidFill>
                  <a:srgbClr val="000000"/>
                </a:solidFill>
                <a:effectLst/>
              </a:rPr>
              <a:t>comportamento</a:t>
            </a:r>
            <a:r>
              <a:rPr lang="en-US" sz="1600" b="0" i="0" u="none" strike="noStrike" dirty="0">
                <a:solidFill>
                  <a:srgbClr val="000000"/>
                </a:solidFill>
                <a:effectLst/>
              </a:rPr>
              <a:t> stateful dos Security Groups e o </a:t>
            </a:r>
            <a:r>
              <a:rPr lang="en-US" sz="1600" b="0" i="0" u="none" strike="noStrike" dirty="0" err="1">
                <a:solidFill>
                  <a:srgbClr val="000000"/>
                </a:solidFill>
                <a:effectLst/>
              </a:rPr>
              <a:t>comportamento</a:t>
            </a:r>
            <a:r>
              <a:rPr lang="en-US" sz="1600" b="0" i="0" u="none" strike="noStrike" dirty="0">
                <a:solidFill>
                  <a:srgbClr val="000000"/>
                </a:solidFill>
                <a:effectLst/>
              </a:rPr>
              <a:t> stateless das NACLs, </a:t>
            </a:r>
            <a:r>
              <a:rPr lang="en-US" sz="1600" b="0" i="0" u="none" strike="noStrike" dirty="0" err="1">
                <a:solidFill>
                  <a:srgbClr val="000000"/>
                </a:solidFill>
                <a:effectLst/>
              </a:rPr>
              <a:t>além</a:t>
            </a:r>
            <a:r>
              <a:rPr lang="en-US" sz="1600" b="0" i="0" u="none" strike="noStrike" dirty="0">
                <a:solidFill>
                  <a:srgbClr val="000000"/>
                </a:solidFill>
                <a:effectLst/>
              </a:rPr>
              <a:t> de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essas</a:t>
            </a:r>
            <a:r>
              <a:rPr lang="en-US" sz="1600" b="0" i="0" u="none" strike="noStrike" dirty="0">
                <a:solidFill>
                  <a:srgbClr val="000000"/>
                </a:solidFill>
                <a:effectLst/>
              </a:rPr>
              <a:t> ferramentas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usadas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conjunto para </a:t>
            </a:r>
            <a:r>
              <a:rPr lang="en-US" sz="1600" b="0" i="0" u="none" strike="noStrike" dirty="0" err="1">
                <a:solidFill>
                  <a:srgbClr val="000000"/>
                </a:solidFill>
                <a:effectLst/>
              </a:rPr>
              <a:t>proporcionar</a:t>
            </a:r>
            <a:r>
              <a:rPr lang="en-US" sz="1600" b="0" i="0" u="none" strike="noStrike" dirty="0">
                <a:solidFill>
                  <a:srgbClr val="000000"/>
                </a:solidFill>
                <a:effectLst/>
              </a:rPr>
              <a:t> segurança robusta </a:t>
            </a:r>
            <a:r>
              <a:rPr lang="en-US" sz="1600" b="0" i="0" u="none" strike="noStrike" dirty="0" err="1">
                <a:solidFill>
                  <a:srgbClr val="000000"/>
                </a:solidFill>
                <a:effectLst/>
              </a:rPr>
              <a:t>na</a:t>
            </a:r>
            <a:r>
              <a:rPr lang="en-US" sz="1600" b="0" i="0" u="none" strike="noStrike" dirty="0">
                <a:solidFill>
                  <a:srgbClr val="000000"/>
                </a:solidFill>
                <a:effectLst/>
              </a:rPr>
              <a:t> AWS.</a:t>
            </a:r>
          </a:p>
          <a:p>
            <a:endParaRPr lang="en-BR" sz="1600" dirty="0"/>
          </a:p>
        </p:txBody>
      </p:sp>
    </p:spTree>
    <p:extLst>
      <p:ext uri="{BB962C8B-B14F-4D97-AF65-F5344CB8AC3E}">
        <p14:creationId xmlns:p14="http://schemas.microsoft.com/office/powerpoint/2010/main" val="188100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20650" y="197346"/>
            <a:ext cx="12071350" cy="6463308"/>
          </a:xfrm>
          <a:prstGeom prst="rect">
            <a:avLst/>
          </a:prstGeom>
          <a:noFill/>
        </p:spPr>
        <p:txBody>
          <a:bodyPr wrap="square" rtlCol="0">
            <a:spAutoFit/>
          </a:bodyPr>
          <a:lstStyle/>
          <a:p>
            <a:pPr algn="l"/>
            <a:r>
              <a:rPr lang="en-US" b="1" i="0" u="none" strike="noStrike" dirty="0">
                <a:solidFill>
                  <a:srgbClr val="000000"/>
                </a:solidFill>
                <a:effectLst/>
              </a:rPr>
              <a:t>Q4 -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startup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implementando</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infraestrutura</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AWS para </a:t>
            </a:r>
            <a:r>
              <a:rPr lang="en-US" b="0" i="0" u="none" strike="noStrike" dirty="0" err="1">
                <a:solidFill>
                  <a:srgbClr val="000000"/>
                </a:solidFill>
                <a:effectLst/>
              </a:rPr>
              <a:t>hospedar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web </a:t>
            </a:r>
            <a:r>
              <a:rPr lang="en-US" b="0" i="0" u="none" strike="noStrike" dirty="0" err="1">
                <a:solidFill>
                  <a:srgbClr val="000000"/>
                </a:solidFill>
                <a:effectLst/>
              </a:rPr>
              <a:t>crítica</a:t>
            </a:r>
            <a:r>
              <a:rPr lang="en-US" b="0" i="0" u="none" strike="noStrike" dirty="0">
                <a:solidFill>
                  <a:srgbClr val="000000"/>
                </a:solidFill>
                <a:effectLst/>
              </a:rPr>
              <a:t>. Eles </a:t>
            </a:r>
            <a:r>
              <a:rPr lang="en-US" b="0" i="0" u="none" strike="noStrike" dirty="0" err="1">
                <a:solidFill>
                  <a:srgbClr val="000000"/>
                </a:solidFill>
                <a:effectLst/>
              </a:rPr>
              <a:t>optaram</a:t>
            </a:r>
            <a:r>
              <a:rPr lang="en-US" b="0" i="0" u="none" strike="noStrike" dirty="0">
                <a:solidFill>
                  <a:srgbClr val="000000"/>
                </a:solidFill>
                <a:effectLst/>
              </a:rPr>
              <a:t> </a:t>
            </a:r>
            <a:r>
              <a:rPr lang="en-US" b="0" i="0" u="none" strike="noStrike" dirty="0" err="1">
                <a:solidFill>
                  <a:srgbClr val="000000"/>
                </a:solidFill>
                <a:effectLst/>
              </a:rPr>
              <a:t>por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arquitetura</a:t>
            </a:r>
            <a:r>
              <a:rPr lang="en-US" b="0" i="0" u="none" strike="noStrike" dirty="0">
                <a:solidFill>
                  <a:srgbClr val="000000"/>
                </a:solidFill>
                <a:effectLst/>
              </a:rPr>
              <a:t> que </a:t>
            </a:r>
            <a:r>
              <a:rPr lang="en-US" b="0" i="0" u="none" strike="noStrike" dirty="0" err="1">
                <a:solidFill>
                  <a:srgbClr val="000000"/>
                </a:solidFill>
                <a:effectLst/>
              </a:rPr>
              <a:t>inclui</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VPC com duas sub-redes: </a:t>
            </a:r>
            <a:r>
              <a:rPr lang="en-US" b="0" i="0" u="none" strike="noStrike" dirty="0" err="1">
                <a:solidFill>
                  <a:srgbClr val="000000"/>
                </a:solidFill>
                <a:effectLst/>
              </a:rPr>
              <a:t>uma</a:t>
            </a:r>
            <a:r>
              <a:rPr lang="en-US" b="0" i="0" u="none" strike="noStrike" dirty="0">
                <a:solidFill>
                  <a:srgbClr val="000000"/>
                </a:solidFill>
                <a:effectLst/>
              </a:rPr>
              <a:t> sub-rede </a:t>
            </a:r>
            <a:r>
              <a:rPr lang="en-US" b="0" i="0" u="none" strike="noStrike" dirty="0" err="1">
                <a:solidFill>
                  <a:srgbClr val="000000"/>
                </a:solidFill>
                <a:effectLst/>
              </a:rPr>
              <a:t>pública</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um </a:t>
            </a:r>
            <a:r>
              <a:rPr lang="en-US" b="0" i="0" u="none" strike="noStrike" dirty="0" err="1">
                <a:solidFill>
                  <a:srgbClr val="000000"/>
                </a:solidFill>
                <a:effectLst/>
              </a:rPr>
              <a:t>balanceador</a:t>
            </a:r>
            <a:r>
              <a:rPr lang="en-US" b="0" i="0" u="none" strike="noStrike" dirty="0">
                <a:solidFill>
                  <a:srgbClr val="000000"/>
                </a:solidFill>
                <a:effectLst/>
              </a:rPr>
              <a:t> de carga (ELB) é </a:t>
            </a:r>
            <a:r>
              <a:rPr lang="en-US" b="0" i="0" u="none" strike="noStrike" dirty="0" err="1">
                <a:solidFill>
                  <a:srgbClr val="000000"/>
                </a:solidFill>
                <a:effectLst/>
              </a:rPr>
              <a:t>implantado</a:t>
            </a:r>
            <a:r>
              <a:rPr lang="en-US" b="0" i="0" u="none" strike="noStrike" dirty="0">
                <a:solidFill>
                  <a:srgbClr val="000000"/>
                </a:solidFill>
                <a:effectLst/>
              </a:rPr>
              <a:t> e </a:t>
            </a:r>
            <a:r>
              <a:rPr lang="en-US" b="0" i="0" u="none" strike="noStrike" dirty="0" err="1">
                <a:solidFill>
                  <a:srgbClr val="000000"/>
                </a:solidFill>
                <a:effectLst/>
              </a:rPr>
              <a:t>uma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as </a:t>
            </a:r>
            <a:r>
              <a:rPr lang="en-US" b="0" i="0" u="none" strike="noStrike" dirty="0" err="1">
                <a:solidFill>
                  <a:srgbClr val="000000"/>
                </a:solidFill>
                <a:effectLst/>
              </a:rPr>
              <a:t>instâncias</a:t>
            </a:r>
            <a:r>
              <a:rPr lang="en-US" b="0" i="0" u="none" strike="noStrike" dirty="0">
                <a:solidFill>
                  <a:srgbClr val="000000"/>
                </a:solidFill>
                <a:effectLst/>
              </a:rPr>
              <a:t> EC2 que </a:t>
            </a:r>
            <a:r>
              <a:rPr lang="en-US" b="0" i="0" u="none" strike="noStrike" dirty="0" err="1">
                <a:solidFill>
                  <a:srgbClr val="000000"/>
                </a:solidFill>
                <a:effectLst/>
              </a:rPr>
              <a:t>executam</a:t>
            </a:r>
            <a:r>
              <a:rPr lang="en-US" b="0" i="0" u="none" strike="noStrike" dirty="0">
                <a:solidFill>
                  <a:srgbClr val="000000"/>
                </a:solidFill>
                <a:effectLst/>
              </a:rPr>
              <a:t> o backend da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estão</a:t>
            </a:r>
            <a:r>
              <a:rPr lang="en-US" b="0" i="0" u="none" strike="noStrike" dirty="0">
                <a:solidFill>
                  <a:srgbClr val="000000"/>
                </a:solidFill>
                <a:effectLst/>
              </a:rPr>
              <a:t> </a:t>
            </a:r>
            <a:r>
              <a:rPr lang="en-US" b="0" i="0" u="none" strike="noStrike" dirty="0" err="1">
                <a:solidFill>
                  <a:srgbClr val="000000"/>
                </a:solidFill>
                <a:effectLst/>
              </a:rPr>
              <a:t>localizadas</a:t>
            </a:r>
            <a:r>
              <a:rPr lang="en-US" b="0" i="0" u="none" strike="noStrike" dirty="0">
                <a:solidFill>
                  <a:srgbClr val="000000"/>
                </a:solidFill>
                <a:effectLst/>
              </a:rPr>
              <a:t>. Por </a:t>
            </a:r>
            <a:r>
              <a:rPr lang="en-US" b="0" i="0" u="none" strike="noStrike" dirty="0" err="1">
                <a:solidFill>
                  <a:srgbClr val="000000"/>
                </a:solidFill>
                <a:effectLst/>
              </a:rPr>
              <a:t>razões</a:t>
            </a:r>
            <a:r>
              <a:rPr lang="en-US" b="0" i="0" u="none" strike="noStrike" dirty="0">
                <a:solidFill>
                  <a:srgbClr val="000000"/>
                </a:solidFill>
                <a:effectLst/>
              </a:rPr>
              <a:t> de segurança,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têm</a:t>
            </a:r>
            <a:r>
              <a:rPr lang="en-US" b="0" i="0" u="none" strike="noStrike" dirty="0">
                <a:solidFill>
                  <a:srgbClr val="000000"/>
                </a:solidFill>
                <a:effectLst/>
              </a:rPr>
              <a:t> </a:t>
            </a:r>
            <a:r>
              <a:rPr lang="en-US" b="0" i="0" u="none" strike="noStrike" dirty="0" err="1">
                <a:solidFill>
                  <a:srgbClr val="000000"/>
                </a:solidFill>
                <a:effectLst/>
              </a:rPr>
              <a:t>endereços</a:t>
            </a:r>
            <a:r>
              <a:rPr lang="en-US" b="0" i="0" u="none" strike="noStrike" dirty="0">
                <a:solidFill>
                  <a:srgbClr val="000000"/>
                </a:solidFill>
                <a:effectLst/>
              </a:rPr>
              <a:t> IP </a:t>
            </a:r>
            <a:r>
              <a:rPr lang="en-US" b="0" i="0" u="none" strike="noStrike" dirty="0" err="1">
                <a:solidFill>
                  <a:srgbClr val="000000"/>
                </a:solidFill>
                <a:effectLst/>
              </a:rPr>
              <a:t>públicos</a:t>
            </a:r>
            <a:r>
              <a:rPr lang="en-US" b="0" i="0" u="none" strike="noStrike" dirty="0">
                <a:solidFill>
                  <a:srgbClr val="000000"/>
                </a:solidFill>
                <a:effectLst/>
              </a:rPr>
              <a:t>.</a:t>
            </a:r>
          </a:p>
          <a:p>
            <a:pPr algn="l"/>
            <a:r>
              <a:rPr lang="en-US" b="0" i="0" u="none" strike="noStrike" dirty="0" err="1">
                <a:solidFill>
                  <a:srgbClr val="000000"/>
                </a:solidFill>
                <a:effectLst/>
              </a:rPr>
              <a:t>Recentemente</a:t>
            </a:r>
            <a:r>
              <a:rPr lang="en-US" b="0" i="0" u="none" strike="noStrike" dirty="0">
                <a:solidFill>
                  <a:srgbClr val="000000"/>
                </a:solidFill>
                <a:effectLst/>
              </a:rPr>
              <a:t>, a equipe de </a:t>
            </a:r>
            <a:r>
              <a:rPr lang="en-US" b="0" i="0" u="none" strike="noStrike" dirty="0" err="1">
                <a:solidFill>
                  <a:srgbClr val="000000"/>
                </a:solidFill>
                <a:effectLst/>
              </a:rPr>
              <a:t>operações</a:t>
            </a:r>
            <a:r>
              <a:rPr lang="en-US" b="0" i="0" u="none" strike="noStrike" dirty="0">
                <a:solidFill>
                  <a:srgbClr val="000000"/>
                </a:solidFill>
                <a:effectLst/>
              </a:rPr>
              <a:t> </a:t>
            </a:r>
            <a:r>
              <a:rPr lang="en-US" b="0" i="0" u="none" strike="noStrike" dirty="0" err="1">
                <a:solidFill>
                  <a:srgbClr val="000000"/>
                </a:solidFill>
                <a:effectLst/>
              </a:rPr>
              <a:t>percebeu</a:t>
            </a:r>
            <a:r>
              <a:rPr lang="en-US" b="0" i="0" u="none" strike="noStrike" dirty="0">
                <a:solidFill>
                  <a:srgbClr val="000000"/>
                </a:solidFill>
                <a:effectLst/>
              </a:rPr>
              <a:t> que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precisam</a:t>
            </a:r>
            <a:r>
              <a:rPr lang="en-US" b="0" i="0" u="none" strike="noStrike" dirty="0">
                <a:solidFill>
                  <a:srgbClr val="000000"/>
                </a:solidFill>
                <a:effectLst/>
              </a:rPr>
              <a:t> </a:t>
            </a:r>
            <a:r>
              <a:rPr lang="en-US" b="0" i="0" u="none" strike="noStrike" dirty="0" err="1">
                <a:solidFill>
                  <a:srgbClr val="000000"/>
                </a:solidFill>
                <a:effectLst/>
              </a:rPr>
              <a:t>baixar</a:t>
            </a:r>
            <a:r>
              <a:rPr lang="en-US" b="0" i="0" u="none" strike="noStrike" dirty="0">
                <a:solidFill>
                  <a:srgbClr val="000000"/>
                </a:solidFill>
                <a:effectLst/>
              </a:rPr>
              <a:t> </a:t>
            </a:r>
            <a:r>
              <a:rPr lang="en-US" b="0" i="0" u="none" strike="noStrike" dirty="0" err="1">
                <a:solidFill>
                  <a:srgbClr val="000000"/>
                </a:solidFill>
                <a:effectLst/>
              </a:rPr>
              <a:t>atualizações</a:t>
            </a:r>
            <a:r>
              <a:rPr lang="en-US" b="0" i="0" u="none" strike="noStrike" dirty="0">
                <a:solidFill>
                  <a:srgbClr val="000000"/>
                </a:solidFill>
                <a:effectLst/>
              </a:rPr>
              <a:t> de segurança </a:t>
            </a:r>
            <a:r>
              <a:rPr lang="en-US" b="0" i="0" u="none" strike="noStrike" dirty="0" err="1">
                <a:solidFill>
                  <a:srgbClr val="000000"/>
                </a:solidFill>
                <a:effectLst/>
              </a:rPr>
              <a:t>regulares</a:t>
            </a:r>
            <a:r>
              <a:rPr lang="en-US" b="0" i="0" u="none" strike="noStrike" dirty="0">
                <a:solidFill>
                  <a:srgbClr val="000000"/>
                </a:solidFill>
                <a:effectLst/>
              </a:rPr>
              <a:t> e </a:t>
            </a:r>
            <a:r>
              <a:rPr lang="en-US" b="0" i="0" u="none" strike="noStrike" dirty="0" err="1">
                <a:solidFill>
                  <a:srgbClr val="000000"/>
                </a:solidFill>
                <a:effectLst/>
              </a:rPr>
              <a:t>pacotes</a:t>
            </a:r>
            <a:r>
              <a:rPr lang="en-US" b="0" i="0" u="none" strike="noStrike" dirty="0">
                <a:solidFill>
                  <a:srgbClr val="000000"/>
                </a:solidFill>
                <a:effectLst/>
              </a:rPr>
              <a:t> de software da internet, mas, </a:t>
            </a:r>
            <a:r>
              <a:rPr lang="en-US" b="0" i="0" u="none" strike="noStrike" dirty="0" err="1">
                <a:solidFill>
                  <a:srgbClr val="000000"/>
                </a:solidFill>
                <a:effectLst/>
              </a:rPr>
              <a:t>por</a:t>
            </a:r>
            <a:r>
              <a:rPr lang="en-US" b="0" i="0" u="none" strike="noStrike" dirty="0">
                <a:solidFill>
                  <a:srgbClr val="000000"/>
                </a:solidFill>
                <a:effectLst/>
              </a:rPr>
              <a:t> </a:t>
            </a:r>
            <a:r>
              <a:rPr lang="en-US" b="0" i="0" u="none" strike="noStrike" dirty="0" err="1">
                <a:solidFill>
                  <a:srgbClr val="000000"/>
                </a:solidFill>
                <a:effectLst/>
              </a:rPr>
              <a:t>razões</a:t>
            </a:r>
            <a:r>
              <a:rPr lang="en-US" b="0" i="0" u="none" strike="noStrike" dirty="0">
                <a:solidFill>
                  <a:srgbClr val="000000"/>
                </a:solidFill>
                <a:effectLst/>
              </a:rPr>
              <a:t> de segurança, </a:t>
            </a:r>
            <a:r>
              <a:rPr lang="en-US" b="0" i="0" u="none" strike="noStrike" dirty="0" err="1">
                <a:solidFill>
                  <a:srgbClr val="000000"/>
                </a:solidFill>
                <a:effectLst/>
              </a:rPr>
              <a:t>elas</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devem</a:t>
            </a:r>
            <a:r>
              <a:rPr lang="en-US" b="0" i="0" u="none" strike="noStrike" dirty="0">
                <a:solidFill>
                  <a:srgbClr val="000000"/>
                </a:solidFill>
                <a:effectLst/>
              </a:rPr>
              <a:t> </a:t>
            </a:r>
            <a:r>
              <a:rPr lang="en-US" b="0" i="0" u="none" strike="noStrike" dirty="0" err="1">
                <a:solidFill>
                  <a:srgbClr val="000000"/>
                </a:solidFill>
                <a:effectLst/>
              </a:rPr>
              <a:t>estar</a:t>
            </a:r>
            <a:r>
              <a:rPr lang="en-US" b="0" i="0" u="none" strike="noStrike" dirty="0">
                <a:solidFill>
                  <a:srgbClr val="000000"/>
                </a:solidFill>
                <a:effectLst/>
              </a:rPr>
              <a:t> </a:t>
            </a:r>
            <a:r>
              <a:rPr lang="en-US" b="0" i="0" u="none" strike="noStrike" dirty="0" err="1">
                <a:solidFill>
                  <a:srgbClr val="000000"/>
                </a:solidFill>
                <a:effectLst/>
              </a:rPr>
              <a:t>diretamente</a:t>
            </a:r>
            <a:r>
              <a:rPr lang="en-US" b="0" i="0" u="none" strike="noStrike" dirty="0">
                <a:solidFill>
                  <a:srgbClr val="000000"/>
                </a:solidFill>
                <a:effectLst/>
              </a:rPr>
              <a:t> </a:t>
            </a:r>
            <a:r>
              <a:rPr lang="en-US" b="0" i="0" u="none" strike="noStrike" dirty="0" err="1">
                <a:solidFill>
                  <a:srgbClr val="000000"/>
                </a:solidFill>
                <a:effectLst/>
              </a:rPr>
              <a:t>acessíveis</a:t>
            </a:r>
            <a:r>
              <a:rPr lang="en-US" b="0" i="0" u="none" strike="noStrike" dirty="0">
                <a:solidFill>
                  <a:srgbClr val="000000"/>
                </a:solidFill>
                <a:effectLst/>
              </a:rPr>
              <a:t> pela internet.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solução</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permitir</a:t>
            </a:r>
            <a:r>
              <a:rPr lang="en-US" b="0" i="0" u="none" strike="noStrike" dirty="0">
                <a:solidFill>
                  <a:srgbClr val="000000"/>
                </a:solidFill>
                <a:effectLst/>
              </a:rPr>
              <a:t> que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baixem</a:t>
            </a:r>
            <a:r>
              <a:rPr lang="en-US" b="0" i="0" u="none" strike="noStrike" dirty="0">
                <a:solidFill>
                  <a:srgbClr val="000000"/>
                </a:solidFill>
                <a:effectLst/>
              </a:rPr>
              <a:t> </a:t>
            </a:r>
            <a:r>
              <a:rPr lang="en-US" b="0" i="0" u="none" strike="noStrike" dirty="0" err="1">
                <a:solidFill>
                  <a:srgbClr val="000000"/>
                </a:solidFill>
                <a:effectLst/>
              </a:rPr>
              <a:t>atualizações</a:t>
            </a:r>
            <a:r>
              <a:rPr lang="en-US" b="0" i="0" u="none" strike="noStrike" dirty="0">
                <a:solidFill>
                  <a:srgbClr val="000000"/>
                </a:solidFill>
                <a:effectLst/>
              </a:rPr>
              <a:t> da internet, </a:t>
            </a:r>
            <a:r>
              <a:rPr lang="en-US" b="0" i="0" u="none" strike="noStrike" dirty="0" err="1">
                <a:solidFill>
                  <a:srgbClr val="000000"/>
                </a:solidFill>
                <a:effectLst/>
              </a:rPr>
              <a:t>mantendo</a:t>
            </a:r>
            <a:r>
              <a:rPr lang="en-US" b="0" i="0" u="none" strike="noStrike" dirty="0">
                <a:solidFill>
                  <a:srgbClr val="000000"/>
                </a:solidFill>
                <a:effectLst/>
              </a:rPr>
              <a:t> as boas </a:t>
            </a:r>
            <a:r>
              <a:rPr lang="en-US" b="0" i="0" u="none" strike="noStrike" dirty="0" err="1">
                <a:solidFill>
                  <a:srgbClr val="000000"/>
                </a:solidFill>
                <a:effectLst/>
              </a:rPr>
              <a:t>práticas</a:t>
            </a:r>
            <a:r>
              <a:rPr lang="en-US" b="0" i="0" u="none" strike="noStrike" dirty="0">
                <a:solidFill>
                  <a:srgbClr val="000000"/>
                </a:solidFill>
                <a:effectLst/>
              </a:rPr>
              <a:t> de segurança?</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0" i="0" u="none" strike="noStrike" dirty="0" err="1">
                <a:solidFill>
                  <a:srgbClr val="000000"/>
                </a:solidFill>
                <a:effectLst/>
              </a:rPr>
              <a:t>Associar</a:t>
            </a:r>
            <a:r>
              <a:rPr lang="en-US" b="0" i="0" u="none" strike="noStrike" dirty="0">
                <a:solidFill>
                  <a:srgbClr val="000000"/>
                </a:solidFill>
                <a:effectLst/>
              </a:rPr>
              <a:t> um IP </a:t>
            </a:r>
            <a:r>
              <a:rPr lang="en-US" b="0" i="0" u="none" strike="noStrike" dirty="0" err="1">
                <a:solidFill>
                  <a:srgbClr val="000000"/>
                </a:solidFill>
                <a:effectLst/>
              </a:rPr>
              <a:t>público</a:t>
            </a:r>
            <a:r>
              <a:rPr lang="en-US" b="0" i="0" u="none" strike="noStrike" dirty="0">
                <a:solidFill>
                  <a:srgbClr val="000000"/>
                </a:solidFill>
                <a:effectLst/>
              </a:rPr>
              <a:t> </a:t>
            </a:r>
            <a:r>
              <a:rPr lang="en-US" b="0" i="0" u="none" strike="noStrike" dirty="0" err="1">
                <a:solidFill>
                  <a:srgbClr val="000000"/>
                </a:solidFill>
                <a:effectLst/>
              </a:rPr>
              <a:t>às</a:t>
            </a:r>
            <a:r>
              <a:rPr lang="en-US" b="0" i="0" u="none" strike="noStrike" dirty="0">
                <a:solidFill>
                  <a:srgbClr val="000000"/>
                </a:solidFill>
                <a:effectLst/>
              </a:rPr>
              <a:t>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temporariamente</a:t>
            </a:r>
            <a:r>
              <a:rPr lang="en-US" b="0" i="0" u="none" strike="noStrike" dirty="0">
                <a:solidFill>
                  <a:srgbClr val="000000"/>
                </a:solidFill>
                <a:effectLst/>
              </a:rPr>
              <a:t> para que </a:t>
            </a:r>
            <a:r>
              <a:rPr lang="en-US" b="0" i="0" u="none" strike="noStrike" dirty="0" err="1">
                <a:solidFill>
                  <a:srgbClr val="000000"/>
                </a:solidFill>
                <a:effectLst/>
              </a:rPr>
              <a:t>possam</a:t>
            </a:r>
            <a:r>
              <a:rPr lang="en-US" b="0" i="0" u="none" strike="noStrike" dirty="0">
                <a:solidFill>
                  <a:srgbClr val="000000"/>
                </a:solidFill>
                <a:effectLst/>
              </a:rPr>
              <a:t> </a:t>
            </a:r>
            <a:r>
              <a:rPr lang="en-US" b="0" i="0" u="none" strike="noStrike" dirty="0" err="1">
                <a:solidFill>
                  <a:srgbClr val="000000"/>
                </a:solidFill>
                <a:effectLst/>
              </a:rPr>
              <a:t>acessar</a:t>
            </a:r>
            <a:r>
              <a:rPr lang="en-US" b="0" i="0" u="none" strike="noStrike" dirty="0">
                <a:solidFill>
                  <a:srgbClr val="000000"/>
                </a:solidFill>
                <a:effectLst/>
              </a:rPr>
              <a:t> a internet e </a:t>
            </a:r>
            <a:r>
              <a:rPr lang="en-US" b="0" i="0" u="none" strike="noStrike" dirty="0" err="1">
                <a:solidFill>
                  <a:srgbClr val="000000"/>
                </a:solidFill>
                <a:effectLst/>
              </a:rPr>
              <a:t>depois</a:t>
            </a:r>
            <a:r>
              <a:rPr lang="en-US" b="0" i="0" u="none" strike="noStrike" dirty="0">
                <a:solidFill>
                  <a:srgbClr val="000000"/>
                </a:solidFill>
                <a:effectLst/>
              </a:rPr>
              <a:t> remover o IP </a:t>
            </a:r>
            <a:r>
              <a:rPr lang="en-US" b="0" i="0" u="none" strike="noStrike" dirty="0" err="1">
                <a:solidFill>
                  <a:srgbClr val="000000"/>
                </a:solidFill>
                <a:effectLst/>
              </a:rPr>
              <a:t>público</a:t>
            </a:r>
            <a:r>
              <a:rPr lang="en-US" b="0" i="0" u="none" strike="noStrike" dirty="0">
                <a:solidFill>
                  <a:srgbClr val="000000"/>
                </a:solidFill>
                <a:effectLst/>
              </a:rPr>
              <a:t> </a:t>
            </a:r>
            <a:r>
              <a:rPr lang="en-US" b="0" i="0" u="none" strike="noStrike" dirty="0" err="1">
                <a:solidFill>
                  <a:srgbClr val="000000"/>
                </a:solidFill>
                <a:effectLst/>
              </a:rPr>
              <a:t>após</a:t>
            </a:r>
            <a:r>
              <a:rPr lang="en-US" b="0" i="0" u="none" strike="noStrike" dirty="0">
                <a:solidFill>
                  <a:srgbClr val="000000"/>
                </a:solidFill>
                <a:effectLst/>
              </a:rPr>
              <a:t> as </a:t>
            </a:r>
            <a:r>
              <a:rPr lang="en-US" b="0" i="0" u="none" strike="noStrike" dirty="0" err="1">
                <a:solidFill>
                  <a:srgbClr val="000000"/>
                </a:solidFill>
                <a:effectLst/>
              </a:rPr>
              <a:t>atualizações</a:t>
            </a:r>
            <a:r>
              <a:rPr lang="en-US" b="0" i="0" u="none" strike="noStrike" dirty="0">
                <a:solidFill>
                  <a:srgbClr val="000000"/>
                </a:solidFill>
                <a:effectLst/>
              </a:rPr>
              <a:t> </a:t>
            </a:r>
            <a:r>
              <a:rPr lang="en-US" b="0" i="0" u="none" strike="noStrike" dirty="0" err="1">
                <a:solidFill>
                  <a:srgbClr val="000000"/>
                </a:solidFill>
                <a:effectLst/>
              </a:rPr>
              <a:t>serem</a:t>
            </a:r>
            <a:r>
              <a:rPr lang="en-US" b="0" i="0" u="none" strike="noStrike" dirty="0">
                <a:solidFill>
                  <a:srgbClr val="000000"/>
                </a:solidFill>
                <a:effectLst/>
              </a:rPr>
              <a:t> </a:t>
            </a:r>
            <a:r>
              <a:rPr lang="en-US" b="0" i="0" u="none" strike="noStrike" dirty="0" err="1">
                <a:solidFill>
                  <a:srgbClr val="000000"/>
                </a:solidFill>
                <a:effectLst/>
              </a:rPr>
              <a:t>concluídas</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Criar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nova sub-rede </a:t>
            </a:r>
            <a:r>
              <a:rPr lang="en-US" b="0" i="0" u="none" strike="noStrike" dirty="0" err="1">
                <a:solidFill>
                  <a:srgbClr val="000000"/>
                </a:solidFill>
                <a:effectLst/>
              </a:rPr>
              <a:t>pública</a:t>
            </a:r>
            <a:r>
              <a:rPr lang="en-US" b="0" i="0" u="none" strike="noStrike" dirty="0">
                <a:solidFill>
                  <a:srgbClr val="000000"/>
                </a:solidFill>
                <a:effectLst/>
              </a:rPr>
              <a:t>, mover as </a:t>
            </a:r>
            <a:r>
              <a:rPr lang="en-US" b="0" i="0" u="none" strike="noStrike" dirty="0" err="1">
                <a:solidFill>
                  <a:srgbClr val="000000"/>
                </a:solidFill>
                <a:effectLst/>
              </a:rPr>
              <a:t>instâncias</a:t>
            </a:r>
            <a:r>
              <a:rPr lang="en-US" b="0" i="0" u="none" strike="noStrike" dirty="0">
                <a:solidFill>
                  <a:srgbClr val="000000"/>
                </a:solidFill>
                <a:effectLst/>
              </a:rPr>
              <a:t> EC2 para </a:t>
            </a:r>
            <a:r>
              <a:rPr lang="en-US" b="0" i="0" u="none" strike="noStrike" dirty="0" err="1">
                <a:solidFill>
                  <a:srgbClr val="000000"/>
                </a:solidFill>
                <a:effectLst/>
              </a:rPr>
              <a:t>essa</a:t>
            </a:r>
            <a:r>
              <a:rPr lang="en-US" b="0" i="0" u="none" strike="noStrike" dirty="0">
                <a:solidFill>
                  <a:srgbClr val="000000"/>
                </a:solidFill>
                <a:effectLst/>
              </a:rPr>
              <a:t> sub-rede e </a:t>
            </a:r>
            <a:r>
              <a:rPr lang="en-US" b="0" i="0" u="none" strike="noStrike" dirty="0" err="1">
                <a:solidFill>
                  <a:srgbClr val="000000"/>
                </a:solidFill>
                <a:effectLst/>
              </a:rPr>
              <a:t>associar</a:t>
            </a:r>
            <a:r>
              <a:rPr lang="en-US" b="0" i="0" u="none" strike="noStrike" dirty="0">
                <a:solidFill>
                  <a:srgbClr val="000000"/>
                </a:solidFill>
                <a:effectLst/>
              </a:rPr>
              <a:t> IPs </a:t>
            </a:r>
            <a:r>
              <a:rPr lang="en-US" b="0" i="0" u="none" strike="noStrike" dirty="0" err="1">
                <a:solidFill>
                  <a:srgbClr val="000000"/>
                </a:solidFill>
                <a:effectLst/>
              </a:rPr>
              <a:t>públicos</a:t>
            </a:r>
            <a:r>
              <a:rPr lang="en-US" b="0" i="0" u="none" strike="noStrike" dirty="0">
                <a:solidFill>
                  <a:srgbClr val="000000"/>
                </a:solidFill>
                <a:effectLst/>
              </a:rPr>
              <a:t> para que </a:t>
            </a:r>
            <a:r>
              <a:rPr lang="en-US" b="0" i="0" u="none" strike="noStrike" dirty="0" err="1">
                <a:solidFill>
                  <a:srgbClr val="000000"/>
                </a:solidFill>
                <a:effectLst/>
              </a:rPr>
              <a:t>possam</a:t>
            </a:r>
            <a:r>
              <a:rPr lang="en-US" b="0" i="0" u="none" strike="noStrike" dirty="0">
                <a:solidFill>
                  <a:srgbClr val="000000"/>
                </a:solidFill>
                <a:effectLst/>
              </a:rPr>
              <a:t> </a:t>
            </a:r>
            <a:r>
              <a:rPr lang="en-US" b="0" i="0" u="none" strike="noStrike" dirty="0" err="1">
                <a:solidFill>
                  <a:srgbClr val="000000"/>
                </a:solidFill>
                <a:effectLst/>
              </a:rPr>
              <a:t>acessar</a:t>
            </a:r>
            <a:r>
              <a:rPr lang="en-US" b="0" i="0" u="none" strike="noStrike" dirty="0">
                <a:solidFill>
                  <a:srgbClr val="000000"/>
                </a:solidFill>
                <a:effectLst/>
              </a:rPr>
              <a:t> a internet.</a:t>
            </a:r>
          </a:p>
          <a:p>
            <a:pPr algn="l"/>
            <a:r>
              <a:rPr lang="en-US" b="0" i="0" u="none" strike="noStrike" dirty="0">
                <a:solidFill>
                  <a:srgbClr val="000000"/>
                </a:solidFill>
                <a:effectLst/>
              </a:rPr>
              <a:t>c) </a:t>
            </a:r>
            <a:r>
              <a:rPr lang="en-US" b="0" i="0" u="none" strike="noStrike" dirty="0" err="1">
                <a:solidFill>
                  <a:srgbClr val="000000"/>
                </a:solidFill>
                <a:effectLst/>
              </a:rPr>
              <a:t>Configurar</a:t>
            </a:r>
            <a:r>
              <a:rPr lang="en-US" b="0" i="0" u="none" strike="noStrike" dirty="0">
                <a:solidFill>
                  <a:srgbClr val="000000"/>
                </a:solidFill>
                <a:effectLst/>
              </a:rPr>
              <a:t> um NAT Gateway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pública</a:t>
            </a:r>
            <a:r>
              <a:rPr lang="en-US" b="0" i="0" u="none" strike="noStrike" dirty="0">
                <a:solidFill>
                  <a:srgbClr val="000000"/>
                </a:solidFill>
                <a:effectLst/>
              </a:rPr>
              <a:t> e </a:t>
            </a:r>
            <a:r>
              <a:rPr lang="en-US" b="0" i="0" u="none" strike="noStrike" dirty="0" err="1">
                <a:solidFill>
                  <a:srgbClr val="000000"/>
                </a:solidFill>
                <a:effectLst/>
              </a:rPr>
              <a:t>atualizar</a:t>
            </a:r>
            <a:r>
              <a:rPr lang="en-US" b="0" i="0" u="none" strike="noStrike" dirty="0">
                <a:solidFill>
                  <a:srgbClr val="000000"/>
                </a:solidFill>
                <a:effectLst/>
              </a:rPr>
              <a:t> a </a:t>
            </a:r>
            <a:r>
              <a:rPr lang="en-US" b="0" i="0" u="none" strike="noStrike" dirty="0" err="1">
                <a:solidFill>
                  <a:srgbClr val="000000"/>
                </a:solidFill>
                <a:effectLst/>
              </a:rPr>
              <a:t>tabela</a:t>
            </a:r>
            <a:r>
              <a:rPr lang="en-US" b="0" i="0" u="none" strike="noStrike" dirty="0">
                <a:solidFill>
                  <a:srgbClr val="000000"/>
                </a:solidFill>
                <a:effectLst/>
              </a:rPr>
              <a:t> de </a:t>
            </a:r>
            <a:r>
              <a:rPr lang="en-US" b="0" i="0" u="none" strike="noStrike" dirty="0" err="1">
                <a:solidFill>
                  <a:srgbClr val="000000"/>
                </a:solidFill>
                <a:effectLst/>
              </a:rPr>
              <a:t>rotas</a:t>
            </a:r>
            <a:r>
              <a:rPr lang="en-US" b="0" i="0" u="none" strike="noStrike" dirty="0">
                <a:solidFill>
                  <a:srgbClr val="000000"/>
                </a:solidFill>
                <a:effectLst/>
              </a:rPr>
              <a:t> da sub-rede </a:t>
            </a:r>
            <a:r>
              <a:rPr lang="en-US" b="0" i="0" u="none" strike="noStrike" dirty="0" err="1">
                <a:solidFill>
                  <a:srgbClr val="000000"/>
                </a:solidFill>
                <a:effectLst/>
              </a:rPr>
              <a:t>privada</a:t>
            </a:r>
            <a:r>
              <a:rPr lang="en-US" b="0" i="0" u="none" strike="noStrike" dirty="0">
                <a:solidFill>
                  <a:srgbClr val="000000"/>
                </a:solidFill>
                <a:effectLst/>
              </a:rPr>
              <a:t> para </a:t>
            </a:r>
            <a:r>
              <a:rPr lang="en-US" b="0" i="0" u="none" strike="noStrike" dirty="0" err="1">
                <a:solidFill>
                  <a:srgbClr val="000000"/>
                </a:solidFill>
                <a:effectLst/>
              </a:rPr>
              <a:t>direcionar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a:t>
            </a:r>
            <a:r>
              <a:rPr lang="en-US" b="0" i="0" u="none" strike="noStrike" dirty="0" err="1">
                <a:solidFill>
                  <a:srgbClr val="000000"/>
                </a:solidFill>
                <a:effectLst/>
              </a:rPr>
              <a:t>saída</a:t>
            </a:r>
            <a:r>
              <a:rPr lang="en-US" b="0" i="0" u="none" strike="noStrike" dirty="0">
                <a:solidFill>
                  <a:srgbClr val="000000"/>
                </a:solidFill>
                <a:effectLst/>
              </a:rPr>
              <a:t> para a internet </a:t>
            </a:r>
            <a:r>
              <a:rPr lang="en-US" b="0" i="0" u="none" strike="noStrike" dirty="0" err="1">
                <a:solidFill>
                  <a:srgbClr val="000000"/>
                </a:solidFill>
                <a:effectLst/>
              </a:rPr>
              <a:t>através</a:t>
            </a:r>
            <a:r>
              <a:rPr lang="en-US" b="0" i="0" u="none" strike="noStrike" dirty="0">
                <a:solidFill>
                  <a:srgbClr val="000000"/>
                </a:solidFill>
                <a:effectLst/>
              </a:rPr>
              <a:t> do NAT Gateway.</a:t>
            </a:r>
          </a:p>
          <a:p>
            <a:pPr algn="l"/>
            <a:r>
              <a:rPr lang="en-US" b="0" i="0" u="none" strike="noStrike" dirty="0">
                <a:solidFill>
                  <a:srgbClr val="000000"/>
                </a:solidFill>
                <a:effectLst/>
              </a:rPr>
              <a:t>d) </a:t>
            </a:r>
            <a:r>
              <a:rPr lang="en-US" b="0" i="0" u="none" strike="noStrike" dirty="0" err="1">
                <a:solidFill>
                  <a:srgbClr val="000000"/>
                </a:solidFill>
                <a:effectLst/>
              </a:rPr>
              <a:t>Implementar</a:t>
            </a:r>
            <a:r>
              <a:rPr lang="en-US" b="0" i="0" u="none" strike="noStrike" dirty="0">
                <a:solidFill>
                  <a:srgbClr val="000000"/>
                </a:solidFill>
                <a:effectLst/>
              </a:rPr>
              <a:t> um bastion host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para </a:t>
            </a:r>
            <a:r>
              <a:rPr lang="en-US" b="0" i="0" u="none" strike="noStrike" dirty="0" err="1">
                <a:solidFill>
                  <a:srgbClr val="000000"/>
                </a:solidFill>
                <a:effectLst/>
              </a:rPr>
              <a:t>encaminhar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internet para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usando</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avançadas</a:t>
            </a:r>
            <a:r>
              <a:rPr lang="en-US" b="0" i="0" u="none" strike="noStrike" dirty="0">
                <a:solidFill>
                  <a:srgbClr val="000000"/>
                </a:solidFill>
                <a:effectLst/>
              </a:rPr>
              <a:t>.</a:t>
            </a:r>
          </a:p>
          <a:p>
            <a:endParaRPr lang="en-BR" b="1" i="1" dirty="0"/>
          </a:p>
        </p:txBody>
      </p:sp>
    </p:spTree>
    <p:extLst>
      <p:ext uri="{BB962C8B-B14F-4D97-AF65-F5344CB8AC3E}">
        <p14:creationId xmlns:p14="http://schemas.microsoft.com/office/powerpoint/2010/main" val="1774493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20650" y="197346"/>
            <a:ext cx="12071350" cy="6740307"/>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c) </a:t>
            </a:r>
            <a:r>
              <a:rPr lang="en-US" sz="1600" b="0" i="0" u="none" strike="noStrike" dirty="0" err="1">
                <a:solidFill>
                  <a:srgbClr val="000000"/>
                </a:solidFill>
                <a:effectLst/>
              </a:rPr>
              <a:t>Configurar</a:t>
            </a:r>
            <a:r>
              <a:rPr lang="en-US" sz="1600" b="0" i="0" u="none" strike="noStrike" dirty="0">
                <a:solidFill>
                  <a:srgbClr val="000000"/>
                </a:solidFill>
                <a:effectLst/>
              </a:rPr>
              <a:t> um NAT Gateway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e </a:t>
            </a:r>
            <a:r>
              <a:rPr lang="en-US" sz="1600" b="0" i="0" u="none" strike="noStrike" dirty="0" err="1">
                <a:solidFill>
                  <a:srgbClr val="000000"/>
                </a:solidFill>
                <a:effectLst/>
              </a:rPr>
              <a:t>atualizar</a:t>
            </a:r>
            <a:r>
              <a:rPr lang="en-US" sz="1600" b="0" i="0" u="none" strike="noStrike" dirty="0">
                <a:solidFill>
                  <a:srgbClr val="000000"/>
                </a:solidFill>
                <a:effectLst/>
              </a:rPr>
              <a:t> a </a:t>
            </a:r>
            <a:r>
              <a:rPr lang="en-US" sz="1600" b="0" i="0" u="none" strike="noStrike" dirty="0" err="1">
                <a:solidFill>
                  <a:srgbClr val="000000"/>
                </a:solidFill>
                <a:effectLst/>
              </a:rPr>
              <a:t>tabela</a:t>
            </a:r>
            <a:r>
              <a:rPr lang="en-US" sz="1600" b="0" i="0" u="none" strike="noStrike" dirty="0">
                <a:solidFill>
                  <a:srgbClr val="000000"/>
                </a:solidFill>
                <a:effectLst/>
              </a:rPr>
              <a:t> de </a:t>
            </a:r>
            <a:r>
              <a:rPr lang="en-US" sz="1600" b="0" i="0" u="none" strike="noStrike" dirty="0" err="1">
                <a:solidFill>
                  <a:srgbClr val="000000"/>
                </a:solidFill>
                <a:effectLst/>
              </a:rPr>
              <a:t>rotas</a:t>
            </a:r>
            <a:r>
              <a:rPr lang="en-US" sz="1600" b="0" i="0" u="none" strike="noStrike" dirty="0">
                <a:solidFill>
                  <a:srgbClr val="000000"/>
                </a:solidFill>
                <a:effectLst/>
              </a:rPr>
              <a:t> da sub-rede </a:t>
            </a:r>
            <a:r>
              <a:rPr lang="en-US" sz="1600" b="0" i="0" u="none" strike="noStrike" dirty="0" err="1">
                <a:solidFill>
                  <a:srgbClr val="000000"/>
                </a:solidFill>
                <a:effectLst/>
              </a:rPr>
              <a:t>privada</a:t>
            </a:r>
            <a:r>
              <a:rPr lang="en-US" sz="1600" b="0" i="0" u="none" strike="noStrike" dirty="0">
                <a:solidFill>
                  <a:srgbClr val="000000"/>
                </a:solidFill>
                <a:effectLst/>
              </a:rPr>
              <a:t> para </a:t>
            </a:r>
            <a:r>
              <a:rPr lang="en-US" sz="1600" b="0" i="0" u="none" strike="noStrike" dirty="0" err="1">
                <a:solidFill>
                  <a:srgbClr val="000000"/>
                </a:solidFill>
                <a:effectLst/>
              </a:rPr>
              <a:t>direcionar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para a internet </a:t>
            </a:r>
            <a:r>
              <a:rPr lang="en-US" sz="1600" b="0" i="0" u="none" strike="noStrike" dirty="0" err="1">
                <a:solidFill>
                  <a:srgbClr val="000000"/>
                </a:solidFill>
                <a:effectLst/>
              </a:rPr>
              <a:t>através</a:t>
            </a:r>
            <a:r>
              <a:rPr lang="en-US" sz="1600" b="0" i="0" u="none" strike="noStrike" dirty="0">
                <a:solidFill>
                  <a:srgbClr val="000000"/>
                </a:solidFill>
                <a:effectLst/>
              </a:rPr>
              <a:t> do NAT Gateway.</a:t>
            </a: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Para </a:t>
            </a:r>
            <a:r>
              <a:rPr lang="en-US" sz="1600" b="0" i="0" u="none" strike="noStrike" dirty="0" err="1">
                <a:solidFill>
                  <a:srgbClr val="000000"/>
                </a:solidFill>
                <a:effectLst/>
              </a:rPr>
              <a:t>permitir</a:t>
            </a:r>
            <a:r>
              <a:rPr lang="en-US" sz="1600" b="0" i="0" u="none" strike="noStrike" dirty="0">
                <a:solidFill>
                  <a:srgbClr val="000000"/>
                </a:solidFill>
                <a:effectLst/>
              </a:rPr>
              <a:t> que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acessem</a:t>
            </a:r>
            <a:r>
              <a:rPr lang="en-US" sz="1600" b="0" i="0" u="none" strike="noStrike" dirty="0">
                <a:solidFill>
                  <a:srgbClr val="000000"/>
                </a:solidFill>
                <a:effectLst/>
              </a:rPr>
              <a:t> a internet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expô</a:t>
            </a:r>
            <a:r>
              <a:rPr lang="en-US" sz="1600" b="0" i="0" u="none" strike="noStrike" dirty="0">
                <a:solidFill>
                  <a:srgbClr val="000000"/>
                </a:solidFill>
                <a:effectLst/>
              </a:rPr>
              <a:t>-las </a:t>
            </a:r>
            <a:r>
              <a:rPr lang="en-US" sz="1600" b="0" i="0" u="none" strike="noStrike" dirty="0" err="1">
                <a:solidFill>
                  <a:srgbClr val="000000"/>
                </a:solidFill>
                <a:effectLst/>
              </a:rPr>
              <a:t>diretamente</a:t>
            </a:r>
            <a:r>
              <a:rPr lang="en-US" sz="1600" b="0" i="0" u="none" strike="noStrike" dirty="0">
                <a:solidFill>
                  <a:srgbClr val="000000"/>
                </a:solidFill>
                <a:effectLst/>
              </a:rPr>
              <a:t>, a </a:t>
            </a:r>
            <a:r>
              <a:rPr lang="en-US" sz="1600" b="0" i="0" u="none" strike="noStrike" dirty="0" err="1">
                <a:solidFill>
                  <a:srgbClr val="000000"/>
                </a:solidFill>
                <a:effectLst/>
              </a:rPr>
              <a:t>solução</a:t>
            </a:r>
            <a:r>
              <a:rPr lang="en-US" sz="1600" b="0" i="0" u="none" strike="noStrike" dirty="0">
                <a:solidFill>
                  <a:srgbClr val="000000"/>
                </a:solidFill>
                <a:effectLst/>
              </a:rPr>
              <a:t> </a:t>
            </a:r>
            <a:r>
              <a:rPr lang="en-US" sz="1600" b="0" i="0" u="none" strike="noStrike" dirty="0" err="1">
                <a:solidFill>
                  <a:srgbClr val="000000"/>
                </a:solidFill>
                <a:effectLst/>
              </a:rPr>
              <a:t>recomendada</a:t>
            </a:r>
            <a:r>
              <a:rPr lang="en-US" sz="1600" b="0" i="0" u="none" strike="noStrike" dirty="0">
                <a:solidFill>
                  <a:srgbClr val="000000"/>
                </a:solidFill>
                <a:effectLst/>
              </a:rPr>
              <a:t> é </a:t>
            </a:r>
            <a:r>
              <a:rPr lang="en-US" sz="1600" b="0" i="0" u="none" strike="noStrike" dirty="0" err="1">
                <a:solidFill>
                  <a:srgbClr val="000000"/>
                </a:solidFill>
                <a:effectLst/>
              </a:rPr>
              <a:t>utilizar</a:t>
            </a:r>
            <a:r>
              <a:rPr lang="en-US" sz="1600" b="0" i="0" u="none" strike="noStrike" dirty="0">
                <a:solidFill>
                  <a:srgbClr val="000000"/>
                </a:solidFill>
                <a:effectLst/>
              </a:rPr>
              <a:t> um </a:t>
            </a:r>
            <a:r>
              <a:rPr lang="en-US" sz="1600" b="1" i="0" u="none" strike="noStrike" dirty="0">
                <a:solidFill>
                  <a:srgbClr val="000000"/>
                </a:solidFill>
                <a:effectLst/>
              </a:rPr>
              <a:t>NAT Gateway</a:t>
            </a:r>
            <a:r>
              <a:rPr lang="en-US" sz="1600" b="0" i="0" u="none" strike="noStrike" dirty="0">
                <a:solidFill>
                  <a:srgbClr val="000000"/>
                </a:solidFill>
                <a:effectLst/>
              </a:rPr>
              <a:t>. O NAT Gateway é </a:t>
            </a:r>
            <a:r>
              <a:rPr lang="en-US" sz="1600" b="0" i="0" u="none" strike="noStrike" dirty="0" err="1">
                <a:solidFill>
                  <a:srgbClr val="000000"/>
                </a:solidFill>
                <a:effectLst/>
              </a:rPr>
              <a:t>implantado</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e </a:t>
            </a:r>
            <a:r>
              <a:rPr lang="en-US" sz="1600" b="0" i="0" u="none" strike="noStrike" dirty="0" err="1">
                <a:solidFill>
                  <a:srgbClr val="000000"/>
                </a:solidFill>
                <a:effectLst/>
              </a:rPr>
              <a:t>permite</a:t>
            </a:r>
            <a:r>
              <a:rPr lang="en-US" sz="1600" b="0" i="0" u="none" strike="noStrike" dirty="0">
                <a:solidFill>
                  <a:srgbClr val="000000"/>
                </a:solidFill>
                <a:effectLst/>
              </a:rPr>
              <a:t> que </a:t>
            </a:r>
            <a:r>
              <a:rPr lang="en-US" sz="1600" b="0" i="0" u="none" strike="noStrike" dirty="0" err="1">
                <a:solidFill>
                  <a:srgbClr val="000000"/>
                </a:solidFill>
                <a:effectLst/>
              </a:rPr>
              <a:t>instâncias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iniciem</a:t>
            </a:r>
            <a:r>
              <a:rPr lang="en-US" sz="1600" b="0" i="0" u="none" strike="noStrike" dirty="0">
                <a:solidFill>
                  <a:srgbClr val="000000"/>
                </a:solidFill>
                <a:effectLst/>
              </a:rPr>
              <a:t> </a:t>
            </a:r>
            <a:r>
              <a:rPr lang="en-US" sz="1600" b="0" i="0" u="none" strike="noStrike" dirty="0" err="1">
                <a:solidFill>
                  <a:srgbClr val="000000"/>
                </a:solidFill>
                <a:effectLst/>
              </a:rPr>
              <a:t>conexões</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para a internet (</a:t>
            </a:r>
            <a:r>
              <a:rPr lang="en-US" sz="1600" b="0" i="0" u="none" strike="noStrike" dirty="0" err="1">
                <a:solidFill>
                  <a:srgbClr val="000000"/>
                </a:solidFill>
                <a:effectLst/>
              </a:rPr>
              <a:t>por</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para </a:t>
            </a:r>
            <a:r>
              <a:rPr lang="en-US" sz="1600" b="0" i="0" u="none" strike="noStrike" dirty="0" err="1">
                <a:solidFill>
                  <a:srgbClr val="000000"/>
                </a:solidFill>
                <a:effectLst/>
              </a:rPr>
              <a:t>baixar</a:t>
            </a:r>
            <a:r>
              <a:rPr lang="en-US" sz="1600" b="0" i="0" u="none" strike="noStrike" dirty="0">
                <a:solidFill>
                  <a:srgbClr val="000000"/>
                </a:solidFill>
                <a:effectLst/>
              </a:rPr>
              <a:t> </a:t>
            </a:r>
            <a:r>
              <a:rPr lang="en-US" sz="1600" b="0" i="0" u="none" strike="noStrike" dirty="0" err="1">
                <a:solidFill>
                  <a:srgbClr val="000000"/>
                </a:solidFill>
                <a:effectLst/>
              </a:rPr>
              <a:t>atualizações</a:t>
            </a:r>
            <a:r>
              <a:rPr lang="en-US" sz="1600" b="0" i="0" u="none" strike="noStrike" dirty="0">
                <a:solidFill>
                  <a:srgbClr val="000000"/>
                </a:solidFill>
                <a:effectLst/>
              </a:rPr>
              <a:t>), mas impede que </a:t>
            </a:r>
            <a:r>
              <a:rPr lang="en-US" sz="1600" b="0" i="0" u="none" strike="noStrike" dirty="0" err="1">
                <a:solidFill>
                  <a:srgbClr val="000000"/>
                </a:solidFill>
                <a:effectLst/>
              </a:rPr>
              <a:t>conexões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solicitadas</a:t>
            </a:r>
            <a:r>
              <a:rPr lang="en-US" sz="1600" b="0" i="0" u="none" strike="noStrike" dirty="0">
                <a:solidFill>
                  <a:srgbClr val="000000"/>
                </a:solidFill>
                <a:effectLst/>
              </a:rPr>
              <a:t> da internet </a:t>
            </a:r>
            <a:r>
              <a:rPr lang="en-US" sz="1600" b="0" i="0" u="none" strike="noStrike" dirty="0" err="1">
                <a:solidFill>
                  <a:srgbClr val="000000"/>
                </a:solidFill>
                <a:effectLst/>
              </a:rPr>
              <a:t>cheguem</a:t>
            </a:r>
            <a:r>
              <a:rPr lang="en-US" sz="1600" b="0" i="0" u="none" strike="noStrike" dirty="0">
                <a:solidFill>
                  <a:srgbClr val="000000"/>
                </a:solidFill>
                <a:effectLst/>
              </a:rPr>
              <a:t>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a:t>
            </a:r>
          </a:p>
          <a:p>
            <a:pPr algn="l"/>
            <a:r>
              <a:rPr lang="en-US" sz="1600" b="1" i="0" u="none" strike="noStrike" dirty="0">
                <a:solidFill>
                  <a:srgbClr val="000000"/>
                </a:solidFill>
                <a:effectLst/>
              </a:rPr>
              <a:t>Passos para </a:t>
            </a:r>
            <a:r>
              <a:rPr lang="en-US" sz="1600" b="1" i="0" u="none" strike="noStrike" dirty="0" err="1">
                <a:solidFill>
                  <a:srgbClr val="000000"/>
                </a:solidFill>
                <a:effectLst/>
              </a:rPr>
              <a:t>Implementar</a:t>
            </a:r>
            <a:r>
              <a:rPr lang="en-US" sz="1600" b="1" i="0" u="none" strike="noStrike" dirty="0">
                <a:solidFill>
                  <a:srgbClr val="000000"/>
                </a:solidFill>
                <a:effectLst/>
              </a:rPr>
              <a:t> a </a:t>
            </a:r>
            <a:r>
              <a:rPr lang="en-US" sz="1600" b="1" i="0" u="none" strike="noStrike" dirty="0" err="1">
                <a:solidFill>
                  <a:srgbClr val="000000"/>
                </a:solidFill>
                <a:effectLst/>
              </a:rPr>
              <a:t>Solução</a:t>
            </a:r>
            <a:r>
              <a:rPr lang="en-US" sz="1600" b="1" i="0" u="none" strike="noStrike" dirty="0">
                <a:solidFill>
                  <a:srgbClr val="000000"/>
                </a:solidFill>
                <a:effectLst/>
              </a:rPr>
              <a:t>:</a:t>
            </a:r>
            <a:endParaRPr lang="en-US" sz="1600" b="0" i="0" u="none" strike="noStrike" dirty="0">
              <a:solidFill>
                <a:srgbClr val="000000"/>
              </a:solidFill>
              <a:effectLst/>
            </a:endParaRPr>
          </a:p>
          <a:p>
            <a:pPr algn="l">
              <a:buFont typeface="+mj-lt"/>
              <a:buAutoNum type="arabicPeriod"/>
            </a:pPr>
            <a:r>
              <a:rPr lang="en-US" sz="1600" b="1" i="0" u="none" strike="noStrike" dirty="0" err="1">
                <a:solidFill>
                  <a:srgbClr val="000000"/>
                </a:solidFill>
                <a:effectLst/>
              </a:rPr>
              <a:t>Criar</a:t>
            </a:r>
            <a:r>
              <a:rPr lang="en-US" sz="1600" b="1" i="0" u="none" strike="noStrike" dirty="0">
                <a:solidFill>
                  <a:srgbClr val="000000"/>
                </a:solidFill>
                <a:effectLst/>
              </a:rPr>
              <a:t> um NAT Gateway</a:t>
            </a:r>
            <a:r>
              <a:rPr lang="en-US" sz="1600" b="0" i="0" u="none" strike="noStrike" dirty="0">
                <a:solidFill>
                  <a:srgbClr val="000000"/>
                </a:solidFill>
                <a:effectLst/>
              </a:rPr>
              <a:t>: </a:t>
            </a:r>
            <a:r>
              <a:rPr lang="en-US" sz="1600" b="0" i="0" u="none" strike="noStrike" dirty="0" err="1">
                <a:solidFill>
                  <a:srgbClr val="000000"/>
                </a:solidFill>
                <a:effectLst/>
              </a:rPr>
              <a:t>Implante</a:t>
            </a:r>
            <a:r>
              <a:rPr lang="en-US" sz="1600" b="0" i="0" u="none" strike="noStrike" dirty="0">
                <a:solidFill>
                  <a:srgbClr val="000000"/>
                </a:solidFill>
                <a:effectLst/>
              </a:rPr>
              <a:t> o NAT Gateway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Ele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associado</a:t>
            </a:r>
            <a:r>
              <a:rPr lang="en-US" sz="1600" b="0" i="0" u="none" strike="noStrike" dirty="0">
                <a:solidFill>
                  <a:srgbClr val="000000"/>
                </a:solidFill>
                <a:effectLst/>
              </a:rPr>
              <a:t> a um Elastic IP (EIP) para se </a:t>
            </a:r>
            <a:r>
              <a:rPr lang="en-US" sz="1600" b="0" i="0" u="none" strike="noStrike" dirty="0" err="1">
                <a:solidFill>
                  <a:srgbClr val="000000"/>
                </a:solidFill>
                <a:effectLst/>
              </a:rPr>
              <a:t>comunicar</a:t>
            </a:r>
            <a:r>
              <a:rPr lang="en-US" sz="1600" b="0" i="0" u="none" strike="noStrike" dirty="0">
                <a:solidFill>
                  <a:srgbClr val="000000"/>
                </a:solidFill>
                <a:effectLst/>
              </a:rPr>
              <a:t> com a internet.</a:t>
            </a:r>
          </a:p>
          <a:p>
            <a:pPr algn="l">
              <a:buFont typeface="+mj-lt"/>
              <a:buAutoNum type="arabicPeriod"/>
            </a:pPr>
            <a:r>
              <a:rPr lang="en-US" sz="1600" b="1" i="0" u="none" strike="noStrike" dirty="0" err="1">
                <a:solidFill>
                  <a:srgbClr val="000000"/>
                </a:solidFill>
                <a:effectLst/>
              </a:rPr>
              <a:t>Atualizar</a:t>
            </a:r>
            <a:r>
              <a:rPr lang="en-US" sz="1600" b="1" i="0" u="none" strike="noStrike" dirty="0">
                <a:solidFill>
                  <a:srgbClr val="000000"/>
                </a:solidFill>
                <a:effectLst/>
              </a:rPr>
              <a:t> a </a:t>
            </a:r>
            <a:r>
              <a:rPr lang="en-US" sz="1600" b="1" i="0" u="none" strike="noStrike" dirty="0" err="1">
                <a:solidFill>
                  <a:srgbClr val="000000"/>
                </a:solidFill>
                <a:effectLst/>
              </a:rPr>
              <a:t>Tabela</a:t>
            </a:r>
            <a:r>
              <a:rPr lang="en-US" sz="1600" b="1" i="0" u="none" strike="noStrike" dirty="0">
                <a:solidFill>
                  <a:srgbClr val="000000"/>
                </a:solidFill>
                <a:effectLst/>
              </a:rPr>
              <a:t> de </a:t>
            </a:r>
            <a:r>
              <a:rPr lang="en-US" sz="1600" b="1" i="0" u="none" strike="noStrike" dirty="0" err="1">
                <a:solidFill>
                  <a:srgbClr val="000000"/>
                </a:solidFill>
                <a:effectLst/>
              </a:rPr>
              <a:t>Rotas</a:t>
            </a:r>
            <a:r>
              <a:rPr lang="en-US" sz="1600" b="1" i="0" u="none" strike="noStrike" dirty="0">
                <a:solidFill>
                  <a:srgbClr val="000000"/>
                </a:solidFill>
                <a:effectLst/>
              </a:rPr>
              <a:t> da Sub-rede </a:t>
            </a:r>
            <a:r>
              <a:rPr lang="en-US" sz="1600" b="1"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Modifique</a:t>
            </a:r>
            <a:r>
              <a:rPr lang="en-US" sz="1600" b="0" i="0" u="none" strike="noStrike" dirty="0">
                <a:solidFill>
                  <a:srgbClr val="000000"/>
                </a:solidFill>
                <a:effectLst/>
              </a:rPr>
              <a:t> a </a:t>
            </a:r>
            <a:r>
              <a:rPr lang="en-US" sz="1600" b="0" i="0" u="none" strike="noStrike" dirty="0" err="1">
                <a:solidFill>
                  <a:srgbClr val="000000"/>
                </a:solidFill>
                <a:effectLst/>
              </a:rPr>
              <a:t>tabela</a:t>
            </a:r>
            <a:r>
              <a:rPr lang="en-US" sz="1600" b="0" i="0" u="none" strike="noStrike" dirty="0">
                <a:solidFill>
                  <a:srgbClr val="000000"/>
                </a:solidFill>
                <a:effectLst/>
              </a:rPr>
              <a:t> de </a:t>
            </a:r>
            <a:r>
              <a:rPr lang="en-US" sz="1600" b="0" i="0" u="none" strike="noStrike" dirty="0" err="1">
                <a:solidFill>
                  <a:srgbClr val="000000"/>
                </a:solidFill>
                <a:effectLst/>
              </a:rPr>
              <a:t>rotas</a:t>
            </a:r>
            <a:r>
              <a:rPr lang="en-US" sz="1600" b="0" i="0" u="none" strike="noStrike" dirty="0">
                <a:solidFill>
                  <a:srgbClr val="000000"/>
                </a:solidFill>
                <a:effectLst/>
              </a:rPr>
              <a:t> </a:t>
            </a:r>
            <a:r>
              <a:rPr lang="en-US" sz="1600" b="0" i="0" u="none" strike="noStrike" dirty="0" err="1">
                <a:solidFill>
                  <a:srgbClr val="000000"/>
                </a:solidFill>
                <a:effectLst/>
              </a:rPr>
              <a:t>associada</a:t>
            </a:r>
            <a:r>
              <a:rPr lang="en-US" sz="1600" b="0" i="0" u="none" strike="noStrike" dirty="0">
                <a:solidFill>
                  <a:srgbClr val="000000"/>
                </a:solidFill>
                <a:effectLst/>
              </a:rPr>
              <a:t> à sub-rede </a:t>
            </a:r>
            <a:r>
              <a:rPr lang="en-US" sz="1600" b="0" i="0" u="none" strike="noStrike" dirty="0" err="1">
                <a:solidFill>
                  <a:srgbClr val="000000"/>
                </a:solidFill>
                <a:effectLst/>
              </a:rPr>
              <a:t>privada</a:t>
            </a:r>
            <a:r>
              <a:rPr lang="en-US" sz="1600" b="0" i="0" u="none" strike="noStrike" dirty="0">
                <a:solidFill>
                  <a:srgbClr val="000000"/>
                </a:solidFill>
                <a:effectLst/>
              </a:rPr>
              <a:t> para </a:t>
            </a:r>
            <a:r>
              <a:rPr lang="en-US" sz="1600" b="0" i="0" u="none" strike="noStrike" dirty="0" err="1">
                <a:solidFill>
                  <a:srgbClr val="000000"/>
                </a:solidFill>
                <a:effectLst/>
              </a:rPr>
              <a:t>direcionar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destinado</a:t>
            </a:r>
            <a:r>
              <a:rPr lang="en-US" sz="1600" b="0" i="0" u="none" strike="noStrike" dirty="0">
                <a:solidFill>
                  <a:srgbClr val="000000"/>
                </a:solidFill>
                <a:effectLst/>
              </a:rPr>
              <a:t> à internet (0.0.0.0/0) para o NAT Gateway.</a:t>
            </a:r>
          </a:p>
          <a:p>
            <a:pPr algn="l">
              <a:buFont typeface="+mj-lt"/>
              <a:buAutoNum type="arabicPeriod"/>
            </a:pPr>
            <a:r>
              <a:rPr lang="en-US" sz="1600" b="1" i="0" u="none" strike="noStrike" dirty="0" err="1">
                <a:solidFill>
                  <a:srgbClr val="000000"/>
                </a:solidFill>
                <a:effectLst/>
              </a:rPr>
              <a:t>Manter</a:t>
            </a:r>
            <a:r>
              <a:rPr lang="en-US" sz="1600" b="1" i="0" u="none" strike="noStrike" dirty="0">
                <a:solidFill>
                  <a:srgbClr val="000000"/>
                </a:solidFill>
                <a:effectLst/>
              </a:rPr>
              <a:t> a Segurança</a:t>
            </a:r>
            <a:r>
              <a:rPr lang="en-US" sz="1600" b="0" i="0" u="none" strike="noStrike" dirty="0">
                <a:solidFill>
                  <a:srgbClr val="000000"/>
                </a:solidFill>
                <a:effectLst/>
              </a:rPr>
              <a:t>: Essa </a:t>
            </a:r>
            <a:r>
              <a:rPr lang="en-US" sz="1600" b="0" i="0" u="none" strike="noStrike" dirty="0" err="1">
                <a:solidFill>
                  <a:srgbClr val="000000"/>
                </a:solidFill>
                <a:effectLst/>
              </a:rPr>
              <a:t>abordagem</a:t>
            </a:r>
            <a:r>
              <a:rPr lang="en-US" sz="1600" b="0" i="0" u="none" strike="noStrike" dirty="0">
                <a:solidFill>
                  <a:srgbClr val="000000"/>
                </a:solidFill>
                <a:effectLst/>
              </a:rPr>
              <a:t> </a:t>
            </a:r>
            <a:r>
              <a:rPr lang="en-US" sz="1600" b="0" i="0" u="none" strike="noStrike" dirty="0" err="1">
                <a:solidFill>
                  <a:srgbClr val="000000"/>
                </a:solidFill>
                <a:effectLst/>
              </a:rPr>
              <a:t>mantém</a:t>
            </a:r>
            <a:r>
              <a:rPr lang="en-US" sz="1600" b="0" i="0" u="none" strike="noStrike" dirty="0">
                <a:solidFill>
                  <a:srgbClr val="000000"/>
                </a:solidFill>
                <a:effectLst/>
              </a:rPr>
              <a:t> as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inacessíveis</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da internet, </a:t>
            </a:r>
            <a:r>
              <a:rPr lang="en-US" sz="1600" b="0" i="0" u="none" strike="noStrike" dirty="0" err="1">
                <a:solidFill>
                  <a:srgbClr val="000000"/>
                </a:solidFill>
                <a:effectLst/>
              </a:rPr>
              <a:t>alinhando</a:t>
            </a:r>
            <a:r>
              <a:rPr lang="en-US" sz="1600" b="0" i="0" u="none" strike="noStrike" dirty="0">
                <a:solidFill>
                  <a:srgbClr val="000000"/>
                </a:solidFill>
                <a:effectLst/>
              </a:rPr>
              <a:t>-se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melhores</a:t>
            </a:r>
            <a:r>
              <a:rPr lang="en-US" sz="1600" b="0" i="0" u="none" strike="noStrike" dirty="0">
                <a:solidFill>
                  <a:srgbClr val="000000"/>
                </a:solidFill>
                <a:effectLst/>
              </a:rPr>
              <a:t> </a:t>
            </a:r>
            <a:r>
              <a:rPr lang="en-US" sz="1600" b="0" i="0" u="none" strike="noStrike" dirty="0" err="1">
                <a:solidFill>
                  <a:srgbClr val="000000"/>
                </a:solidFill>
                <a:effectLst/>
              </a:rPr>
              <a:t>práticas</a:t>
            </a:r>
            <a:r>
              <a:rPr lang="en-US" sz="1600" b="0" i="0" u="none" strike="noStrike" dirty="0">
                <a:solidFill>
                  <a:srgbClr val="000000"/>
                </a:solidFill>
                <a:effectLst/>
              </a:rPr>
              <a:t> de segurança.</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a) </a:t>
            </a:r>
            <a:r>
              <a:rPr lang="en-US" sz="1600" b="0" i="0" u="none" strike="noStrike" dirty="0" err="1">
                <a:solidFill>
                  <a:srgbClr val="000000"/>
                </a:solidFill>
                <a:effectLst/>
              </a:rPr>
              <a:t>Associar</a:t>
            </a:r>
            <a:r>
              <a:rPr lang="en-US" sz="1600" b="0" i="0" u="none" strike="noStrike" dirty="0">
                <a:solidFill>
                  <a:srgbClr val="000000"/>
                </a:solidFill>
                <a:effectLst/>
              </a:rPr>
              <a:t> um IP </a:t>
            </a:r>
            <a:r>
              <a:rPr lang="en-US" sz="1600" b="0" i="0" u="none" strike="noStrike" dirty="0" err="1">
                <a:solidFill>
                  <a:srgbClr val="000000"/>
                </a:solidFill>
                <a:effectLst/>
              </a:rPr>
              <a:t>público</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compromete</a:t>
            </a:r>
            <a:r>
              <a:rPr lang="en-US" sz="1600" b="0" i="0" u="none" strike="noStrike" dirty="0">
                <a:solidFill>
                  <a:srgbClr val="000000"/>
                </a:solidFill>
                <a:effectLst/>
              </a:rPr>
              <a:t> a segurança, </a:t>
            </a:r>
            <a:r>
              <a:rPr lang="en-US" sz="1600" b="0" i="0" u="none" strike="noStrike" dirty="0" err="1">
                <a:solidFill>
                  <a:srgbClr val="000000"/>
                </a:solidFill>
                <a:effectLst/>
              </a:rPr>
              <a:t>tornando</a:t>
            </a:r>
            <a:r>
              <a:rPr lang="en-US" sz="1600" b="0" i="0" u="none" strike="noStrike" dirty="0">
                <a:solidFill>
                  <a:srgbClr val="000000"/>
                </a:solidFill>
                <a:effectLst/>
              </a:rPr>
              <a:t>-as </a:t>
            </a:r>
            <a:r>
              <a:rPr lang="en-US" sz="1600" b="0" i="0" u="none" strike="noStrike" dirty="0" err="1">
                <a:solidFill>
                  <a:srgbClr val="000000"/>
                </a:solidFill>
                <a:effectLst/>
              </a:rPr>
              <a:t>acessíveis</a:t>
            </a:r>
            <a:r>
              <a:rPr lang="en-US" sz="1600" b="0" i="0" u="none" strike="noStrike" dirty="0">
                <a:solidFill>
                  <a:srgbClr val="000000"/>
                </a:solidFill>
                <a:effectLst/>
              </a:rPr>
              <a:t> pela internet.</a:t>
            </a:r>
          </a:p>
          <a:p>
            <a:pPr algn="l">
              <a:buFont typeface="Arial" panose="020B0604020202020204" pitchFamily="34" charset="0"/>
              <a:buChar char="•"/>
            </a:pPr>
            <a:r>
              <a:rPr lang="en-US" sz="1600" b="0" i="0" u="none" strike="noStrike" dirty="0">
                <a:solidFill>
                  <a:srgbClr val="000000"/>
                </a:solidFill>
                <a:effectLst/>
              </a:rPr>
              <a:t>b) Mover as </a:t>
            </a:r>
            <a:r>
              <a:rPr lang="en-US" sz="1600" b="0" i="0" u="none" strike="noStrike" dirty="0" err="1">
                <a:solidFill>
                  <a:srgbClr val="000000"/>
                </a:solidFill>
                <a:effectLst/>
              </a:rPr>
              <a:t>instâncias</a:t>
            </a:r>
            <a:r>
              <a:rPr lang="en-US" sz="1600" b="0" i="0" u="none" strike="noStrike" dirty="0">
                <a:solidFill>
                  <a:srgbClr val="000000"/>
                </a:solidFill>
                <a:effectLst/>
              </a:rPr>
              <a:t> para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as </a:t>
            </a:r>
            <a:r>
              <a:rPr lang="en-US" sz="1600" b="0" i="0" u="none" strike="noStrike" dirty="0" err="1">
                <a:solidFill>
                  <a:srgbClr val="000000"/>
                </a:solidFill>
                <a:effectLst/>
              </a:rPr>
              <a:t>exporia</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à internet, o que </a:t>
            </a:r>
            <a:r>
              <a:rPr lang="en-US" sz="1600" b="0" i="0" u="none" strike="noStrike" dirty="0" err="1">
                <a:solidFill>
                  <a:srgbClr val="000000"/>
                </a:solidFill>
                <a:effectLst/>
              </a:rPr>
              <a:t>não</a:t>
            </a:r>
            <a:r>
              <a:rPr lang="en-US" sz="1600" b="0" i="0" u="none" strike="noStrike" dirty="0">
                <a:solidFill>
                  <a:srgbClr val="000000"/>
                </a:solidFill>
                <a:effectLst/>
              </a:rPr>
              <a:t> é </a:t>
            </a:r>
            <a:r>
              <a:rPr lang="en-US" sz="1600" b="0" i="0" u="none" strike="noStrike" dirty="0" err="1">
                <a:solidFill>
                  <a:srgbClr val="000000"/>
                </a:solidFill>
                <a:effectLst/>
              </a:rPr>
              <a:t>recomendado</a:t>
            </a:r>
            <a:r>
              <a:rPr lang="en-US" sz="1600" b="0" i="0" u="none" strike="noStrike" dirty="0">
                <a:solidFill>
                  <a:srgbClr val="000000"/>
                </a:solidFill>
                <a:effectLst/>
              </a:rPr>
              <a:t> para </a:t>
            </a:r>
            <a:r>
              <a:rPr lang="en-US" sz="1600" b="0" i="0" u="none" strike="noStrike" dirty="0" err="1">
                <a:solidFill>
                  <a:srgbClr val="000000"/>
                </a:solidFill>
                <a:effectLst/>
              </a:rPr>
              <a:t>instâncias</a:t>
            </a:r>
            <a:r>
              <a:rPr lang="en-US" sz="1600" b="0" i="0" u="none" strike="noStrike" dirty="0">
                <a:solidFill>
                  <a:srgbClr val="000000"/>
                </a:solidFill>
                <a:effectLst/>
              </a:rPr>
              <a:t> de backend </a:t>
            </a:r>
            <a:r>
              <a:rPr lang="en-US" sz="1600" b="0" i="0" u="none" strike="noStrike" dirty="0" err="1">
                <a:solidFill>
                  <a:srgbClr val="000000"/>
                </a:solidFill>
                <a:effectLst/>
              </a:rPr>
              <a:t>sensíveis</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d) Um bastion host </a:t>
            </a:r>
            <a:r>
              <a:rPr lang="en-US" sz="1600" b="0" i="0" u="none" strike="noStrike" dirty="0" err="1">
                <a:solidFill>
                  <a:srgbClr val="000000"/>
                </a:solidFill>
                <a:effectLst/>
              </a:rPr>
              <a:t>não</a:t>
            </a:r>
            <a:r>
              <a:rPr lang="en-US" sz="1600" b="0" i="0" u="none" strike="noStrike" dirty="0">
                <a:solidFill>
                  <a:srgbClr val="000000"/>
                </a:solidFill>
                <a:effectLst/>
              </a:rPr>
              <a:t> é </a:t>
            </a:r>
            <a:r>
              <a:rPr lang="en-US" sz="1600" b="0" i="0" u="none" strike="noStrike" dirty="0" err="1">
                <a:solidFill>
                  <a:srgbClr val="000000"/>
                </a:solidFill>
                <a:effectLst/>
              </a:rPr>
              <a:t>apropriado</a:t>
            </a:r>
            <a:r>
              <a:rPr lang="en-US" sz="1600" b="0" i="0" u="none" strike="noStrike" dirty="0">
                <a:solidFill>
                  <a:srgbClr val="000000"/>
                </a:solidFill>
                <a:effectLst/>
              </a:rPr>
              <a:t> para </a:t>
            </a:r>
            <a:r>
              <a:rPr lang="en-US" sz="1600" b="0" i="0" u="none" strike="noStrike" dirty="0" err="1">
                <a:solidFill>
                  <a:srgbClr val="000000"/>
                </a:solidFill>
                <a:effectLst/>
              </a:rPr>
              <a:t>encaminhar</a:t>
            </a:r>
            <a:r>
              <a:rPr lang="en-US" sz="1600" b="0" i="0" u="none" strike="noStrike" dirty="0">
                <a:solidFill>
                  <a:srgbClr val="000000"/>
                </a:solidFill>
                <a:effectLst/>
              </a:rPr>
              <a:t>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atualização</a:t>
            </a:r>
            <a:r>
              <a:rPr lang="en-US" sz="1600" b="0" i="0" u="none" strike="noStrike" dirty="0">
                <a:solidFill>
                  <a:srgbClr val="000000"/>
                </a:solidFill>
                <a:effectLst/>
              </a:rPr>
              <a:t> de software para as </a:t>
            </a:r>
            <a:r>
              <a:rPr lang="en-US" sz="1600" b="0" i="0" u="none" strike="noStrike" dirty="0" err="1">
                <a:solidFill>
                  <a:srgbClr val="000000"/>
                </a:solidFill>
                <a:effectLst/>
              </a:rPr>
              <a:t>instâncias</a:t>
            </a:r>
            <a:r>
              <a:rPr lang="en-US" sz="1600" b="0" i="0" u="none" strike="noStrike" dirty="0">
                <a:solidFill>
                  <a:srgbClr val="000000"/>
                </a:solidFill>
                <a:effectLst/>
              </a:rPr>
              <a:t> EC2. Bastion hosts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geralmente</a:t>
            </a:r>
            <a:r>
              <a:rPr lang="en-US" sz="1600" b="0" i="0" u="none" strike="noStrike" dirty="0">
                <a:solidFill>
                  <a:srgbClr val="000000"/>
                </a:solidFill>
                <a:effectLst/>
              </a:rPr>
              <a:t> </a:t>
            </a:r>
            <a:r>
              <a:rPr lang="en-US" sz="1600" b="0" i="0" u="none" strike="noStrike" dirty="0" err="1">
                <a:solidFill>
                  <a:srgbClr val="000000"/>
                </a:solidFill>
                <a:effectLst/>
              </a:rPr>
              <a:t>usados</a:t>
            </a:r>
            <a:r>
              <a:rPr lang="en-US" sz="1600" b="0" i="0" u="none" strike="noStrike" dirty="0">
                <a:solidFill>
                  <a:srgbClr val="000000"/>
                </a:solidFill>
                <a:effectLst/>
              </a:rPr>
              <a:t> para SSH/RDP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privadas</a:t>
            </a:r>
            <a:r>
              <a:rPr lang="en-US" sz="1600" b="0" i="0" u="none" strike="noStrike" dirty="0">
                <a:solidFill>
                  <a:srgbClr val="000000"/>
                </a:solidFill>
                <a:effectLst/>
              </a:rPr>
              <a:t> de </a:t>
            </a:r>
            <a:r>
              <a:rPr lang="en-US" sz="1600" b="0" i="0" u="none" strike="noStrike" dirty="0" err="1">
                <a:solidFill>
                  <a:srgbClr val="000000"/>
                </a:solidFill>
                <a:effectLst/>
              </a:rPr>
              <a:t>maneira</a:t>
            </a:r>
            <a:r>
              <a:rPr lang="en-US" sz="1600" b="0" i="0" u="none" strike="noStrike" dirty="0">
                <a:solidFill>
                  <a:srgbClr val="000000"/>
                </a:solidFill>
                <a:effectLst/>
              </a:rPr>
              <a:t> </a:t>
            </a:r>
            <a:r>
              <a:rPr lang="en-US" sz="1600" b="0" i="0" u="none" strike="noStrike" dirty="0" err="1">
                <a:solidFill>
                  <a:srgbClr val="000000"/>
                </a:solidFill>
                <a:effectLst/>
              </a:rPr>
              <a:t>segura</a:t>
            </a:r>
            <a:r>
              <a:rPr lang="en-US" sz="1600" b="0" i="0" u="none" strike="noStrike" dirty="0">
                <a:solidFill>
                  <a:srgbClr val="000000"/>
                </a:solidFill>
                <a:effectLst/>
              </a:rPr>
              <a:t>.</a:t>
            </a: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NAT Gateways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Subnets in Your VPC</a:t>
            </a:r>
            <a:endParaRPr lang="en-US" sz="1600" b="0" i="0" u="none" strike="noStrike" dirty="0">
              <a:solidFill>
                <a:srgbClr val="000000"/>
              </a:solidFill>
              <a:effectLst/>
            </a:endParaRPr>
          </a:p>
          <a:p>
            <a:pPr algn="l"/>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utilizar</a:t>
            </a:r>
            <a:r>
              <a:rPr lang="en-US" sz="1600" b="0" i="0" u="none" strike="noStrike" dirty="0">
                <a:solidFill>
                  <a:srgbClr val="000000"/>
                </a:solidFill>
                <a:effectLst/>
              </a:rPr>
              <a:t> um NAT Gateway para </a:t>
            </a:r>
            <a:r>
              <a:rPr lang="en-US" sz="1600" b="0" i="0" u="none" strike="noStrike" dirty="0" err="1">
                <a:solidFill>
                  <a:srgbClr val="000000"/>
                </a:solidFill>
                <a:effectLst/>
              </a:rPr>
              <a:t>permitir</a:t>
            </a:r>
            <a:r>
              <a:rPr lang="en-US" sz="1600" b="0" i="0" u="none" strike="noStrike" dirty="0">
                <a:solidFill>
                  <a:srgbClr val="000000"/>
                </a:solidFill>
                <a:effectLst/>
              </a:rPr>
              <a:t> </a:t>
            </a:r>
            <a:r>
              <a:rPr lang="en-US" sz="1600" b="0" i="0" u="none" strike="noStrike" dirty="0" err="1">
                <a:solidFill>
                  <a:srgbClr val="000000"/>
                </a:solidFill>
                <a:effectLst/>
              </a:rPr>
              <a:t>acesso</a:t>
            </a:r>
            <a:r>
              <a:rPr lang="en-US" sz="1600" b="0" i="0" u="none" strike="noStrike" dirty="0">
                <a:solidFill>
                  <a:srgbClr val="000000"/>
                </a:solidFill>
                <a:effectLst/>
              </a:rPr>
              <a:t> </a:t>
            </a:r>
            <a:r>
              <a:rPr lang="en-US" sz="1600" b="0" i="0" u="none" strike="noStrike" dirty="0" err="1">
                <a:solidFill>
                  <a:srgbClr val="000000"/>
                </a:solidFill>
                <a:effectLst/>
              </a:rPr>
              <a:t>seguro</a:t>
            </a:r>
            <a:r>
              <a:rPr lang="en-US" sz="1600" b="0" i="0" u="none" strike="noStrike" dirty="0">
                <a:solidFill>
                  <a:srgbClr val="000000"/>
                </a:solidFill>
                <a:effectLst/>
              </a:rPr>
              <a:t> à internet para </a:t>
            </a:r>
            <a:r>
              <a:rPr lang="en-US" sz="1600" b="0" i="0" u="none" strike="noStrike" dirty="0" err="1">
                <a:solidFill>
                  <a:srgbClr val="000000"/>
                </a:solidFill>
                <a:effectLst/>
              </a:rPr>
              <a:t>instâncias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sub-redes </a:t>
            </a:r>
            <a:r>
              <a:rPr lang="en-US" sz="1600" b="0" i="0" u="none" strike="noStrike" dirty="0" err="1">
                <a:solidFill>
                  <a:srgbClr val="000000"/>
                </a:solidFill>
                <a:effectLst/>
              </a:rPr>
              <a:t>privadas</a:t>
            </a:r>
            <a:r>
              <a:rPr lang="en-US" sz="1600" b="0" i="0" u="none" strike="noStrike" dirty="0">
                <a:solidFill>
                  <a:srgbClr val="000000"/>
                </a:solidFill>
                <a:effectLst/>
              </a:rPr>
              <a:t>, </a:t>
            </a:r>
            <a:r>
              <a:rPr lang="en-US" sz="1600" b="0" i="0" u="none" strike="noStrike" dirty="0" err="1">
                <a:solidFill>
                  <a:srgbClr val="000000"/>
                </a:solidFill>
                <a:effectLst/>
              </a:rPr>
              <a:t>enquanto</a:t>
            </a:r>
            <a:r>
              <a:rPr lang="en-US" sz="1600" b="0" i="0" u="none" strike="noStrike" dirty="0">
                <a:solidFill>
                  <a:srgbClr val="000000"/>
                </a:solidFill>
                <a:effectLst/>
              </a:rPr>
              <a:t> </a:t>
            </a:r>
            <a:r>
              <a:rPr lang="en-US" sz="1600" b="0" i="0" u="none" strike="noStrike" dirty="0" err="1">
                <a:solidFill>
                  <a:srgbClr val="000000"/>
                </a:solidFill>
                <a:effectLst/>
              </a:rPr>
              <a:t>explora</a:t>
            </a:r>
            <a:r>
              <a:rPr lang="en-US" sz="1600" b="0" i="0" u="none" strike="noStrike" dirty="0">
                <a:solidFill>
                  <a:srgbClr val="000000"/>
                </a:solidFill>
                <a:effectLst/>
              </a:rPr>
              <a:t> </a:t>
            </a:r>
            <a:r>
              <a:rPr lang="en-US" sz="1600" b="0" i="0" u="none" strike="noStrike" dirty="0" err="1">
                <a:solidFill>
                  <a:srgbClr val="000000"/>
                </a:solidFill>
                <a:effectLst/>
              </a:rPr>
              <a:t>conceitos</a:t>
            </a:r>
            <a:r>
              <a:rPr lang="en-US" sz="1600" b="0" i="0" u="none" strike="noStrike" dirty="0">
                <a:solidFill>
                  <a:srgbClr val="000000"/>
                </a:solidFill>
                <a:effectLst/>
              </a:rPr>
              <a:t> de sub-redes </a:t>
            </a:r>
            <a:r>
              <a:rPr lang="en-US" sz="1600" b="0" i="0" u="none" strike="noStrike" dirty="0" err="1">
                <a:solidFill>
                  <a:srgbClr val="000000"/>
                </a:solidFill>
                <a:effectLst/>
              </a:rPr>
              <a:t>públicas</a:t>
            </a:r>
            <a:r>
              <a:rPr lang="en-US" sz="1600" b="0" i="0" u="none" strike="noStrike" dirty="0">
                <a:solidFill>
                  <a:srgbClr val="000000"/>
                </a:solidFill>
                <a:effectLst/>
              </a:rPr>
              <a:t> e </a:t>
            </a:r>
            <a:r>
              <a:rPr lang="en-US" sz="1600" b="0" i="0" u="none" strike="noStrike" dirty="0" err="1">
                <a:solidFill>
                  <a:srgbClr val="000000"/>
                </a:solidFill>
                <a:effectLst/>
              </a:rPr>
              <a:t>privadas</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AWS.</a:t>
            </a:r>
          </a:p>
          <a:p>
            <a:endParaRPr lang="en-BR" sz="1600" b="1" i="1" dirty="0"/>
          </a:p>
        </p:txBody>
      </p:sp>
    </p:spTree>
    <p:extLst>
      <p:ext uri="{BB962C8B-B14F-4D97-AF65-F5344CB8AC3E}">
        <p14:creationId xmlns:p14="http://schemas.microsoft.com/office/powerpoint/2010/main" val="137127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0"/>
            <a:ext cx="11880850" cy="6986528"/>
          </a:xfrm>
          <a:prstGeom prst="rect">
            <a:avLst/>
          </a:prstGeom>
          <a:noFill/>
        </p:spPr>
        <p:txBody>
          <a:bodyPr wrap="square" rtlCol="0">
            <a:spAutoFit/>
          </a:bodyPr>
          <a:lstStyle/>
          <a:p>
            <a:pPr algn="l"/>
            <a:r>
              <a:rPr lang="en-US" sz="1600" b="1" i="0" u="none" strike="noStrike" dirty="0">
                <a:solidFill>
                  <a:srgbClr val="000000"/>
                </a:solidFill>
                <a:effectLst/>
              </a:rPr>
              <a:t>Q5 - </a:t>
            </a:r>
            <a:r>
              <a:rPr lang="en-US" sz="1600" b="1" i="0" u="none" strike="noStrike" dirty="0" err="1">
                <a:solidFill>
                  <a:srgbClr val="000000"/>
                </a:solidFill>
                <a:effectLst/>
              </a:rPr>
              <a:t>Cenário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Uma </a:t>
            </a:r>
            <a:r>
              <a:rPr lang="en-US" sz="1600" b="0" i="0" u="none" strike="noStrike" dirty="0" err="1">
                <a:solidFill>
                  <a:srgbClr val="000000"/>
                </a:solidFill>
                <a:effectLst/>
              </a:rPr>
              <a:t>empresa</a:t>
            </a:r>
            <a:r>
              <a:rPr lang="en-US" sz="1600" b="0" i="0" u="none" strike="noStrike" dirty="0">
                <a:solidFill>
                  <a:srgbClr val="000000"/>
                </a:solidFill>
                <a:effectLst/>
              </a:rPr>
              <a:t> de </a:t>
            </a:r>
            <a:r>
              <a:rPr lang="en-US" sz="1600" b="0" i="0" u="none" strike="noStrike" dirty="0" err="1">
                <a:solidFill>
                  <a:srgbClr val="000000"/>
                </a:solidFill>
                <a:effectLst/>
              </a:rPr>
              <a:t>comércio</a:t>
            </a:r>
            <a:r>
              <a:rPr lang="en-US" sz="1600" b="0" i="0" u="none" strike="noStrike" dirty="0">
                <a:solidFill>
                  <a:srgbClr val="000000"/>
                </a:solidFill>
                <a:effectLst/>
              </a:rPr>
              <a:t> </a:t>
            </a:r>
            <a:r>
              <a:rPr lang="en-US" sz="1600" b="0" i="0" u="none" strike="noStrike" dirty="0" err="1">
                <a:solidFill>
                  <a:srgbClr val="000000"/>
                </a:solidFill>
                <a:effectLst/>
              </a:rPr>
              <a:t>eletrônico</a:t>
            </a:r>
            <a:r>
              <a:rPr lang="en-US" sz="1600" b="0" i="0" u="none" strike="noStrike" dirty="0">
                <a:solidFill>
                  <a:srgbClr val="000000"/>
                </a:solidFill>
                <a:effectLst/>
              </a:rPr>
              <a:t> global </a:t>
            </a:r>
            <a:r>
              <a:rPr lang="en-US" sz="1600" b="0" i="0" u="none" strike="noStrike" dirty="0" err="1">
                <a:solidFill>
                  <a:srgbClr val="000000"/>
                </a:solidFill>
                <a:effectLst/>
              </a:rPr>
              <a:t>utiliza</a:t>
            </a:r>
            <a:r>
              <a:rPr lang="en-US" sz="1600" b="0" i="0" u="none" strike="noStrike" dirty="0">
                <a:solidFill>
                  <a:srgbClr val="000000"/>
                </a:solidFill>
                <a:effectLst/>
              </a:rPr>
              <a:t> o Amazon RDS para </a:t>
            </a:r>
            <a:r>
              <a:rPr lang="en-US" sz="1600" b="0" i="0" u="none" strike="noStrike" dirty="0" err="1">
                <a:solidFill>
                  <a:srgbClr val="000000"/>
                </a:solidFill>
                <a:effectLst/>
              </a:rPr>
              <a:t>gerenciar</a:t>
            </a:r>
            <a:r>
              <a:rPr lang="en-US" sz="1600" b="0" i="0" u="none" strike="noStrike" dirty="0">
                <a:solidFill>
                  <a:srgbClr val="000000"/>
                </a:solidFill>
                <a:effectLst/>
              </a:rPr>
              <a:t> </a:t>
            </a:r>
            <a:r>
              <a:rPr lang="en-US" sz="1600" b="0" i="0" u="none" strike="noStrike" dirty="0" err="1">
                <a:solidFill>
                  <a:srgbClr val="000000"/>
                </a:solidFill>
                <a:effectLst/>
              </a:rPr>
              <a:t>seu</a:t>
            </a:r>
            <a:r>
              <a:rPr lang="en-US" sz="1600" b="0" i="0" u="none" strike="noStrike" dirty="0">
                <a:solidFill>
                  <a:srgbClr val="000000"/>
                </a:solidFill>
                <a:effectLst/>
              </a:rPr>
              <a:t> banco de dados </a:t>
            </a:r>
            <a:r>
              <a:rPr lang="en-US" sz="1600" b="0" i="0" u="none" strike="noStrike" dirty="0" err="1">
                <a:solidFill>
                  <a:srgbClr val="000000"/>
                </a:solidFill>
                <a:effectLst/>
              </a:rPr>
              <a:t>relacional</a:t>
            </a:r>
            <a:r>
              <a:rPr lang="en-US" sz="1600" b="0" i="0" u="none" strike="noStrike" dirty="0">
                <a:solidFill>
                  <a:srgbClr val="000000"/>
                </a:solidFill>
                <a:effectLst/>
              </a:rPr>
              <a:t> que </a:t>
            </a:r>
            <a:r>
              <a:rPr lang="en-US" sz="1600" b="0" i="0" u="none" strike="noStrike" dirty="0" err="1">
                <a:solidFill>
                  <a:srgbClr val="000000"/>
                </a:solidFill>
                <a:effectLst/>
              </a:rPr>
              <a:t>armazena</a:t>
            </a:r>
            <a:r>
              <a:rPr lang="en-US" sz="1600" b="0" i="0" u="none" strike="noStrike" dirty="0">
                <a:solidFill>
                  <a:srgbClr val="000000"/>
                </a:solidFill>
                <a:effectLst/>
              </a:rPr>
              <a:t> </a:t>
            </a:r>
            <a:r>
              <a:rPr lang="en-US" sz="1600" b="0" i="0" u="none" strike="noStrike" dirty="0" err="1">
                <a:solidFill>
                  <a:srgbClr val="000000"/>
                </a:solidFill>
                <a:effectLst/>
              </a:rPr>
              <a:t>informações</a:t>
            </a:r>
            <a:r>
              <a:rPr lang="en-US" sz="1600" b="0" i="0" u="none" strike="noStrike" dirty="0">
                <a:solidFill>
                  <a:srgbClr val="000000"/>
                </a:solidFill>
                <a:effectLst/>
              </a:rPr>
              <a:t> </a:t>
            </a:r>
            <a:r>
              <a:rPr lang="en-US" sz="1600" b="0" i="0" u="none" strike="noStrike" dirty="0" err="1">
                <a:solidFill>
                  <a:srgbClr val="000000"/>
                </a:solidFill>
                <a:effectLst/>
              </a:rPr>
              <a:t>críticas</a:t>
            </a:r>
            <a:r>
              <a:rPr lang="en-US" sz="1600" b="0" i="0" u="none" strike="noStrike" dirty="0">
                <a:solidFill>
                  <a:srgbClr val="000000"/>
                </a:solidFill>
                <a:effectLst/>
              </a:rPr>
              <a:t> de </a:t>
            </a:r>
            <a:r>
              <a:rPr lang="en-US" sz="1600" b="0" i="0" u="none" strike="noStrike" dirty="0" err="1">
                <a:solidFill>
                  <a:srgbClr val="000000"/>
                </a:solidFill>
                <a:effectLst/>
              </a:rPr>
              <a:t>transações</a:t>
            </a:r>
            <a:r>
              <a:rPr lang="en-US" sz="1600" b="0" i="0" u="none" strike="noStrike" dirty="0">
                <a:solidFill>
                  <a:srgbClr val="000000"/>
                </a:solidFill>
                <a:effectLst/>
              </a:rPr>
              <a:t> de </a:t>
            </a:r>
            <a:r>
              <a:rPr lang="en-US" sz="1600" b="0" i="0" u="none" strike="noStrike" dirty="0" err="1">
                <a:solidFill>
                  <a:srgbClr val="000000"/>
                </a:solidFill>
                <a:effectLst/>
              </a:rPr>
              <a:t>clientes</a:t>
            </a:r>
            <a:r>
              <a:rPr lang="en-US" sz="1600" b="0" i="0" u="none" strike="noStrike" dirty="0">
                <a:solidFill>
                  <a:srgbClr val="000000"/>
                </a:solidFill>
                <a:effectLst/>
              </a:rPr>
              <a:t>. Para </a:t>
            </a:r>
            <a:r>
              <a:rPr lang="en-US" sz="1600" b="0" i="0" u="none" strike="noStrike" dirty="0" err="1">
                <a:solidFill>
                  <a:srgbClr val="000000"/>
                </a:solidFill>
                <a:effectLst/>
              </a:rPr>
              <a:t>garantir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resiliência</a:t>
            </a:r>
            <a:r>
              <a:rPr lang="en-US" sz="1600" b="0" i="0" u="none" strike="noStrike" dirty="0">
                <a:solidFill>
                  <a:srgbClr val="000000"/>
                </a:solidFill>
                <a:effectLst/>
              </a:rPr>
              <a:t> a </a:t>
            </a:r>
            <a:r>
              <a:rPr lang="en-US" sz="1600" b="0" i="0" u="none" strike="noStrike" dirty="0" err="1">
                <a:solidFill>
                  <a:srgbClr val="000000"/>
                </a:solidFill>
                <a:effectLst/>
              </a:rPr>
              <a:t>desastres</a:t>
            </a:r>
            <a:r>
              <a:rPr lang="en-US" sz="1600" b="0" i="0" u="none" strike="noStrike" dirty="0">
                <a:solidFill>
                  <a:srgbClr val="000000"/>
                </a:solidFill>
                <a:effectLst/>
              </a:rPr>
              <a:t>, a </a:t>
            </a:r>
            <a:r>
              <a:rPr lang="en-US" sz="1600" b="0" i="0" u="none" strike="noStrike" dirty="0" err="1">
                <a:solidFill>
                  <a:srgbClr val="000000"/>
                </a:solidFill>
                <a:effectLst/>
              </a:rPr>
              <a:t>empresa</a:t>
            </a:r>
            <a:r>
              <a:rPr lang="en-US" sz="1600" b="0" i="0" u="none" strike="noStrike" dirty="0">
                <a:solidFill>
                  <a:srgbClr val="000000"/>
                </a:solidFill>
                <a:effectLst/>
              </a:rPr>
              <a:t> </a:t>
            </a:r>
            <a:r>
              <a:rPr lang="en-US" sz="1600" b="0" i="0" u="none" strike="noStrike" dirty="0" err="1">
                <a:solidFill>
                  <a:srgbClr val="000000"/>
                </a:solidFill>
                <a:effectLst/>
              </a:rPr>
              <a:t>está</a:t>
            </a:r>
            <a:r>
              <a:rPr lang="en-US" sz="1600" b="0" i="0" u="none" strike="noStrike" dirty="0">
                <a:solidFill>
                  <a:srgbClr val="000000"/>
                </a:solidFill>
                <a:effectLst/>
              </a:rPr>
              <a:t> </a:t>
            </a:r>
            <a:r>
              <a:rPr lang="en-US" sz="1600" b="0" i="0" u="none" strike="noStrike" dirty="0" err="1">
                <a:solidFill>
                  <a:srgbClr val="000000"/>
                </a:solidFill>
                <a:effectLst/>
              </a:rPr>
              <a:t>considerando</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a:t>
            </a:r>
            <a:r>
              <a:rPr lang="en-US" sz="1600" b="0" i="0" u="none" strike="noStrike" dirty="0" err="1">
                <a:solidFill>
                  <a:srgbClr val="000000"/>
                </a:solidFill>
                <a:effectLst/>
              </a:rPr>
              <a:t>estratégias</a:t>
            </a:r>
            <a:r>
              <a:rPr lang="en-US" sz="1600" b="0" i="0" u="none" strike="noStrike" dirty="0">
                <a:solidFill>
                  <a:srgbClr val="000000"/>
                </a:solidFill>
                <a:effectLst/>
              </a:rPr>
              <a:t> de </a:t>
            </a:r>
            <a:r>
              <a:rPr lang="en-US" sz="1600" b="0" i="0" u="none" strike="noStrike" dirty="0" err="1">
                <a:solidFill>
                  <a:srgbClr val="000000"/>
                </a:solidFill>
                <a:effectLst/>
              </a:rPr>
              <a:t>replicação</a:t>
            </a:r>
            <a:r>
              <a:rPr lang="en-US" sz="1600" b="0" i="0" u="none" strike="noStrike" dirty="0">
                <a:solidFill>
                  <a:srgbClr val="000000"/>
                </a:solidFill>
                <a:effectLst/>
              </a:rPr>
              <a:t> de dados.</a:t>
            </a:r>
          </a:p>
          <a:p>
            <a:pPr algn="l"/>
            <a:r>
              <a:rPr lang="en-US" sz="1600" b="0" i="0" u="none" strike="noStrike" dirty="0">
                <a:solidFill>
                  <a:srgbClr val="000000"/>
                </a:solidFill>
                <a:effectLst/>
              </a:rPr>
              <a:t>Eles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avaliando</a:t>
            </a:r>
            <a:r>
              <a:rPr lang="en-US" sz="1600" b="0" i="0" u="none" strike="noStrike" dirty="0">
                <a:solidFill>
                  <a:srgbClr val="000000"/>
                </a:solidFill>
                <a:effectLst/>
              </a:rPr>
              <a:t> entre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e </a:t>
            </a:r>
            <a:r>
              <a:rPr lang="en-US" sz="1600" b="0" i="0" u="none" strike="noStrike" dirty="0" err="1">
                <a:solidFill>
                  <a:srgbClr val="000000"/>
                </a:solidFill>
                <a:effectLst/>
              </a:rPr>
              <a:t>assíncrona</a:t>
            </a:r>
            <a:r>
              <a:rPr lang="en-US" sz="1600" b="0" i="0" u="none" strike="noStrike" dirty="0">
                <a:solidFill>
                  <a:srgbClr val="000000"/>
                </a:solidFill>
                <a:effectLst/>
              </a:rPr>
              <a:t> no Amazon RDS para </a:t>
            </a:r>
            <a:r>
              <a:rPr lang="en-US" sz="1600" b="0" i="0" u="none" strike="noStrike" dirty="0" err="1">
                <a:solidFill>
                  <a:srgbClr val="000000"/>
                </a:solidFill>
                <a:effectLst/>
              </a:rPr>
              <a:t>atender</a:t>
            </a:r>
            <a:r>
              <a:rPr lang="en-US" sz="1600" b="0" i="0" u="none" strike="noStrike" dirty="0">
                <a:solidFill>
                  <a:srgbClr val="000000"/>
                </a:solidFill>
                <a:effectLst/>
              </a:rPr>
              <a:t>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suas</a:t>
            </a:r>
            <a:r>
              <a:rPr lang="en-US" sz="1600" b="0" i="0" u="none" strike="noStrike" dirty="0">
                <a:solidFill>
                  <a:srgbClr val="000000"/>
                </a:solidFill>
                <a:effectLst/>
              </a:rPr>
              <a:t> </a:t>
            </a:r>
            <a:r>
              <a:rPr lang="en-US" sz="1600" b="0" i="0" u="none" strike="noStrike" dirty="0" err="1">
                <a:solidFill>
                  <a:srgbClr val="000000"/>
                </a:solidFill>
                <a:effectLst/>
              </a:rPr>
              <a:t>necessidades</a:t>
            </a:r>
            <a:r>
              <a:rPr lang="en-US" sz="1600" b="0" i="0" u="none" strike="noStrike" dirty="0">
                <a:solidFill>
                  <a:srgbClr val="000000"/>
                </a:solidFill>
                <a:effectLst/>
              </a:rPr>
              <a:t> de </a:t>
            </a:r>
            <a:r>
              <a:rPr lang="en-US" sz="1600" b="0" i="0" u="none" strike="noStrike" dirty="0" err="1">
                <a:solidFill>
                  <a:srgbClr val="000000"/>
                </a:solidFill>
                <a:effectLst/>
              </a:rPr>
              <a:t>consistência</a:t>
            </a:r>
            <a:r>
              <a:rPr lang="en-US" sz="1600" b="0" i="0" u="none" strike="noStrike" dirty="0">
                <a:solidFill>
                  <a:srgbClr val="000000"/>
                </a:solidFill>
                <a:effectLst/>
              </a:rPr>
              <a:t> de dados e </a:t>
            </a:r>
            <a:r>
              <a:rPr lang="en-US" sz="1600" b="0" i="0" u="none" strike="noStrike" dirty="0" err="1">
                <a:solidFill>
                  <a:srgbClr val="000000"/>
                </a:solidFill>
                <a:effectLst/>
              </a:rPr>
              <a:t>recuperação</a:t>
            </a:r>
            <a:r>
              <a:rPr lang="en-US" sz="1600" b="0" i="0" u="none" strike="noStrike" dirty="0">
                <a:solidFill>
                  <a:srgbClr val="000000"/>
                </a:solidFill>
                <a:effectLst/>
              </a:rPr>
              <a:t> de </a:t>
            </a:r>
            <a:r>
              <a:rPr lang="en-US" sz="1600" b="0" i="0" u="none" strike="noStrike" dirty="0" err="1">
                <a:solidFill>
                  <a:srgbClr val="000000"/>
                </a:solidFill>
                <a:effectLst/>
              </a:rPr>
              <a:t>desastres</a:t>
            </a:r>
            <a:r>
              <a:rPr lang="en-US" sz="1600" b="0" i="0" u="none" strike="noStrike" dirty="0">
                <a:solidFill>
                  <a:srgbClr val="000000"/>
                </a:solidFill>
                <a:effectLst/>
              </a:rPr>
              <a:t>. A </a:t>
            </a:r>
            <a:r>
              <a:rPr lang="en-US" sz="1600" b="0" i="0" u="none" strike="noStrike" dirty="0" err="1">
                <a:solidFill>
                  <a:srgbClr val="000000"/>
                </a:solidFill>
                <a:effectLst/>
              </a:rPr>
              <a:t>empresa</a:t>
            </a:r>
            <a:r>
              <a:rPr lang="en-US" sz="1600" b="0" i="0" u="none" strike="noStrike" dirty="0">
                <a:solidFill>
                  <a:srgbClr val="000000"/>
                </a:solidFill>
                <a:effectLst/>
              </a:rPr>
              <a:t> </a:t>
            </a:r>
            <a:r>
              <a:rPr lang="en-US" sz="1600" b="0" i="0" u="none" strike="noStrike" dirty="0" err="1">
                <a:solidFill>
                  <a:srgbClr val="000000"/>
                </a:solidFill>
                <a:effectLst/>
              </a:rPr>
              <a:t>tem</a:t>
            </a:r>
            <a:r>
              <a:rPr lang="en-US" sz="1600" b="0" i="0" u="none" strike="noStrike" dirty="0">
                <a:solidFill>
                  <a:srgbClr val="000000"/>
                </a:solidFill>
                <a:effectLst/>
              </a:rPr>
              <a:t> </a:t>
            </a:r>
            <a:r>
              <a:rPr lang="en-US" sz="1600" b="0" i="0" u="none" strike="noStrike" dirty="0" err="1">
                <a:solidFill>
                  <a:srgbClr val="000000"/>
                </a:solidFill>
                <a:effectLst/>
              </a:rPr>
              <a:t>escritórios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várias</a:t>
            </a:r>
            <a:r>
              <a:rPr lang="en-US" sz="1600" b="0" i="0" u="none" strike="noStrike" dirty="0">
                <a:solidFill>
                  <a:srgbClr val="000000"/>
                </a:solidFill>
                <a:effectLst/>
              </a:rPr>
              <a:t> </a:t>
            </a:r>
            <a:r>
              <a:rPr lang="en-US" sz="1600" b="0" i="0" u="none" strike="noStrike" dirty="0" err="1">
                <a:solidFill>
                  <a:srgbClr val="000000"/>
                </a:solidFill>
                <a:effectLst/>
              </a:rPr>
              <a:t>regiões</a:t>
            </a:r>
            <a:r>
              <a:rPr lang="en-US" sz="1600" b="0" i="0" u="none" strike="noStrike" dirty="0">
                <a:solidFill>
                  <a:srgbClr val="000000"/>
                </a:solidFill>
                <a:effectLst/>
              </a:rPr>
              <a:t> e </a:t>
            </a:r>
            <a:r>
              <a:rPr lang="en-US" sz="1600" b="0" i="0" u="none" strike="noStrike" dirty="0" err="1">
                <a:solidFill>
                  <a:srgbClr val="000000"/>
                </a:solidFill>
                <a:effectLst/>
              </a:rPr>
              <a:t>quer</a:t>
            </a:r>
            <a:r>
              <a:rPr lang="en-US" sz="1600" b="0" i="0" u="none" strike="noStrike" dirty="0">
                <a:solidFill>
                  <a:srgbClr val="000000"/>
                </a:solidFill>
                <a:effectLst/>
              </a:rPr>
              <a:t>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estejam</a:t>
            </a:r>
            <a:r>
              <a:rPr lang="en-US" sz="1600" b="0" i="0" u="none" strike="noStrike" dirty="0">
                <a:solidFill>
                  <a:srgbClr val="000000"/>
                </a:solidFill>
                <a:effectLst/>
              </a:rPr>
              <a:t> </a:t>
            </a:r>
            <a:r>
              <a:rPr lang="en-US" sz="1600" b="0" i="0" u="none" strike="noStrike" dirty="0" err="1">
                <a:solidFill>
                  <a:srgbClr val="000000"/>
                </a:solidFill>
                <a:effectLst/>
              </a:rPr>
              <a:t>disponíveis</a:t>
            </a:r>
            <a:r>
              <a:rPr lang="en-US" sz="1600" b="0" i="0" u="none" strike="noStrike" dirty="0">
                <a:solidFill>
                  <a:srgbClr val="000000"/>
                </a:solidFill>
                <a:effectLst/>
              </a:rPr>
              <a:t> com o </a:t>
            </a:r>
            <a:r>
              <a:rPr lang="en-US" sz="1600" b="0" i="0" u="none" strike="noStrike" dirty="0" err="1">
                <a:solidFill>
                  <a:srgbClr val="000000"/>
                </a:solidFill>
                <a:effectLst/>
              </a:rPr>
              <a:t>menor</a:t>
            </a:r>
            <a:r>
              <a:rPr lang="en-US" sz="1600" b="0" i="0" u="none" strike="noStrike" dirty="0">
                <a:solidFill>
                  <a:srgbClr val="000000"/>
                </a:solidFill>
                <a:effectLst/>
              </a:rPr>
              <a:t> tempo de </a:t>
            </a:r>
            <a:r>
              <a:rPr lang="en-US" sz="1600" b="0" i="0" u="none" strike="noStrike" dirty="0" err="1">
                <a:solidFill>
                  <a:srgbClr val="000000"/>
                </a:solidFill>
                <a:effectLst/>
              </a:rPr>
              <a:t>recuperação</a:t>
            </a:r>
            <a:r>
              <a:rPr lang="en-US" sz="1600" b="0" i="0" u="none" strike="noStrike" dirty="0">
                <a:solidFill>
                  <a:srgbClr val="000000"/>
                </a:solidFill>
                <a:effectLst/>
              </a:rPr>
              <a:t> </a:t>
            </a:r>
            <a:r>
              <a:rPr lang="en-US" sz="1600" b="0" i="0" u="none" strike="noStrike" dirty="0" err="1">
                <a:solidFill>
                  <a:srgbClr val="000000"/>
                </a:solidFill>
                <a:effectLst/>
              </a:rPr>
              <a:t>possível</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falhas</a:t>
            </a:r>
            <a:r>
              <a:rPr lang="en-US" sz="1600" b="0" i="0" u="none" strike="noStrike" dirty="0">
                <a:solidFill>
                  <a:srgbClr val="000000"/>
                </a:solidFill>
                <a:effectLst/>
              </a:rPr>
              <a:t> </a:t>
            </a:r>
            <a:r>
              <a:rPr lang="en-US" sz="1600" b="0" i="0" u="none" strike="noStrike" dirty="0" err="1">
                <a:solidFill>
                  <a:srgbClr val="000000"/>
                </a:solidFill>
                <a:effectLst/>
              </a:rPr>
              <a:t>regionais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mesmo</a:t>
            </a:r>
            <a:r>
              <a:rPr lang="en-US" sz="1600" b="0" i="0" u="none" strike="noStrike" dirty="0">
                <a:solidFill>
                  <a:srgbClr val="000000"/>
                </a:solidFill>
                <a:effectLst/>
              </a:rPr>
              <a:t> tempo </a:t>
            </a:r>
            <a:r>
              <a:rPr lang="en-US" sz="1600" b="0" i="0" u="none" strike="noStrike" dirty="0" err="1">
                <a:solidFill>
                  <a:srgbClr val="000000"/>
                </a:solidFill>
                <a:effectLst/>
              </a:rPr>
              <a:t>em</a:t>
            </a:r>
            <a:r>
              <a:rPr lang="en-US" sz="1600" b="0" i="0" u="none" strike="noStrike" dirty="0">
                <a:solidFill>
                  <a:srgbClr val="000000"/>
                </a:solidFill>
                <a:effectLst/>
              </a:rPr>
              <a:t> que </a:t>
            </a:r>
            <a:r>
              <a:rPr lang="en-US" sz="1600" b="0" i="0" u="none" strike="noStrike" dirty="0" err="1">
                <a:solidFill>
                  <a:srgbClr val="000000"/>
                </a:solidFill>
                <a:effectLst/>
              </a:rPr>
              <a:t>minimizam</a:t>
            </a:r>
            <a:r>
              <a:rPr lang="en-US" sz="1600" b="0" i="0" u="none" strike="noStrike" dirty="0">
                <a:solidFill>
                  <a:srgbClr val="000000"/>
                </a:solidFill>
                <a:effectLst/>
              </a:rPr>
              <a:t> a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escrita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Pergunta</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Com base </a:t>
            </a:r>
            <a:r>
              <a:rPr lang="en-US" sz="1600" b="0" i="0" u="none" strike="noStrike" dirty="0" err="1">
                <a:solidFill>
                  <a:srgbClr val="000000"/>
                </a:solidFill>
                <a:effectLst/>
              </a:rPr>
              <a:t>nesse</a:t>
            </a:r>
            <a:r>
              <a:rPr lang="en-US" sz="1600" b="0" i="0" u="none" strike="noStrike" dirty="0">
                <a:solidFill>
                  <a:srgbClr val="000000"/>
                </a:solidFill>
                <a:effectLst/>
              </a:rPr>
              <a:t> </a:t>
            </a:r>
            <a:r>
              <a:rPr lang="en-US" sz="1600" b="0" i="0" u="none" strike="noStrike" dirty="0" err="1">
                <a:solidFill>
                  <a:srgbClr val="000000"/>
                </a:solidFill>
                <a:effectLst/>
              </a:rPr>
              <a:t>cenário</a:t>
            </a:r>
            <a:r>
              <a:rPr lang="en-US" sz="1600" b="0" i="0" u="none" strike="noStrike" dirty="0">
                <a:solidFill>
                  <a:srgbClr val="000000"/>
                </a:solidFill>
                <a:effectLst/>
              </a:rPr>
              <a:t>, qual das </a:t>
            </a:r>
            <a:r>
              <a:rPr lang="en-US" sz="1600" b="0" i="0" u="none" strike="noStrike" dirty="0" err="1">
                <a:solidFill>
                  <a:srgbClr val="000000"/>
                </a:solidFill>
                <a:effectLst/>
              </a:rPr>
              <a:t>seguintes</a:t>
            </a:r>
            <a:r>
              <a:rPr lang="en-US" sz="1600" b="0" i="0" u="none" strike="noStrike" dirty="0">
                <a:solidFill>
                  <a:srgbClr val="000000"/>
                </a:solidFill>
                <a:effectLst/>
              </a:rPr>
              <a:t> </a:t>
            </a:r>
            <a:r>
              <a:rPr lang="en-US" sz="1600" b="0" i="0" u="none" strike="noStrike" dirty="0" err="1">
                <a:solidFill>
                  <a:srgbClr val="000000"/>
                </a:solidFill>
                <a:effectLst/>
              </a:rPr>
              <a:t>afirmações</a:t>
            </a:r>
            <a:r>
              <a:rPr lang="en-US" sz="1600" b="0" i="0" u="none" strike="noStrike" dirty="0">
                <a:solidFill>
                  <a:srgbClr val="000000"/>
                </a:solidFill>
                <a:effectLst/>
              </a:rPr>
              <a:t> </a:t>
            </a:r>
            <a:r>
              <a:rPr lang="en-US" sz="1600" b="0" i="0" u="none" strike="noStrike" dirty="0" err="1">
                <a:solidFill>
                  <a:srgbClr val="000000"/>
                </a:solidFill>
                <a:effectLst/>
              </a:rPr>
              <a:t>descreve</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as </a:t>
            </a:r>
            <a:r>
              <a:rPr lang="en-US" sz="1600" b="0" i="0" u="none" strike="noStrike" dirty="0" err="1">
                <a:solidFill>
                  <a:srgbClr val="000000"/>
                </a:solidFill>
                <a:effectLst/>
              </a:rPr>
              <a:t>diferenças</a:t>
            </a:r>
            <a:r>
              <a:rPr lang="en-US" sz="1600" b="0" i="0" u="none" strike="noStrike" dirty="0">
                <a:solidFill>
                  <a:srgbClr val="000000"/>
                </a:solidFill>
                <a:effectLst/>
              </a:rPr>
              <a:t> entre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e </a:t>
            </a:r>
            <a:r>
              <a:rPr lang="en-US" sz="1600" b="0" i="0" u="none" strike="noStrike" dirty="0" err="1">
                <a:solidFill>
                  <a:srgbClr val="000000"/>
                </a:solidFill>
                <a:effectLst/>
              </a:rPr>
              <a:t>assíncrona</a:t>
            </a:r>
            <a:r>
              <a:rPr lang="en-US" sz="1600" b="0" i="0" u="none" strike="noStrike" dirty="0">
                <a:solidFill>
                  <a:srgbClr val="000000"/>
                </a:solidFill>
                <a:effectLst/>
              </a:rPr>
              <a:t> no Amazon RDS 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cada</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impactar</a:t>
            </a:r>
            <a:r>
              <a:rPr lang="en-US" sz="1600" b="0" i="0" u="none" strike="noStrike" dirty="0">
                <a:solidFill>
                  <a:srgbClr val="000000"/>
                </a:solidFill>
                <a:effectLst/>
              </a:rPr>
              <a:t> a </a:t>
            </a:r>
            <a:r>
              <a:rPr lang="en-US" sz="1600" b="0" i="0" u="none" strike="noStrike" dirty="0" err="1">
                <a:solidFill>
                  <a:srgbClr val="000000"/>
                </a:solidFill>
                <a:effectLst/>
              </a:rPr>
              <a:t>arquitetura</a:t>
            </a:r>
            <a:r>
              <a:rPr lang="en-US" sz="1600" b="0" i="0" u="none" strike="noStrike" dirty="0">
                <a:solidFill>
                  <a:srgbClr val="000000"/>
                </a:solidFill>
                <a:effectLst/>
              </a:rPr>
              <a:t> da </a:t>
            </a:r>
            <a:r>
              <a:rPr lang="en-US" sz="1600" b="0" i="0" u="none" strike="noStrike" dirty="0" err="1">
                <a:solidFill>
                  <a:srgbClr val="000000"/>
                </a:solidFill>
                <a:effectLst/>
              </a:rPr>
              <a:t>empresa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principalmente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a:t>
            </a:r>
            <a:r>
              <a:rPr lang="en-US" sz="1600" b="0" i="0" u="none" strike="noStrike" dirty="0" err="1">
                <a:solidFill>
                  <a:srgbClr val="000000"/>
                </a:solidFill>
                <a:effectLst/>
              </a:rPr>
              <a:t>garantindo</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gravados</a:t>
            </a:r>
            <a:r>
              <a:rPr lang="en-US" sz="1600" b="0" i="0" u="none" strike="noStrike" dirty="0">
                <a:solidFill>
                  <a:srgbClr val="000000"/>
                </a:solidFill>
                <a:effectLst/>
              </a:rPr>
              <a:t> </a:t>
            </a:r>
            <a:r>
              <a:rPr lang="en-US" sz="1600" b="0" i="0" u="none" strike="noStrike" dirty="0" err="1">
                <a:solidFill>
                  <a:srgbClr val="000000"/>
                </a:solidFill>
                <a:effectLst/>
              </a:rPr>
              <a:t>simultaneamente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duas zonas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o que </a:t>
            </a:r>
            <a:r>
              <a:rPr lang="en-US" sz="1600" b="0" i="0" u="none" strike="noStrike" dirty="0" err="1">
                <a:solidFill>
                  <a:srgbClr val="000000"/>
                </a:solidFill>
                <a:effectLst/>
              </a:rPr>
              <a:t>proporciona</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baixa</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leitura</a:t>
            </a:r>
            <a:r>
              <a:rPr lang="en-US" sz="1600" b="0" i="0" u="none" strike="noStrike" dirty="0">
                <a:solidFill>
                  <a:srgbClr val="000000"/>
                </a:solidFill>
                <a:effectLst/>
              </a:rPr>
              <a:t>.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mas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resultar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algn="l"/>
            <a:r>
              <a:rPr lang="en-US" sz="1600" b="0" i="0" u="none" strike="noStrike" dirty="0">
                <a:solidFill>
                  <a:srgbClr val="000000"/>
                </a:solidFill>
                <a:effectLst/>
              </a:rPr>
              <a:t>b)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principalmente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a:t>
            </a:r>
            <a:r>
              <a:rPr lang="en-US" sz="1600" b="0" i="0" u="none" strike="noStrike" dirty="0" err="1">
                <a:solidFill>
                  <a:srgbClr val="000000"/>
                </a:solidFill>
                <a:effectLst/>
              </a:rPr>
              <a:t>garantindo</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gravados</a:t>
            </a:r>
            <a:r>
              <a:rPr lang="en-US" sz="1600" b="0" i="0" u="none" strike="noStrike" dirty="0">
                <a:solidFill>
                  <a:srgbClr val="000000"/>
                </a:solidFill>
                <a:effectLst/>
              </a:rPr>
              <a:t> </a:t>
            </a:r>
            <a:r>
              <a:rPr lang="en-US" sz="1600" b="0" i="0" u="none" strike="noStrike" dirty="0" err="1">
                <a:solidFill>
                  <a:srgbClr val="000000"/>
                </a:solidFill>
                <a:effectLst/>
              </a:rPr>
              <a:t>simultaneamente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duas zonas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o que </a:t>
            </a:r>
            <a:r>
              <a:rPr lang="en-US" sz="1600" b="0" i="0" u="none" strike="noStrike" dirty="0" err="1">
                <a:solidFill>
                  <a:srgbClr val="000000"/>
                </a:solidFill>
                <a:effectLst/>
              </a:rPr>
              <a:t>proporciona</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consistência</a:t>
            </a:r>
            <a:r>
              <a:rPr lang="en-US" sz="1600" b="0" i="0" u="none" strike="noStrike" dirty="0">
                <a:solidFill>
                  <a:srgbClr val="000000"/>
                </a:solidFill>
                <a:effectLst/>
              </a:rPr>
              <a:t> forte.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haja</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a:t>
            </a:r>
          </a:p>
          <a:p>
            <a:pPr algn="l"/>
            <a:r>
              <a:rPr lang="en-US" sz="1600" b="0" i="0" u="none" strike="noStrike" dirty="0">
                <a:solidFill>
                  <a:srgbClr val="000000"/>
                </a:solidFill>
                <a:effectLst/>
              </a:rPr>
              <a:t>c)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estejam</a:t>
            </a:r>
            <a:r>
              <a:rPr lang="en-US" sz="1600" b="0" i="0" u="none" strike="noStrike" dirty="0">
                <a:solidFill>
                  <a:srgbClr val="000000"/>
                </a:solidFill>
                <a:effectLst/>
              </a:rPr>
              <a:t> </a:t>
            </a:r>
            <a:r>
              <a:rPr lang="en-US" sz="1600" b="0" i="0" u="none" strike="noStrike" dirty="0" err="1">
                <a:solidFill>
                  <a:srgbClr val="000000"/>
                </a:solidFill>
                <a:effectLst/>
              </a:rPr>
              <a:t>consistentemente</a:t>
            </a:r>
            <a:r>
              <a:rPr lang="en-US" sz="1600" b="0" i="0" u="none" strike="noStrike" dirty="0">
                <a:solidFill>
                  <a:srgbClr val="000000"/>
                </a:solidFill>
                <a:effectLst/>
              </a:rPr>
              <a:t> </a:t>
            </a:r>
            <a:r>
              <a:rPr lang="en-US" sz="1600" b="0" i="0" u="none" strike="noStrike" dirty="0" err="1">
                <a:solidFill>
                  <a:srgbClr val="000000"/>
                </a:solidFill>
                <a:effectLst/>
              </a:rPr>
              <a:t>disponíveis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múltiplas</a:t>
            </a:r>
            <a:r>
              <a:rPr lang="en-US" sz="1600" b="0" i="0" u="none" strike="noStrike" dirty="0">
                <a:solidFill>
                  <a:srgbClr val="000000"/>
                </a:solidFill>
                <a:effectLst/>
              </a:rPr>
              <a:t> </a:t>
            </a:r>
            <a:r>
              <a:rPr lang="en-US" sz="1600" b="0" i="0" u="none" strike="noStrike" dirty="0" err="1">
                <a:solidFill>
                  <a:srgbClr val="000000"/>
                </a:solidFill>
                <a:effectLst/>
              </a:rPr>
              <a:t>regiões</a:t>
            </a:r>
            <a:r>
              <a:rPr lang="en-US" sz="1600" b="0" i="0" u="none" strike="noStrike" dirty="0">
                <a:solidFill>
                  <a:srgbClr val="000000"/>
                </a:solidFill>
                <a:effectLst/>
              </a:rPr>
              <a:t>, mas </a:t>
            </a:r>
            <a:r>
              <a:rPr lang="en-US" sz="1600" b="0" i="0" u="none" strike="noStrike" dirty="0" err="1">
                <a:solidFill>
                  <a:srgbClr val="000000"/>
                </a:solidFill>
                <a:effectLst/>
              </a:rPr>
              <a:t>isso</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resultar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maior</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escrita</a:t>
            </a:r>
            <a:r>
              <a:rPr lang="en-US" sz="1600" b="0" i="0" u="none" strike="noStrike" dirty="0">
                <a:solidFill>
                  <a:srgbClr val="000000"/>
                </a:solidFill>
                <a:effectLst/>
              </a:rPr>
              <a:t>.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para </a:t>
            </a:r>
            <a:r>
              <a:rPr lang="en-US" sz="1600" b="0" i="0" u="none" strike="noStrike" dirty="0" err="1">
                <a:solidFill>
                  <a:srgbClr val="000000"/>
                </a:solidFill>
                <a:effectLst/>
              </a:rPr>
              <a:t>garantir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impactar</a:t>
            </a:r>
            <a:r>
              <a:rPr lang="en-US" sz="1600" b="0" i="0" u="none" strike="noStrike" dirty="0">
                <a:solidFill>
                  <a:srgbClr val="000000"/>
                </a:solidFill>
                <a:effectLst/>
              </a:rPr>
              <a:t> a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escrita</a:t>
            </a:r>
            <a:r>
              <a:rPr lang="en-US" sz="1600" b="0" i="0" u="none" strike="noStrike" dirty="0">
                <a:solidFill>
                  <a:srgbClr val="000000"/>
                </a:solidFill>
                <a:effectLst/>
              </a:rPr>
              <a:t>.</a:t>
            </a:r>
          </a:p>
          <a:p>
            <a:pPr algn="l"/>
            <a:r>
              <a:rPr lang="en-US" sz="1600" b="0" i="0" u="none" strike="noStrike" dirty="0">
                <a:solidFill>
                  <a:srgbClr val="000000"/>
                </a:solidFill>
                <a:effectLst/>
              </a:rPr>
              <a:t>d)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estejam</a:t>
            </a:r>
            <a:r>
              <a:rPr lang="en-US" sz="1600" b="0" i="0" u="none" strike="noStrike" dirty="0">
                <a:solidFill>
                  <a:srgbClr val="000000"/>
                </a:solidFill>
                <a:effectLst/>
              </a:rPr>
              <a:t> </a:t>
            </a:r>
            <a:r>
              <a:rPr lang="en-US" sz="1600" b="0" i="0" u="none" strike="noStrike" dirty="0" err="1">
                <a:solidFill>
                  <a:srgbClr val="000000"/>
                </a:solidFill>
                <a:effectLst/>
              </a:rPr>
              <a:t>disponíveis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múltiplas</a:t>
            </a:r>
            <a:r>
              <a:rPr lang="en-US" sz="1600" b="0" i="0" u="none" strike="noStrike" dirty="0">
                <a:solidFill>
                  <a:srgbClr val="000000"/>
                </a:solidFill>
                <a:effectLst/>
              </a:rPr>
              <a:t> </a:t>
            </a:r>
            <a:r>
              <a:rPr lang="en-US" sz="1600" b="0" i="0" u="none" strike="noStrike" dirty="0" err="1">
                <a:solidFill>
                  <a:srgbClr val="000000"/>
                </a:solidFill>
                <a:effectLst/>
              </a:rPr>
              <a:t>regiões</a:t>
            </a:r>
            <a:r>
              <a:rPr lang="en-US" sz="1600" b="0" i="0" u="none" strike="noStrike" dirty="0">
                <a:solidFill>
                  <a:srgbClr val="000000"/>
                </a:solidFill>
                <a:effectLst/>
              </a:rPr>
              <a:t>, mas </a:t>
            </a:r>
            <a:r>
              <a:rPr lang="en-US" sz="1600" b="0" i="0" u="none" strike="noStrike" dirty="0" err="1">
                <a:solidFill>
                  <a:srgbClr val="000000"/>
                </a:solidFill>
                <a:effectLst/>
              </a:rPr>
              <a:t>pode</a:t>
            </a:r>
            <a:r>
              <a:rPr lang="en-US" sz="1600" b="0" i="0" u="none" strike="noStrike" dirty="0">
                <a:solidFill>
                  <a:srgbClr val="000000"/>
                </a:solidFill>
                <a:effectLst/>
              </a:rPr>
              <a:t> haver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gravados</a:t>
            </a:r>
            <a:r>
              <a:rPr lang="en-US" sz="1600" b="0" i="0" u="none" strike="noStrike" dirty="0">
                <a:solidFill>
                  <a:srgbClr val="000000"/>
                </a:solidFill>
                <a:effectLst/>
              </a:rPr>
              <a:t> </a:t>
            </a:r>
            <a:r>
              <a:rPr lang="en-US" sz="1600" b="0" i="0" u="none" strike="noStrike" dirty="0" err="1">
                <a:solidFill>
                  <a:srgbClr val="000000"/>
                </a:solidFill>
                <a:effectLst/>
              </a:rPr>
              <a:t>simultaneamente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duas zonas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a:t>
            </a:r>
            <a:r>
              <a:rPr lang="en-US" sz="1600" b="0" i="0" u="none" strike="noStrike" dirty="0" err="1">
                <a:solidFill>
                  <a:srgbClr val="000000"/>
                </a:solidFill>
                <a:effectLst/>
              </a:rPr>
              <a:t>proporcionando</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a:t>
            </a:r>
          </a:p>
          <a:p>
            <a:endParaRPr lang="en-BR" sz="1600" b="1" i="1" dirty="0"/>
          </a:p>
        </p:txBody>
      </p:sp>
    </p:spTree>
    <p:extLst>
      <p:ext uri="{BB962C8B-B14F-4D97-AF65-F5344CB8AC3E}">
        <p14:creationId xmlns:p14="http://schemas.microsoft.com/office/powerpoint/2010/main" val="1973046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3987" y="151179"/>
            <a:ext cx="11884026" cy="6555641"/>
          </a:xfrm>
          <a:prstGeom prst="rect">
            <a:avLst/>
          </a:prstGeom>
          <a:noFill/>
        </p:spPr>
        <p:txBody>
          <a:bodyPr wrap="square" rtlCol="0">
            <a:spAutoFit/>
          </a:bodyPr>
          <a:lstStyle/>
          <a:p>
            <a:pPr algn="l"/>
            <a:r>
              <a:rPr lang="en-US" sz="1500" b="1" i="0" u="none" strike="noStrike" dirty="0" err="1">
                <a:solidFill>
                  <a:srgbClr val="000000"/>
                </a:solidFill>
                <a:effectLst/>
              </a:rPr>
              <a:t>Resposta</a:t>
            </a:r>
            <a:r>
              <a:rPr lang="en-US" sz="1500" b="1" i="0" u="none" strike="noStrike" dirty="0">
                <a:solidFill>
                  <a:srgbClr val="000000"/>
                </a:solidFill>
                <a:effectLst/>
              </a:rPr>
              <a:t> </a:t>
            </a:r>
            <a:r>
              <a:rPr lang="en-US" sz="1500" b="1" i="0" u="none" strike="noStrike" dirty="0" err="1">
                <a:solidFill>
                  <a:srgbClr val="000000"/>
                </a:solidFill>
                <a:effectLst/>
              </a:rPr>
              <a:t>Correta</a:t>
            </a:r>
            <a:r>
              <a:rPr lang="en-US" sz="1500" b="1" i="0" u="none" strike="noStrike" dirty="0">
                <a:solidFill>
                  <a:srgbClr val="000000"/>
                </a:solidFill>
                <a:effectLst/>
              </a:rPr>
              <a:t>:</a:t>
            </a:r>
            <a:r>
              <a:rPr lang="en-US" sz="1500" b="0" i="0" u="none" strike="noStrike" dirty="0">
                <a:solidFill>
                  <a:srgbClr val="000000"/>
                </a:solidFill>
                <a:effectLst/>
              </a:rPr>
              <a:t> d)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no RDS é </a:t>
            </a:r>
            <a:r>
              <a:rPr lang="en-US" sz="1500" b="0" i="0" u="none" strike="noStrike" dirty="0" err="1">
                <a:solidFill>
                  <a:srgbClr val="000000"/>
                </a:solidFill>
                <a:effectLst/>
              </a:rPr>
              <a:t>usada</a:t>
            </a:r>
            <a:r>
              <a:rPr lang="en-US" sz="1500" b="0" i="0" u="none" strike="noStrike" dirty="0">
                <a:solidFill>
                  <a:srgbClr val="000000"/>
                </a:solidFill>
                <a:effectLst/>
              </a:rPr>
              <a:t> para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(Cross-Region Replication) para </a:t>
            </a:r>
            <a:r>
              <a:rPr lang="en-US" sz="1500" b="0" i="0" u="none" strike="noStrike" dirty="0" err="1">
                <a:solidFill>
                  <a:srgbClr val="000000"/>
                </a:solidFill>
                <a:effectLst/>
              </a:rPr>
              <a:t>garantir</a:t>
            </a:r>
            <a:r>
              <a:rPr lang="en-US" sz="1500" b="0" i="0" u="none" strike="noStrike" dirty="0">
                <a:solidFill>
                  <a:srgbClr val="000000"/>
                </a:solidFill>
                <a:effectLst/>
              </a:rPr>
              <a:t> que </a:t>
            </a:r>
            <a:r>
              <a:rPr lang="en-US" sz="1500" b="0" i="0" u="none" strike="noStrike" dirty="0" err="1">
                <a:solidFill>
                  <a:srgbClr val="000000"/>
                </a:solidFill>
                <a:effectLst/>
              </a:rPr>
              <a:t>os</a:t>
            </a:r>
            <a:r>
              <a:rPr lang="en-US" sz="1500" b="0" i="0" u="none" strike="noStrike" dirty="0">
                <a:solidFill>
                  <a:srgbClr val="000000"/>
                </a:solidFill>
                <a:effectLst/>
              </a:rPr>
              <a:t> dados </a:t>
            </a:r>
            <a:r>
              <a:rPr lang="en-US" sz="1500" b="0" i="0" u="none" strike="noStrike" dirty="0" err="1">
                <a:solidFill>
                  <a:srgbClr val="000000"/>
                </a:solidFill>
                <a:effectLst/>
              </a:rPr>
              <a:t>estejam</a:t>
            </a:r>
            <a:r>
              <a:rPr lang="en-US" sz="1500" b="0" i="0" u="none" strike="noStrike" dirty="0">
                <a:solidFill>
                  <a:srgbClr val="000000"/>
                </a:solidFill>
                <a:effectLst/>
              </a:rPr>
              <a:t> </a:t>
            </a:r>
            <a:r>
              <a:rPr lang="en-US" sz="1500" b="0" i="0" u="none" strike="noStrike" dirty="0" err="1">
                <a:solidFill>
                  <a:srgbClr val="000000"/>
                </a:solidFill>
                <a:effectLst/>
              </a:rPr>
              <a:t>disponíveis</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múltiplas</a:t>
            </a:r>
            <a:r>
              <a:rPr lang="en-US" sz="1500" b="0" i="0" u="none" strike="noStrike" dirty="0">
                <a:solidFill>
                  <a:srgbClr val="000000"/>
                </a:solidFill>
                <a:effectLst/>
              </a:rPr>
              <a:t> </a:t>
            </a:r>
            <a:r>
              <a:rPr lang="en-US" sz="1500" b="0" i="0" u="none" strike="noStrike" dirty="0" err="1">
                <a:solidFill>
                  <a:srgbClr val="000000"/>
                </a:solidFill>
                <a:effectLst/>
              </a:rPr>
              <a:t>regiões</a:t>
            </a:r>
            <a:r>
              <a:rPr lang="en-US" sz="1500" b="0" i="0" u="none" strike="noStrike" dirty="0">
                <a:solidFill>
                  <a:srgbClr val="000000"/>
                </a:solidFill>
                <a:effectLst/>
              </a:rPr>
              <a:t>, mas </a:t>
            </a:r>
            <a:r>
              <a:rPr lang="en-US" sz="1500" b="0" i="0" u="none" strike="noStrike" dirty="0" err="1">
                <a:solidFill>
                  <a:srgbClr val="000000"/>
                </a:solidFill>
                <a:effectLst/>
              </a:rPr>
              <a:t>pode</a:t>
            </a:r>
            <a:r>
              <a:rPr lang="en-US" sz="1500" b="0" i="0" u="none" strike="noStrike" dirty="0">
                <a:solidFill>
                  <a:srgbClr val="000000"/>
                </a:solidFill>
                <a:effectLst/>
              </a:rPr>
              <a:t> haver </a:t>
            </a:r>
            <a:r>
              <a:rPr lang="en-US" sz="1500" b="0" i="0" u="none" strike="noStrike" dirty="0" err="1">
                <a:solidFill>
                  <a:srgbClr val="000000"/>
                </a:solidFill>
                <a:effectLst/>
              </a:rPr>
              <a:t>uma</a:t>
            </a:r>
            <a:r>
              <a:rPr lang="en-US" sz="1500" b="0" i="0" u="none" strike="noStrike" dirty="0">
                <a:solidFill>
                  <a:srgbClr val="000000"/>
                </a:solidFill>
                <a:effectLst/>
              </a:rPr>
              <a:t> </a:t>
            </a:r>
            <a:r>
              <a:rPr lang="en-US" sz="1500" b="0" i="0" u="none" strike="noStrike" dirty="0" err="1">
                <a:solidFill>
                  <a:srgbClr val="000000"/>
                </a:solidFill>
                <a:effectLst/>
              </a:rPr>
              <a:t>perda</a:t>
            </a:r>
            <a:r>
              <a:rPr lang="en-US" sz="1500" b="0" i="0" u="none" strike="noStrike" dirty="0">
                <a:solidFill>
                  <a:srgbClr val="000000"/>
                </a:solidFill>
                <a:effectLst/>
              </a:rPr>
              <a:t> de dados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de </a:t>
            </a:r>
            <a:r>
              <a:rPr lang="en-US" sz="1500" b="0" i="0" u="none" strike="noStrike" dirty="0" err="1">
                <a:solidFill>
                  <a:srgbClr val="000000"/>
                </a:solidFill>
                <a:effectLst/>
              </a:rPr>
              <a:t>falha</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região</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usada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implantações</a:t>
            </a:r>
            <a:r>
              <a:rPr lang="en-US" sz="1500" b="0" i="0" u="none" strike="noStrike" dirty="0">
                <a:solidFill>
                  <a:srgbClr val="000000"/>
                </a:solidFill>
                <a:effectLst/>
              </a:rPr>
              <a:t> Multi-AZ para </a:t>
            </a:r>
            <a:r>
              <a:rPr lang="en-US" sz="1500" b="0" i="0" u="none" strike="noStrike" dirty="0" err="1">
                <a:solidFill>
                  <a:srgbClr val="000000"/>
                </a:solidFill>
                <a:effectLst/>
              </a:rPr>
              <a:t>garantir</a:t>
            </a:r>
            <a:r>
              <a:rPr lang="en-US" sz="1500" b="0" i="0" u="none" strike="noStrike" dirty="0">
                <a:solidFill>
                  <a:srgbClr val="000000"/>
                </a:solidFill>
                <a:effectLst/>
              </a:rPr>
              <a:t> que </a:t>
            </a:r>
            <a:r>
              <a:rPr lang="en-US" sz="1500" b="0" i="0" u="none" strike="noStrike" dirty="0" err="1">
                <a:solidFill>
                  <a:srgbClr val="000000"/>
                </a:solidFill>
                <a:effectLst/>
              </a:rPr>
              <a:t>os</a:t>
            </a:r>
            <a:r>
              <a:rPr lang="en-US" sz="1500" b="0" i="0" u="none" strike="noStrike" dirty="0">
                <a:solidFill>
                  <a:srgbClr val="000000"/>
                </a:solidFill>
                <a:effectLst/>
              </a:rPr>
              <a:t> dados </a:t>
            </a:r>
            <a:r>
              <a:rPr lang="en-US" sz="1500" b="0" i="0" u="none" strike="noStrike" dirty="0" err="1">
                <a:solidFill>
                  <a:srgbClr val="000000"/>
                </a:solidFill>
                <a:effectLst/>
              </a:rPr>
              <a:t>sejam</a:t>
            </a:r>
            <a:r>
              <a:rPr lang="en-US" sz="1500" b="0" i="0" u="none" strike="noStrike" dirty="0">
                <a:solidFill>
                  <a:srgbClr val="000000"/>
                </a:solidFill>
                <a:effectLst/>
              </a:rPr>
              <a:t> </a:t>
            </a:r>
            <a:r>
              <a:rPr lang="en-US" sz="1500" b="0" i="0" u="none" strike="noStrike" dirty="0" err="1">
                <a:solidFill>
                  <a:srgbClr val="000000"/>
                </a:solidFill>
                <a:effectLst/>
              </a:rPr>
              <a:t>gravados</a:t>
            </a:r>
            <a:r>
              <a:rPr lang="en-US" sz="1500" b="0" i="0" u="none" strike="noStrike" dirty="0">
                <a:solidFill>
                  <a:srgbClr val="000000"/>
                </a:solidFill>
                <a:effectLst/>
              </a:rPr>
              <a:t> </a:t>
            </a:r>
            <a:r>
              <a:rPr lang="en-US" sz="1500" b="0" i="0" u="none" strike="noStrike" dirty="0" err="1">
                <a:solidFill>
                  <a:srgbClr val="000000"/>
                </a:solidFill>
                <a:effectLst/>
              </a:rPr>
              <a:t>simultaneamente</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duas zonas de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diferentes</a:t>
            </a:r>
            <a:r>
              <a:rPr lang="en-US" sz="1500" b="0" i="0" u="none" strike="noStrike" dirty="0">
                <a:solidFill>
                  <a:srgbClr val="000000"/>
                </a:solidFill>
                <a:effectLst/>
              </a:rPr>
              <a:t>, </a:t>
            </a:r>
            <a:r>
              <a:rPr lang="en-US" sz="1500" b="0" i="0" u="none" strike="noStrike" dirty="0" err="1">
                <a:solidFill>
                  <a:srgbClr val="000000"/>
                </a:solidFill>
                <a:effectLst/>
              </a:rPr>
              <a:t>proporcionando</a:t>
            </a:r>
            <a:r>
              <a:rPr lang="en-US" sz="1500" b="0" i="0" u="none" strike="noStrike" dirty="0">
                <a:solidFill>
                  <a:srgbClr val="000000"/>
                </a:solidFill>
                <a:effectLst/>
              </a:rPr>
              <a:t> </a:t>
            </a:r>
            <a:r>
              <a:rPr lang="en-US" sz="1500" b="0" i="0" u="none" strike="noStrike" dirty="0" err="1">
                <a:solidFill>
                  <a:srgbClr val="000000"/>
                </a:solidFill>
                <a:effectLst/>
              </a:rPr>
              <a:t>alta</a:t>
            </a:r>
            <a:r>
              <a:rPr lang="en-US" sz="1500" b="0" i="0" u="none" strike="noStrike" dirty="0">
                <a:solidFill>
                  <a:srgbClr val="000000"/>
                </a:solidFill>
                <a:effectLst/>
              </a:rPr>
              <a:t>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sem</a:t>
            </a:r>
            <a:r>
              <a:rPr lang="en-US" sz="1500" b="0" i="0" u="none" strike="noStrike" dirty="0">
                <a:solidFill>
                  <a:srgbClr val="000000"/>
                </a:solidFill>
                <a:effectLst/>
              </a:rPr>
              <a:t> </a:t>
            </a:r>
            <a:r>
              <a:rPr lang="en-US" sz="1500" b="0" i="0" u="none" strike="noStrike" dirty="0" err="1">
                <a:solidFill>
                  <a:srgbClr val="000000"/>
                </a:solidFill>
                <a:effectLst/>
              </a:rPr>
              <a:t>perda</a:t>
            </a:r>
            <a:r>
              <a:rPr lang="en-US" sz="1500" b="0" i="0" u="none" strike="noStrike" dirty="0">
                <a:solidFill>
                  <a:srgbClr val="000000"/>
                </a:solidFill>
                <a:effectLst/>
              </a:rPr>
              <a:t> de dados.</a:t>
            </a:r>
          </a:p>
          <a:p>
            <a:pPr algn="l"/>
            <a:endParaRPr lang="en-US" sz="1500" b="0" i="0" u="none" strike="noStrike" dirty="0">
              <a:solidFill>
                <a:srgbClr val="000000"/>
              </a:solidFill>
              <a:effectLst/>
            </a:endParaRPr>
          </a:p>
          <a:p>
            <a:pPr algn="l"/>
            <a:r>
              <a:rPr lang="en-US" sz="1500" b="1" i="0" u="none" strike="noStrike" dirty="0" err="1">
                <a:solidFill>
                  <a:srgbClr val="000000"/>
                </a:solidFill>
                <a:effectLst/>
              </a:rPr>
              <a:t>Explicação</a:t>
            </a:r>
            <a:r>
              <a:rPr lang="en-US" sz="1500" b="1" i="0" u="none" strike="noStrike" dirty="0">
                <a:solidFill>
                  <a:srgbClr val="000000"/>
                </a:solidFill>
                <a:effectLst/>
              </a:rPr>
              <a:t>:</a:t>
            </a:r>
          </a:p>
          <a:p>
            <a:pPr algn="l"/>
            <a:endParaRPr lang="en-US" sz="1500" b="0" i="0" u="none" strike="noStrike" dirty="0">
              <a:solidFill>
                <a:srgbClr val="000000"/>
              </a:solidFill>
              <a:effectLst/>
            </a:endParaRPr>
          </a:p>
          <a:p>
            <a:pPr algn="l">
              <a:buFont typeface="Arial" panose="020B0604020202020204" pitchFamily="34" charset="0"/>
              <a:buChar char="•"/>
            </a:pPr>
            <a:r>
              <a:rPr lang="en-US" sz="1500" b="1" i="0" u="none" strike="noStrike" dirty="0" err="1">
                <a:solidFill>
                  <a:srgbClr val="000000"/>
                </a:solidFill>
                <a:effectLst/>
              </a:rPr>
              <a:t>Replicação</a:t>
            </a:r>
            <a:r>
              <a:rPr lang="en-US" sz="1500" b="1" i="0" u="none" strike="noStrike" dirty="0">
                <a:solidFill>
                  <a:srgbClr val="000000"/>
                </a:solidFill>
                <a:effectLst/>
              </a:rPr>
              <a:t> </a:t>
            </a:r>
            <a:r>
              <a:rPr lang="en-US" sz="1500" b="1" i="0" u="none" strike="noStrike" dirty="0" err="1">
                <a:solidFill>
                  <a:srgbClr val="000000"/>
                </a:solidFill>
                <a:effectLst/>
              </a:rPr>
              <a:t>Síncrona</a:t>
            </a:r>
            <a:r>
              <a:rPr lang="en-US" sz="1500" b="0" i="0" u="none" strike="noStrike" dirty="0">
                <a:solidFill>
                  <a:srgbClr val="000000"/>
                </a:solidFill>
                <a:effectLst/>
              </a:rPr>
              <a:t>: No Amazon RDS,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utilizada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implantações</a:t>
            </a:r>
            <a:r>
              <a:rPr lang="en-US" sz="1500" b="0" i="0" u="none" strike="noStrike" dirty="0">
                <a:solidFill>
                  <a:srgbClr val="000000"/>
                </a:solidFill>
                <a:effectLst/>
              </a:rPr>
              <a:t> Multi-AZ. </a:t>
            </a:r>
            <a:r>
              <a:rPr lang="en-US" sz="1500" b="0" i="0" u="none" strike="noStrike" dirty="0" err="1">
                <a:solidFill>
                  <a:srgbClr val="000000"/>
                </a:solidFill>
                <a:effectLst/>
              </a:rPr>
              <a:t>Quando</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habilitada</a:t>
            </a:r>
            <a:r>
              <a:rPr lang="en-US" sz="1500" b="0" i="0" u="none" strike="noStrike" dirty="0">
                <a:solidFill>
                  <a:srgbClr val="000000"/>
                </a:solidFill>
                <a:effectLst/>
              </a:rPr>
              <a:t>, o RDS </a:t>
            </a:r>
            <a:r>
              <a:rPr lang="en-US" sz="1500" b="0" i="0" u="none" strike="noStrike" dirty="0" err="1">
                <a:solidFill>
                  <a:srgbClr val="000000"/>
                </a:solidFill>
                <a:effectLst/>
              </a:rPr>
              <a:t>grava</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dados </a:t>
            </a:r>
            <a:r>
              <a:rPr lang="en-US" sz="1500" b="0" i="0" u="none" strike="noStrike" dirty="0" err="1">
                <a:solidFill>
                  <a:srgbClr val="000000"/>
                </a:solidFill>
                <a:effectLst/>
              </a:rPr>
              <a:t>simultaneamente</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instância</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e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réplica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standby, </a:t>
            </a:r>
            <a:r>
              <a:rPr lang="en-US" sz="1500" b="0" i="0" u="none" strike="noStrike" dirty="0" err="1">
                <a:solidFill>
                  <a:srgbClr val="000000"/>
                </a:solidFill>
                <a:effectLst/>
              </a:rPr>
              <a:t>localizada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uma</a:t>
            </a:r>
            <a:r>
              <a:rPr lang="en-US" sz="1500" b="0" i="0" u="none" strike="noStrike" dirty="0">
                <a:solidFill>
                  <a:srgbClr val="000000"/>
                </a:solidFill>
                <a:effectLst/>
              </a:rPr>
              <a:t> zona de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diferente</a:t>
            </a:r>
            <a:r>
              <a:rPr lang="en-US" sz="1500" b="0" i="0" u="none" strike="noStrike" dirty="0">
                <a:solidFill>
                  <a:srgbClr val="000000"/>
                </a:solidFill>
                <a:effectLst/>
              </a:rPr>
              <a:t>. </a:t>
            </a:r>
            <a:r>
              <a:rPr lang="en-US" sz="1500" b="0" i="0" u="none" strike="noStrike" dirty="0" err="1">
                <a:solidFill>
                  <a:srgbClr val="000000"/>
                </a:solidFill>
                <a:effectLst/>
              </a:rPr>
              <a:t>Isso</a:t>
            </a:r>
            <a:r>
              <a:rPr lang="en-US" sz="1500" b="0" i="0" u="none" strike="noStrike" dirty="0">
                <a:solidFill>
                  <a:srgbClr val="000000"/>
                </a:solidFill>
                <a:effectLst/>
              </a:rPr>
              <a:t> </a:t>
            </a:r>
            <a:r>
              <a:rPr lang="en-US" sz="1500" b="0" i="0" u="none" strike="noStrike" dirty="0" err="1">
                <a:solidFill>
                  <a:srgbClr val="000000"/>
                </a:solidFill>
                <a:effectLst/>
              </a:rPr>
              <a:t>garante</a:t>
            </a:r>
            <a:r>
              <a:rPr lang="en-US" sz="1500" b="0" i="0" u="none" strike="noStrike" dirty="0">
                <a:solidFill>
                  <a:srgbClr val="000000"/>
                </a:solidFill>
                <a:effectLst/>
              </a:rPr>
              <a:t> que,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de </a:t>
            </a:r>
            <a:r>
              <a:rPr lang="en-US" sz="1500" b="0" i="0" u="none" strike="noStrike" dirty="0" err="1">
                <a:solidFill>
                  <a:srgbClr val="000000"/>
                </a:solidFill>
                <a:effectLst/>
              </a:rPr>
              <a:t>falha</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instância</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a:t>
            </a:r>
            <a:r>
              <a:rPr lang="en-US" sz="1500" b="0" i="0" u="none" strike="noStrike" dirty="0" err="1">
                <a:solidFill>
                  <a:srgbClr val="000000"/>
                </a:solidFill>
                <a:effectLst/>
              </a:rPr>
              <a:t>uma</a:t>
            </a:r>
            <a:r>
              <a:rPr lang="en-US" sz="1500" b="0" i="0" u="none" strike="noStrike" dirty="0">
                <a:solidFill>
                  <a:srgbClr val="000000"/>
                </a:solidFill>
                <a:effectLst/>
              </a:rPr>
              <a:t> </a:t>
            </a:r>
            <a:r>
              <a:rPr lang="en-US" sz="1500" b="0" i="0" u="none" strike="noStrike" dirty="0" err="1">
                <a:solidFill>
                  <a:srgbClr val="000000"/>
                </a:solidFill>
                <a:effectLst/>
              </a:rPr>
              <a:t>réplica</a:t>
            </a:r>
            <a:r>
              <a:rPr lang="en-US" sz="1500" b="0" i="0" u="none" strike="noStrike" dirty="0">
                <a:solidFill>
                  <a:srgbClr val="000000"/>
                </a:solidFill>
                <a:effectLst/>
              </a:rPr>
              <a:t> </a:t>
            </a:r>
            <a:r>
              <a:rPr lang="en-US" sz="1500" b="0" i="0" u="none" strike="noStrike" dirty="0" err="1">
                <a:solidFill>
                  <a:srgbClr val="000000"/>
                </a:solidFill>
                <a:effectLst/>
              </a:rPr>
              <a:t>consistente</a:t>
            </a:r>
            <a:r>
              <a:rPr lang="en-US" sz="1500" b="0" i="0" u="none" strike="noStrike" dirty="0">
                <a:solidFill>
                  <a:srgbClr val="000000"/>
                </a:solidFill>
                <a:effectLst/>
              </a:rPr>
              <a:t> </a:t>
            </a:r>
            <a:r>
              <a:rPr lang="en-US" sz="1500" b="0" i="0" u="none" strike="noStrike" dirty="0" err="1">
                <a:solidFill>
                  <a:srgbClr val="000000"/>
                </a:solidFill>
                <a:effectLst/>
              </a:rPr>
              <a:t>esteja</a:t>
            </a:r>
            <a:r>
              <a:rPr lang="en-US" sz="1500" b="0" i="0" u="none" strike="noStrike" dirty="0">
                <a:solidFill>
                  <a:srgbClr val="000000"/>
                </a:solidFill>
                <a:effectLst/>
              </a:rPr>
              <a:t> </a:t>
            </a:r>
            <a:r>
              <a:rPr lang="en-US" sz="1500" b="0" i="0" u="none" strike="noStrike" dirty="0" err="1">
                <a:solidFill>
                  <a:srgbClr val="000000"/>
                </a:solidFill>
                <a:effectLst/>
              </a:rPr>
              <a:t>disponível</a:t>
            </a:r>
            <a:r>
              <a:rPr lang="en-US" sz="1500" b="0" i="0" u="none" strike="noStrike" dirty="0">
                <a:solidFill>
                  <a:srgbClr val="000000"/>
                </a:solidFill>
                <a:effectLst/>
              </a:rPr>
              <a:t> para failover </a:t>
            </a:r>
            <a:r>
              <a:rPr lang="en-US" sz="1500" b="0" i="0" u="none" strike="noStrike" dirty="0" err="1">
                <a:solidFill>
                  <a:srgbClr val="000000"/>
                </a:solidFill>
                <a:effectLst/>
              </a:rPr>
              <a:t>imediato</a:t>
            </a:r>
            <a:r>
              <a:rPr lang="en-US" sz="1500" b="0" i="0" u="none" strike="noStrike" dirty="0">
                <a:solidFill>
                  <a:srgbClr val="000000"/>
                </a:solidFill>
                <a:effectLst/>
              </a:rPr>
              <a:t>, </a:t>
            </a:r>
            <a:r>
              <a:rPr lang="en-US" sz="1500" b="0" i="0" u="none" strike="noStrike" dirty="0" err="1">
                <a:solidFill>
                  <a:srgbClr val="000000"/>
                </a:solidFill>
                <a:effectLst/>
              </a:rPr>
              <a:t>proporcionando</a:t>
            </a:r>
            <a:r>
              <a:rPr lang="en-US" sz="1500" b="0" i="0" u="none" strike="noStrike" dirty="0">
                <a:solidFill>
                  <a:srgbClr val="000000"/>
                </a:solidFill>
                <a:effectLst/>
              </a:rPr>
              <a:t> </a:t>
            </a:r>
            <a:r>
              <a:rPr lang="en-US" sz="1500" b="0" i="0" u="none" strike="noStrike" dirty="0" err="1">
                <a:solidFill>
                  <a:srgbClr val="000000"/>
                </a:solidFill>
                <a:effectLst/>
              </a:rPr>
              <a:t>alta</a:t>
            </a:r>
            <a:r>
              <a:rPr lang="en-US" sz="1500" b="0" i="0" u="none" strike="noStrike" dirty="0">
                <a:solidFill>
                  <a:srgbClr val="000000"/>
                </a:solidFill>
                <a:effectLst/>
              </a:rPr>
              <a:t>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sem</a:t>
            </a:r>
            <a:r>
              <a:rPr lang="en-US" sz="1500" b="0" i="0" u="none" strike="noStrike" dirty="0">
                <a:solidFill>
                  <a:srgbClr val="000000"/>
                </a:solidFill>
                <a:effectLst/>
              </a:rPr>
              <a:t> </a:t>
            </a:r>
            <a:r>
              <a:rPr lang="en-US" sz="1500" b="0" i="0" u="none" strike="noStrike" dirty="0" err="1">
                <a:solidFill>
                  <a:srgbClr val="000000"/>
                </a:solidFill>
                <a:effectLst/>
              </a:rPr>
              <a:t>perda</a:t>
            </a:r>
            <a:r>
              <a:rPr lang="en-US" sz="1500" b="0" i="0" u="none" strike="noStrike" dirty="0">
                <a:solidFill>
                  <a:srgbClr val="000000"/>
                </a:solidFill>
                <a:effectLst/>
              </a:rPr>
              <a:t> de dados.</a:t>
            </a:r>
          </a:p>
          <a:p>
            <a:pPr algn="l">
              <a:buFont typeface="Arial" panose="020B0604020202020204" pitchFamily="34" charset="0"/>
              <a:buChar char="•"/>
            </a:pPr>
            <a:endParaRPr lang="en-US" sz="1500" b="0" i="0" u="none" strike="noStrike" dirty="0">
              <a:solidFill>
                <a:srgbClr val="000000"/>
              </a:solidFill>
              <a:effectLst/>
            </a:endParaRPr>
          </a:p>
          <a:p>
            <a:pPr algn="l">
              <a:buFont typeface="Arial" panose="020B0604020202020204" pitchFamily="34" charset="0"/>
              <a:buChar char="•"/>
            </a:pPr>
            <a:r>
              <a:rPr lang="en-US" sz="1500" b="1" i="0" u="none" strike="noStrike" dirty="0" err="1">
                <a:solidFill>
                  <a:srgbClr val="000000"/>
                </a:solidFill>
                <a:effectLst/>
              </a:rPr>
              <a:t>Replicação</a:t>
            </a:r>
            <a:r>
              <a:rPr lang="en-US" sz="1500" b="1" i="0" u="none" strike="noStrike" dirty="0">
                <a:solidFill>
                  <a:srgbClr val="000000"/>
                </a:solidFill>
                <a:effectLst/>
              </a:rPr>
              <a:t> </a:t>
            </a:r>
            <a:r>
              <a:rPr lang="en-US" sz="1500" b="1" i="0" u="none" strike="noStrike" dirty="0" err="1">
                <a:solidFill>
                  <a:srgbClr val="000000"/>
                </a:solidFill>
                <a:effectLst/>
              </a:rPr>
              <a:t>Assíncrona</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é </a:t>
            </a:r>
            <a:r>
              <a:rPr lang="en-US" sz="1500" b="0" i="0" u="none" strike="noStrike" dirty="0" err="1">
                <a:solidFill>
                  <a:srgbClr val="000000"/>
                </a:solidFill>
                <a:effectLst/>
              </a:rPr>
              <a:t>utilizada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configurações</a:t>
            </a:r>
            <a:r>
              <a:rPr lang="en-US" sz="1500" b="0" i="0" u="none" strike="noStrike" dirty="0">
                <a:solidFill>
                  <a:srgbClr val="000000"/>
                </a:solidFill>
                <a:effectLst/>
              </a:rPr>
              <a:t> de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(Cross-Region Replication), </a:t>
            </a:r>
            <a:r>
              <a:rPr lang="en-US" sz="1500" b="0" i="0" u="none" strike="noStrike" dirty="0" err="1">
                <a:solidFill>
                  <a:srgbClr val="000000"/>
                </a:solidFill>
                <a:effectLst/>
              </a:rPr>
              <a:t>como</a:t>
            </a:r>
            <a:r>
              <a:rPr lang="en-US" sz="1500" b="0" i="0" u="none" strike="noStrike" dirty="0">
                <a:solidFill>
                  <a:srgbClr val="000000"/>
                </a:solidFill>
                <a:effectLst/>
              </a:rPr>
              <a:t> </a:t>
            </a:r>
            <a:r>
              <a:rPr lang="en-US" sz="1500" b="0" i="0" u="none" strike="noStrike" dirty="0" err="1">
                <a:solidFill>
                  <a:srgbClr val="000000"/>
                </a:solidFill>
                <a:effectLst/>
              </a:rPr>
              <a:t>ao</a:t>
            </a:r>
            <a:r>
              <a:rPr lang="en-US" sz="1500" b="0" i="0" u="none" strike="noStrike" dirty="0">
                <a:solidFill>
                  <a:srgbClr val="000000"/>
                </a:solidFill>
                <a:effectLst/>
              </a:rPr>
              <a:t> </a:t>
            </a:r>
            <a:r>
              <a:rPr lang="en-US" sz="1500" b="0" i="0" u="none" strike="noStrike" dirty="0" err="1">
                <a:solidFill>
                  <a:srgbClr val="000000"/>
                </a:solidFill>
                <a:effectLst/>
              </a:rPr>
              <a:t>utilizar</a:t>
            </a:r>
            <a:r>
              <a:rPr lang="en-US" sz="1500" b="0" i="0" u="none" strike="noStrike" dirty="0">
                <a:solidFill>
                  <a:srgbClr val="000000"/>
                </a:solidFill>
                <a:effectLst/>
              </a:rPr>
              <a:t> </a:t>
            </a:r>
            <a:r>
              <a:rPr lang="en-US" sz="1500" b="0" i="0" u="none" strike="noStrike" dirty="0" err="1">
                <a:solidFill>
                  <a:srgbClr val="000000"/>
                </a:solidFill>
                <a:effectLst/>
              </a:rPr>
              <a:t>réplicas</a:t>
            </a:r>
            <a:r>
              <a:rPr lang="en-US" sz="1500" b="0" i="0" u="none" strike="noStrike" dirty="0">
                <a:solidFill>
                  <a:srgbClr val="000000"/>
                </a:solidFill>
                <a:effectLst/>
              </a:rPr>
              <a:t> de </a:t>
            </a:r>
            <a:r>
              <a:rPr lang="en-US" sz="1500" b="0" i="0" u="none" strike="noStrike" dirty="0" err="1">
                <a:solidFill>
                  <a:srgbClr val="000000"/>
                </a:solidFill>
                <a:effectLst/>
              </a:rPr>
              <a:t>leitura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diferentes</a:t>
            </a:r>
            <a:r>
              <a:rPr lang="en-US" sz="1500" b="0" i="0" u="none" strike="noStrike" dirty="0">
                <a:solidFill>
                  <a:srgbClr val="000000"/>
                </a:solidFill>
                <a:effectLst/>
              </a:rPr>
              <a:t> </a:t>
            </a:r>
            <a:r>
              <a:rPr lang="en-US" sz="1500" b="0" i="0" u="none" strike="noStrike" dirty="0" err="1">
                <a:solidFill>
                  <a:srgbClr val="000000"/>
                </a:solidFill>
                <a:effectLst/>
              </a:rPr>
              <a:t>regiões</a:t>
            </a:r>
            <a:r>
              <a:rPr lang="en-US" sz="1500" b="0" i="0" u="none" strike="noStrike" dirty="0">
                <a:solidFill>
                  <a:srgbClr val="000000"/>
                </a:solidFill>
                <a:effectLst/>
              </a:rPr>
              <a:t>. </a:t>
            </a:r>
            <a:r>
              <a:rPr lang="en-US" sz="1500" b="0" i="0" u="none" strike="noStrike" dirty="0" err="1">
                <a:solidFill>
                  <a:srgbClr val="000000"/>
                </a:solidFill>
                <a:effectLst/>
              </a:rPr>
              <a:t>Nesse</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a:t>
            </a:r>
            <a:r>
              <a:rPr lang="en-US" sz="1500" b="0" i="0" u="none" strike="noStrike" dirty="0" err="1">
                <a:solidFill>
                  <a:srgbClr val="000000"/>
                </a:solidFill>
                <a:effectLst/>
              </a:rPr>
              <a:t>há</a:t>
            </a:r>
            <a:r>
              <a:rPr lang="en-US" sz="1500" b="0" i="0" u="none" strike="noStrike" dirty="0">
                <a:solidFill>
                  <a:srgbClr val="000000"/>
                </a:solidFill>
                <a:effectLst/>
              </a:rPr>
              <a:t> um </a:t>
            </a:r>
            <a:r>
              <a:rPr lang="en-US" sz="1500" b="0" i="0" u="none" strike="noStrike" dirty="0" err="1">
                <a:solidFill>
                  <a:srgbClr val="000000"/>
                </a:solidFill>
                <a:effectLst/>
              </a:rPr>
              <a:t>pequeno</a:t>
            </a:r>
            <a:r>
              <a:rPr lang="en-US" sz="1500" b="0" i="0" u="none" strike="noStrike" dirty="0">
                <a:solidFill>
                  <a:srgbClr val="000000"/>
                </a:solidFill>
                <a:effectLst/>
              </a:rPr>
              <a:t> </a:t>
            </a:r>
            <a:r>
              <a:rPr lang="en-US" sz="1500" b="0" i="0" u="none" strike="noStrike" dirty="0" err="1">
                <a:solidFill>
                  <a:srgbClr val="000000"/>
                </a:solidFill>
                <a:effectLst/>
              </a:rPr>
              <a:t>atraso</a:t>
            </a:r>
            <a:r>
              <a:rPr lang="en-US" sz="1500" b="0" i="0" u="none" strike="noStrike" dirty="0">
                <a:solidFill>
                  <a:srgbClr val="000000"/>
                </a:solidFill>
                <a:effectLst/>
              </a:rPr>
              <a:t> (lag)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replicação</a:t>
            </a:r>
            <a:r>
              <a:rPr lang="en-US" sz="1500" b="0" i="0" u="none" strike="noStrike" dirty="0">
                <a:solidFill>
                  <a:srgbClr val="000000"/>
                </a:solidFill>
                <a:effectLst/>
              </a:rPr>
              <a:t>, o que </a:t>
            </a:r>
            <a:r>
              <a:rPr lang="en-US" sz="1500" b="0" i="0" u="none" strike="noStrike" dirty="0" err="1">
                <a:solidFill>
                  <a:srgbClr val="000000"/>
                </a:solidFill>
                <a:effectLst/>
              </a:rPr>
              <a:t>significa</a:t>
            </a:r>
            <a:r>
              <a:rPr lang="en-US" sz="1500" b="0" i="0" u="none" strike="noStrike" dirty="0">
                <a:solidFill>
                  <a:srgbClr val="000000"/>
                </a:solidFill>
                <a:effectLst/>
              </a:rPr>
              <a:t> que,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de </a:t>
            </a:r>
            <a:r>
              <a:rPr lang="en-US" sz="1500" b="0" i="0" u="none" strike="noStrike" dirty="0" err="1">
                <a:solidFill>
                  <a:srgbClr val="000000"/>
                </a:solidFill>
                <a:effectLst/>
              </a:rPr>
              <a:t>falha</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região</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a:t>
            </a:r>
            <a:r>
              <a:rPr lang="en-US" sz="1500" b="0" i="0" u="none" strike="noStrike" dirty="0" err="1">
                <a:solidFill>
                  <a:srgbClr val="000000"/>
                </a:solidFill>
                <a:effectLst/>
              </a:rPr>
              <a:t>pode</a:t>
            </a:r>
            <a:r>
              <a:rPr lang="en-US" sz="1500" b="0" i="0" u="none" strike="noStrike" dirty="0">
                <a:solidFill>
                  <a:srgbClr val="000000"/>
                </a:solidFill>
                <a:effectLst/>
              </a:rPr>
              <a:t> haver </a:t>
            </a:r>
            <a:r>
              <a:rPr lang="en-US" sz="1500" b="0" i="0" u="none" strike="noStrike" dirty="0" err="1">
                <a:solidFill>
                  <a:srgbClr val="000000"/>
                </a:solidFill>
                <a:effectLst/>
              </a:rPr>
              <a:t>perda</a:t>
            </a:r>
            <a:r>
              <a:rPr lang="en-US" sz="1500" b="0" i="0" u="none" strike="noStrike" dirty="0">
                <a:solidFill>
                  <a:srgbClr val="000000"/>
                </a:solidFill>
                <a:effectLst/>
              </a:rPr>
              <a:t> de dados que </a:t>
            </a:r>
            <a:r>
              <a:rPr lang="en-US" sz="1500" b="0" i="0" u="none" strike="noStrike" dirty="0" err="1">
                <a:solidFill>
                  <a:srgbClr val="000000"/>
                </a:solidFill>
                <a:effectLst/>
              </a:rPr>
              <a:t>ainda</a:t>
            </a:r>
            <a:r>
              <a:rPr lang="en-US" sz="1500" b="0" i="0" u="none" strike="noStrike" dirty="0">
                <a:solidFill>
                  <a:srgbClr val="000000"/>
                </a:solidFill>
                <a:effectLst/>
              </a:rPr>
              <a:t> </a:t>
            </a:r>
            <a:r>
              <a:rPr lang="en-US" sz="1500" b="0" i="0" u="none" strike="noStrike" dirty="0" err="1">
                <a:solidFill>
                  <a:srgbClr val="000000"/>
                </a:solidFill>
                <a:effectLst/>
              </a:rPr>
              <a:t>não</a:t>
            </a:r>
            <a:r>
              <a:rPr lang="en-US" sz="1500" b="0" i="0" u="none" strike="noStrike" dirty="0">
                <a:solidFill>
                  <a:srgbClr val="000000"/>
                </a:solidFill>
                <a:effectLst/>
              </a:rPr>
              <a:t> </a:t>
            </a:r>
            <a:r>
              <a:rPr lang="en-US" sz="1500" b="0" i="0" u="none" strike="noStrike" dirty="0" err="1">
                <a:solidFill>
                  <a:srgbClr val="000000"/>
                </a:solidFill>
                <a:effectLst/>
              </a:rPr>
              <a:t>foram</a:t>
            </a:r>
            <a:r>
              <a:rPr lang="en-US" sz="1500" b="0" i="0" u="none" strike="noStrike" dirty="0">
                <a:solidFill>
                  <a:srgbClr val="000000"/>
                </a:solidFill>
                <a:effectLst/>
              </a:rPr>
              <a:t> </a:t>
            </a:r>
            <a:r>
              <a:rPr lang="en-US" sz="1500" b="0" i="0" u="none" strike="noStrike" dirty="0" err="1">
                <a:solidFill>
                  <a:srgbClr val="000000"/>
                </a:solidFill>
                <a:effectLst/>
              </a:rPr>
              <a:t>replicados</a:t>
            </a:r>
            <a:r>
              <a:rPr lang="en-US" sz="1500" b="0" i="0" u="none" strike="noStrike" dirty="0">
                <a:solidFill>
                  <a:srgbClr val="000000"/>
                </a:solidFill>
                <a:effectLst/>
              </a:rPr>
              <a:t> para a </a:t>
            </a:r>
            <a:r>
              <a:rPr lang="en-US" sz="1500" b="0" i="0" u="none" strike="noStrike" dirty="0" err="1">
                <a:solidFill>
                  <a:srgbClr val="000000"/>
                </a:solidFill>
                <a:effectLst/>
              </a:rPr>
              <a:t>região</a:t>
            </a:r>
            <a:r>
              <a:rPr lang="en-US" sz="1500" b="0" i="0" u="none" strike="noStrike" dirty="0">
                <a:solidFill>
                  <a:srgbClr val="000000"/>
                </a:solidFill>
                <a:effectLst/>
              </a:rPr>
              <a:t> </a:t>
            </a:r>
            <a:r>
              <a:rPr lang="en-US" sz="1500" b="0" i="0" u="none" strike="noStrike" dirty="0" err="1">
                <a:solidFill>
                  <a:srgbClr val="000000"/>
                </a:solidFill>
                <a:effectLst/>
              </a:rPr>
              <a:t>secundária</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é </a:t>
            </a:r>
            <a:r>
              <a:rPr lang="en-US" sz="1500" b="0" i="0" u="none" strike="noStrike" dirty="0" err="1">
                <a:solidFill>
                  <a:srgbClr val="000000"/>
                </a:solidFill>
                <a:effectLst/>
              </a:rPr>
              <a:t>útil</a:t>
            </a:r>
            <a:r>
              <a:rPr lang="en-US" sz="1500" b="0" i="0" u="none" strike="noStrike" dirty="0">
                <a:solidFill>
                  <a:srgbClr val="000000"/>
                </a:solidFill>
                <a:effectLst/>
              </a:rPr>
              <a:t> para </a:t>
            </a:r>
            <a:r>
              <a:rPr lang="en-US" sz="1500" b="0" i="0" u="none" strike="noStrike" dirty="0" err="1">
                <a:solidFill>
                  <a:srgbClr val="000000"/>
                </a:solidFill>
                <a:effectLst/>
              </a:rPr>
              <a:t>cenários</a:t>
            </a:r>
            <a:r>
              <a:rPr lang="en-US" sz="1500" b="0" i="0" u="none" strike="noStrike" dirty="0">
                <a:solidFill>
                  <a:srgbClr val="000000"/>
                </a:solidFill>
                <a:effectLst/>
              </a:rPr>
              <a:t> de </a:t>
            </a:r>
            <a:r>
              <a:rPr lang="en-US" sz="1500" b="0" i="0" u="none" strike="noStrike" dirty="0" err="1">
                <a:solidFill>
                  <a:srgbClr val="000000"/>
                </a:solidFill>
                <a:effectLst/>
              </a:rPr>
              <a:t>recuperação</a:t>
            </a:r>
            <a:r>
              <a:rPr lang="en-US" sz="1500" b="0" i="0" u="none" strike="noStrike" dirty="0">
                <a:solidFill>
                  <a:srgbClr val="000000"/>
                </a:solidFill>
                <a:effectLst/>
              </a:rPr>
              <a:t> de </a:t>
            </a:r>
            <a:r>
              <a:rPr lang="en-US" sz="1500" b="0" i="0" u="none" strike="noStrike" dirty="0" err="1">
                <a:solidFill>
                  <a:srgbClr val="000000"/>
                </a:solidFill>
                <a:effectLst/>
              </a:rPr>
              <a:t>desastres</a:t>
            </a:r>
            <a:r>
              <a:rPr lang="en-US" sz="1500" b="0" i="0" u="none" strike="noStrike" dirty="0">
                <a:solidFill>
                  <a:srgbClr val="000000"/>
                </a:solidFill>
                <a:effectLst/>
              </a:rPr>
              <a:t>, </a:t>
            </a:r>
            <a:r>
              <a:rPr lang="en-US" sz="1500" b="0" i="0" u="none" strike="noStrike" dirty="0" err="1">
                <a:solidFill>
                  <a:srgbClr val="000000"/>
                </a:solidFill>
                <a:effectLst/>
              </a:rPr>
              <a:t>onde</a:t>
            </a:r>
            <a:r>
              <a:rPr lang="en-US" sz="1500" b="0" i="0" u="none" strike="noStrike" dirty="0">
                <a:solidFill>
                  <a:srgbClr val="000000"/>
                </a:solidFill>
                <a:effectLst/>
              </a:rPr>
              <a:t> a </a:t>
            </a:r>
            <a:r>
              <a:rPr lang="en-US" sz="1500" b="0" i="0" u="none" strike="noStrike" dirty="0" err="1">
                <a:solidFill>
                  <a:srgbClr val="000000"/>
                </a:solidFill>
                <a:effectLst/>
              </a:rPr>
              <a:t>consistência</a:t>
            </a:r>
            <a:r>
              <a:rPr lang="en-US" sz="1500" b="0" i="0" u="none" strike="noStrike" dirty="0">
                <a:solidFill>
                  <a:srgbClr val="000000"/>
                </a:solidFill>
                <a:effectLst/>
              </a:rPr>
              <a:t> forte </a:t>
            </a:r>
            <a:r>
              <a:rPr lang="en-US" sz="1500" b="0" i="0" u="none" strike="noStrike" dirty="0" err="1">
                <a:solidFill>
                  <a:srgbClr val="000000"/>
                </a:solidFill>
                <a:effectLst/>
              </a:rPr>
              <a:t>em</a:t>
            </a:r>
            <a:r>
              <a:rPr lang="en-US" sz="1500" b="0" i="0" u="none" strike="noStrike" dirty="0">
                <a:solidFill>
                  <a:srgbClr val="000000"/>
                </a:solidFill>
                <a:effectLst/>
              </a:rPr>
              <a:t> tempo real entre </a:t>
            </a:r>
            <a:r>
              <a:rPr lang="en-US" sz="1500" b="0" i="0" u="none" strike="noStrike" dirty="0" err="1">
                <a:solidFill>
                  <a:srgbClr val="000000"/>
                </a:solidFill>
                <a:effectLst/>
              </a:rPr>
              <a:t>regiões</a:t>
            </a:r>
            <a:r>
              <a:rPr lang="en-US" sz="1500" b="0" i="0" u="none" strike="noStrike" dirty="0">
                <a:solidFill>
                  <a:srgbClr val="000000"/>
                </a:solidFill>
                <a:effectLst/>
              </a:rPr>
              <a:t> </a:t>
            </a:r>
            <a:r>
              <a:rPr lang="en-US" sz="1500" b="0" i="0" u="none" strike="noStrike" dirty="0" err="1">
                <a:solidFill>
                  <a:srgbClr val="000000"/>
                </a:solidFill>
                <a:effectLst/>
              </a:rPr>
              <a:t>não</a:t>
            </a:r>
            <a:r>
              <a:rPr lang="en-US" sz="1500" b="0" i="0" u="none" strike="noStrike" dirty="0">
                <a:solidFill>
                  <a:srgbClr val="000000"/>
                </a:solidFill>
                <a:effectLst/>
              </a:rPr>
              <a:t> é um </a:t>
            </a:r>
            <a:r>
              <a:rPr lang="en-US" sz="1500" b="0" i="0" u="none" strike="noStrike" dirty="0" err="1">
                <a:solidFill>
                  <a:srgbClr val="000000"/>
                </a:solidFill>
                <a:effectLst/>
              </a:rPr>
              <a:t>requisito</a:t>
            </a:r>
            <a:r>
              <a:rPr lang="en-US" sz="1500" b="0" i="0" u="none" strike="noStrike" dirty="0">
                <a:solidFill>
                  <a:srgbClr val="000000"/>
                </a:solidFill>
                <a:effectLst/>
              </a:rPr>
              <a:t> </a:t>
            </a:r>
            <a:r>
              <a:rPr lang="en-US" sz="1500" b="0" i="0" u="none" strike="noStrike" dirty="0" err="1">
                <a:solidFill>
                  <a:srgbClr val="000000"/>
                </a:solidFill>
                <a:effectLst/>
              </a:rPr>
              <a:t>crítico</a:t>
            </a:r>
            <a:r>
              <a:rPr lang="en-US" sz="1500" b="0" i="0" u="none" strike="noStrike" dirty="0">
                <a:solidFill>
                  <a:srgbClr val="000000"/>
                </a:solidFill>
                <a:effectLst/>
              </a:rPr>
              <a:t>, mas a </a:t>
            </a:r>
            <a:r>
              <a:rPr lang="en-US" sz="1500" b="0" i="0" u="none" strike="noStrike" dirty="0" err="1">
                <a:solidFill>
                  <a:srgbClr val="000000"/>
                </a:solidFill>
                <a:effectLst/>
              </a:rPr>
              <a:t>disponibilidade</a:t>
            </a:r>
            <a:r>
              <a:rPr lang="en-US" sz="1500" b="0" i="0" u="none" strike="noStrike" dirty="0">
                <a:solidFill>
                  <a:srgbClr val="000000"/>
                </a:solidFill>
                <a:effectLst/>
              </a:rPr>
              <a:t> global é.</a:t>
            </a:r>
          </a:p>
          <a:p>
            <a:pPr algn="l">
              <a:buFont typeface="Arial" panose="020B0604020202020204" pitchFamily="34" charset="0"/>
              <a:buChar char="•"/>
            </a:pPr>
            <a:endParaRPr lang="en-US" sz="1500" b="0" i="0" u="none" strike="noStrike" dirty="0">
              <a:solidFill>
                <a:srgbClr val="000000"/>
              </a:solidFill>
              <a:effectLst/>
            </a:endParaRPr>
          </a:p>
          <a:p>
            <a:pPr algn="l"/>
            <a:r>
              <a:rPr lang="en-US" sz="1500" b="0" i="0" u="none" strike="noStrike" dirty="0">
                <a:solidFill>
                  <a:srgbClr val="000000"/>
                </a:solidFill>
                <a:effectLst/>
              </a:rPr>
              <a:t>As </a:t>
            </a:r>
            <a:r>
              <a:rPr lang="en-US" sz="1500" b="0" i="0" u="none" strike="noStrike" dirty="0" err="1">
                <a:solidFill>
                  <a:srgbClr val="000000"/>
                </a:solidFill>
                <a:effectLst/>
              </a:rPr>
              <a:t>outras</a:t>
            </a:r>
            <a:r>
              <a:rPr lang="en-US" sz="1500" b="0" i="0" u="none" strike="noStrike" dirty="0">
                <a:solidFill>
                  <a:srgbClr val="000000"/>
                </a:solidFill>
                <a:effectLst/>
              </a:rPr>
              <a:t> </a:t>
            </a:r>
            <a:r>
              <a:rPr lang="en-US" sz="1500" b="0" i="0" u="none" strike="noStrike" dirty="0" err="1">
                <a:solidFill>
                  <a:srgbClr val="000000"/>
                </a:solidFill>
                <a:effectLst/>
              </a:rPr>
              <a:t>opções</a:t>
            </a:r>
            <a:r>
              <a:rPr lang="en-US" sz="1500" b="0" i="0" u="none" strike="noStrike" dirty="0">
                <a:solidFill>
                  <a:srgbClr val="000000"/>
                </a:solidFill>
                <a:effectLst/>
              </a:rPr>
              <a:t> </a:t>
            </a:r>
            <a:r>
              <a:rPr lang="en-US" sz="1500" b="0" i="0" u="none" strike="noStrike" dirty="0" err="1">
                <a:solidFill>
                  <a:srgbClr val="000000"/>
                </a:solidFill>
                <a:effectLst/>
              </a:rPr>
              <a:t>estão</a:t>
            </a:r>
            <a:r>
              <a:rPr lang="en-US" sz="1500" b="0" i="0" u="none" strike="noStrike" dirty="0">
                <a:solidFill>
                  <a:srgbClr val="000000"/>
                </a:solidFill>
                <a:effectLst/>
              </a:rPr>
              <a:t> </a:t>
            </a:r>
            <a:r>
              <a:rPr lang="en-US" sz="1500" b="0" i="0" u="none" strike="noStrike" dirty="0" err="1">
                <a:solidFill>
                  <a:srgbClr val="000000"/>
                </a:solidFill>
                <a:effectLst/>
              </a:rPr>
              <a:t>incorretas</a:t>
            </a:r>
            <a:r>
              <a:rPr lang="en-US" sz="1500" b="0" i="0" u="none" strike="noStrike" dirty="0">
                <a:solidFill>
                  <a:srgbClr val="000000"/>
                </a:solidFill>
                <a:effectLst/>
              </a:rPr>
              <a:t> </a:t>
            </a:r>
            <a:r>
              <a:rPr lang="en-US" sz="1500" b="0" i="0" u="none" strike="noStrike" dirty="0" err="1">
                <a:solidFill>
                  <a:srgbClr val="000000"/>
                </a:solidFill>
                <a:effectLst/>
              </a:rPr>
              <a:t>porque</a:t>
            </a:r>
            <a:r>
              <a:rPr lang="en-US" sz="1500" b="0" i="0" u="none" strike="noStrike" dirty="0">
                <a:solidFill>
                  <a:srgbClr val="000000"/>
                </a:solidFill>
                <a:effectLst/>
              </a:rPr>
              <a:t>:</a:t>
            </a:r>
          </a:p>
          <a:p>
            <a:pPr algn="l">
              <a:buFont typeface="Arial" panose="020B0604020202020204" pitchFamily="34" charset="0"/>
              <a:buChar char="•"/>
            </a:pPr>
            <a:r>
              <a:rPr lang="en-US" sz="1500" b="0" i="0" u="none" strike="noStrike" dirty="0">
                <a:solidFill>
                  <a:srgbClr val="000000"/>
                </a:solidFill>
                <a:effectLst/>
              </a:rPr>
              <a:t>a) </a:t>
            </a:r>
            <a:r>
              <a:rPr lang="en-US" sz="1500" b="0" i="0" u="none" strike="noStrike" dirty="0" err="1">
                <a:solidFill>
                  <a:srgbClr val="000000"/>
                </a:solidFill>
                <a:effectLst/>
              </a:rPr>
              <a:t>Confunde</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a:t>
            </a:r>
            <a:r>
              <a:rPr lang="en-US" sz="1500" b="0" i="0" u="none" strike="noStrike" dirty="0" err="1">
                <a:solidFill>
                  <a:srgbClr val="000000"/>
                </a:solidFill>
                <a:effectLst/>
              </a:rPr>
              <a:t>usos</a:t>
            </a:r>
            <a:r>
              <a:rPr lang="en-US" sz="1500" b="0" i="0" u="none" strike="noStrike" dirty="0">
                <a:solidFill>
                  <a:srgbClr val="000000"/>
                </a:solidFill>
                <a:effectLst/>
              </a:rPr>
              <a:t> de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e </a:t>
            </a:r>
            <a:r>
              <a:rPr lang="en-US" sz="1500" b="0" i="0" u="none" strike="noStrike" dirty="0" err="1">
                <a:solidFill>
                  <a:srgbClr val="000000"/>
                </a:solidFill>
                <a:effectLst/>
              </a:rPr>
              <a:t>assíncrona</a:t>
            </a:r>
            <a:r>
              <a:rPr lang="en-US" sz="1500" b="0" i="0" u="none" strike="noStrike" dirty="0">
                <a:solidFill>
                  <a:srgbClr val="000000"/>
                </a:solidFill>
                <a:effectLst/>
              </a:rPr>
              <a:t>, </a:t>
            </a:r>
            <a:r>
              <a:rPr lang="en-US" sz="1500" b="0" i="0" u="none" strike="noStrike" dirty="0" err="1">
                <a:solidFill>
                  <a:srgbClr val="000000"/>
                </a:solidFill>
                <a:effectLst/>
              </a:rPr>
              <a:t>atribuindo</a:t>
            </a:r>
            <a:r>
              <a:rPr lang="en-US" sz="1500" b="0" i="0" u="none" strike="noStrike" dirty="0">
                <a:solidFill>
                  <a:srgbClr val="000000"/>
                </a:solidFill>
                <a:effectLst/>
              </a:rPr>
              <a:t> </a:t>
            </a:r>
            <a:r>
              <a:rPr lang="en-US" sz="1500" b="0" i="0" u="none" strike="noStrike" dirty="0" err="1">
                <a:solidFill>
                  <a:srgbClr val="000000"/>
                </a:solidFill>
                <a:effectLst/>
              </a:rPr>
              <a:t>incorretamente</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a:t>
            </a:r>
            <a:r>
              <a:rPr lang="en-US" sz="1500" b="0" i="0" u="none" strike="noStrike" dirty="0" err="1">
                <a:solidFill>
                  <a:srgbClr val="000000"/>
                </a:solidFill>
                <a:effectLst/>
              </a:rPr>
              <a:t>ao</a:t>
            </a:r>
            <a:r>
              <a:rPr lang="en-US" sz="1500" b="0" i="0" u="none" strike="noStrike" dirty="0">
                <a:solidFill>
                  <a:srgbClr val="000000"/>
                </a:solidFill>
                <a:effectLst/>
              </a:rPr>
              <a:t> Multi-AZ.</a:t>
            </a:r>
          </a:p>
          <a:p>
            <a:pPr algn="l">
              <a:buFont typeface="Arial" panose="020B0604020202020204" pitchFamily="34" charset="0"/>
              <a:buChar char="•"/>
            </a:pPr>
            <a:r>
              <a:rPr lang="en-US" sz="1500" b="0" i="0" u="none" strike="noStrike" dirty="0">
                <a:solidFill>
                  <a:srgbClr val="000000"/>
                </a:solidFill>
                <a:effectLst/>
              </a:rPr>
              <a:t>b) </a:t>
            </a:r>
            <a:r>
              <a:rPr lang="en-US" sz="1500" b="0" i="0" u="none" strike="noStrike" dirty="0" err="1">
                <a:solidFill>
                  <a:srgbClr val="000000"/>
                </a:solidFill>
                <a:effectLst/>
              </a:rPr>
              <a:t>Também</a:t>
            </a:r>
            <a:r>
              <a:rPr lang="en-US" sz="1500" b="0" i="0" u="none" strike="noStrike" dirty="0">
                <a:solidFill>
                  <a:srgbClr val="000000"/>
                </a:solidFill>
                <a:effectLst/>
              </a:rPr>
              <a:t> </a:t>
            </a:r>
            <a:r>
              <a:rPr lang="en-US" sz="1500" b="0" i="0" u="none" strike="noStrike" dirty="0" err="1">
                <a:solidFill>
                  <a:srgbClr val="000000"/>
                </a:solidFill>
                <a:effectLst/>
              </a:rPr>
              <a:t>confunde</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a:t>
            </a:r>
            <a:r>
              <a:rPr lang="en-US" sz="1500" b="0" i="0" u="none" strike="noStrike" dirty="0" err="1">
                <a:solidFill>
                  <a:srgbClr val="000000"/>
                </a:solidFill>
                <a:effectLst/>
              </a:rPr>
              <a:t>usos</a:t>
            </a:r>
            <a:r>
              <a:rPr lang="en-US" sz="1500" b="0" i="0" u="none" strike="noStrike" dirty="0">
                <a:solidFill>
                  <a:srgbClr val="000000"/>
                </a:solidFill>
                <a:effectLst/>
              </a:rPr>
              <a:t> de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e </a:t>
            </a:r>
            <a:r>
              <a:rPr lang="en-US" sz="1500" b="0" i="0" u="none" strike="noStrike" dirty="0" err="1">
                <a:solidFill>
                  <a:srgbClr val="000000"/>
                </a:solidFill>
                <a:effectLst/>
              </a:rPr>
              <a:t>assíncrona</a:t>
            </a:r>
            <a:r>
              <a:rPr lang="en-US" sz="1500" b="0" i="0" u="none" strike="noStrike" dirty="0">
                <a:solidFill>
                  <a:srgbClr val="000000"/>
                </a:solidFill>
                <a:effectLst/>
              </a:rPr>
              <a:t>, </a:t>
            </a:r>
            <a:r>
              <a:rPr lang="en-US" sz="1500" b="0" i="0" u="none" strike="noStrike" dirty="0" err="1">
                <a:solidFill>
                  <a:srgbClr val="000000"/>
                </a:solidFill>
                <a:effectLst/>
              </a:rPr>
              <a:t>atribuindo</a:t>
            </a:r>
            <a:r>
              <a:rPr lang="en-US" sz="1500" b="0" i="0" u="none" strike="noStrike" dirty="0">
                <a:solidFill>
                  <a:srgbClr val="000000"/>
                </a:solidFill>
                <a:effectLst/>
              </a:rPr>
              <a:t> </a:t>
            </a:r>
            <a:r>
              <a:rPr lang="en-US" sz="1500" b="0" i="0" u="none" strike="noStrike" dirty="0" err="1">
                <a:solidFill>
                  <a:srgbClr val="000000"/>
                </a:solidFill>
                <a:effectLst/>
              </a:rPr>
              <a:t>características</a:t>
            </a:r>
            <a:r>
              <a:rPr lang="en-US" sz="1500" b="0" i="0" u="none" strike="noStrike" dirty="0">
                <a:solidFill>
                  <a:srgbClr val="000000"/>
                </a:solidFill>
                <a:effectLst/>
              </a:rPr>
              <a:t> </a:t>
            </a:r>
            <a:r>
              <a:rPr lang="en-US" sz="1500" b="0" i="0" u="none" strike="noStrike" dirty="0" err="1">
                <a:solidFill>
                  <a:srgbClr val="000000"/>
                </a:solidFill>
                <a:effectLst/>
              </a:rPr>
              <a:t>incorretas</a:t>
            </a:r>
            <a:r>
              <a:rPr lang="en-US" sz="1500" b="0" i="0" u="none" strike="noStrike" dirty="0">
                <a:solidFill>
                  <a:srgbClr val="000000"/>
                </a:solidFill>
                <a:effectLst/>
              </a:rPr>
              <a:t> à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e Multi-AZ.</a:t>
            </a:r>
          </a:p>
          <a:p>
            <a:pPr algn="l">
              <a:buFont typeface="Arial" panose="020B0604020202020204" pitchFamily="34" charset="0"/>
              <a:buChar char="•"/>
            </a:pPr>
            <a:r>
              <a:rPr lang="en-US" sz="1500" b="0" i="0" u="none" strike="noStrike" dirty="0">
                <a:solidFill>
                  <a:srgbClr val="000000"/>
                </a:solidFill>
                <a:effectLst/>
              </a:rPr>
              <a:t>c) </a:t>
            </a:r>
            <a:r>
              <a:rPr lang="en-US" sz="1500" b="0" i="0" u="none" strike="noStrike" dirty="0" err="1">
                <a:solidFill>
                  <a:srgbClr val="000000"/>
                </a:solidFill>
                <a:effectLst/>
              </a:rPr>
              <a:t>Afirmar</a:t>
            </a:r>
            <a:r>
              <a:rPr lang="en-US" sz="1500" b="0" i="0" u="none" strike="noStrike" dirty="0">
                <a:solidFill>
                  <a:srgbClr val="000000"/>
                </a:solidFill>
                <a:effectLst/>
              </a:rPr>
              <a:t> que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usada</a:t>
            </a:r>
            <a:r>
              <a:rPr lang="en-US" sz="1500" b="0" i="0" u="none" strike="noStrike" dirty="0">
                <a:solidFill>
                  <a:srgbClr val="000000"/>
                </a:solidFill>
                <a:effectLst/>
              </a:rPr>
              <a:t> para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a:t>
            </a:r>
            <a:r>
              <a:rPr lang="en-US" sz="1500" b="0" i="0" u="none" strike="noStrike" dirty="0" err="1">
                <a:solidFill>
                  <a:srgbClr val="000000"/>
                </a:solidFill>
                <a:effectLst/>
              </a:rPr>
              <a:t>está</a:t>
            </a:r>
            <a:r>
              <a:rPr lang="en-US" sz="1500" b="0" i="0" u="none" strike="noStrike" dirty="0">
                <a:solidFill>
                  <a:srgbClr val="000000"/>
                </a:solidFill>
                <a:effectLst/>
              </a:rPr>
              <a:t> </a:t>
            </a:r>
            <a:r>
              <a:rPr lang="en-US" sz="1500" b="0" i="0" u="none" strike="noStrike" dirty="0" err="1">
                <a:solidFill>
                  <a:srgbClr val="000000"/>
                </a:solidFill>
                <a:effectLst/>
              </a:rPr>
              <a:t>incorreto</a:t>
            </a:r>
            <a:r>
              <a:rPr lang="en-US" sz="1500" b="0" i="0" u="none" strike="noStrike" dirty="0">
                <a:solidFill>
                  <a:srgbClr val="000000"/>
                </a:solidFill>
                <a:effectLst/>
              </a:rPr>
              <a:t>; </a:t>
            </a:r>
            <a:r>
              <a:rPr lang="en-US" sz="1500" b="0" i="0" u="none" strike="noStrike" dirty="0" err="1">
                <a:solidFill>
                  <a:srgbClr val="000000"/>
                </a:solidFill>
                <a:effectLst/>
              </a:rPr>
              <a:t>essa</a:t>
            </a:r>
            <a:r>
              <a:rPr lang="en-US" sz="1500" b="0" i="0" u="none" strike="noStrike" dirty="0">
                <a:solidFill>
                  <a:srgbClr val="000000"/>
                </a:solidFill>
                <a:effectLst/>
              </a:rPr>
              <a:t> </a:t>
            </a:r>
            <a:r>
              <a:rPr lang="en-US" sz="1500" b="0" i="0" u="none" strike="noStrike" dirty="0" err="1">
                <a:solidFill>
                  <a:srgbClr val="000000"/>
                </a:solidFill>
                <a:effectLst/>
              </a:rPr>
              <a:t>replicação</a:t>
            </a:r>
            <a:r>
              <a:rPr lang="en-US" sz="1500" b="0" i="0" u="none" strike="noStrike" dirty="0">
                <a:solidFill>
                  <a:srgbClr val="000000"/>
                </a:solidFill>
                <a:effectLst/>
              </a:rPr>
              <a:t> é </a:t>
            </a:r>
            <a:r>
              <a:rPr lang="en-US" sz="1500" b="0" i="0" u="none" strike="noStrike" dirty="0" err="1">
                <a:solidFill>
                  <a:srgbClr val="000000"/>
                </a:solidFill>
                <a:effectLst/>
              </a:rPr>
              <a:t>tipicamente</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a:t>
            </a:r>
          </a:p>
          <a:p>
            <a:pPr algn="l"/>
            <a:r>
              <a:rPr lang="en-US" sz="1500" b="1" i="0" u="none" strike="noStrike" dirty="0" err="1">
                <a:solidFill>
                  <a:srgbClr val="000000"/>
                </a:solidFill>
                <a:effectLst/>
              </a:rPr>
              <a:t>Referência</a:t>
            </a:r>
            <a:r>
              <a:rPr lang="en-US" sz="1500" b="1" i="0" u="none" strike="noStrike" dirty="0">
                <a:solidFill>
                  <a:srgbClr val="000000"/>
                </a:solidFill>
                <a:effectLst/>
              </a:rPr>
              <a:t> </a:t>
            </a:r>
            <a:r>
              <a:rPr lang="en-US" sz="1500" b="1" i="0" u="none" strike="noStrike" dirty="0" err="1">
                <a:solidFill>
                  <a:srgbClr val="000000"/>
                </a:solidFill>
                <a:effectLst/>
              </a:rPr>
              <a:t>na</a:t>
            </a:r>
            <a:r>
              <a:rPr lang="en-US" sz="1500" b="1" i="0" u="none" strike="noStrike" dirty="0">
                <a:solidFill>
                  <a:srgbClr val="000000"/>
                </a:solidFill>
                <a:effectLst/>
              </a:rPr>
              <a:t> </a:t>
            </a:r>
            <a:r>
              <a:rPr lang="en-US" sz="1500" b="1" i="0" u="none" strike="noStrike" dirty="0" err="1">
                <a:solidFill>
                  <a:srgbClr val="000000"/>
                </a:solidFill>
                <a:effectLst/>
              </a:rPr>
              <a:t>Documentação</a:t>
            </a:r>
            <a:r>
              <a:rPr lang="en-US" sz="1500" b="1" i="0" u="none" strike="noStrike" dirty="0">
                <a:solidFill>
                  <a:srgbClr val="000000"/>
                </a:solidFill>
                <a:effectLst/>
              </a:rPr>
              <a:t> da AWS:</a:t>
            </a:r>
            <a:endParaRPr lang="en-US" sz="1500" b="0" i="0" u="none" strike="noStrike" dirty="0">
              <a:solidFill>
                <a:srgbClr val="000000"/>
              </a:solidFill>
              <a:effectLst/>
            </a:endParaRPr>
          </a:p>
          <a:p>
            <a:pPr algn="l">
              <a:buFont typeface="Arial" panose="020B0604020202020204" pitchFamily="34" charset="0"/>
              <a:buChar char="•"/>
            </a:pPr>
            <a:r>
              <a:rPr lang="en-US" sz="1500" b="0" i="0" u="none" strike="noStrike" dirty="0">
                <a:solidFill>
                  <a:srgbClr val="000000"/>
                </a:solidFill>
                <a:effectLst/>
                <a:hlinkClick r:id="rId2"/>
              </a:rPr>
              <a:t>Multi-AZ Deployments for Amazon RDS</a:t>
            </a:r>
            <a:endParaRPr lang="en-US" sz="1500" b="0" i="0" u="none" strike="noStrike" dirty="0">
              <a:solidFill>
                <a:srgbClr val="000000"/>
              </a:solidFill>
              <a:effectLst/>
            </a:endParaRPr>
          </a:p>
          <a:p>
            <a:pPr algn="l">
              <a:buFont typeface="Arial" panose="020B0604020202020204" pitchFamily="34" charset="0"/>
              <a:buChar char="•"/>
            </a:pPr>
            <a:r>
              <a:rPr lang="en-US" sz="1500" b="0" i="0" u="none" strike="noStrike" dirty="0">
                <a:solidFill>
                  <a:srgbClr val="000000"/>
                </a:solidFill>
                <a:effectLst/>
                <a:hlinkClick r:id="rId3"/>
              </a:rPr>
              <a:t>Working with Read Replicas</a:t>
            </a:r>
            <a:endParaRPr lang="en-US" sz="1500" b="0" i="0" u="none" strike="noStrike" dirty="0">
              <a:solidFill>
                <a:srgbClr val="000000"/>
              </a:solidFill>
              <a:effectLst/>
            </a:endParaRPr>
          </a:p>
          <a:p>
            <a:pPr algn="l"/>
            <a:r>
              <a:rPr lang="en-US" sz="1500" b="0" i="0" u="none" strike="noStrike" dirty="0" err="1">
                <a:solidFill>
                  <a:srgbClr val="000000"/>
                </a:solidFill>
                <a:effectLst/>
              </a:rPr>
              <a:t>Esse</a:t>
            </a:r>
            <a:r>
              <a:rPr lang="en-US" sz="1500" b="0" i="0" u="none" strike="noStrike" dirty="0">
                <a:solidFill>
                  <a:srgbClr val="000000"/>
                </a:solidFill>
                <a:effectLst/>
              </a:rPr>
              <a:t> </a:t>
            </a:r>
            <a:r>
              <a:rPr lang="en-US" sz="1500" b="0" i="0" u="none" strike="noStrike" dirty="0" err="1">
                <a:solidFill>
                  <a:srgbClr val="000000"/>
                </a:solidFill>
                <a:effectLst/>
              </a:rPr>
              <a:t>exemplo</a:t>
            </a:r>
            <a:r>
              <a:rPr lang="en-US" sz="1500" b="0" i="0" u="none" strike="noStrike" dirty="0">
                <a:solidFill>
                  <a:srgbClr val="000000"/>
                </a:solidFill>
                <a:effectLst/>
              </a:rPr>
              <a:t> </a:t>
            </a:r>
            <a:r>
              <a:rPr lang="en-US" sz="1500" b="0" i="0" u="none" strike="noStrike" dirty="0" err="1">
                <a:solidFill>
                  <a:srgbClr val="000000"/>
                </a:solidFill>
                <a:effectLst/>
              </a:rPr>
              <a:t>ajuda</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a:t>
            </a:r>
            <a:r>
              <a:rPr lang="en-US" sz="1500" b="0" i="0" u="none" strike="noStrike" dirty="0" err="1">
                <a:solidFill>
                  <a:srgbClr val="000000"/>
                </a:solidFill>
                <a:effectLst/>
              </a:rPr>
              <a:t>alunos</a:t>
            </a:r>
            <a:r>
              <a:rPr lang="en-US" sz="1500" b="0" i="0" u="none" strike="noStrike" dirty="0">
                <a:solidFill>
                  <a:srgbClr val="000000"/>
                </a:solidFill>
                <a:effectLst/>
              </a:rPr>
              <a:t> a </a:t>
            </a:r>
            <a:r>
              <a:rPr lang="en-US" sz="1500" b="0" i="0" u="none" strike="noStrike" dirty="0" err="1">
                <a:solidFill>
                  <a:srgbClr val="000000"/>
                </a:solidFill>
                <a:effectLst/>
              </a:rPr>
              <a:t>entender</a:t>
            </a:r>
            <a:r>
              <a:rPr lang="en-US" sz="1500" b="0" i="0" u="none" strike="noStrike" dirty="0">
                <a:solidFill>
                  <a:srgbClr val="000000"/>
                </a:solidFill>
                <a:effectLst/>
              </a:rPr>
              <a:t> as </a:t>
            </a:r>
            <a:r>
              <a:rPr lang="en-US" sz="1500" b="0" i="0" u="none" strike="noStrike" dirty="0" err="1">
                <a:solidFill>
                  <a:srgbClr val="000000"/>
                </a:solidFill>
                <a:effectLst/>
              </a:rPr>
              <a:t>diferenças</a:t>
            </a:r>
            <a:r>
              <a:rPr lang="en-US" sz="1500" b="0" i="0" u="none" strike="noStrike" dirty="0">
                <a:solidFill>
                  <a:srgbClr val="000000"/>
                </a:solidFill>
                <a:effectLst/>
              </a:rPr>
              <a:t> entre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e </a:t>
            </a:r>
            <a:r>
              <a:rPr lang="en-US" sz="1500" b="0" i="0" u="none" strike="noStrike" dirty="0" err="1">
                <a:solidFill>
                  <a:srgbClr val="000000"/>
                </a:solidFill>
                <a:effectLst/>
              </a:rPr>
              <a:t>assíncrona</a:t>
            </a:r>
            <a:r>
              <a:rPr lang="en-US" sz="1500" b="0" i="0" u="none" strike="noStrike" dirty="0">
                <a:solidFill>
                  <a:srgbClr val="000000"/>
                </a:solidFill>
                <a:effectLst/>
              </a:rPr>
              <a:t> no Amazon RDS, </a:t>
            </a:r>
            <a:r>
              <a:rPr lang="en-US" sz="1500" b="0" i="0" u="none" strike="noStrike" dirty="0" err="1">
                <a:solidFill>
                  <a:srgbClr val="000000"/>
                </a:solidFill>
                <a:effectLst/>
              </a:rPr>
              <a:t>suas</a:t>
            </a:r>
            <a:r>
              <a:rPr lang="en-US" sz="1500" b="0" i="0" u="none" strike="noStrike" dirty="0">
                <a:solidFill>
                  <a:srgbClr val="000000"/>
                </a:solidFill>
                <a:effectLst/>
              </a:rPr>
              <a:t> </a:t>
            </a:r>
            <a:r>
              <a:rPr lang="en-US" sz="1500" b="0" i="0" u="none" strike="noStrike" dirty="0" err="1">
                <a:solidFill>
                  <a:srgbClr val="000000"/>
                </a:solidFill>
                <a:effectLst/>
              </a:rPr>
              <a:t>implicações</a:t>
            </a:r>
            <a:r>
              <a:rPr lang="en-US" sz="1500" b="0" i="0" u="none" strike="noStrike" dirty="0">
                <a:solidFill>
                  <a:srgbClr val="000000"/>
                </a:solidFill>
                <a:effectLst/>
              </a:rPr>
              <a:t> para </a:t>
            </a:r>
            <a:r>
              <a:rPr lang="en-US" sz="1500" b="0" i="0" u="none" strike="noStrike" dirty="0" err="1">
                <a:solidFill>
                  <a:srgbClr val="000000"/>
                </a:solidFill>
                <a:effectLst/>
              </a:rPr>
              <a:t>alta</a:t>
            </a:r>
            <a:r>
              <a:rPr lang="en-US" sz="1500" b="0" i="0" u="none" strike="noStrike" dirty="0">
                <a:solidFill>
                  <a:srgbClr val="000000"/>
                </a:solidFill>
                <a:effectLst/>
              </a:rPr>
              <a:t> </a:t>
            </a:r>
            <a:r>
              <a:rPr lang="en-US" sz="1500" b="0" i="0" u="none" strike="noStrike" dirty="0" err="1">
                <a:solidFill>
                  <a:srgbClr val="000000"/>
                </a:solidFill>
                <a:effectLst/>
              </a:rPr>
              <a:t>disponibilidade</a:t>
            </a:r>
            <a:r>
              <a:rPr lang="en-US" sz="1500" b="0" i="0" u="none" strike="noStrike" dirty="0">
                <a:solidFill>
                  <a:srgbClr val="000000"/>
                </a:solidFill>
                <a:effectLst/>
              </a:rPr>
              <a:t> e </a:t>
            </a:r>
            <a:r>
              <a:rPr lang="en-US" sz="1500" b="0" i="0" u="none" strike="noStrike" dirty="0" err="1">
                <a:solidFill>
                  <a:srgbClr val="000000"/>
                </a:solidFill>
                <a:effectLst/>
              </a:rPr>
              <a:t>recuperação</a:t>
            </a:r>
            <a:r>
              <a:rPr lang="en-US" sz="1500" b="0" i="0" u="none" strike="noStrike" dirty="0">
                <a:solidFill>
                  <a:srgbClr val="000000"/>
                </a:solidFill>
                <a:effectLst/>
              </a:rPr>
              <a:t> de </a:t>
            </a:r>
            <a:r>
              <a:rPr lang="en-US" sz="1500" b="0" i="0" u="none" strike="noStrike" dirty="0" err="1">
                <a:solidFill>
                  <a:srgbClr val="000000"/>
                </a:solidFill>
                <a:effectLst/>
              </a:rPr>
              <a:t>desastres</a:t>
            </a:r>
            <a:r>
              <a:rPr lang="en-US" sz="1500" b="0" i="0" u="none" strike="noStrike" dirty="0">
                <a:solidFill>
                  <a:srgbClr val="000000"/>
                </a:solidFill>
                <a:effectLst/>
              </a:rPr>
              <a:t>, e </a:t>
            </a:r>
            <a:r>
              <a:rPr lang="en-US" sz="1500" b="0" i="0" u="none" strike="noStrike" dirty="0" err="1">
                <a:solidFill>
                  <a:srgbClr val="000000"/>
                </a:solidFill>
                <a:effectLst/>
              </a:rPr>
              <a:t>como</a:t>
            </a:r>
            <a:r>
              <a:rPr lang="en-US" sz="1500" b="0" i="0" u="none" strike="noStrike" dirty="0">
                <a:solidFill>
                  <a:srgbClr val="000000"/>
                </a:solidFill>
                <a:effectLst/>
              </a:rPr>
              <a:t> </a:t>
            </a:r>
            <a:r>
              <a:rPr lang="en-US" sz="1500" b="0" i="0" u="none" strike="noStrike" dirty="0" err="1">
                <a:solidFill>
                  <a:srgbClr val="000000"/>
                </a:solidFill>
                <a:effectLst/>
              </a:rPr>
              <a:t>essas</a:t>
            </a:r>
            <a:r>
              <a:rPr lang="en-US" sz="1500" b="0" i="0" u="none" strike="noStrike" dirty="0">
                <a:solidFill>
                  <a:srgbClr val="000000"/>
                </a:solidFill>
                <a:effectLst/>
              </a:rPr>
              <a:t> </a:t>
            </a:r>
            <a:r>
              <a:rPr lang="en-US" sz="1500" b="0" i="0" u="none" strike="noStrike" dirty="0" err="1">
                <a:solidFill>
                  <a:srgbClr val="000000"/>
                </a:solidFill>
                <a:effectLst/>
              </a:rPr>
              <a:t>configurações</a:t>
            </a:r>
            <a:r>
              <a:rPr lang="en-US" sz="1500" b="0" i="0" u="none" strike="noStrike" dirty="0">
                <a:solidFill>
                  <a:srgbClr val="000000"/>
                </a:solidFill>
                <a:effectLst/>
              </a:rPr>
              <a:t> </a:t>
            </a:r>
            <a:r>
              <a:rPr lang="en-US" sz="1500" b="0" i="0" u="none" strike="noStrike" dirty="0" err="1">
                <a:solidFill>
                  <a:srgbClr val="000000"/>
                </a:solidFill>
                <a:effectLst/>
              </a:rPr>
              <a:t>impactam</a:t>
            </a:r>
            <a:r>
              <a:rPr lang="en-US" sz="1500" b="0" i="0" u="none" strike="noStrike" dirty="0">
                <a:solidFill>
                  <a:srgbClr val="000000"/>
                </a:solidFill>
                <a:effectLst/>
              </a:rPr>
              <a:t> a </a:t>
            </a:r>
            <a:r>
              <a:rPr lang="en-US" sz="1500" b="0" i="0" u="none" strike="noStrike" dirty="0" err="1">
                <a:solidFill>
                  <a:srgbClr val="000000"/>
                </a:solidFill>
                <a:effectLst/>
              </a:rPr>
              <a:t>arquitetura</a:t>
            </a:r>
            <a:r>
              <a:rPr lang="en-US" sz="1500" b="0" i="0" u="none" strike="noStrike" dirty="0">
                <a:solidFill>
                  <a:srgbClr val="000000"/>
                </a:solidFill>
                <a:effectLst/>
              </a:rPr>
              <a:t> da AWS.</a:t>
            </a:r>
          </a:p>
          <a:p>
            <a:endParaRPr lang="en-BR" sz="1500" b="1" i="1" dirty="0"/>
          </a:p>
        </p:txBody>
      </p:sp>
    </p:spTree>
    <p:extLst>
      <p:ext uri="{BB962C8B-B14F-4D97-AF65-F5344CB8AC3E}">
        <p14:creationId xmlns:p14="http://schemas.microsoft.com/office/powerpoint/2010/main" val="4073178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5078313"/>
          </a:xfrm>
          <a:prstGeom prst="rect">
            <a:avLst/>
          </a:prstGeom>
          <a:noFill/>
        </p:spPr>
        <p:txBody>
          <a:bodyPr wrap="square" rtlCol="0">
            <a:spAutoFit/>
          </a:bodyPr>
          <a:lstStyle/>
          <a:p>
            <a:pPr algn="l"/>
            <a:r>
              <a:rPr lang="en-US" b="1" i="0" u="none" strike="noStrike" dirty="0">
                <a:solidFill>
                  <a:srgbClr val="000000"/>
                </a:solidFill>
                <a:effectLst/>
              </a:rPr>
              <a:t>Q6 -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global de </a:t>
            </a:r>
            <a:r>
              <a:rPr lang="en-US" b="0" i="0" u="none" strike="noStrike" dirty="0" err="1">
                <a:solidFill>
                  <a:srgbClr val="000000"/>
                </a:solidFill>
                <a:effectLst/>
              </a:rPr>
              <a:t>mídia</a:t>
            </a:r>
            <a:r>
              <a:rPr lang="en-US" b="0" i="0" u="none" strike="noStrike" dirty="0">
                <a:solidFill>
                  <a:srgbClr val="000000"/>
                </a:solidFill>
                <a:effectLst/>
              </a:rPr>
              <a:t> </a:t>
            </a:r>
            <a:r>
              <a:rPr lang="en-US" b="0" i="0" u="none" strike="noStrike" dirty="0" err="1">
                <a:solidFill>
                  <a:srgbClr val="000000"/>
                </a:solidFill>
                <a:effectLst/>
              </a:rPr>
              <a:t>possui</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web que é </a:t>
            </a:r>
            <a:r>
              <a:rPr lang="en-US" b="0" i="0" u="none" strike="noStrike" dirty="0" err="1">
                <a:solidFill>
                  <a:srgbClr val="000000"/>
                </a:solidFill>
                <a:effectLst/>
              </a:rPr>
              <a:t>acessada</a:t>
            </a:r>
            <a:r>
              <a:rPr lang="en-US" b="0" i="0" u="none" strike="noStrike" dirty="0">
                <a:solidFill>
                  <a:srgbClr val="000000"/>
                </a:solidFill>
                <a:effectLst/>
              </a:rPr>
              <a:t> </a:t>
            </a:r>
            <a:r>
              <a:rPr lang="en-US" b="0" i="0" u="none" strike="noStrike" dirty="0" err="1">
                <a:solidFill>
                  <a:srgbClr val="000000"/>
                </a:solidFill>
                <a:effectLst/>
              </a:rPr>
              <a:t>por</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várias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ao</a:t>
            </a:r>
            <a:r>
              <a:rPr lang="en-US" b="0" i="0" u="none" strike="noStrike" dirty="0">
                <a:solidFill>
                  <a:srgbClr val="000000"/>
                </a:solidFill>
                <a:effectLst/>
              </a:rPr>
              <a:t> </a:t>
            </a:r>
            <a:r>
              <a:rPr lang="en-US" b="0" i="0" u="none" strike="noStrike" dirty="0" err="1">
                <a:solidFill>
                  <a:srgbClr val="000000"/>
                </a:solidFill>
                <a:effectLst/>
              </a:rPr>
              <a:t>redor</a:t>
            </a:r>
            <a:r>
              <a:rPr lang="en-US" b="0" i="0" u="none" strike="noStrike" dirty="0">
                <a:solidFill>
                  <a:srgbClr val="000000"/>
                </a:solidFill>
                <a:effectLst/>
              </a:rPr>
              <a:t> do </a:t>
            </a:r>
            <a:r>
              <a:rPr lang="en-US" b="0" i="0" u="none" strike="noStrike" dirty="0" err="1">
                <a:solidFill>
                  <a:srgbClr val="000000"/>
                </a:solidFill>
                <a:effectLst/>
              </a:rPr>
              <a:t>mundo</a:t>
            </a:r>
            <a:r>
              <a:rPr lang="en-US" b="0" i="0" u="none" strike="noStrike" dirty="0">
                <a:solidFill>
                  <a:srgbClr val="000000"/>
                </a:solidFill>
                <a:effectLst/>
              </a:rPr>
              <a:t>. Para </a:t>
            </a:r>
            <a:r>
              <a:rPr lang="en-US" b="0" i="0" u="none" strike="noStrike" dirty="0" err="1">
                <a:solidFill>
                  <a:srgbClr val="000000"/>
                </a:solidFill>
                <a:effectLst/>
              </a:rPr>
              <a:t>garantir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melhor</a:t>
            </a:r>
            <a:r>
              <a:rPr lang="en-US" b="0" i="0" u="none" strike="noStrike" dirty="0">
                <a:solidFill>
                  <a:srgbClr val="000000"/>
                </a:solidFill>
                <a:effectLst/>
              </a:rPr>
              <a:t> </a:t>
            </a:r>
            <a:r>
              <a:rPr lang="en-US" b="0" i="0" u="none" strike="noStrike" dirty="0" err="1">
                <a:solidFill>
                  <a:srgbClr val="000000"/>
                </a:solidFill>
                <a:effectLst/>
              </a:rPr>
              <a:t>experiência</a:t>
            </a:r>
            <a:r>
              <a:rPr lang="en-US" b="0" i="0" u="none" strike="noStrike" dirty="0">
                <a:solidFill>
                  <a:srgbClr val="000000"/>
                </a:solidFill>
                <a:effectLst/>
              </a:rPr>
              <a:t> de </a:t>
            </a:r>
            <a:r>
              <a:rPr lang="en-US" b="0" i="0" u="none" strike="noStrike" dirty="0" err="1">
                <a:solidFill>
                  <a:srgbClr val="000000"/>
                </a:solidFill>
                <a:effectLst/>
              </a:rPr>
              <a:t>usuário</a:t>
            </a:r>
            <a:r>
              <a:rPr lang="en-US" b="0" i="0" u="none" strike="noStrike" dirty="0">
                <a:solidFill>
                  <a:srgbClr val="000000"/>
                </a:solidFill>
                <a:effectLst/>
              </a:rPr>
              <a:t>, 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decidiu</a:t>
            </a:r>
            <a:r>
              <a:rPr lang="en-US" b="0" i="0" u="none" strike="noStrike" dirty="0">
                <a:solidFill>
                  <a:srgbClr val="000000"/>
                </a:solidFill>
                <a:effectLst/>
              </a:rPr>
              <a:t> </a:t>
            </a:r>
            <a:r>
              <a:rPr lang="en-US" b="0" i="0" u="none" strike="noStrike" dirty="0" err="1">
                <a:solidFill>
                  <a:srgbClr val="000000"/>
                </a:solidFill>
                <a:effectLst/>
              </a:rPr>
              <a:t>distribuir</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várias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da AWS, </a:t>
            </a:r>
            <a:r>
              <a:rPr lang="en-US" b="0" i="0" u="none" strike="noStrike" dirty="0" err="1">
                <a:solidFill>
                  <a:srgbClr val="000000"/>
                </a:solidFill>
                <a:effectLst/>
              </a:rPr>
              <a:t>incluindo</a:t>
            </a:r>
            <a:r>
              <a:rPr lang="en-US" b="0" i="0" u="none" strike="noStrike" dirty="0">
                <a:solidFill>
                  <a:srgbClr val="000000"/>
                </a:solidFill>
                <a:effectLst/>
              </a:rPr>
              <a:t> a América do Norte, Europa e </a:t>
            </a:r>
            <a:r>
              <a:rPr lang="en-US" b="0" i="0" u="none" strike="noStrike" dirty="0" err="1">
                <a:solidFill>
                  <a:srgbClr val="000000"/>
                </a:solidFill>
                <a:effectLst/>
              </a:rPr>
              <a:t>Ásia</a:t>
            </a:r>
            <a:r>
              <a:rPr lang="en-US" b="0" i="0" u="none" strike="noStrike" dirty="0">
                <a:solidFill>
                  <a:srgbClr val="000000"/>
                </a:solidFill>
                <a:effectLst/>
              </a:rPr>
              <a:t>. O </a:t>
            </a:r>
            <a:r>
              <a:rPr lang="en-US" b="0" i="0" u="none" strike="noStrike" dirty="0" err="1">
                <a:solidFill>
                  <a:srgbClr val="000000"/>
                </a:solidFill>
                <a:effectLst/>
              </a:rPr>
              <a:t>objetivo</a:t>
            </a:r>
            <a:r>
              <a:rPr lang="en-US" b="0" i="0" u="none" strike="noStrike" dirty="0">
                <a:solidFill>
                  <a:srgbClr val="000000"/>
                </a:solidFill>
                <a:effectLst/>
              </a:rPr>
              <a:t> é </a:t>
            </a:r>
            <a:r>
              <a:rPr lang="en-US" b="0" i="0" u="none" strike="noStrike" dirty="0" err="1">
                <a:solidFill>
                  <a:srgbClr val="000000"/>
                </a:solidFill>
                <a:effectLst/>
              </a:rPr>
              <a:t>direcionar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para a </a:t>
            </a:r>
            <a:r>
              <a:rPr lang="en-US" b="0" i="0" u="none" strike="noStrike" dirty="0" err="1">
                <a:solidFill>
                  <a:srgbClr val="000000"/>
                </a:solidFill>
                <a:effectLst/>
              </a:rPr>
              <a:t>região</a:t>
            </a:r>
            <a:r>
              <a:rPr lang="en-US" b="0" i="0" u="none" strike="noStrike" dirty="0">
                <a:solidFill>
                  <a:srgbClr val="000000"/>
                </a:solidFill>
                <a:effectLst/>
              </a:rPr>
              <a:t>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próxima</a:t>
            </a:r>
            <a:r>
              <a:rPr lang="en-US" b="0" i="0" u="none" strike="noStrike" dirty="0">
                <a:solidFill>
                  <a:srgbClr val="000000"/>
                </a:solidFill>
                <a:effectLst/>
              </a:rPr>
              <a:t> para </a:t>
            </a:r>
            <a:r>
              <a:rPr lang="en-US" b="0" i="0" u="none" strike="noStrike" dirty="0" err="1">
                <a:solidFill>
                  <a:srgbClr val="000000"/>
                </a:solidFill>
                <a:effectLst/>
              </a:rPr>
              <a:t>minimizar</a:t>
            </a:r>
            <a:r>
              <a:rPr lang="en-US" b="0" i="0" u="none" strike="noStrike" dirty="0">
                <a:solidFill>
                  <a:srgbClr val="000000"/>
                </a:solidFill>
                <a:effectLst/>
              </a:rPr>
              <a:t> a </a:t>
            </a:r>
            <a:r>
              <a:rPr lang="en-US" b="0" i="0" u="none" strike="noStrike" dirty="0" err="1">
                <a:solidFill>
                  <a:srgbClr val="000000"/>
                </a:solidFill>
                <a:effectLst/>
              </a:rPr>
              <a:t>latência</a:t>
            </a:r>
            <a:r>
              <a:rPr lang="en-US" b="0" i="0" u="none" strike="noStrike" dirty="0">
                <a:solidFill>
                  <a:srgbClr val="000000"/>
                </a:solidFill>
                <a:effectLst/>
              </a:rPr>
              <a:t> e </a:t>
            </a:r>
            <a:r>
              <a:rPr lang="en-US" b="0" i="0" u="none" strike="noStrike" dirty="0" err="1">
                <a:solidFill>
                  <a:srgbClr val="000000"/>
                </a:solidFill>
                <a:effectLst/>
              </a:rPr>
              <a:t>melhorar</a:t>
            </a:r>
            <a:r>
              <a:rPr lang="en-US" b="0" i="0" u="none" strike="noStrike" dirty="0">
                <a:solidFill>
                  <a:srgbClr val="000000"/>
                </a:solidFill>
                <a:effectLst/>
              </a:rPr>
              <a:t> o </a:t>
            </a:r>
            <a:r>
              <a:rPr lang="en-US" b="0" i="0" u="none" strike="noStrike" dirty="0" err="1">
                <a:solidFill>
                  <a:srgbClr val="000000"/>
                </a:solidFill>
                <a:effectLst/>
              </a:rPr>
              <a:t>desempenho</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utilizando</a:t>
            </a:r>
            <a:r>
              <a:rPr lang="en-US" b="0" i="0" u="none" strike="noStrike" dirty="0">
                <a:solidFill>
                  <a:srgbClr val="000000"/>
                </a:solidFill>
                <a:effectLst/>
              </a:rPr>
              <a:t> o Amazon Route 53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seu</a:t>
            </a:r>
            <a:r>
              <a:rPr lang="en-US" b="0" i="0" u="none" strike="noStrike" dirty="0">
                <a:solidFill>
                  <a:srgbClr val="000000"/>
                </a:solidFill>
                <a:effectLst/>
              </a:rPr>
              <a:t> </a:t>
            </a:r>
            <a:r>
              <a:rPr lang="en-US" b="0" i="0" u="none" strike="noStrike" dirty="0" err="1">
                <a:solidFill>
                  <a:srgbClr val="000000"/>
                </a:solidFill>
                <a:effectLst/>
              </a:rPr>
              <a:t>serviço</a:t>
            </a:r>
            <a:r>
              <a:rPr lang="en-US" b="0" i="0" u="none" strike="noStrike" dirty="0">
                <a:solidFill>
                  <a:srgbClr val="000000"/>
                </a:solidFill>
                <a:effectLst/>
              </a:rPr>
              <a:t> de DNS e </a:t>
            </a:r>
            <a:r>
              <a:rPr lang="en-US" b="0" i="0" u="none" strike="noStrike" dirty="0" err="1">
                <a:solidFill>
                  <a:srgbClr val="000000"/>
                </a:solidFill>
                <a:effectLst/>
              </a:rPr>
              <a:t>deseja</a:t>
            </a:r>
            <a:r>
              <a:rPr lang="en-US" b="0" i="0" u="none" strike="noStrike" dirty="0">
                <a:solidFill>
                  <a:srgbClr val="000000"/>
                </a:solidFill>
                <a:effectLst/>
              </a:rPr>
              <a:t> </a:t>
            </a:r>
            <a:r>
              <a:rPr lang="en-US" b="0" i="0" u="none" strike="noStrike" dirty="0" err="1">
                <a:solidFill>
                  <a:srgbClr val="000000"/>
                </a:solidFill>
                <a:effectLst/>
              </a:rPr>
              <a:t>implementar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estratégia</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que </a:t>
            </a:r>
            <a:r>
              <a:rPr lang="en-US" b="0" i="0" u="none" strike="noStrike" dirty="0" err="1">
                <a:solidFill>
                  <a:srgbClr val="000000"/>
                </a:solidFill>
                <a:effectLst/>
              </a:rPr>
              <a:t>automaticamente</a:t>
            </a:r>
            <a:r>
              <a:rPr lang="en-US" b="0" i="0" u="none" strike="noStrike" dirty="0">
                <a:solidFill>
                  <a:srgbClr val="000000"/>
                </a:solidFill>
                <a:effectLst/>
              </a:rPr>
              <a:t> </a:t>
            </a:r>
            <a:r>
              <a:rPr lang="en-US" b="0" i="0" u="none" strike="noStrike" dirty="0" err="1">
                <a:solidFill>
                  <a:srgbClr val="000000"/>
                </a:solidFill>
                <a:effectLst/>
              </a:rPr>
              <a:t>direcione</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para a </a:t>
            </a:r>
            <a:r>
              <a:rPr lang="en-US" b="0" i="0" u="none" strike="noStrike" dirty="0" err="1">
                <a:solidFill>
                  <a:srgbClr val="000000"/>
                </a:solidFill>
                <a:effectLst/>
              </a:rPr>
              <a:t>instância</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região</a:t>
            </a:r>
            <a:r>
              <a:rPr lang="en-US" b="0" i="0" u="none" strike="noStrike" dirty="0">
                <a:solidFill>
                  <a:srgbClr val="000000"/>
                </a:solidFill>
                <a:effectLst/>
              </a:rPr>
              <a:t> </a:t>
            </a:r>
            <a:r>
              <a:rPr lang="en-US" b="0" i="0" u="none" strike="noStrike" dirty="0" err="1">
                <a:solidFill>
                  <a:srgbClr val="000000"/>
                </a:solidFill>
                <a:effectLst/>
              </a:rPr>
              <a:t>geograficamente</a:t>
            </a:r>
            <a:r>
              <a:rPr lang="en-US" b="0" i="0" u="none" strike="noStrike" dirty="0">
                <a:solidFill>
                  <a:srgbClr val="000000"/>
                </a:solidFill>
                <a:effectLst/>
              </a:rPr>
              <a:t>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próxima</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política</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do Route 53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atender</a:t>
            </a:r>
            <a:r>
              <a:rPr lang="en-US" b="0" i="0" u="none" strike="noStrike" dirty="0">
                <a:solidFill>
                  <a:srgbClr val="000000"/>
                </a:solidFill>
                <a:effectLst/>
              </a:rPr>
              <a:t> a </a:t>
            </a:r>
            <a:r>
              <a:rPr lang="en-US" b="0" i="0" u="none" strike="noStrike" dirty="0" err="1">
                <a:solidFill>
                  <a:srgbClr val="000000"/>
                </a:solidFill>
                <a:effectLst/>
              </a:rPr>
              <a:t>esse</a:t>
            </a:r>
            <a:r>
              <a:rPr lang="en-US" b="0" i="0" u="none" strike="noStrike" dirty="0">
                <a:solidFill>
                  <a:srgbClr val="000000"/>
                </a:solidFill>
                <a:effectLst/>
              </a:rPr>
              <a:t> </a:t>
            </a:r>
            <a:r>
              <a:rPr lang="en-US" b="0" i="0" u="none" strike="noStrike" dirty="0" err="1">
                <a:solidFill>
                  <a:srgbClr val="000000"/>
                </a:solidFill>
                <a:effectLst/>
              </a:rPr>
              <a:t>requisito</a:t>
            </a:r>
            <a:r>
              <a:rPr lang="en-US" b="0" i="0" u="none" strike="noStrike" dirty="0">
                <a:solidFill>
                  <a:srgbClr val="000000"/>
                </a:solidFill>
                <a:effectLst/>
              </a:rPr>
              <a:t>?</a:t>
            </a:r>
          </a:p>
          <a:p>
            <a:pPr algn="l"/>
            <a:r>
              <a:rPr lang="en-US" b="0" i="0" u="none" strike="noStrike" dirty="0">
                <a:solidFill>
                  <a:srgbClr val="000000"/>
                </a:solidFill>
                <a:effectLst/>
              </a:rPr>
              <a:t>a)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Ponderado</a:t>
            </a:r>
            <a:r>
              <a:rPr lang="en-US" b="0" i="0" u="none" strike="noStrike" dirty="0">
                <a:solidFill>
                  <a:srgbClr val="000000"/>
                </a:solidFill>
                <a:effectLst/>
              </a:rPr>
              <a:t> (Weighted Routing Policy)</a:t>
            </a:r>
            <a:br>
              <a:rPr lang="en-US" b="0" i="0" u="none" strike="noStrike" dirty="0">
                <a:solidFill>
                  <a:srgbClr val="000000"/>
                </a:solidFill>
                <a:effectLst/>
              </a:rPr>
            </a:br>
            <a:r>
              <a:rPr lang="en-US" b="0" i="0" u="none" strike="noStrike" dirty="0">
                <a:solidFill>
                  <a:srgbClr val="000000"/>
                </a:solidFill>
                <a:effectLst/>
              </a:rPr>
              <a:t>b)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Baseado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(Latency Routing Policy)</a:t>
            </a:r>
            <a:br>
              <a:rPr lang="en-US" b="0" i="0" u="none" strike="noStrike" dirty="0">
                <a:solidFill>
                  <a:srgbClr val="000000"/>
                </a:solidFill>
                <a:effectLst/>
              </a:rPr>
            </a:br>
            <a:r>
              <a:rPr lang="en-US" b="0" i="0" u="none" strike="noStrike" dirty="0">
                <a:solidFill>
                  <a:srgbClr val="000000"/>
                </a:solidFill>
                <a:effectLst/>
              </a:rPr>
              <a:t>c)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Geográfico</a:t>
            </a:r>
            <a:r>
              <a:rPr lang="en-US" b="0" i="0" u="none" strike="noStrike" dirty="0">
                <a:solidFill>
                  <a:srgbClr val="000000"/>
                </a:solidFill>
                <a:effectLst/>
              </a:rPr>
              <a:t> (Geolocation Routing Policy)</a:t>
            </a:r>
            <a:br>
              <a:rPr lang="en-US" b="0" i="0" u="none" strike="noStrike" dirty="0">
                <a:solidFill>
                  <a:srgbClr val="000000"/>
                </a:solidFill>
                <a:effectLst/>
              </a:rPr>
            </a:br>
            <a:r>
              <a:rPr lang="en-US" b="0" i="0" u="none" strike="noStrike" dirty="0">
                <a:solidFill>
                  <a:srgbClr val="000000"/>
                </a:solidFill>
                <a:effectLst/>
              </a:rPr>
              <a:t>d) Política de </a:t>
            </a:r>
            <a:r>
              <a:rPr lang="en-US" b="0" i="0" u="none" strike="noStrike" dirty="0" err="1">
                <a:solidFill>
                  <a:srgbClr val="000000"/>
                </a:solidFill>
                <a:effectLst/>
              </a:rPr>
              <a:t>Roteamento</a:t>
            </a:r>
            <a:r>
              <a:rPr lang="en-US" b="0" i="0" u="none" strike="noStrike" dirty="0">
                <a:solidFill>
                  <a:srgbClr val="000000"/>
                </a:solidFill>
                <a:effectLst/>
              </a:rPr>
              <a:t> Failover (Failover Routing Policy)</a:t>
            </a:r>
          </a:p>
          <a:p>
            <a:endParaRPr lang="en-BR" b="1" i="1" dirty="0"/>
          </a:p>
        </p:txBody>
      </p:sp>
    </p:spTree>
    <p:extLst>
      <p:ext uri="{BB962C8B-B14F-4D97-AF65-F5344CB8AC3E}">
        <p14:creationId xmlns:p14="http://schemas.microsoft.com/office/powerpoint/2010/main" val="1912848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6740307"/>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b)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Baseado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(Latency Routing Policy)</a:t>
            </a:r>
          </a:p>
          <a:p>
            <a:pPr algn="l"/>
            <a:endParaRPr lang="en-US" b="0" i="0" u="none" strike="noStrike" dirty="0">
              <a:solidFill>
                <a:srgbClr val="000000"/>
              </a:solidFill>
              <a:effectLst/>
            </a:endParaRPr>
          </a:p>
          <a:p>
            <a:pPr algn="l"/>
            <a:r>
              <a:rPr lang="en-US" b="1" i="0" u="none" strike="noStrike" dirty="0" err="1">
                <a:solidFill>
                  <a:srgbClr val="000000"/>
                </a:solidFill>
                <a:effectLst/>
              </a:rPr>
              <a:t>Explicação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Baseado</a:t>
            </a:r>
            <a:r>
              <a:rPr lang="en-US" b="1" i="0" u="none" strike="noStrike" dirty="0">
                <a:solidFill>
                  <a:srgbClr val="000000"/>
                </a:solidFill>
                <a:effectLst/>
              </a:rPr>
              <a:t> </a:t>
            </a:r>
            <a:r>
              <a:rPr lang="en-US" b="1" i="0" u="none" strike="noStrike" dirty="0" err="1">
                <a:solidFill>
                  <a:srgbClr val="000000"/>
                </a:solidFill>
                <a:effectLst/>
              </a:rPr>
              <a:t>em</a:t>
            </a:r>
            <a:r>
              <a:rPr lang="en-US" b="1" i="0" u="none" strike="noStrike" dirty="0">
                <a:solidFill>
                  <a:srgbClr val="000000"/>
                </a:solidFill>
                <a:effectLst/>
              </a:rPr>
              <a:t> </a:t>
            </a:r>
            <a:r>
              <a:rPr lang="en-US" b="1" i="0" u="none" strike="noStrike" dirty="0" err="1">
                <a:solidFill>
                  <a:srgbClr val="000000"/>
                </a:solidFill>
                <a:effectLst/>
              </a:rPr>
              <a:t>Latência</a:t>
            </a:r>
            <a:r>
              <a:rPr lang="en-US" b="0" i="0" u="none" strike="noStrike" dirty="0">
                <a:solidFill>
                  <a:srgbClr val="000000"/>
                </a:solidFill>
                <a:effectLst/>
              </a:rPr>
              <a:t> do Route 53 </a:t>
            </a:r>
            <a:r>
              <a:rPr lang="en-US" b="0" i="0" u="none" strike="noStrike" dirty="0" err="1">
                <a:solidFill>
                  <a:srgbClr val="000000"/>
                </a:solidFill>
                <a:effectLst/>
              </a:rPr>
              <a:t>permite</a:t>
            </a:r>
            <a:r>
              <a:rPr lang="en-US" b="0" i="0" u="none" strike="noStrike" dirty="0">
                <a:solidFill>
                  <a:srgbClr val="000000"/>
                </a:solidFill>
                <a:effectLst/>
              </a:rPr>
              <a:t> que você </a:t>
            </a:r>
            <a:r>
              <a:rPr lang="en-US" b="0" i="0" u="none" strike="noStrike" dirty="0" err="1">
                <a:solidFill>
                  <a:srgbClr val="000000"/>
                </a:solidFill>
                <a:effectLst/>
              </a:rPr>
              <a:t>direcione</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para a </a:t>
            </a:r>
            <a:r>
              <a:rPr lang="en-US" b="0" i="0" u="none" strike="noStrike" dirty="0" err="1">
                <a:solidFill>
                  <a:srgbClr val="000000"/>
                </a:solidFill>
                <a:effectLst/>
              </a:rPr>
              <a:t>região</a:t>
            </a:r>
            <a:r>
              <a:rPr lang="en-US" b="0" i="0" u="none" strike="noStrike" dirty="0">
                <a:solidFill>
                  <a:srgbClr val="000000"/>
                </a:solidFill>
                <a:effectLst/>
              </a:rPr>
              <a:t> da AWS que </a:t>
            </a:r>
            <a:r>
              <a:rPr lang="en-US" b="0" i="0" u="none" strike="noStrike" dirty="0" err="1">
                <a:solidFill>
                  <a:srgbClr val="000000"/>
                </a:solidFill>
                <a:effectLst/>
              </a:rPr>
              <a:t>oferece</a:t>
            </a:r>
            <a:r>
              <a:rPr lang="en-US" b="0" i="0" u="none" strike="noStrike" dirty="0">
                <a:solidFill>
                  <a:srgbClr val="000000"/>
                </a:solidFill>
                <a:effectLst/>
              </a:rPr>
              <a:t> a </a:t>
            </a:r>
            <a:r>
              <a:rPr lang="en-US" b="0" i="0" u="none" strike="noStrike" dirty="0" err="1">
                <a:solidFill>
                  <a:srgbClr val="000000"/>
                </a:solidFill>
                <a:effectLst/>
              </a:rPr>
              <a:t>menor</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de rede, </a:t>
            </a:r>
            <a:r>
              <a:rPr lang="en-US" b="0" i="0" u="none" strike="noStrike" dirty="0" err="1">
                <a:solidFill>
                  <a:srgbClr val="000000"/>
                </a:solidFill>
                <a:effectLst/>
              </a:rPr>
              <a:t>melhorando</a:t>
            </a:r>
            <a:r>
              <a:rPr lang="en-US" b="0" i="0" u="none" strike="noStrike" dirty="0">
                <a:solidFill>
                  <a:srgbClr val="000000"/>
                </a:solidFill>
                <a:effectLst/>
              </a:rPr>
              <a:t> a </a:t>
            </a:r>
            <a:r>
              <a:rPr lang="en-US" b="0" i="0" u="none" strike="noStrike" dirty="0" err="1">
                <a:solidFill>
                  <a:srgbClr val="000000"/>
                </a:solidFill>
                <a:effectLst/>
              </a:rPr>
              <a:t>experiência</a:t>
            </a:r>
            <a:r>
              <a:rPr lang="en-US" b="0" i="0" u="none" strike="noStrike" dirty="0">
                <a:solidFill>
                  <a:srgbClr val="000000"/>
                </a:solidFill>
                <a:effectLst/>
              </a:rPr>
              <a:t> de </a:t>
            </a:r>
            <a:r>
              <a:rPr lang="en-US" b="0" i="0" u="none" strike="noStrike" dirty="0" err="1">
                <a:solidFill>
                  <a:srgbClr val="000000"/>
                </a:solidFill>
                <a:effectLst/>
              </a:rPr>
              <a:t>uso</a:t>
            </a:r>
            <a:r>
              <a:rPr lang="en-US" b="0" i="0" u="none" strike="noStrike" dirty="0">
                <a:solidFill>
                  <a:srgbClr val="000000"/>
                </a:solidFill>
                <a:effectLst/>
              </a:rPr>
              <a:t> </a:t>
            </a:r>
            <a:r>
              <a:rPr lang="en-US" b="0" i="0" u="none" strike="noStrike" dirty="0" err="1">
                <a:solidFill>
                  <a:srgbClr val="000000"/>
                </a:solidFill>
                <a:effectLst/>
              </a:rPr>
              <a:t>ao</a:t>
            </a:r>
            <a:r>
              <a:rPr lang="en-US" b="0" i="0" u="none" strike="noStrike" dirty="0">
                <a:solidFill>
                  <a:srgbClr val="000000"/>
                </a:solidFill>
                <a:effectLst/>
              </a:rPr>
              <a:t> </a:t>
            </a:r>
            <a:r>
              <a:rPr lang="en-US" b="0" i="0" u="none" strike="noStrike" dirty="0" err="1">
                <a:solidFill>
                  <a:srgbClr val="000000"/>
                </a:solidFill>
                <a:effectLst/>
              </a:rPr>
              <a:t>reduzir</a:t>
            </a:r>
            <a:r>
              <a:rPr lang="en-US" b="0" i="0" u="none" strike="noStrike" dirty="0">
                <a:solidFill>
                  <a:srgbClr val="000000"/>
                </a:solidFill>
                <a:effectLst/>
              </a:rPr>
              <a:t> o tempo de </a:t>
            </a:r>
            <a:r>
              <a:rPr lang="en-US" b="0" i="0" u="none" strike="noStrike" dirty="0" err="1">
                <a:solidFill>
                  <a:srgbClr val="000000"/>
                </a:solidFill>
                <a:effectLst/>
              </a:rPr>
              <a:t>resposta</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Essa </a:t>
            </a:r>
            <a:r>
              <a:rPr lang="en-US" b="0" i="0" u="none" strike="noStrike" dirty="0" err="1">
                <a:solidFill>
                  <a:srgbClr val="000000"/>
                </a:solidFill>
                <a:effectLst/>
              </a:rPr>
              <a:t>política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considera</a:t>
            </a:r>
            <a:r>
              <a:rPr lang="en-US" b="0" i="0" u="none" strike="noStrike" dirty="0">
                <a:solidFill>
                  <a:srgbClr val="000000"/>
                </a:solidFill>
                <a:effectLst/>
              </a:rPr>
              <a:t> a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a:t>
            </a:r>
            <a:r>
              <a:rPr lang="en-US" b="0" i="0" u="none" strike="noStrike" dirty="0" err="1">
                <a:solidFill>
                  <a:srgbClr val="000000"/>
                </a:solidFill>
                <a:effectLst/>
              </a:rPr>
              <a:t>exata</a:t>
            </a:r>
            <a:r>
              <a:rPr lang="en-US" b="0" i="0" u="none" strike="noStrike" dirty="0">
                <a:solidFill>
                  <a:srgbClr val="000000"/>
                </a:solidFill>
                <a:effectLst/>
              </a:rPr>
              <a:t> dos </a:t>
            </a:r>
            <a:r>
              <a:rPr lang="en-US" b="0" i="0" u="none" strike="noStrike" dirty="0" err="1">
                <a:solidFill>
                  <a:srgbClr val="000000"/>
                </a:solidFill>
                <a:effectLst/>
              </a:rPr>
              <a:t>usuários</a:t>
            </a:r>
            <a:r>
              <a:rPr lang="en-US" b="0" i="0" u="none" strike="noStrike" dirty="0">
                <a:solidFill>
                  <a:srgbClr val="000000"/>
                </a:solidFill>
                <a:effectLst/>
              </a:rPr>
              <a:t>, mas sim a </a:t>
            </a:r>
            <a:r>
              <a:rPr lang="en-US" b="0" i="0" u="none" strike="noStrike" dirty="0" err="1">
                <a:solidFill>
                  <a:srgbClr val="000000"/>
                </a:solidFill>
                <a:effectLst/>
              </a:rPr>
              <a:t>latência</a:t>
            </a:r>
            <a:r>
              <a:rPr lang="en-US" b="0" i="0" u="none" strike="noStrike" dirty="0">
                <a:solidFill>
                  <a:srgbClr val="000000"/>
                </a:solidFill>
                <a:effectLst/>
              </a:rPr>
              <a:t> da rede entre o </a:t>
            </a:r>
            <a:r>
              <a:rPr lang="en-US" b="0" i="0" u="none" strike="noStrike" dirty="0" err="1">
                <a:solidFill>
                  <a:srgbClr val="000000"/>
                </a:solidFill>
                <a:effectLst/>
              </a:rPr>
              <a:t>usuário</a:t>
            </a:r>
            <a:r>
              <a:rPr lang="en-US" b="0" i="0" u="none" strike="noStrike" dirty="0">
                <a:solidFill>
                  <a:srgbClr val="000000"/>
                </a:solidFill>
                <a:effectLst/>
              </a:rPr>
              <a:t> e as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disponíveis</a:t>
            </a:r>
            <a:r>
              <a:rPr lang="en-US" b="0" i="0" u="none" strike="noStrike" dirty="0">
                <a:solidFill>
                  <a:srgbClr val="000000"/>
                </a:solidFill>
                <a:effectLst/>
              </a:rPr>
              <a:t>.</a:t>
            </a:r>
          </a:p>
          <a:p>
            <a:pPr algn="l"/>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Geográfico</a:t>
            </a:r>
            <a:r>
              <a:rPr lang="en-US" b="1" i="0" u="none" strike="noStrike" dirty="0">
                <a:solidFill>
                  <a:srgbClr val="000000"/>
                </a:solidFill>
                <a:effectLst/>
              </a:rPr>
              <a:t> (Geolocation Routing Policy)</a:t>
            </a:r>
            <a:r>
              <a:rPr lang="en-US" b="0" i="0" u="none" strike="noStrike" dirty="0">
                <a:solidFill>
                  <a:srgbClr val="000000"/>
                </a:solidFill>
                <a:effectLst/>
              </a:rPr>
              <a:t>, </a:t>
            </a:r>
            <a:r>
              <a:rPr lang="en-US" b="0" i="0" u="none" strike="noStrike" dirty="0" err="1">
                <a:solidFill>
                  <a:srgbClr val="000000"/>
                </a:solidFill>
                <a:effectLst/>
              </a:rPr>
              <a:t>embora</a:t>
            </a:r>
            <a:r>
              <a:rPr lang="en-US" b="0" i="0" u="none" strike="noStrike" dirty="0">
                <a:solidFill>
                  <a:srgbClr val="000000"/>
                </a:solidFill>
                <a:effectLst/>
              </a:rPr>
              <a:t> </a:t>
            </a:r>
            <a:r>
              <a:rPr lang="en-US" b="0" i="0" u="none" strike="noStrike" dirty="0" err="1">
                <a:solidFill>
                  <a:srgbClr val="000000"/>
                </a:solidFill>
                <a:effectLst/>
              </a:rPr>
              <a:t>útil</a:t>
            </a:r>
            <a:r>
              <a:rPr lang="en-US" b="0" i="0" u="none" strike="noStrike" dirty="0">
                <a:solidFill>
                  <a:srgbClr val="000000"/>
                </a:solidFill>
                <a:effectLst/>
              </a:rPr>
              <a:t> para </a:t>
            </a:r>
            <a:r>
              <a:rPr lang="en-US" b="0" i="0" u="none" strike="noStrike" dirty="0" err="1">
                <a:solidFill>
                  <a:srgbClr val="000000"/>
                </a:solidFill>
                <a:effectLst/>
              </a:rPr>
              <a:t>direcionar</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a:t>
            </a:r>
            <a:r>
              <a:rPr lang="en-US" b="0" i="0" u="none" strike="noStrike" dirty="0" err="1">
                <a:solidFill>
                  <a:srgbClr val="000000"/>
                </a:solidFill>
                <a:effectLst/>
              </a:rPr>
              <a:t>pode</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ser </a:t>
            </a:r>
            <a:r>
              <a:rPr lang="en-US" b="0" i="0" u="none" strike="noStrike" dirty="0" err="1">
                <a:solidFill>
                  <a:srgbClr val="000000"/>
                </a:solidFill>
                <a:effectLst/>
              </a:rPr>
              <a:t>tão</a:t>
            </a:r>
            <a:r>
              <a:rPr lang="en-US" b="0" i="0" u="none" strike="noStrike" dirty="0">
                <a:solidFill>
                  <a:srgbClr val="000000"/>
                </a:solidFill>
                <a:effectLst/>
              </a:rPr>
              <a:t> </a:t>
            </a:r>
            <a:r>
              <a:rPr lang="en-US" b="0" i="0" u="none" strike="noStrike" dirty="0" err="1">
                <a:solidFill>
                  <a:srgbClr val="000000"/>
                </a:solidFill>
                <a:effectLst/>
              </a:rPr>
              <a:t>eficiente</a:t>
            </a:r>
            <a:r>
              <a:rPr lang="en-US" b="0" i="0" u="none" strike="noStrike" dirty="0">
                <a:solidFill>
                  <a:srgbClr val="000000"/>
                </a:solidFill>
                <a:effectLst/>
              </a:rPr>
              <a:t> </a:t>
            </a:r>
            <a:r>
              <a:rPr lang="en-US" b="0" i="0" u="none" strike="noStrike" dirty="0" err="1">
                <a:solidFill>
                  <a:srgbClr val="000000"/>
                </a:solidFill>
                <a:effectLst/>
              </a:rPr>
              <a:t>quanto</a:t>
            </a:r>
            <a:r>
              <a:rPr lang="en-US" b="0" i="0" u="none" strike="noStrike" dirty="0">
                <a:solidFill>
                  <a:srgbClr val="000000"/>
                </a:solidFill>
                <a:effectLst/>
              </a:rPr>
              <a:t> a </a:t>
            </a:r>
            <a:r>
              <a:rPr lang="en-US" b="0" i="0" u="none" strike="noStrike" dirty="0" err="1">
                <a:solidFill>
                  <a:srgbClr val="000000"/>
                </a:solidFill>
                <a:effectLst/>
              </a:rPr>
              <a:t>política</a:t>
            </a:r>
            <a:r>
              <a:rPr lang="en-US" b="0" i="0" u="none" strike="noStrike" dirty="0">
                <a:solidFill>
                  <a:srgbClr val="000000"/>
                </a:solidFill>
                <a:effectLst/>
              </a:rPr>
              <a:t> de </a:t>
            </a:r>
            <a:r>
              <a:rPr lang="en-US" b="0" i="0" u="none" strike="noStrike" dirty="0" err="1">
                <a:solidFill>
                  <a:srgbClr val="000000"/>
                </a:solidFill>
                <a:effectLst/>
              </a:rPr>
              <a:t>latência</a:t>
            </a:r>
            <a:r>
              <a:rPr lang="en-US" b="0" i="0" u="none" strike="noStrike" dirty="0">
                <a:solidFill>
                  <a:srgbClr val="000000"/>
                </a:solidFill>
                <a:effectLst/>
              </a:rPr>
              <a:t> </a:t>
            </a:r>
            <a:r>
              <a:rPr lang="en-US" b="0" i="0" u="none" strike="noStrike" dirty="0" err="1">
                <a:solidFill>
                  <a:srgbClr val="000000"/>
                </a:solidFill>
                <a:effectLst/>
              </a:rPr>
              <a:t>quando</a:t>
            </a:r>
            <a:r>
              <a:rPr lang="en-US" b="0" i="0" u="none" strike="noStrike" dirty="0">
                <a:solidFill>
                  <a:srgbClr val="000000"/>
                </a:solidFill>
                <a:effectLst/>
              </a:rPr>
              <a:t> o </a:t>
            </a:r>
            <a:r>
              <a:rPr lang="en-US" b="0" i="0" u="none" strike="noStrike" dirty="0" err="1">
                <a:solidFill>
                  <a:srgbClr val="000000"/>
                </a:solidFill>
                <a:effectLst/>
              </a:rPr>
              <a:t>objetivo</a:t>
            </a:r>
            <a:r>
              <a:rPr lang="en-US" b="0" i="0" u="none" strike="noStrike" dirty="0">
                <a:solidFill>
                  <a:srgbClr val="000000"/>
                </a:solidFill>
                <a:effectLst/>
              </a:rPr>
              <a:t> é </a:t>
            </a:r>
            <a:r>
              <a:rPr lang="en-US" b="0" i="0" u="none" strike="noStrike" dirty="0" err="1">
                <a:solidFill>
                  <a:srgbClr val="000000"/>
                </a:solidFill>
                <a:effectLst/>
              </a:rPr>
              <a:t>otimizar</a:t>
            </a:r>
            <a:r>
              <a:rPr lang="en-US" b="0" i="0" u="none" strike="noStrike" dirty="0">
                <a:solidFill>
                  <a:srgbClr val="000000"/>
                </a:solidFill>
                <a:effectLst/>
              </a:rPr>
              <a:t> o </a:t>
            </a:r>
            <a:r>
              <a:rPr lang="en-US" b="0" i="0" u="none" strike="noStrike" dirty="0" err="1">
                <a:solidFill>
                  <a:srgbClr val="000000"/>
                </a:solidFill>
                <a:effectLst/>
              </a:rPr>
              <a:t>desempenho</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a:t>
            </a:r>
          </a:p>
          <a:p>
            <a:pPr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Ponderado</a:t>
            </a:r>
            <a:r>
              <a:rPr lang="en-US" b="1" i="0" u="none" strike="noStrike" dirty="0">
                <a:solidFill>
                  <a:srgbClr val="000000"/>
                </a:solidFill>
                <a:effectLst/>
              </a:rPr>
              <a:t> (Weighted Routing Policy)</a:t>
            </a:r>
            <a:r>
              <a:rPr lang="en-US" b="0" i="0" u="none" strike="noStrike" dirty="0">
                <a:solidFill>
                  <a:srgbClr val="000000"/>
                </a:solidFill>
                <a:effectLst/>
              </a:rPr>
              <a:t>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distribuir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com base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ponderações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otimiza</a:t>
            </a:r>
            <a:r>
              <a:rPr lang="en-US" b="0" i="0" u="none" strike="noStrike" dirty="0">
                <a:solidFill>
                  <a:srgbClr val="000000"/>
                </a:solidFill>
                <a:effectLst/>
              </a:rPr>
              <a:t> a </a:t>
            </a:r>
            <a:r>
              <a:rPr lang="en-US" b="0" i="0" u="none" strike="noStrike" dirty="0" err="1">
                <a:solidFill>
                  <a:srgbClr val="000000"/>
                </a:solidFill>
                <a:effectLst/>
              </a:rPr>
              <a:t>latência</a:t>
            </a:r>
            <a:r>
              <a:rPr lang="en-US" b="0" i="0" u="none" strike="noStrike" dirty="0">
                <a:solidFill>
                  <a:srgbClr val="000000"/>
                </a:solidFill>
                <a:effectLst/>
              </a:rPr>
              <a:t>.</a:t>
            </a:r>
          </a:p>
          <a:p>
            <a:pPr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Failover (Failover Routing Policy)</a:t>
            </a:r>
            <a:r>
              <a:rPr lang="en-US" b="0" i="0" u="none" strike="noStrike" dirty="0">
                <a:solidFill>
                  <a:srgbClr val="000000"/>
                </a:solidFill>
                <a:effectLst/>
              </a:rPr>
              <a:t> é </a:t>
            </a:r>
            <a:r>
              <a:rPr lang="en-US" b="0" i="0" u="none" strike="noStrike" dirty="0" err="1">
                <a:solidFill>
                  <a:srgbClr val="000000"/>
                </a:solidFill>
                <a:effectLst/>
              </a:rPr>
              <a:t>usada</a:t>
            </a:r>
            <a:r>
              <a:rPr lang="en-US" b="0" i="0" u="none" strike="noStrike" dirty="0">
                <a:solidFill>
                  <a:srgbClr val="000000"/>
                </a:solidFill>
                <a:effectLst/>
              </a:rPr>
              <a:t> para </a:t>
            </a:r>
            <a:r>
              <a:rPr lang="en-US" b="0" i="0" u="none" strike="noStrike" dirty="0" err="1">
                <a:solidFill>
                  <a:srgbClr val="000000"/>
                </a:solidFill>
                <a:effectLst/>
              </a:rPr>
              <a:t>garantir</a:t>
            </a:r>
            <a:r>
              <a:rPr lang="en-US" b="0" i="0" u="none" strike="noStrike" dirty="0">
                <a:solidFill>
                  <a:srgbClr val="000000"/>
                </a:solidFill>
                <a:effectLst/>
              </a:rPr>
              <a:t> </a:t>
            </a:r>
            <a:r>
              <a:rPr lang="en-US" b="0" i="0" u="none" strike="noStrike" dirty="0" err="1">
                <a:solidFill>
                  <a:srgbClr val="000000"/>
                </a:solidFill>
                <a:effectLst/>
              </a:rPr>
              <a:t>alta</a:t>
            </a:r>
            <a:r>
              <a:rPr lang="en-US" b="0" i="0" u="none" strike="noStrike" dirty="0">
                <a:solidFill>
                  <a:srgbClr val="000000"/>
                </a:solidFill>
                <a:effectLst/>
              </a:rPr>
              <a:t> </a:t>
            </a:r>
            <a:r>
              <a:rPr lang="en-US" b="0" i="0" u="none" strike="noStrike" dirty="0" err="1">
                <a:solidFill>
                  <a:srgbClr val="000000"/>
                </a:solidFill>
                <a:effectLst/>
              </a:rPr>
              <a:t>disponibilidade</a:t>
            </a:r>
            <a:r>
              <a:rPr lang="en-US" b="0" i="0" u="none" strike="noStrike" dirty="0">
                <a:solidFill>
                  <a:srgbClr val="000000"/>
                </a:solidFill>
                <a:effectLst/>
              </a:rPr>
              <a:t> </a:t>
            </a:r>
            <a:r>
              <a:rPr lang="en-US" b="0" i="0" u="none" strike="noStrike" dirty="0" err="1">
                <a:solidFill>
                  <a:srgbClr val="000000"/>
                </a:solidFill>
                <a:effectLst/>
              </a:rPr>
              <a:t>ao</a:t>
            </a:r>
            <a:r>
              <a:rPr lang="en-US" b="0" i="0" u="none" strike="noStrike" dirty="0">
                <a:solidFill>
                  <a:srgbClr val="000000"/>
                </a:solidFill>
                <a:effectLst/>
              </a:rPr>
              <a:t> </a:t>
            </a:r>
            <a:r>
              <a:rPr lang="en-US" b="0" i="0" u="none" strike="noStrike" dirty="0" err="1">
                <a:solidFill>
                  <a:srgbClr val="000000"/>
                </a:solidFill>
                <a:effectLst/>
              </a:rPr>
              <a:t>redirecionar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para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instância</a:t>
            </a:r>
            <a:r>
              <a:rPr lang="en-US" b="0" i="0" u="none" strike="noStrike" dirty="0">
                <a:solidFill>
                  <a:srgbClr val="000000"/>
                </a:solidFill>
                <a:effectLst/>
              </a:rPr>
              <a:t> de backup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caso</a:t>
            </a:r>
            <a:r>
              <a:rPr lang="en-US" b="0" i="0" u="none" strike="noStrike" dirty="0">
                <a:solidFill>
                  <a:srgbClr val="000000"/>
                </a:solidFill>
                <a:effectLst/>
              </a:rPr>
              <a:t> de </a:t>
            </a:r>
            <a:r>
              <a:rPr lang="en-US" b="0" i="0" u="none" strike="noStrike" dirty="0" err="1">
                <a:solidFill>
                  <a:srgbClr val="000000"/>
                </a:solidFill>
                <a:effectLst/>
              </a:rPr>
              <a:t>falha</a:t>
            </a:r>
            <a:r>
              <a:rPr lang="en-US" b="0" i="0" u="none" strike="noStrike" dirty="0">
                <a:solidFill>
                  <a:srgbClr val="000000"/>
                </a:solidFill>
                <a:effectLst/>
              </a:rPr>
              <a:t>, e </a:t>
            </a:r>
            <a:r>
              <a:rPr lang="en-US" b="0" i="0" u="none" strike="noStrike" dirty="0" err="1">
                <a:solidFill>
                  <a:srgbClr val="000000"/>
                </a:solidFill>
                <a:effectLst/>
              </a:rPr>
              <a:t>não</a:t>
            </a:r>
            <a:r>
              <a:rPr lang="en-US" b="0" i="0" u="none" strike="noStrike" dirty="0">
                <a:solidFill>
                  <a:srgbClr val="000000"/>
                </a:solidFill>
                <a:effectLst/>
              </a:rPr>
              <a:t> para </a:t>
            </a:r>
            <a:r>
              <a:rPr lang="en-US" b="0" i="0" u="none" strike="noStrike" dirty="0" err="1">
                <a:solidFill>
                  <a:srgbClr val="000000"/>
                </a:solidFill>
                <a:effectLst/>
              </a:rPr>
              <a:t>otimizar</a:t>
            </a:r>
            <a:r>
              <a:rPr lang="en-US" b="0" i="0" u="none" strike="noStrike" dirty="0">
                <a:solidFill>
                  <a:srgbClr val="000000"/>
                </a:solidFill>
                <a:effectLst/>
              </a:rPr>
              <a:t> o </a:t>
            </a:r>
            <a:r>
              <a:rPr lang="en-US" b="0" i="0" u="none" strike="noStrike" dirty="0" err="1">
                <a:solidFill>
                  <a:srgbClr val="000000"/>
                </a:solidFill>
                <a:effectLst/>
              </a:rPr>
              <a:t>desempenho</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a:t>
            </a:r>
          </a:p>
          <a:p>
            <a:pPr algn="l">
              <a:buFont typeface="Arial" panose="020B0604020202020204" pitchFamily="34" charset="0"/>
              <a:buChar char="•"/>
            </a:pPr>
            <a:endParaRPr lang="en-US" b="0" i="0" u="none" strike="noStrike" dirty="0">
              <a:solidFill>
                <a:srgbClr val="000000"/>
              </a:solidFill>
              <a:effectLst/>
            </a:endParaRP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Choosing a Routing Policy</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Latency Routing</a:t>
            </a:r>
            <a:endParaRPr lang="en-US" b="0" i="0" u="none" strike="noStrike" dirty="0">
              <a:solidFill>
                <a:srgbClr val="000000"/>
              </a:solidFill>
              <a:effectLst/>
            </a:endParaRPr>
          </a:p>
          <a:p>
            <a:endParaRPr lang="en-BR" b="1" i="1" dirty="0"/>
          </a:p>
        </p:txBody>
      </p:sp>
    </p:spTree>
    <p:extLst>
      <p:ext uri="{BB962C8B-B14F-4D97-AF65-F5344CB8AC3E}">
        <p14:creationId xmlns:p14="http://schemas.microsoft.com/office/powerpoint/2010/main" val="3280278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5355312"/>
          </a:xfrm>
          <a:prstGeom prst="rect">
            <a:avLst/>
          </a:prstGeom>
          <a:noFill/>
        </p:spPr>
        <p:txBody>
          <a:bodyPr wrap="square" rtlCol="0">
            <a:spAutoFit/>
          </a:bodyPr>
          <a:lstStyle/>
          <a:p>
            <a:pPr algn="l"/>
            <a:r>
              <a:rPr lang="en-US" b="1" i="0" u="none" strike="noStrike" dirty="0">
                <a:solidFill>
                  <a:srgbClr val="000000"/>
                </a:solidFill>
                <a:effectLst/>
              </a:rPr>
              <a:t>Q7 -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startup de e-commerce </a:t>
            </a:r>
            <a:r>
              <a:rPr lang="en-US" b="0" i="0" u="none" strike="noStrike" dirty="0" err="1">
                <a:solidFill>
                  <a:srgbClr val="000000"/>
                </a:solidFill>
                <a:effectLst/>
              </a:rPr>
              <a:t>lançou</a:t>
            </a:r>
            <a:r>
              <a:rPr lang="en-US" b="0" i="0" u="none" strike="noStrike" dirty="0">
                <a:solidFill>
                  <a:srgbClr val="000000"/>
                </a:solidFill>
                <a:effectLst/>
              </a:rPr>
              <a:t> </a:t>
            </a:r>
            <a:r>
              <a:rPr lang="en-US" b="0" i="0" u="none" strike="noStrike" dirty="0" err="1">
                <a:solidFill>
                  <a:srgbClr val="000000"/>
                </a:solidFill>
                <a:effectLst/>
              </a:rPr>
              <a:t>recentemente</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plataforma</a:t>
            </a:r>
            <a:r>
              <a:rPr lang="en-US" b="0" i="0" u="none" strike="noStrike" dirty="0">
                <a:solidFill>
                  <a:srgbClr val="000000"/>
                </a:solidFill>
                <a:effectLst/>
              </a:rPr>
              <a:t> online, que </a:t>
            </a:r>
            <a:r>
              <a:rPr lang="en-US" b="0" i="0" u="none" strike="noStrike" dirty="0" err="1">
                <a:solidFill>
                  <a:srgbClr val="000000"/>
                </a:solidFill>
                <a:effectLst/>
              </a:rPr>
              <a:t>atende</a:t>
            </a:r>
            <a:r>
              <a:rPr lang="en-US" b="0" i="0" u="none" strike="noStrike" dirty="0">
                <a:solidFill>
                  <a:srgbClr val="000000"/>
                </a:solidFill>
                <a:effectLst/>
              </a:rPr>
              <a:t> a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várias</a:t>
            </a:r>
            <a:r>
              <a:rPr lang="en-US" b="0" i="0" u="none" strike="noStrike" dirty="0">
                <a:solidFill>
                  <a:srgbClr val="000000"/>
                </a:solidFill>
                <a:effectLst/>
              </a:rPr>
              <a:t> partes do </a:t>
            </a:r>
            <a:r>
              <a:rPr lang="en-US" b="0" i="0" u="none" strike="noStrike" dirty="0" err="1">
                <a:solidFill>
                  <a:srgbClr val="000000"/>
                </a:solidFill>
                <a:effectLst/>
              </a:rPr>
              <a:t>mundo</a:t>
            </a:r>
            <a:r>
              <a:rPr lang="en-US" b="0" i="0" u="none" strike="noStrike" dirty="0">
                <a:solidFill>
                  <a:srgbClr val="000000"/>
                </a:solidFill>
                <a:effectLst/>
              </a:rPr>
              <a:t>. A equipe de TI </a:t>
            </a:r>
            <a:r>
              <a:rPr lang="en-US" b="0" i="0" u="none" strike="noStrike" dirty="0" err="1">
                <a:solidFill>
                  <a:srgbClr val="000000"/>
                </a:solidFill>
                <a:effectLst/>
              </a:rPr>
              <a:t>quer</a:t>
            </a:r>
            <a:r>
              <a:rPr lang="en-US" b="0" i="0" u="none" strike="noStrike" dirty="0">
                <a:solidFill>
                  <a:srgbClr val="000000"/>
                </a:solidFill>
                <a:effectLst/>
              </a:rPr>
              <a:t>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certas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 Europa e a </a:t>
            </a:r>
            <a:r>
              <a:rPr lang="en-US" b="0" i="0" u="none" strike="noStrike" dirty="0" err="1">
                <a:solidFill>
                  <a:srgbClr val="000000"/>
                </a:solidFill>
                <a:effectLst/>
              </a:rPr>
              <a:t>Ásia</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sempre </a:t>
            </a:r>
            <a:r>
              <a:rPr lang="en-US" b="0" i="0" u="none" strike="noStrike" dirty="0" err="1">
                <a:solidFill>
                  <a:srgbClr val="000000"/>
                </a:solidFill>
                <a:effectLst/>
              </a:rPr>
              <a:t>direcionados</a:t>
            </a:r>
            <a:r>
              <a:rPr lang="en-US" b="0" i="0" u="none" strike="noStrike" dirty="0">
                <a:solidFill>
                  <a:srgbClr val="000000"/>
                </a:solidFill>
                <a:effectLst/>
              </a:rPr>
              <a:t> para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localizados</a:t>
            </a:r>
            <a:r>
              <a:rPr lang="en-US" b="0" i="0" u="none" strike="noStrike" dirty="0">
                <a:solidFill>
                  <a:srgbClr val="000000"/>
                </a:solidFill>
                <a:effectLst/>
              </a:rPr>
              <a:t> </a:t>
            </a:r>
            <a:r>
              <a:rPr lang="en-US" b="0" i="0" u="none" strike="noStrike" dirty="0" err="1">
                <a:solidFill>
                  <a:srgbClr val="000000"/>
                </a:solidFill>
                <a:effectLst/>
              </a:rPr>
              <a:t>naquelas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independentemente</a:t>
            </a:r>
            <a:r>
              <a:rPr lang="en-US" b="0" i="0" u="none" strike="noStrike" dirty="0">
                <a:solidFill>
                  <a:srgbClr val="000000"/>
                </a:solidFill>
                <a:effectLst/>
              </a:rPr>
              <a:t> da </a:t>
            </a:r>
            <a:r>
              <a:rPr lang="en-US" b="0" i="0" u="none" strike="noStrike" dirty="0" err="1">
                <a:solidFill>
                  <a:srgbClr val="000000"/>
                </a:solidFill>
                <a:effectLst/>
              </a:rPr>
              <a:t>latência</a:t>
            </a:r>
            <a:r>
              <a:rPr lang="en-US" b="0" i="0" u="none" strike="noStrike" dirty="0">
                <a:solidFill>
                  <a:srgbClr val="000000"/>
                </a:solidFill>
                <a:effectLst/>
              </a:rPr>
              <a:t> da rede. Para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ainda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possui</a:t>
            </a:r>
            <a:r>
              <a:rPr lang="en-US" b="0" i="0" u="none" strike="noStrike" dirty="0">
                <a:solidFill>
                  <a:srgbClr val="000000"/>
                </a:solidFill>
                <a:effectLst/>
              </a:rPr>
              <a:t>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eles</a:t>
            </a:r>
            <a:r>
              <a:rPr lang="en-US" b="0" i="0" u="none" strike="noStrike" dirty="0">
                <a:solidFill>
                  <a:srgbClr val="000000"/>
                </a:solidFill>
                <a:effectLst/>
              </a:rPr>
              <a:t> </a:t>
            </a:r>
            <a:r>
              <a:rPr lang="en-US" b="0" i="0" u="none" strike="noStrike" dirty="0" err="1">
                <a:solidFill>
                  <a:srgbClr val="000000"/>
                </a:solidFill>
                <a:effectLst/>
              </a:rPr>
              <a:t>querem</a:t>
            </a:r>
            <a:r>
              <a:rPr lang="en-US" b="0" i="0" u="none" strike="noStrike" dirty="0">
                <a:solidFill>
                  <a:srgbClr val="000000"/>
                </a:solidFill>
                <a:effectLst/>
              </a:rPr>
              <a:t> que o </a:t>
            </a:r>
            <a:r>
              <a:rPr lang="en-US" b="0" i="0" u="none" strike="noStrike" dirty="0" err="1">
                <a:solidFill>
                  <a:srgbClr val="000000"/>
                </a:solidFill>
                <a:effectLst/>
              </a:rPr>
              <a:t>tráfego</a:t>
            </a:r>
            <a:r>
              <a:rPr lang="en-US" b="0" i="0" u="none" strike="noStrike" dirty="0">
                <a:solidFill>
                  <a:srgbClr val="000000"/>
                </a:solidFill>
                <a:effectLst/>
              </a:rPr>
              <a:t> </a:t>
            </a:r>
            <a:r>
              <a:rPr lang="en-US" b="0" i="0" u="none" strike="noStrike" dirty="0" err="1">
                <a:solidFill>
                  <a:srgbClr val="000000"/>
                </a:solidFill>
                <a:effectLst/>
              </a:rPr>
              <a:t>seja</a:t>
            </a:r>
            <a:r>
              <a:rPr lang="en-US" b="0" i="0" u="none" strike="noStrike" dirty="0">
                <a:solidFill>
                  <a:srgbClr val="000000"/>
                </a:solidFill>
                <a:effectLst/>
              </a:rPr>
              <a:t> </a:t>
            </a:r>
            <a:r>
              <a:rPr lang="en-US" b="0" i="0" u="none" strike="noStrike" dirty="0" err="1">
                <a:solidFill>
                  <a:srgbClr val="000000"/>
                </a:solidFill>
                <a:effectLst/>
              </a:rPr>
              <a:t>redirecionado</a:t>
            </a:r>
            <a:r>
              <a:rPr lang="en-US" b="0" i="0" u="none" strike="noStrike" dirty="0">
                <a:solidFill>
                  <a:srgbClr val="000000"/>
                </a:solidFill>
                <a:effectLst/>
              </a:rPr>
              <a:t> para o </a:t>
            </a:r>
            <a:r>
              <a:rPr lang="en-US" b="0" i="0" u="none" strike="noStrike" dirty="0" err="1">
                <a:solidFill>
                  <a:srgbClr val="000000"/>
                </a:solidFill>
                <a:effectLst/>
              </a:rPr>
              <a:t>servidor</a:t>
            </a:r>
            <a:r>
              <a:rPr lang="en-US" b="0" i="0" u="none" strike="noStrike" dirty="0">
                <a:solidFill>
                  <a:srgbClr val="000000"/>
                </a:solidFill>
                <a:effectLst/>
              </a:rPr>
              <a:t> principal </a:t>
            </a:r>
            <a:r>
              <a:rPr lang="en-US" b="0" i="0" u="none" strike="noStrike" dirty="0" err="1">
                <a:solidFill>
                  <a:srgbClr val="000000"/>
                </a:solidFill>
                <a:effectLst/>
              </a:rPr>
              <a:t>nos</a:t>
            </a:r>
            <a:r>
              <a:rPr lang="en-US" b="0" i="0" u="none" strike="noStrike" dirty="0">
                <a:solidFill>
                  <a:srgbClr val="000000"/>
                </a:solidFill>
                <a:effectLst/>
              </a:rPr>
              <a:t> </a:t>
            </a:r>
            <a:r>
              <a:rPr lang="en-US" b="0" i="0" u="none" strike="noStrike" dirty="0" err="1">
                <a:solidFill>
                  <a:srgbClr val="000000"/>
                </a:solidFill>
                <a:effectLst/>
              </a:rPr>
              <a:t>Estados</a:t>
            </a:r>
            <a:r>
              <a:rPr lang="en-US" b="0" i="0" u="none" strike="noStrike" dirty="0">
                <a:solidFill>
                  <a:srgbClr val="000000"/>
                </a:solidFill>
                <a:effectLst/>
              </a:rPr>
              <a:t> Unidos.</a:t>
            </a:r>
          </a:p>
          <a:p>
            <a:pPr algn="l"/>
            <a:r>
              <a:rPr lang="en-US" b="0" i="0" u="none" strike="noStrike" dirty="0">
                <a:solidFill>
                  <a:srgbClr val="000000"/>
                </a:solidFill>
                <a:effectLst/>
              </a:rPr>
              <a:t>Eles </a:t>
            </a:r>
            <a:r>
              <a:rPr lang="en-US" b="0" i="0" u="none" strike="noStrike" dirty="0" err="1">
                <a:solidFill>
                  <a:srgbClr val="000000"/>
                </a:solidFill>
                <a:effectLst/>
              </a:rPr>
              <a:t>estão</a:t>
            </a:r>
            <a:r>
              <a:rPr lang="en-US" b="0" i="0" u="none" strike="noStrike" dirty="0">
                <a:solidFill>
                  <a:srgbClr val="000000"/>
                </a:solidFill>
                <a:effectLst/>
              </a:rPr>
              <a:t> </a:t>
            </a:r>
            <a:r>
              <a:rPr lang="en-US" b="0" i="0" u="none" strike="noStrike" dirty="0" err="1">
                <a:solidFill>
                  <a:srgbClr val="000000"/>
                </a:solidFill>
                <a:effectLst/>
              </a:rPr>
              <a:t>usando</a:t>
            </a:r>
            <a:r>
              <a:rPr lang="en-US" b="0" i="0" u="none" strike="noStrike" dirty="0">
                <a:solidFill>
                  <a:srgbClr val="000000"/>
                </a:solidFill>
                <a:effectLst/>
              </a:rPr>
              <a:t> o Amazon Route 53 para </a:t>
            </a:r>
            <a:r>
              <a:rPr lang="en-US" b="0" i="0" u="none" strike="noStrike" dirty="0" err="1">
                <a:solidFill>
                  <a:srgbClr val="000000"/>
                </a:solidFill>
                <a:effectLst/>
              </a:rPr>
              <a:t>gerenciar</a:t>
            </a:r>
            <a:r>
              <a:rPr lang="en-US" b="0" i="0" u="none" strike="noStrike" dirty="0">
                <a:solidFill>
                  <a:srgbClr val="000000"/>
                </a:solidFill>
                <a:effectLst/>
              </a:rPr>
              <a:t> o DNS e </a:t>
            </a:r>
            <a:r>
              <a:rPr lang="en-US" b="0" i="0" u="none" strike="noStrike" dirty="0" err="1">
                <a:solidFill>
                  <a:srgbClr val="000000"/>
                </a:solidFill>
                <a:effectLst/>
              </a:rPr>
              <a:t>precisam</a:t>
            </a:r>
            <a:r>
              <a:rPr lang="en-US" b="0" i="0" u="none" strike="noStrike" dirty="0">
                <a:solidFill>
                  <a:srgbClr val="000000"/>
                </a:solidFill>
                <a:effectLst/>
              </a:rPr>
              <a:t> </a:t>
            </a:r>
            <a:r>
              <a:rPr lang="en-US" b="0" i="0" u="none" strike="noStrike" dirty="0" err="1">
                <a:solidFill>
                  <a:srgbClr val="000000"/>
                </a:solidFill>
                <a:effectLst/>
              </a:rPr>
              <a:t>configurar</a:t>
            </a:r>
            <a:r>
              <a:rPr lang="en-US" b="0" i="0" u="none" strike="noStrike" dirty="0">
                <a:solidFill>
                  <a:srgbClr val="000000"/>
                </a:solidFill>
                <a:effectLst/>
              </a:rPr>
              <a:t> o </a:t>
            </a:r>
            <a:r>
              <a:rPr lang="en-US" b="0" i="0" u="none" strike="noStrike" dirty="0" err="1">
                <a:solidFill>
                  <a:srgbClr val="000000"/>
                </a:solidFill>
                <a:effectLst/>
              </a:rPr>
              <a:t>serviço</a:t>
            </a:r>
            <a:r>
              <a:rPr lang="en-US" b="0" i="0" u="none" strike="noStrike" dirty="0">
                <a:solidFill>
                  <a:srgbClr val="000000"/>
                </a:solidFill>
                <a:effectLst/>
              </a:rPr>
              <a:t> para </a:t>
            </a:r>
            <a:r>
              <a:rPr lang="en-US" b="0" i="0" u="none" strike="noStrike" dirty="0" err="1">
                <a:solidFill>
                  <a:srgbClr val="000000"/>
                </a:solidFill>
                <a:effectLst/>
              </a:rPr>
              <a:t>atender</a:t>
            </a:r>
            <a:r>
              <a:rPr lang="en-US" b="0" i="0" u="none" strike="noStrike" dirty="0">
                <a:solidFill>
                  <a:srgbClr val="000000"/>
                </a:solidFill>
                <a:effectLst/>
              </a:rPr>
              <a:t> a </a:t>
            </a:r>
            <a:r>
              <a:rPr lang="en-US" b="0" i="0" u="none" strike="noStrike" dirty="0" err="1">
                <a:solidFill>
                  <a:srgbClr val="000000"/>
                </a:solidFill>
                <a:effectLst/>
              </a:rPr>
              <a:t>esse</a:t>
            </a:r>
            <a:r>
              <a:rPr lang="en-US" b="0" i="0" u="none" strike="noStrike" dirty="0">
                <a:solidFill>
                  <a:srgbClr val="000000"/>
                </a:solidFill>
                <a:effectLst/>
              </a:rPr>
              <a:t> </a:t>
            </a:r>
            <a:r>
              <a:rPr lang="en-US" b="0" i="0" u="none" strike="noStrike" dirty="0" err="1">
                <a:solidFill>
                  <a:srgbClr val="000000"/>
                </a:solidFill>
                <a:effectLst/>
              </a:rPr>
              <a:t>requisito</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política</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do Route 53 você </a:t>
            </a:r>
            <a:r>
              <a:rPr lang="en-US" b="0" i="0" u="none" strike="noStrike" dirty="0" err="1">
                <a:solidFill>
                  <a:srgbClr val="000000"/>
                </a:solidFill>
                <a:effectLst/>
              </a:rPr>
              <a:t>deve</a:t>
            </a:r>
            <a:r>
              <a:rPr lang="en-US" b="0" i="0" u="none" strike="noStrike" dirty="0">
                <a:solidFill>
                  <a:srgbClr val="000000"/>
                </a:solidFill>
                <a:effectLst/>
              </a:rPr>
              <a:t> </a:t>
            </a:r>
            <a:r>
              <a:rPr lang="en-US" b="0" i="0" u="none" strike="noStrike" dirty="0" err="1">
                <a:solidFill>
                  <a:srgbClr val="000000"/>
                </a:solidFill>
                <a:effectLst/>
              </a:rPr>
              <a:t>recomendar</a:t>
            </a:r>
            <a:r>
              <a:rPr lang="en-US" b="0" i="0" u="none" strike="noStrike" dirty="0">
                <a:solidFill>
                  <a:srgbClr val="000000"/>
                </a:solidFill>
                <a:effectLst/>
              </a:rPr>
              <a:t> para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direcionados</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a:t>
            </a:r>
            <a:r>
              <a:rPr lang="en-US" b="0" i="0" u="none" strike="noStrike" dirty="0" err="1">
                <a:solidFill>
                  <a:srgbClr val="000000"/>
                </a:solidFill>
                <a:effectLst/>
              </a:rPr>
              <a:t>conforme</a:t>
            </a:r>
            <a:r>
              <a:rPr lang="en-US" b="0" i="0" u="none" strike="noStrike" dirty="0">
                <a:solidFill>
                  <a:srgbClr val="000000"/>
                </a:solidFill>
                <a:effectLst/>
              </a:rPr>
              <a:t> </a:t>
            </a:r>
            <a:r>
              <a:rPr lang="en-US" b="0" i="0" u="none" strike="noStrike" dirty="0" err="1">
                <a:solidFill>
                  <a:srgbClr val="000000"/>
                </a:solidFill>
                <a:effectLst/>
              </a:rPr>
              <a:t>descrito</a:t>
            </a:r>
            <a:r>
              <a:rPr lang="en-US" b="0" i="0" u="none" strike="noStrike" dirty="0">
                <a:solidFill>
                  <a:srgbClr val="000000"/>
                </a:solidFill>
                <a:effectLst/>
              </a:rPr>
              <a:t> no </a:t>
            </a:r>
            <a:r>
              <a:rPr lang="en-US" b="0" i="0" u="none" strike="noStrike" dirty="0" err="1">
                <a:solidFill>
                  <a:srgbClr val="000000"/>
                </a:solidFill>
                <a:effectLst/>
              </a:rPr>
              <a:t>cenário</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a)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Ponderado</a:t>
            </a:r>
            <a:r>
              <a:rPr lang="en-US" b="0" i="0" u="none" strike="noStrike" dirty="0">
                <a:solidFill>
                  <a:srgbClr val="000000"/>
                </a:solidFill>
                <a:effectLst/>
              </a:rPr>
              <a:t> (Weighted Routing Policy)</a:t>
            </a:r>
            <a:br>
              <a:rPr lang="en-US" b="0" i="0" u="none" strike="noStrike" dirty="0">
                <a:solidFill>
                  <a:srgbClr val="000000"/>
                </a:solidFill>
                <a:effectLst/>
              </a:rPr>
            </a:br>
            <a:r>
              <a:rPr lang="en-US" b="0" i="0" u="none" strike="noStrike" dirty="0">
                <a:solidFill>
                  <a:srgbClr val="000000"/>
                </a:solidFill>
                <a:effectLst/>
              </a:rPr>
              <a:t>b)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Baseado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(Latency Routing Policy)</a:t>
            </a:r>
            <a:br>
              <a:rPr lang="en-US" b="0" i="0" u="none" strike="noStrike" dirty="0">
                <a:solidFill>
                  <a:srgbClr val="000000"/>
                </a:solidFill>
                <a:effectLst/>
              </a:rPr>
            </a:br>
            <a:r>
              <a:rPr lang="en-US" b="0" i="0" u="none" strike="noStrike" dirty="0">
                <a:solidFill>
                  <a:srgbClr val="000000"/>
                </a:solidFill>
                <a:effectLst/>
              </a:rPr>
              <a:t>c)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Geográfico</a:t>
            </a:r>
            <a:r>
              <a:rPr lang="en-US" b="0" i="0" u="none" strike="noStrike" dirty="0">
                <a:solidFill>
                  <a:srgbClr val="000000"/>
                </a:solidFill>
                <a:effectLst/>
              </a:rPr>
              <a:t> (Geolocation Routing Policy)</a:t>
            </a:r>
            <a:br>
              <a:rPr lang="en-US" b="0" i="0" u="none" strike="noStrike" dirty="0">
                <a:solidFill>
                  <a:srgbClr val="000000"/>
                </a:solidFill>
                <a:effectLst/>
              </a:rPr>
            </a:br>
            <a:r>
              <a:rPr lang="en-US" b="0" i="0" u="none" strike="noStrike" dirty="0">
                <a:solidFill>
                  <a:srgbClr val="000000"/>
                </a:solidFill>
                <a:effectLst/>
              </a:rPr>
              <a:t>d) Política de </a:t>
            </a:r>
            <a:r>
              <a:rPr lang="en-US" b="0" i="0" u="none" strike="noStrike" dirty="0" err="1">
                <a:solidFill>
                  <a:srgbClr val="000000"/>
                </a:solidFill>
                <a:effectLst/>
              </a:rPr>
              <a:t>Roteamento</a:t>
            </a:r>
            <a:r>
              <a:rPr lang="en-US" b="0" i="0" u="none" strike="noStrike" dirty="0">
                <a:solidFill>
                  <a:srgbClr val="000000"/>
                </a:solidFill>
                <a:effectLst/>
              </a:rPr>
              <a:t> Multi-valor (</a:t>
            </a:r>
            <a:r>
              <a:rPr lang="en-US" b="0" i="0" u="none" strike="noStrike" dirty="0" err="1">
                <a:solidFill>
                  <a:srgbClr val="000000"/>
                </a:solidFill>
                <a:effectLst/>
              </a:rPr>
              <a:t>Multivalue</a:t>
            </a:r>
            <a:r>
              <a:rPr lang="en-US" b="0" i="0" u="none" strike="noStrike" dirty="0">
                <a:solidFill>
                  <a:srgbClr val="000000"/>
                </a:solidFill>
                <a:effectLst/>
              </a:rPr>
              <a:t> Answer Routing Policy)</a:t>
            </a:r>
          </a:p>
          <a:p>
            <a:endParaRPr lang="en-BR" b="1" i="1" dirty="0"/>
          </a:p>
        </p:txBody>
      </p:sp>
    </p:spTree>
    <p:extLst>
      <p:ext uri="{BB962C8B-B14F-4D97-AF65-F5344CB8AC3E}">
        <p14:creationId xmlns:p14="http://schemas.microsoft.com/office/powerpoint/2010/main" val="399945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6186309"/>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c)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Geográfico</a:t>
            </a:r>
            <a:r>
              <a:rPr lang="en-US" b="0" i="0" u="none" strike="noStrike" dirty="0">
                <a:solidFill>
                  <a:srgbClr val="000000"/>
                </a:solidFill>
                <a:effectLst/>
              </a:rPr>
              <a:t> (Geolocation Routing Policy)</a:t>
            </a:r>
          </a:p>
          <a:p>
            <a:pPr algn="l"/>
            <a:endParaRPr lang="en-US" b="0" i="0" u="none" strike="noStrike" dirty="0">
              <a:solidFill>
                <a:srgbClr val="000000"/>
              </a:solidFill>
              <a:effectLst/>
            </a:endParaRPr>
          </a:p>
          <a:p>
            <a:pPr algn="l"/>
            <a:r>
              <a:rPr lang="en-US" b="1" i="0" u="none" strike="noStrike" dirty="0" err="1">
                <a:solidFill>
                  <a:srgbClr val="000000"/>
                </a:solidFill>
                <a:effectLst/>
              </a:rPr>
              <a:t>Explicação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Geográfico</a:t>
            </a:r>
            <a:r>
              <a:rPr lang="en-US" b="0" i="0" u="none" strike="noStrike" dirty="0">
                <a:solidFill>
                  <a:srgbClr val="000000"/>
                </a:solidFill>
                <a:effectLst/>
              </a:rPr>
              <a:t> no Route 53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direcionar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do </a:t>
            </a:r>
            <a:r>
              <a:rPr lang="en-US" b="0" i="0" u="none" strike="noStrike" dirty="0" err="1">
                <a:solidFill>
                  <a:srgbClr val="000000"/>
                </a:solidFill>
                <a:effectLst/>
              </a:rPr>
              <a:t>solicitante</a:t>
            </a:r>
            <a:r>
              <a:rPr lang="en-US" b="0" i="0" u="none" strike="noStrike" dirty="0">
                <a:solidFill>
                  <a:srgbClr val="000000"/>
                </a:solidFill>
                <a:effectLst/>
              </a:rPr>
              <a:t>, </a:t>
            </a:r>
            <a:r>
              <a:rPr lang="en-US" b="0" i="0" u="none" strike="noStrike" dirty="0" err="1">
                <a:solidFill>
                  <a:srgbClr val="000000"/>
                </a:solidFill>
                <a:effectLst/>
              </a:rPr>
              <a:t>ou</a:t>
            </a:r>
            <a:r>
              <a:rPr lang="en-US" b="0" i="0" u="none" strike="noStrike" dirty="0">
                <a:solidFill>
                  <a:srgbClr val="000000"/>
                </a:solidFill>
                <a:effectLst/>
              </a:rPr>
              <a:t> </a:t>
            </a:r>
            <a:r>
              <a:rPr lang="en-US" b="0" i="0" u="none" strike="noStrike" dirty="0" err="1">
                <a:solidFill>
                  <a:srgbClr val="000000"/>
                </a:solidFill>
                <a:effectLst/>
              </a:rPr>
              <a:t>seja</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 </a:t>
            </a:r>
            <a:r>
              <a:rPr lang="en-US" b="0" i="0" u="none" strike="noStrike" dirty="0" err="1">
                <a:solidFill>
                  <a:srgbClr val="000000"/>
                </a:solidFill>
                <a:effectLst/>
              </a:rPr>
              <a:t>solicitação</a:t>
            </a:r>
            <a:r>
              <a:rPr lang="en-US" b="0" i="0" u="none" strike="noStrike" dirty="0">
                <a:solidFill>
                  <a:srgbClr val="000000"/>
                </a:solidFill>
                <a:effectLst/>
              </a:rPr>
              <a:t> DNS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sendo</a:t>
            </a:r>
            <a:r>
              <a:rPr lang="en-US" b="0" i="0" u="none" strike="noStrike" dirty="0">
                <a:solidFill>
                  <a:srgbClr val="000000"/>
                </a:solidFill>
                <a:effectLst/>
              </a:rPr>
              <a:t> </a:t>
            </a:r>
            <a:r>
              <a:rPr lang="en-US" b="0" i="0" u="none" strike="noStrike" dirty="0" err="1">
                <a:solidFill>
                  <a:srgbClr val="000000"/>
                </a:solidFill>
                <a:effectLst/>
              </a:rPr>
              <a:t>originada</a:t>
            </a:r>
            <a:r>
              <a:rPr lang="en-US" b="0" i="0" u="none" strike="noStrike" dirty="0">
                <a:solidFill>
                  <a:srgbClr val="000000"/>
                </a:solidFill>
                <a:effectLst/>
              </a:rPr>
              <a:t>. No </a:t>
            </a:r>
            <a:r>
              <a:rPr lang="en-US" b="0" i="0" u="none" strike="noStrike" dirty="0" err="1">
                <a:solidFill>
                  <a:srgbClr val="000000"/>
                </a:solidFill>
                <a:effectLst/>
              </a:rPr>
              <a:t>cenário</a:t>
            </a:r>
            <a:r>
              <a:rPr lang="en-US" b="0" i="0" u="none" strike="noStrike" dirty="0">
                <a:solidFill>
                  <a:srgbClr val="000000"/>
                </a:solidFill>
                <a:effectLst/>
              </a:rPr>
              <a:t> </a:t>
            </a:r>
            <a:r>
              <a:rPr lang="en-US" b="0" i="0" u="none" strike="noStrike" dirty="0" err="1">
                <a:solidFill>
                  <a:srgbClr val="000000"/>
                </a:solidFill>
                <a:effectLst/>
              </a:rPr>
              <a:t>apresentado</a:t>
            </a:r>
            <a:r>
              <a:rPr lang="en-US" b="0" i="0" u="none" strike="noStrike" dirty="0">
                <a:solidFill>
                  <a:srgbClr val="000000"/>
                </a:solidFill>
                <a:effectLst/>
              </a:rPr>
              <a:t>, </a:t>
            </a:r>
            <a:r>
              <a:rPr lang="en-US" b="0" i="0" u="none" strike="noStrike" dirty="0" err="1">
                <a:solidFill>
                  <a:srgbClr val="000000"/>
                </a:solidFill>
                <a:effectLst/>
              </a:rPr>
              <a:t>essa</a:t>
            </a:r>
            <a:r>
              <a:rPr lang="en-US" b="0" i="0" u="none" strike="noStrike" dirty="0">
                <a:solidFill>
                  <a:srgbClr val="000000"/>
                </a:solidFill>
                <a:effectLst/>
              </a:rPr>
              <a:t> </a:t>
            </a:r>
            <a:r>
              <a:rPr lang="en-US" b="0" i="0" u="none" strike="noStrike" dirty="0" err="1">
                <a:solidFill>
                  <a:srgbClr val="000000"/>
                </a:solidFill>
                <a:effectLst/>
              </a:rPr>
              <a:t>política</a:t>
            </a:r>
            <a:r>
              <a:rPr lang="en-US" b="0" i="0" u="none" strike="noStrike" dirty="0">
                <a:solidFill>
                  <a:srgbClr val="000000"/>
                </a:solidFill>
                <a:effectLst/>
              </a:rPr>
              <a:t> é ideal para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Europa e </a:t>
            </a:r>
            <a:r>
              <a:rPr lang="en-US" b="0" i="0" u="none" strike="noStrike" dirty="0" err="1">
                <a:solidFill>
                  <a:srgbClr val="000000"/>
                </a:solidFill>
                <a:effectLst/>
              </a:rPr>
              <a:t>Ásia</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direcionados</a:t>
            </a:r>
            <a:r>
              <a:rPr lang="en-US" b="0" i="0" u="none" strike="noStrike" dirty="0">
                <a:solidFill>
                  <a:srgbClr val="000000"/>
                </a:solidFill>
                <a:effectLst/>
              </a:rPr>
              <a:t> para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locais</a:t>
            </a:r>
            <a:r>
              <a:rPr lang="en-US" b="0" i="0" u="none" strike="noStrike" dirty="0">
                <a:solidFill>
                  <a:srgbClr val="000000"/>
                </a:solidFill>
                <a:effectLst/>
              </a:rPr>
              <a:t> </a:t>
            </a:r>
            <a:r>
              <a:rPr lang="en-US" b="0" i="0" u="none" strike="noStrike" dirty="0" err="1">
                <a:solidFill>
                  <a:srgbClr val="000000"/>
                </a:solidFill>
                <a:effectLst/>
              </a:rPr>
              <a:t>nessas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Para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outras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há</a:t>
            </a:r>
            <a:r>
              <a:rPr lang="en-US" b="0" i="0" u="none" strike="noStrike" dirty="0">
                <a:solidFill>
                  <a:srgbClr val="000000"/>
                </a:solidFill>
                <a:effectLst/>
              </a:rPr>
              <a:t>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disponíveis</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a:t>
            </a:r>
            <a:r>
              <a:rPr lang="en-US" b="0" i="0" u="none" strike="noStrike" dirty="0" err="1">
                <a:solidFill>
                  <a:srgbClr val="000000"/>
                </a:solidFill>
                <a:effectLst/>
              </a:rPr>
              <a:t>pode</a:t>
            </a:r>
            <a:r>
              <a:rPr lang="en-US" b="0" i="0" u="none" strike="noStrike" dirty="0">
                <a:solidFill>
                  <a:srgbClr val="000000"/>
                </a:solidFill>
                <a:effectLst/>
              </a:rPr>
              <a:t> ser </a:t>
            </a:r>
            <a:r>
              <a:rPr lang="en-US" b="0" i="0" u="none" strike="noStrike" dirty="0" err="1">
                <a:solidFill>
                  <a:srgbClr val="000000"/>
                </a:solidFill>
                <a:effectLst/>
              </a:rPr>
              <a:t>direcionado</a:t>
            </a:r>
            <a:r>
              <a:rPr lang="en-US" b="0" i="0" u="none" strike="noStrike" dirty="0">
                <a:solidFill>
                  <a:srgbClr val="000000"/>
                </a:solidFill>
                <a:effectLst/>
              </a:rPr>
              <a:t> para o </a:t>
            </a:r>
            <a:r>
              <a:rPr lang="en-US" b="0" i="0" u="none" strike="noStrike" dirty="0" err="1">
                <a:solidFill>
                  <a:srgbClr val="000000"/>
                </a:solidFill>
                <a:effectLst/>
              </a:rPr>
              <a:t>servidor</a:t>
            </a:r>
            <a:r>
              <a:rPr lang="en-US" b="0" i="0" u="none" strike="noStrike" dirty="0">
                <a:solidFill>
                  <a:srgbClr val="000000"/>
                </a:solidFill>
                <a:effectLst/>
              </a:rPr>
              <a:t> principal </a:t>
            </a:r>
            <a:r>
              <a:rPr lang="en-US" b="0" i="0" u="none" strike="noStrike" dirty="0" err="1">
                <a:solidFill>
                  <a:srgbClr val="000000"/>
                </a:solidFill>
                <a:effectLst/>
              </a:rPr>
              <a:t>nos</a:t>
            </a:r>
            <a:r>
              <a:rPr lang="en-US" b="0" i="0" u="none" strike="noStrike" dirty="0">
                <a:solidFill>
                  <a:srgbClr val="000000"/>
                </a:solidFill>
                <a:effectLst/>
              </a:rPr>
              <a:t> </a:t>
            </a:r>
            <a:r>
              <a:rPr lang="en-US" b="0" i="0" u="none" strike="noStrike" dirty="0" err="1">
                <a:solidFill>
                  <a:srgbClr val="000000"/>
                </a:solidFill>
                <a:effectLst/>
              </a:rPr>
              <a:t>Estados</a:t>
            </a:r>
            <a:r>
              <a:rPr lang="en-US" b="0" i="0" u="none" strike="noStrike" dirty="0">
                <a:solidFill>
                  <a:srgbClr val="000000"/>
                </a:solidFill>
                <a:effectLst/>
              </a:rPr>
              <a:t> Unidos.</a:t>
            </a: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Baseado</a:t>
            </a:r>
            <a:r>
              <a:rPr lang="en-US" b="1" i="0" u="none" strike="noStrike" dirty="0">
                <a:solidFill>
                  <a:srgbClr val="000000"/>
                </a:solidFill>
                <a:effectLst/>
              </a:rPr>
              <a:t> </a:t>
            </a:r>
            <a:r>
              <a:rPr lang="en-US" b="1" i="0" u="none" strike="noStrike" dirty="0" err="1">
                <a:solidFill>
                  <a:srgbClr val="000000"/>
                </a:solidFill>
                <a:effectLst/>
              </a:rPr>
              <a:t>em</a:t>
            </a:r>
            <a:r>
              <a:rPr lang="en-US" b="1" i="0" u="none" strike="noStrike" dirty="0">
                <a:solidFill>
                  <a:srgbClr val="000000"/>
                </a:solidFill>
                <a:effectLst/>
              </a:rPr>
              <a:t> </a:t>
            </a:r>
            <a:r>
              <a:rPr lang="en-US" b="1" i="0" u="none" strike="noStrike" dirty="0" err="1">
                <a:solidFill>
                  <a:srgbClr val="000000"/>
                </a:solidFill>
                <a:effectLst/>
              </a:rPr>
              <a:t>Latência</a:t>
            </a:r>
            <a:r>
              <a:rPr lang="en-US" b="1" i="0" u="none" strike="noStrike" dirty="0">
                <a:solidFill>
                  <a:srgbClr val="000000"/>
                </a:solidFill>
                <a:effectLst/>
              </a:rPr>
              <a:t> (Latency Routing Policy)</a:t>
            </a:r>
            <a:r>
              <a:rPr lang="en-US" b="0" i="0" u="none" strike="noStrike" dirty="0">
                <a:solidFill>
                  <a:srgbClr val="000000"/>
                </a:solidFill>
                <a:effectLst/>
              </a:rPr>
              <a:t> </a:t>
            </a:r>
            <a:r>
              <a:rPr lang="en-US" b="0" i="0" u="none" strike="noStrike" dirty="0" err="1">
                <a:solidFill>
                  <a:srgbClr val="000000"/>
                </a:solidFill>
                <a:effectLst/>
              </a:rPr>
              <a:t>prioriza</a:t>
            </a:r>
            <a:r>
              <a:rPr lang="en-US" b="0" i="0" u="none" strike="noStrike" dirty="0">
                <a:solidFill>
                  <a:srgbClr val="000000"/>
                </a:solidFill>
                <a:effectLst/>
              </a:rPr>
              <a:t> a </a:t>
            </a:r>
            <a:r>
              <a:rPr lang="en-US" b="0" i="0" u="none" strike="noStrike" dirty="0" err="1">
                <a:solidFill>
                  <a:srgbClr val="000000"/>
                </a:solidFill>
                <a:effectLst/>
              </a:rPr>
              <a:t>menor</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e </a:t>
            </a:r>
            <a:r>
              <a:rPr lang="en-US" b="0" i="0" u="none" strike="noStrike" dirty="0" err="1">
                <a:solidFill>
                  <a:srgbClr val="000000"/>
                </a:solidFill>
                <a:effectLst/>
              </a:rPr>
              <a:t>não</a:t>
            </a:r>
            <a:r>
              <a:rPr lang="en-US" b="0" i="0" u="none" strike="noStrike" dirty="0">
                <a:solidFill>
                  <a:srgbClr val="000000"/>
                </a:solidFill>
                <a:effectLst/>
              </a:rPr>
              <a:t> a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a:t>
            </a: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Ponderado</a:t>
            </a:r>
            <a:r>
              <a:rPr lang="en-US" b="1" i="0" u="none" strike="noStrike" dirty="0">
                <a:solidFill>
                  <a:srgbClr val="000000"/>
                </a:solidFill>
                <a:effectLst/>
              </a:rPr>
              <a:t> (Weighted Routing Policy)</a:t>
            </a:r>
            <a:r>
              <a:rPr lang="en-US" b="0" i="0" u="none" strike="noStrike" dirty="0">
                <a:solidFill>
                  <a:srgbClr val="000000"/>
                </a:solidFill>
                <a:effectLst/>
              </a:rPr>
              <a:t>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distribuir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com base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ponderações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leva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conta</a:t>
            </a:r>
            <a:r>
              <a:rPr lang="en-US" b="0" i="0" u="none" strike="noStrike" dirty="0">
                <a:solidFill>
                  <a:srgbClr val="000000"/>
                </a:solidFill>
                <a:effectLst/>
              </a:rPr>
              <a:t> a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do </a:t>
            </a:r>
            <a:r>
              <a:rPr lang="en-US" b="0" i="0" u="none" strike="noStrike" dirty="0" err="1">
                <a:solidFill>
                  <a:srgbClr val="000000"/>
                </a:solidFill>
                <a:effectLst/>
              </a:rPr>
              <a:t>usuário</a:t>
            </a:r>
            <a:r>
              <a:rPr lang="en-US" b="0" i="0" u="none" strike="noStrike" dirty="0">
                <a:solidFill>
                  <a:srgbClr val="000000"/>
                </a:solidFill>
                <a:effectLst/>
              </a:rPr>
              <a:t>.</a:t>
            </a: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Multi-valor (</a:t>
            </a:r>
            <a:r>
              <a:rPr lang="en-US" b="1" i="0" u="none" strike="noStrike" dirty="0" err="1">
                <a:solidFill>
                  <a:srgbClr val="000000"/>
                </a:solidFill>
                <a:effectLst/>
              </a:rPr>
              <a:t>Multivalue</a:t>
            </a:r>
            <a:r>
              <a:rPr lang="en-US" b="1" i="0" u="none" strike="noStrike" dirty="0">
                <a:solidFill>
                  <a:srgbClr val="000000"/>
                </a:solidFill>
                <a:effectLst/>
              </a:rPr>
              <a:t> Answer Routing Policy)</a:t>
            </a:r>
            <a:r>
              <a:rPr lang="en-US" b="0" i="0" u="none" strike="noStrike" dirty="0">
                <a:solidFill>
                  <a:srgbClr val="000000"/>
                </a:solidFill>
                <a:effectLst/>
              </a:rPr>
              <a:t> é </a:t>
            </a:r>
            <a:r>
              <a:rPr lang="en-US" b="0" i="0" u="none" strike="noStrike" dirty="0" err="1">
                <a:solidFill>
                  <a:srgbClr val="000000"/>
                </a:solidFill>
                <a:effectLst/>
              </a:rPr>
              <a:t>usada</a:t>
            </a:r>
            <a:r>
              <a:rPr lang="en-US" b="0" i="0" u="none" strike="noStrike" dirty="0">
                <a:solidFill>
                  <a:srgbClr val="000000"/>
                </a:solidFill>
                <a:effectLst/>
              </a:rPr>
              <a:t> para </a:t>
            </a:r>
            <a:r>
              <a:rPr lang="en-US" b="0" i="0" u="none" strike="noStrike" dirty="0" err="1">
                <a:solidFill>
                  <a:srgbClr val="000000"/>
                </a:solidFill>
                <a:effectLst/>
              </a:rPr>
              <a:t>retornar</a:t>
            </a:r>
            <a:r>
              <a:rPr lang="en-US" b="0" i="0" u="none" strike="noStrike" dirty="0">
                <a:solidFill>
                  <a:srgbClr val="000000"/>
                </a:solidFill>
                <a:effectLst/>
              </a:rPr>
              <a:t> </a:t>
            </a:r>
            <a:r>
              <a:rPr lang="en-US" b="0" i="0" u="none" strike="noStrike" dirty="0" err="1">
                <a:solidFill>
                  <a:srgbClr val="000000"/>
                </a:solidFill>
                <a:effectLst/>
              </a:rPr>
              <a:t>vários</a:t>
            </a:r>
            <a:r>
              <a:rPr lang="en-US" b="0" i="0" u="none" strike="noStrike" dirty="0">
                <a:solidFill>
                  <a:srgbClr val="000000"/>
                </a:solidFill>
                <a:effectLst/>
              </a:rPr>
              <a:t> </a:t>
            </a:r>
            <a:r>
              <a:rPr lang="en-US" b="0" i="0" u="none" strike="noStrike" dirty="0" err="1">
                <a:solidFill>
                  <a:srgbClr val="000000"/>
                </a:solidFill>
                <a:effectLst/>
              </a:rPr>
              <a:t>registros</a:t>
            </a:r>
            <a:r>
              <a:rPr lang="en-US" b="0" i="0" u="none" strike="noStrike" dirty="0">
                <a:solidFill>
                  <a:srgbClr val="000000"/>
                </a:solidFill>
                <a:effectLst/>
              </a:rPr>
              <a:t> de IP com </a:t>
            </a:r>
            <a:r>
              <a:rPr lang="en-US" b="0" i="0" u="none" strike="noStrike" dirty="0" err="1">
                <a:solidFill>
                  <a:srgbClr val="000000"/>
                </a:solidFill>
                <a:effectLst/>
              </a:rPr>
              <a:t>verificações</a:t>
            </a:r>
            <a:r>
              <a:rPr lang="en-US" b="0" i="0" u="none" strike="noStrike" dirty="0">
                <a:solidFill>
                  <a:srgbClr val="000000"/>
                </a:solidFill>
                <a:effectLst/>
              </a:rPr>
              <a:t> de </a:t>
            </a:r>
            <a:r>
              <a:rPr lang="en-US" b="0" i="0" u="none" strike="noStrike" dirty="0" err="1">
                <a:solidFill>
                  <a:srgbClr val="000000"/>
                </a:solidFill>
                <a:effectLst/>
              </a:rPr>
              <a:t>saúde</a:t>
            </a:r>
            <a:r>
              <a:rPr lang="en-US" b="0" i="0" u="none" strike="noStrike" dirty="0">
                <a:solidFill>
                  <a:srgbClr val="000000"/>
                </a:solidFill>
                <a:effectLst/>
              </a:rPr>
              <a:t> </a:t>
            </a:r>
            <a:r>
              <a:rPr lang="en-US" b="0" i="0" u="none" strike="noStrike" dirty="0" err="1">
                <a:solidFill>
                  <a:srgbClr val="000000"/>
                </a:solidFill>
                <a:effectLst/>
              </a:rPr>
              <a:t>associadas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é </a:t>
            </a:r>
            <a:r>
              <a:rPr lang="en-US" b="0" i="0" u="none" strike="noStrike" dirty="0" err="1">
                <a:solidFill>
                  <a:srgbClr val="000000"/>
                </a:solidFill>
                <a:effectLst/>
              </a:rPr>
              <a:t>projetada</a:t>
            </a:r>
            <a:r>
              <a:rPr lang="en-US" b="0" i="0" u="none" strike="noStrike" dirty="0">
                <a:solidFill>
                  <a:srgbClr val="000000"/>
                </a:solidFill>
                <a:effectLst/>
              </a:rPr>
              <a:t> para </a:t>
            </a:r>
            <a:r>
              <a:rPr lang="en-US" b="0" i="0" u="none" strike="noStrike" dirty="0" err="1">
                <a:solidFill>
                  <a:srgbClr val="000000"/>
                </a:solidFill>
                <a:effectLst/>
              </a:rPr>
              <a:t>direcionar</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a:t>
            </a: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Geolocation Routing</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Choosing a Routing Policy</a:t>
            </a:r>
            <a:endParaRPr lang="en-US" b="0" i="0" u="none" strike="noStrike" dirty="0">
              <a:solidFill>
                <a:srgbClr val="000000"/>
              </a:solidFill>
              <a:effectLst/>
            </a:endParaRPr>
          </a:p>
          <a:p>
            <a:pPr algn="l"/>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perguntas</a:t>
            </a:r>
            <a:r>
              <a:rPr lang="en-US" b="0" i="0" u="none" strike="noStrike" dirty="0">
                <a:solidFill>
                  <a:srgbClr val="000000"/>
                </a:solidFill>
                <a:effectLst/>
              </a:rPr>
              <a:t> </a:t>
            </a:r>
            <a:r>
              <a:rPr lang="en-US" b="0" i="0" u="none" strike="noStrike" dirty="0" err="1">
                <a:solidFill>
                  <a:srgbClr val="000000"/>
                </a:solidFill>
                <a:effectLst/>
              </a:rPr>
              <a:t>ajudam</a:t>
            </a:r>
            <a:r>
              <a:rPr lang="en-US" b="0" i="0" u="none" strike="noStrike" dirty="0">
                <a:solidFill>
                  <a:srgbClr val="000000"/>
                </a:solidFill>
                <a:effectLst/>
              </a:rPr>
              <a:t> a </a:t>
            </a:r>
            <a:r>
              <a:rPr lang="en-US" b="0" i="0" u="none" strike="noStrike" dirty="0" err="1">
                <a:solidFill>
                  <a:srgbClr val="000000"/>
                </a:solidFill>
                <a:effectLst/>
              </a:rPr>
              <a:t>explorar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diferentes</a:t>
            </a:r>
            <a:r>
              <a:rPr lang="en-US" b="0" i="0" u="none" strike="noStrike" dirty="0">
                <a:solidFill>
                  <a:srgbClr val="000000"/>
                </a:solidFill>
                <a:effectLst/>
              </a:rPr>
              <a:t> </a:t>
            </a:r>
            <a:r>
              <a:rPr lang="en-US" b="0" i="0" u="none" strike="noStrike" dirty="0" err="1">
                <a:solidFill>
                  <a:srgbClr val="000000"/>
                </a:solidFill>
                <a:effectLst/>
              </a:rPr>
              <a:t>cenários</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que </a:t>
            </a:r>
            <a:r>
              <a:rPr lang="en-US" b="0" i="0" u="none" strike="noStrike" dirty="0" err="1">
                <a:solidFill>
                  <a:srgbClr val="000000"/>
                </a:solidFill>
                <a:effectLst/>
              </a:rPr>
              <a:t>podem</a:t>
            </a:r>
            <a:r>
              <a:rPr lang="en-US" b="0" i="0" u="none" strike="noStrike" dirty="0">
                <a:solidFill>
                  <a:srgbClr val="000000"/>
                </a:solidFill>
                <a:effectLst/>
              </a:rPr>
              <a:t> ser </a:t>
            </a:r>
            <a:r>
              <a:rPr lang="en-US" b="0" i="0" u="none" strike="noStrike" dirty="0" err="1">
                <a:solidFill>
                  <a:srgbClr val="000000"/>
                </a:solidFill>
                <a:effectLst/>
              </a:rPr>
              <a:t>implementados</a:t>
            </a:r>
            <a:r>
              <a:rPr lang="en-US" b="0" i="0" u="none" strike="noStrike" dirty="0">
                <a:solidFill>
                  <a:srgbClr val="000000"/>
                </a:solidFill>
                <a:effectLst/>
              </a:rPr>
              <a:t> </a:t>
            </a:r>
            <a:r>
              <a:rPr lang="en-US" b="0" i="0" u="none" strike="noStrike" dirty="0" err="1">
                <a:solidFill>
                  <a:srgbClr val="000000"/>
                </a:solidFill>
                <a:effectLst/>
              </a:rPr>
              <a:t>usando</a:t>
            </a:r>
            <a:r>
              <a:rPr lang="en-US" b="0" i="0" u="none" strike="noStrike" dirty="0">
                <a:solidFill>
                  <a:srgbClr val="000000"/>
                </a:solidFill>
                <a:effectLst/>
              </a:rPr>
              <a:t> o Amazon Route 53, </a:t>
            </a:r>
            <a:r>
              <a:rPr lang="en-US" b="0" i="0" u="none" strike="noStrike" dirty="0" err="1">
                <a:solidFill>
                  <a:srgbClr val="000000"/>
                </a:solidFill>
                <a:effectLst/>
              </a:rPr>
              <a:t>permitindo</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alunos</a:t>
            </a:r>
            <a:r>
              <a:rPr lang="en-US" b="0" i="0" u="none" strike="noStrike" dirty="0">
                <a:solidFill>
                  <a:srgbClr val="000000"/>
                </a:solidFill>
                <a:effectLst/>
              </a:rPr>
              <a:t> </a:t>
            </a:r>
            <a:r>
              <a:rPr lang="en-US" b="0" i="0" u="none" strike="noStrike" dirty="0" err="1">
                <a:solidFill>
                  <a:srgbClr val="000000"/>
                </a:solidFill>
                <a:effectLst/>
              </a:rPr>
              <a:t>compreendam</a:t>
            </a:r>
            <a:r>
              <a:rPr lang="en-US" b="0" i="0" u="none" strike="noStrike" dirty="0">
                <a:solidFill>
                  <a:srgbClr val="000000"/>
                </a:solidFill>
                <a:effectLst/>
              </a:rPr>
              <a:t> </a:t>
            </a:r>
            <a:r>
              <a:rPr lang="en-US" b="0" i="0" u="none" strike="noStrike" dirty="0" err="1">
                <a:solidFill>
                  <a:srgbClr val="000000"/>
                </a:solidFill>
                <a:effectLst/>
              </a:rPr>
              <a:t>melhor</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utilizar</a:t>
            </a:r>
            <a:r>
              <a:rPr lang="en-US" b="0" i="0" u="none" strike="noStrike" dirty="0">
                <a:solidFill>
                  <a:srgbClr val="000000"/>
                </a:solidFill>
                <a:effectLst/>
              </a:rPr>
              <a:t> </a:t>
            </a:r>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políticas</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situações</a:t>
            </a:r>
            <a:r>
              <a:rPr lang="en-US" b="0" i="0" u="none" strike="noStrike" dirty="0">
                <a:solidFill>
                  <a:srgbClr val="000000"/>
                </a:solidFill>
                <a:effectLst/>
              </a:rPr>
              <a:t> reais.</a:t>
            </a:r>
          </a:p>
          <a:p>
            <a:endParaRPr lang="en-BR" b="1" i="1" dirty="0"/>
          </a:p>
        </p:txBody>
      </p:sp>
    </p:spTree>
    <p:extLst>
      <p:ext uri="{BB962C8B-B14F-4D97-AF65-F5344CB8AC3E}">
        <p14:creationId xmlns:p14="http://schemas.microsoft.com/office/powerpoint/2010/main" val="297787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EBC7-D7D2-E9E7-8193-3458C928048A}"/>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kern="1200">
                <a:solidFill>
                  <a:srgbClr val="FFFFFF"/>
                </a:solidFill>
                <a:latin typeface="+mj-lt"/>
                <a:ea typeface="+mj-ea"/>
                <a:cs typeface="+mj-cs"/>
              </a:rPr>
              <a:t>Guia do Exame</a:t>
            </a:r>
          </a:p>
        </p:txBody>
      </p:sp>
      <p:pic>
        <p:nvPicPr>
          <p:cNvPr id="3" name="Picture 2">
            <a:extLst>
              <a:ext uri="{FF2B5EF4-FFF2-40B4-BE49-F238E27FC236}">
                <a16:creationId xmlns:a16="http://schemas.microsoft.com/office/drawing/2014/main" id="{A9EEA7C7-AF77-8E6F-1D9C-B23245D12A84}"/>
              </a:ext>
            </a:extLst>
          </p:cNvPr>
          <p:cNvPicPr>
            <a:picLocks noChangeAspect="1"/>
          </p:cNvPicPr>
          <p:nvPr/>
        </p:nvPicPr>
        <p:blipFill>
          <a:blip r:embed="rId2"/>
          <a:stretch>
            <a:fillRect/>
          </a:stretch>
        </p:blipFill>
        <p:spPr>
          <a:xfrm>
            <a:off x="4777316" y="757935"/>
            <a:ext cx="6780700" cy="5339800"/>
          </a:xfrm>
          <a:prstGeom prst="rect">
            <a:avLst/>
          </a:prstGeom>
        </p:spPr>
      </p:pic>
    </p:spTree>
    <p:extLst>
      <p:ext uri="{BB962C8B-B14F-4D97-AF65-F5344CB8AC3E}">
        <p14:creationId xmlns:p14="http://schemas.microsoft.com/office/powerpoint/2010/main" val="2370635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85724" y="117693"/>
            <a:ext cx="12106275" cy="7017306"/>
          </a:xfrm>
          <a:prstGeom prst="rect">
            <a:avLst/>
          </a:prstGeom>
          <a:noFill/>
        </p:spPr>
        <p:txBody>
          <a:bodyPr wrap="square" rtlCol="0">
            <a:spAutoFit/>
          </a:bodyPr>
          <a:lstStyle/>
          <a:p>
            <a:pPr algn="l"/>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tecnologia</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desenvolvendo</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web que se </a:t>
            </a:r>
            <a:r>
              <a:rPr lang="en-US" b="0" i="0" u="none" strike="noStrike" dirty="0" err="1">
                <a:solidFill>
                  <a:srgbClr val="000000"/>
                </a:solidFill>
                <a:effectLst/>
              </a:rPr>
              <a:t>conecta</a:t>
            </a:r>
            <a:r>
              <a:rPr lang="en-US" b="0" i="0" u="none" strike="noStrike" dirty="0">
                <a:solidFill>
                  <a:srgbClr val="000000"/>
                </a:solidFill>
                <a:effectLst/>
              </a:rPr>
              <a:t> a um banco de dados MySQL </a:t>
            </a:r>
            <a:r>
              <a:rPr lang="en-US" b="0" i="0" u="none" strike="noStrike" dirty="0" err="1">
                <a:solidFill>
                  <a:srgbClr val="000000"/>
                </a:solidFill>
                <a:effectLst/>
              </a:rPr>
              <a:t>hospedado</a:t>
            </a:r>
            <a:r>
              <a:rPr lang="en-US" b="0" i="0" u="none" strike="noStrike" dirty="0">
                <a:solidFill>
                  <a:srgbClr val="000000"/>
                </a:solidFill>
                <a:effectLst/>
              </a:rPr>
              <a:t> no Amazon RDS. Por </a:t>
            </a:r>
            <a:r>
              <a:rPr lang="en-US" b="0" i="0" u="none" strike="noStrike" dirty="0" err="1">
                <a:solidFill>
                  <a:srgbClr val="000000"/>
                </a:solidFill>
                <a:effectLst/>
              </a:rPr>
              <a:t>razões</a:t>
            </a:r>
            <a:r>
              <a:rPr lang="en-US" b="0" i="0" u="none" strike="noStrike" dirty="0">
                <a:solidFill>
                  <a:srgbClr val="000000"/>
                </a:solidFill>
                <a:effectLst/>
              </a:rPr>
              <a:t> de segurança, a equipe de </a:t>
            </a:r>
            <a:r>
              <a:rPr lang="en-US" b="0" i="0" u="none" strike="noStrike" dirty="0" err="1">
                <a:solidFill>
                  <a:srgbClr val="000000"/>
                </a:solidFill>
                <a:effectLst/>
              </a:rPr>
              <a:t>engenharia</a:t>
            </a:r>
            <a:r>
              <a:rPr lang="en-US" b="0" i="0" u="none" strike="noStrike" dirty="0">
                <a:solidFill>
                  <a:srgbClr val="000000"/>
                </a:solidFill>
                <a:effectLst/>
              </a:rPr>
              <a:t> </a:t>
            </a:r>
            <a:r>
              <a:rPr lang="en-US" b="0" i="0" u="none" strike="noStrike" dirty="0" err="1">
                <a:solidFill>
                  <a:srgbClr val="000000"/>
                </a:solidFill>
                <a:effectLst/>
              </a:rPr>
              <a:t>quer</a:t>
            </a:r>
            <a:r>
              <a:rPr lang="en-US" b="0" i="0" u="none" strike="noStrike" dirty="0">
                <a:solidFill>
                  <a:srgbClr val="000000"/>
                </a:solidFill>
                <a:effectLst/>
              </a:rPr>
              <a:t> </a:t>
            </a:r>
            <a:r>
              <a:rPr lang="en-US" b="0" i="0" u="none" strike="noStrike" dirty="0" err="1">
                <a:solidFill>
                  <a:srgbClr val="000000"/>
                </a:solidFill>
                <a:effectLst/>
              </a:rPr>
              <a:t>garantir</a:t>
            </a:r>
            <a:r>
              <a:rPr lang="en-US" b="0" i="0" u="none" strike="noStrike" dirty="0">
                <a:solidFill>
                  <a:srgbClr val="000000"/>
                </a:solidFill>
                <a:effectLst/>
              </a:rPr>
              <a:t> que as </a:t>
            </a:r>
            <a:r>
              <a:rPr lang="en-US" b="0" i="0" u="none" strike="noStrike" dirty="0" err="1">
                <a:solidFill>
                  <a:srgbClr val="000000"/>
                </a:solidFill>
                <a:effectLst/>
              </a:rPr>
              <a:t>credenciais</a:t>
            </a:r>
            <a:r>
              <a:rPr lang="en-US" b="0" i="0" u="none" strike="noStrike" dirty="0">
                <a:solidFill>
                  <a:srgbClr val="000000"/>
                </a:solidFill>
                <a:effectLst/>
              </a:rPr>
              <a:t> do banco de dados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nome</a:t>
            </a:r>
            <a:r>
              <a:rPr lang="en-US" b="0" i="0" u="none" strike="noStrike" dirty="0">
                <a:solidFill>
                  <a:srgbClr val="000000"/>
                </a:solidFill>
                <a:effectLst/>
              </a:rPr>
              <a:t> de </a:t>
            </a:r>
            <a:r>
              <a:rPr lang="en-US" b="0" i="0" u="none" strike="noStrike" dirty="0" err="1">
                <a:solidFill>
                  <a:srgbClr val="000000"/>
                </a:solidFill>
                <a:effectLst/>
              </a:rPr>
              <a:t>usuário</a:t>
            </a:r>
            <a:r>
              <a:rPr lang="en-US" b="0" i="0" u="none" strike="noStrike" dirty="0">
                <a:solidFill>
                  <a:srgbClr val="000000"/>
                </a:solidFill>
                <a:effectLst/>
              </a:rPr>
              <a:t> e </a:t>
            </a:r>
            <a:r>
              <a:rPr lang="en-US" b="0" i="0" u="none" strike="noStrike" dirty="0" err="1">
                <a:solidFill>
                  <a:srgbClr val="000000"/>
                </a:solidFill>
                <a:effectLst/>
              </a:rPr>
              <a:t>senha</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armazenadas</a:t>
            </a:r>
            <a:r>
              <a:rPr lang="en-US" b="0" i="0" u="none" strike="noStrike" dirty="0">
                <a:solidFill>
                  <a:srgbClr val="000000"/>
                </a:solidFill>
                <a:effectLst/>
              </a:rPr>
              <a:t> de forma </a:t>
            </a:r>
            <a:r>
              <a:rPr lang="en-US" b="0" i="0" u="none" strike="noStrike" dirty="0" err="1">
                <a:solidFill>
                  <a:srgbClr val="000000"/>
                </a:solidFill>
                <a:effectLst/>
              </a:rPr>
              <a:t>segura</a:t>
            </a:r>
            <a:r>
              <a:rPr lang="en-US" b="0" i="0" u="none" strike="noStrike" dirty="0">
                <a:solidFill>
                  <a:srgbClr val="000000"/>
                </a:solidFill>
                <a:effectLst/>
              </a:rPr>
              <a:t> e que </a:t>
            </a:r>
            <a:r>
              <a:rPr lang="en-US" b="0" i="0" u="none" strike="noStrike" dirty="0" err="1">
                <a:solidFill>
                  <a:srgbClr val="000000"/>
                </a:solidFill>
                <a:effectLst/>
              </a:rPr>
              <a:t>possam</a:t>
            </a:r>
            <a:r>
              <a:rPr lang="en-US" b="0" i="0" u="none" strike="noStrike" dirty="0">
                <a:solidFill>
                  <a:srgbClr val="000000"/>
                </a:solidFill>
                <a:effectLst/>
              </a:rPr>
              <a:t> ser </a:t>
            </a:r>
            <a:r>
              <a:rPr lang="en-US" b="0" i="0" u="none" strike="noStrike" dirty="0" err="1">
                <a:solidFill>
                  <a:srgbClr val="000000"/>
                </a:solidFill>
                <a:effectLst/>
              </a:rPr>
              <a:t>facilmente</a:t>
            </a:r>
            <a:r>
              <a:rPr lang="en-US" b="0" i="0" u="none" strike="noStrike" dirty="0">
                <a:solidFill>
                  <a:srgbClr val="000000"/>
                </a:solidFill>
                <a:effectLst/>
              </a:rPr>
              <a:t> </a:t>
            </a:r>
            <a:r>
              <a:rPr lang="en-US" b="0" i="0" u="none" strike="noStrike" dirty="0" err="1">
                <a:solidFill>
                  <a:srgbClr val="000000"/>
                </a:solidFill>
                <a:effectLst/>
              </a:rPr>
              <a:t>recuperadas</a:t>
            </a:r>
            <a:r>
              <a:rPr lang="en-US" b="0" i="0" u="none" strike="noStrike" dirty="0">
                <a:solidFill>
                  <a:srgbClr val="000000"/>
                </a:solidFill>
                <a:effectLst/>
              </a:rPr>
              <a:t> pela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sem</a:t>
            </a:r>
            <a:r>
              <a:rPr lang="en-US" b="0" i="0" u="none" strike="noStrike" dirty="0">
                <a:solidFill>
                  <a:srgbClr val="000000"/>
                </a:solidFill>
                <a:effectLst/>
              </a:rPr>
              <a:t> a </a:t>
            </a:r>
            <a:r>
              <a:rPr lang="en-US" b="0" i="0" u="none" strike="noStrike" dirty="0" err="1">
                <a:solidFill>
                  <a:srgbClr val="000000"/>
                </a:solidFill>
                <a:effectLst/>
              </a:rPr>
              <a:t>necessidade</a:t>
            </a:r>
            <a:r>
              <a:rPr lang="en-US" b="0" i="0" u="none" strike="noStrike" dirty="0">
                <a:solidFill>
                  <a:srgbClr val="000000"/>
                </a:solidFill>
                <a:effectLst/>
              </a:rPr>
              <a:t> de hardcoding.</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utiliza</a:t>
            </a:r>
            <a:r>
              <a:rPr lang="en-US" b="0" i="0" u="none" strike="noStrike" dirty="0">
                <a:solidFill>
                  <a:srgbClr val="000000"/>
                </a:solidFill>
                <a:effectLst/>
              </a:rPr>
              <a:t> o AWS Certificate Manager (ACM)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certificados</a:t>
            </a:r>
            <a:r>
              <a:rPr lang="en-US" b="0" i="0" u="none" strike="noStrike" dirty="0">
                <a:solidFill>
                  <a:srgbClr val="000000"/>
                </a:solidFill>
                <a:effectLst/>
              </a:rPr>
              <a:t> SSL/TLS para </a:t>
            </a:r>
            <a:r>
              <a:rPr lang="en-US" b="0" i="0" u="none" strike="noStrike" dirty="0" err="1">
                <a:solidFill>
                  <a:srgbClr val="000000"/>
                </a:solidFill>
                <a:effectLst/>
              </a:rPr>
              <a:t>suas</a:t>
            </a:r>
            <a:r>
              <a:rPr lang="en-US" b="0" i="0" u="none" strike="noStrike" dirty="0">
                <a:solidFill>
                  <a:srgbClr val="000000"/>
                </a:solidFill>
                <a:effectLst/>
              </a:rPr>
              <a:t> </a:t>
            </a:r>
            <a:r>
              <a:rPr lang="en-US" b="0" i="0" u="none" strike="noStrike" dirty="0" err="1">
                <a:solidFill>
                  <a:srgbClr val="000000"/>
                </a:solidFill>
                <a:effectLst/>
              </a:rPr>
              <a:t>aplicações</a:t>
            </a:r>
            <a:r>
              <a:rPr lang="en-US" b="0" i="0" u="none" strike="noStrike" dirty="0">
                <a:solidFill>
                  <a:srgbClr val="000000"/>
                </a:solidFill>
                <a:effectLst/>
              </a:rPr>
              <a:t> web e o AWS Key Management Service (KMS) para </a:t>
            </a:r>
            <a:r>
              <a:rPr lang="en-US" b="0" i="0" u="none" strike="noStrike" dirty="0" err="1">
                <a:solidFill>
                  <a:srgbClr val="000000"/>
                </a:solidFill>
                <a:effectLst/>
              </a:rPr>
              <a:t>criptografar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Eles </a:t>
            </a:r>
            <a:r>
              <a:rPr lang="en-US" b="0" i="0" u="none" strike="noStrike" dirty="0" err="1">
                <a:solidFill>
                  <a:srgbClr val="000000"/>
                </a:solidFill>
                <a:effectLst/>
              </a:rPr>
              <a:t>também</a:t>
            </a:r>
            <a:r>
              <a:rPr lang="en-US" b="0" i="0" u="none" strike="noStrike" dirty="0">
                <a:solidFill>
                  <a:srgbClr val="000000"/>
                </a:solidFill>
                <a:effectLst/>
              </a:rPr>
              <a:t> </a:t>
            </a:r>
            <a:r>
              <a:rPr lang="en-US" b="0" i="0" u="none" strike="noStrike" dirty="0" err="1">
                <a:solidFill>
                  <a:srgbClr val="000000"/>
                </a:solidFill>
                <a:effectLst/>
              </a:rPr>
              <a:t>estão</a:t>
            </a:r>
            <a:r>
              <a:rPr lang="en-US" b="0" i="0" u="none" strike="noStrike" dirty="0">
                <a:solidFill>
                  <a:srgbClr val="000000"/>
                </a:solidFill>
                <a:effectLst/>
              </a:rPr>
              <a:t> </a:t>
            </a:r>
            <a:r>
              <a:rPr lang="en-US" b="0" i="0" u="none" strike="noStrike" dirty="0" err="1">
                <a:solidFill>
                  <a:srgbClr val="000000"/>
                </a:solidFill>
                <a:effectLst/>
              </a:rPr>
              <a:t>cientes</a:t>
            </a:r>
            <a:r>
              <a:rPr lang="en-US" b="0" i="0" u="none" strike="noStrike" dirty="0">
                <a:solidFill>
                  <a:srgbClr val="000000"/>
                </a:solidFill>
                <a:effectLst/>
              </a:rPr>
              <a:t> do AWS Systems Manager Parameter Store,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têm</a:t>
            </a:r>
            <a:r>
              <a:rPr lang="en-US" b="0" i="0" u="none" strike="noStrike" dirty="0">
                <a:solidFill>
                  <a:srgbClr val="000000"/>
                </a:solidFill>
                <a:effectLst/>
              </a:rPr>
              <a:t> </a:t>
            </a:r>
            <a:r>
              <a:rPr lang="en-US" b="0" i="0" u="none" strike="noStrike" dirty="0" err="1">
                <a:solidFill>
                  <a:srgbClr val="000000"/>
                </a:solidFill>
                <a:effectLst/>
              </a:rPr>
              <a:t>certeza</a:t>
            </a:r>
            <a:r>
              <a:rPr lang="en-US" b="0" i="0" u="none" strike="noStrike" dirty="0">
                <a:solidFill>
                  <a:srgbClr val="000000"/>
                </a:solidFill>
                <a:effectLst/>
              </a:rPr>
              <a:t> de qual </a:t>
            </a:r>
            <a:r>
              <a:rPr lang="en-US" b="0" i="0" u="none" strike="noStrike" dirty="0" err="1">
                <a:solidFill>
                  <a:srgbClr val="000000"/>
                </a:solidFill>
                <a:effectLst/>
              </a:rPr>
              <a:t>serviço</a:t>
            </a:r>
            <a:r>
              <a:rPr lang="en-US" b="0" i="0" u="none" strike="noStrike" dirty="0">
                <a:solidFill>
                  <a:srgbClr val="000000"/>
                </a:solidFill>
                <a:effectLst/>
              </a:rPr>
              <a:t> </a:t>
            </a:r>
            <a:r>
              <a:rPr lang="en-US" b="0" i="0" u="none" strike="noStrike" dirty="0" err="1">
                <a:solidFill>
                  <a:srgbClr val="000000"/>
                </a:solidFill>
                <a:effectLst/>
              </a:rPr>
              <a:t>utilizar</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a:t>
            </a:r>
          </a:p>
          <a:p>
            <a:endParaRPr lang="en-BR" b="1" i="1" dirty="0"/>
          </a:p>
          <a:p>
            <a:endParaRPr lang="en-BR" b="1" i="1" dirty="0"/>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solução</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 de </a:t>
            </a:r>
            <a:r>
              <a:rPr lang="en-US" b="0" i="0" u="none" strike="noStrike" dirty="0" err="1">
                <a:solidFill>
                  <a:srgbClr val="000000"/>
                </a:solidFill>
                <a:effectLst/>
              </a:rPr>
              <a:t>maneira</a:t>
            </a:r>
            <a:r>
              <a:rPr lang="en-US" b="0" i="0" u="none" strike="noStrike" dirty="0">
                <a:solidFill>
                  <a:srgbClr val="000000"/>
                </a:solidFill>
                <a:effectLst/>
              </a:rPr>
              <a:t> </a:t>
            </a:r>
            <a:r>
              <a:rPr lang="en-US" b="0" i="0" u="none" strike="noStrike" dirty="0" err="1">
                <a:solidFill>
                  <a:srgbClr val="000000"/>
                </a:solidFill>
                <a:effectLst/>
              </a:rPr>
              <a:t>segura</a:t>
            </a:r>
            <a:r>
              <a:rPr lang="en-US" b="0" i="0" u="none" strike="noStrike" dirty="0">
                <a:solidFill>
                  <a:srgbClr val="000000"/>
                </a:solidFill>
                <a:effectLst/>
              </a:rPr>
              <a:t>, </a:t>
            </a:r>
            <a:r>
              <a:rPr lang="en-US" b="0" i="0" u="none" strike="noStrike" dirty="0" err="1">
                <a:solidFill>
                  <a:srgbClr val="000000"/>
                </a:solidFill>
                <a:effectLst/>
              </a:rPr>
              <a:t>permitindo</a:t>
            </a:r>
            <a:r>
              <a:rPr lang="en-US" b="0" i="0" u="none" strike="noStrike" dirty="0">
                <a:solidFill>
                  <a:srgbClr val="000000"/>
                </a:solidFill>
                <a:effectLst/>
              </a:rPr>
              <a:t> que a </a:t>
            </a:r>
            <a:r>
              <a:rPr lang="en-US" b="0" i="0" u="none" strike="noStrike" dirty="0" err="1">
                <a:solidFill>
                  <a:srgbClr val="000000"/>
                </a:solidFill>
                <a:effectLst/>
              </a:rPr>
              <a:t>aplicação</a:t>
            </a:r>
            <a:r>
              <a:rPr lang="en-US" b="0" i="0" u="none" strike="noStrike" dirty="0">
                <a:solidFill>
                  <a:srgbClr val="000000"/>
                </a:solidFill>
                <a:effectLst/>
              </a:rPr>
              <a:t> as </a:t>
            </a:r>
            <a:r>
              <a:rPr lang="en-US" b="0" i="0" u="none" strike="noStrike" dirty="0" err="1">
                <a:solidFill>
                  <a:srgbClr val="000000"/>
                </a:solidFill>
                <a:effectLst/>
              </a:rPr>
              <a:t>recupere</a:t>
            </a:r>
            <a:r>
              <a:rPr lang="en-US" b="0" i="0" u="none" strike="noStrike" dirty="0">
                <a:solidFill>
                  <a:srgbClr val="000000"/>
                </a:solidFill>
                <a:effectLst/>
              </a:rPr>
              <a:t> </a:t>
            </a:r>
            <a:r>
              <a:rPr lang="en-US" b="0" i="0" u="none" strike="noStrike" dirty="0" err="1">
                <a:solidFill>
                  <a:srgbClr val="000000"/>
                </a:solidFill>
                <a:effectLst/>
              </a:rPr>
              <a:t>dinamicamente</a:t>
            </a:r>
            <a:r>
              <a:rPr lang="en-US" b="0" i="0" u="none" strike="noStrike" dirty="0">
                <a:solidFill>
                  <a:srgbClr val="000000"/>
                </a:solidFill>
                <a:effectLst/>
              </a:rPr>
              <a:t> </a:t>
            </a:r>
            <a:r>
              <a:rPr lang="en-US" b="0" i="0" u="none" strike="noStrike" dirty="0" err="1">
                <a:solidFill>
                  <a:srgbClr val="000000"/>
                </a:solidFill>
                <a:effectLst/>
              </a:rPr>
              <a:t>quando</a:t>
            </a:r>
            <a:r>
              <a:rPr lang="en-US" b="0" i="0" u="none" strike="noStrike" dirty="0">
                <a:solidFill>
                  <a:srgbClr val="000000"/>
                </a:solidFill>
                <a:effectLst/>
              </a:rPr>
              <a:t> </a:t>
            </a:r>
            <a:r>
              <a:rPr lang="en-US" b="0" i="0" u="none" strike="noStrike" dirty="0" err="1">
                <a:solidFill>
                  <a:srgbClr val="000000"/>
                </a:solidFill>
                <a:effectLst/>
              </a:rPr>
              <a:t>necessário</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no </a:t>
            </a:r>
            <a:r>
              <a:rPr lang="en-US" b="1" i="0" u="none" strike="noStrike" dirty="0">
                <a:solidFill>
                  <a:srgbClr val="000000"/>
                </a:solidFill>
                <a:effectLst/>
              </a:rPr>
              <a:t>AWS Certificate Manager (ACM)</a:t>
            </a:r>
            <a:r>
              <a:rPr lang="en-US" b="0" i="0" u="none" strike="noStrike" dirty="0">
                <a:solidFill>
                  <a:srgbClr val="000000"/>
                </a:solidFill>
                <a:effectLst/>
              </a:rPr>
              <a:t>, pois </a:t>
            </a:r>
            <a:r>
              <a:rPr lang="en-US" b="0" i="0" u="none" strike="noStrike" dirty="0" err="1">
                <a:solidFill>
                  <a:srgbClr val="000000"/>
                </a:solidFill>
                <a:effectLst/>
              </a:rPr>
              <a:t>ele</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sendo</a:t>
            </a:r>
            <a:r>
              <a:rPr lang="en-US" b="0" i="0" u="none" strike="noStrike" dirty="0">
                <a:solidFill>
                  <a:srgbClr val="000000"/>
                </a:solidFill>
                <a:effectLst/>
              </a:rPr>
              <a:t> </a:t>
            </a:r>
            <a:r>
              <a:rPr lang="en-US" b="0" i="0" u="none" strike="noStrike" dirty="0" err="1">
                <a:solidFill>
                  <a:srgbClr val="000000"/>
                </a:solidFill>
                <a:effectLst/>
              </a:rPr>
              <a:t>utilizado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certificados</a:t>
            </a:r>
            <a:r>
              <a:rPr lang="en-US" b="0" i="0" u="none" strike="noStrike" dirty="0">
                <a:solidFill>
                  <a:srgbClr val="000000"/>
                </a:solidFill>
                <a:effectLst/>
              </a:rPr>
              <a:t> SSL/TLS e </a:t>
            </a:r>
            <a:r>
              <a:rPr lang="en-US" b="0" i="0" u="none" strike="noStrike" dirty="0" err="1">
                <a:solidFill>
                  <a:srgbClr val="000000"/>
                </a:solidFill>
                <a:effectLst/>
              </a:rPr>
              <a:t>pode</a:t>
            </a:r>
            <a:r>
              <a:rPr lang="en-US" b="0" i="0" u="none" strike="noStrike" dirty="0">
                <a:solidFill>
                  <a:srgbClr val="000000"/>
                </a:solidFill>
                <a:effectLst/>
              </a:rPr>
              <a:t> lidar com </a:t>
            </a:r>
            <a:r>
              <a:rPr lang="en-US" b="0" i="0" u="none" strike="noStrike" dirty="0" err="1">
                <a:solidFill>
                  <a:srgbClr val="000000"/>
                </a:solidFill>
                <a:effectLst/>
              </a:rPr>
              <a:t>informações</a:t>
            </a:r>
            <a:r>
              <a:rPr lang="en-US" b="0" i="0" u="none" strike="noStrike" dirty="0">
                <a:solidFill>
                  <a:srgbClr val="000000"/>
                </a:solidFill>
                <a:effectLst/>
              </a:rPr>
              <a:t> </a:t>
            </a:r>
            <a:r>
              <a:rPr lang="en-US" b="0" i="0" u="none" strike="noStrike" dirty="0" err="1">
                <a:solidFill>
                  <a:srgbClr val="000000"/>
                </a:solidFill>
                <a:effectLst/>
              </a:rPr>
              <a:t>sensíveis</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Utilizar</a:t>
            </a:r>
            <a:r>
              <a:rPr lang="en-US" b="0" i="0" u="none" strike="noStrike" dirty="0">
                <a:solidFill>
                  <a:srgbClr val="000000"/>
                </a:solidFill>
                <a:effectLst/>
              </a:rPr>
              <a:t> o </a:t>
            </a:r>
            <a:r>
              <a:rPr lang="en-US" b="1" i="0" u="none" strike="noStrike" dirty="0">
                <a:solidFill>
                  <a:srgbClr val="000000"/>
                </a:solidFill>
                <a:effectLst/>
              </a:rPr>
              <a:t>AWS Key Management Service (KMS)</a:t>
            </a:r>
            <a:r>
              <a:rPr lang="en-US" b="0" i="0" u="none" strike="noStrike" dirty="0">
                <a:solidFill>
                  <a:srgbClr val="000000"/>
                </a:solidFill>
                <a:effectLst/>
              </a:rPr>
              <a:t> para </a:t>
            </a:r>
            <a:r>
              <a:rPr lang="en-US" b="0" i="0" u="none" strike="noStrike" dirty="0" err="1">
                <a:solidFill>
                  <a:srgbClr val="000000"/>
                </a:solidFill>
                <a:effectLst/>
              </a:rPr>
              <a:t>criptografar</a:t>
            </a:r>
            <a:r>
              <a:rPr lang="en-US" b="0" i="0" u="none" strike="noStrike" dirty="0">
                <a:solidFill>
                  <a:srgbClr val="000000"/>
                </a:solidFill>
                <a:effectLst/>
              </a:rPr>
              <a:t> e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vez</a:t>
            </a:r>
            <a:r>
              <a:rPr lang="en-US" b="0" i="0" u="none" strike="noStrike" dirty="0">
                <a:solidFill>
                  <a:srgbClr val="000000"/>
                </a:solidFill>
                <a:effectLst/>
              </a:rPr>
              <a:t> que </a:t>
            </a:r>
            <a:r>
              <a:rPr lang="en-US" b="0" i="0" u="none" strike="noStrike" dirty="0" err="1">
                <a:solidFill>
                  <a:srgbClr val="000000"/>
                </a:solidFill>
                <a:effectLst/>
              </a:rPr>
              <a:t>ele</a:t>
            </a:r>
            <a:r>
              <a:rPr lang="en-US" b="0" i="0" u="none" strike="noStrike" dirty="0">
                <a:solidFill>
                  <a:srgbClr val="000000"/>
                </a:solidFill>
                <a:effectLst/>
              </a:rPr>
              <a:t> é </a:t>
            </a:r>
            <a:r>
              <a:rPr lang="en-US" b="0" i="0" u="none" strike="noStrike" dirty="0" err="1">
                <a:solidFill>
                  <a:srgbClr val="000000"/>
                </a:solidFill>
                <a:effectLst/>
              </a:rPr>
              <a:t>usado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chaves</a:t>
            </a:r>
            <a:r>
              <a:rPr lang="en-US" b="0" i="0" u="none" strike="noStrike" dirty="0">
                <a:solidFill>
                  <a:srgbClr val="000000"/>
                </a:solidFill>
                <a:effectLst/>
              </a:rPr>
              <a:t> de </a:t>
            </a:r>
            <a:r>
              <a:rPr lang="en-US" b="0" i="0" u="none" strike="noStrike" dirty="0" err="1">
                <a:solidFill>
                  <a:srgbClr val="000000"/>
                </a:solidFill>
                <a:effectLst/>
              </a:rPr>
              <a:t>criptografia</a:t>
            </a:r>
            <a:r>
              <a:rPr lang="en-US" b="0" i="0" u="none" strike="noStrike" dirty="0">
                <a:solidFill>
                  <a:srgbClr val="000000"/>
                </a:solidFill>
                <a:effectLst/>
              </a:rPr>
              <a:t> e </a:t>
            </a:r>
            <a:r>
              <a:rPr lang="en-US" b="0" i="0" u="none" strike="noStrike" dirty="0" err="1">
                <a:solidFill>
                  <a:srgbClr val="000000"/>
                </a:solidFill>
                <a:effectLst/>
              </a:rPr>
              <a:t>pode</a:t>
            </a:r>
            <a:r>
              <a:rPr lang="en-US" b="0" i="0" u="none" strike="noStrike" dirty="0">
                <a:solidFill>
                  <a:srgbClr val="000000"/>
                </a:solidFill>
                <a:effectLst/>
              </a:rPr>
              <a:t> </a:t>
            </a:r>
            <a:r>
              <a:rPr lang="en-US" b="0" i="0" u="none" strike="noStrike" dirty="0" err="1">
                <a:solidFill>
                  <a:srgbClr val="000000"/>
                </a:solidFill>
                <a:effectLst/>
              </a:rPr>
              <a:t>proteger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a:t>
            </a:r>
          </a:p>
          <a:p>
            <a:pPr algn="l"/>
            <a:r>
              <a:rPr lang="en-US" b="0" i="0" u="none" strike="noStrike" dirty="0">
                <a:solidFill>
                  <a:srgbClr val="000000"/>
                </a:solidFill>
                <a:effectLst/>
              </a:rPr>
              <a:t>c)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no </a:t>
            </a:r>
            <a:r>
              <a:rPr lang="en-US" b="1" i="0" u="none" strike="noStrike" dirty="0">
                <a:solidFill>
                  <a:srgbClr val="000000"/>
                </a:solidFill>
                <a:effectLst/>
              </a:rPr>
              <a:t>AWS Systems Manager Parameter Store</a:t>
            </a:r>
            <a:r>
              <a:rPr lang="en-US" b="0" i="0" u="none" strike="noStrike" dirty="0">
                <a:solidFill>
                  <a:srgbClr val="000000"/>
                </a:solidFill>
                <a:effectLst/>
              </a:rPr>
              <a:t> com a </a:t>
            </a:r>
            <a:r>
              <a:rPr lang="en-US" b="0" i="0" u="none" strike="noStrike" dirty="0" err="1">
                <a:solidFill>
                  <a:srgbClr val="000000"/>
                </a:solidFill>
                <a:effectLst/>
              </a:rPr>
              <a:t>opção</a:t>
            </a:r>
            <a:r>
              <a:rPr lang="en-US" b="0" i="0" u="none" strike="noStrike" dirty="0">
                <a:solidFill>
                  <a:srgbClr val="000000"/>
                </a:solidFill>
                <a:effectLst/>
              </a:rPr>
              <a:t> de </a:t>
            </a:r>
            <a:r>
              <a:rPr lang="en-US" b="0" i="0" u="none" strike="noStrike" dirty="0" err="1">
                <a:solidFill>
                  <a:srgbClr val="000000"/>
                </a:solidFill>
                <a:effectLst/>
              </a:rPr>
              <a:t>parâmetro</a:t>
            </a:r>
            <a:r>
              <a:rPr lang="en-US" b="0" i="0" u="none" strike="noStrike" dirty="0">
                <a:solidFill>
                  <a:srgbClr val="000000"/>
                </a:solidFill>
                <a:effectLst/>
              </a:rPr>
              <a:t> </a:t>
            </a:r>
            <a:r>
              <a:rPr lang="en-US" b="0" i="0" u="none" strike="noStrike" dirty="0" err="1">
                <a:solidFill>
                  <a:srgbClr val="000000"/>
                </a:solidFill>
                <a:effectLst/>
              </a:rPr>
              <a:t>seguro</a:t>
            </a:r>
            <a:r>
              <a:rPr lang="en-US" b="0" i="0" u="none" strike="noStrike" dirty="0">
                <a:solidFill>
                  <a:srgbClr val="000000"/>
                </a:solidFill>
                <a:effectLst/>
              </a:rPr>
              <a:t> (</a:t>
            </a:r>
            <a:r>
              <a:rPr lang="en-US" b="0" i="0" u="none" strike="noStrike" dirty="0" err="1">
                <a:solidFill>
                  <a:srgbClr val="000000"/>
                </a:solidFill>
                <a:effectLst/>
              </a:rPr>
              <a:t>SecureString</a:t>
            </a:r>
            <a:r>
              <a:rPr lang="en-US" b="0" i="0" u="none" strike="noStrike" dirty="0">
                <a:solidFill>
                  <a:srgbClr val="000000"/>
                </a:solidFill>
                <a:effectLst/>
              </a:rPr>
              <a:t>) e </a:t>
            </a:r>
            <a:r>
              <a:rPr lang="en-US" b="0" i="0" u="none" strike="noStrike" dirty="0" err="1">
                <a:solidFill>
                  <a:srgbClr val="000000"/>
                </a:solidFill>
                <a:effectLst/>
              </a:rPr>
              <a:t>criptografá</a:t>
            </a:r>
            <a:r>
              <a:rPr lang="en-US" b="0" i="0" u="none" strike="noStrike" dirty="0">
                <a:solidFill>
                  <a:srgbClr val="000000"/>
                </a:solidFill>
                <a:effectLst/>
              </a:rPr>
              <a:t>-las </a:t>
            </a:r>
            <a:r>
              <a:rPr lang="en-US" b="0" i="0" u="none" strike="noStrike" dirty="0" err="1">
                <a:solidFill>
                  <a:srgbClr val="000000"/>
                </a:solidFill>
                <a:effectLst/>
              </a:rPr>
              <a:t>usando</a:t>
            </a:r>
            <a:r>
              <a:rPr lang="en-US" b="0" i="0" u="none" strike="noStrike" dirty="0">
                <a:solidFill>
                  <a:srgbClr val="000000"/>
                </a:solidFill>
                <a:effectLst/>
              </a:rPr>
              <a:t> o KMS.</a:t>
            </a:r>
          </a:p>
          <a:p>
            <a:pPr algn="l"/>
            <a:r>
              <a:rPr lang="en-US" b="0" i="0" u="none" strike="noStrike" dirty="0">
                <a:solidFill>
                  <a:srgbClr val="000000"/>
                </a:solidFill>
                <a:effectLst/>
              </a:rPr>
              <a:t>d) </a:t>
            </a:r>
            <a:r>
              <a:rPr lang="en-US" b="0" i="0" u="none" strike="noStrike" dirty="0" err="1">
                <a:solidFill>
                  <a:srgbClr val="000000"/>
                </a:solidFill>
                <a:effectLst/>
              </a:rPr>
              <a:t>Utilizar</a:t>
            </a:r>
            <a:r>
              <a:rPr lang="en-US" b="0" i="0" u="none" strike="noStrike" dirty="0">
                <a:solidFill>
                  <a:srgbClr val="000000"/>
                </a:solidFill>
                <a:effectLst/>
              </a:rPr>
              <a:t> o </a:t>
            </a:r>
            <a:r>
              <a:rPr lang="en-US" b="1" i="0" u="none" strike="noStrike" dirty="0">
                <a:solidFill>
                  <a:srgbClr val="000000"/>
                </a:solidFill>
                <a:effectLst/>
              </a:rPr>
              <a:t>AWS Secrets Manager</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 </a:t>
            </a:r>
            <a:r>
              <a:rPr lang="en-US" b="0" i="0" u="none" strike="noStrike" dirty="0" err="1">
                <a:solidFill>
                  <a:srgbClr val="000000"/>
                </a:solidFill>
                <a:effectLst/>
              </a:rPr>
              <a:t>aproveitando</a:t>
            </a:r>
            <a:r>
              <a:rPr lang="en-US" b="0" i="0" u="none" strike="noStrike" dirty="0">
                <a:solidFill>
                  <a:srgbClr val="000000"/>
                </a:solidFill>
                <a:effectLst/>
              </a:rPr>
              <a:t> a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e a </a:t>
            </a:r>
            <a:r>
              <a:rPr lang="en-US" b="0" i="0" u="none" strike="noStrike" dirty="0" err="1">
                <a:solidFill>
                  <a:srgbClr val="000000"/>
                </a:solidFill>
                <a:effectLst/>
              </a:rPr>
              <a:t>fácil</a:t>
            </a:r>
            <a:r>
              <a:rPr lang="en-US" b="0" i="0" u="none" strike="noStrike" dirty="0">
                <a:solidFill>
                  <a:srgbClr val="000000"/>
                </a:solidFill>
                <a:effectLst/>
              </a:rPr>
              <a:t> </a:t>
            </a:r>
            <a:r>
              <a:rPr lang="en-US" b="0" i="0" u="none" strike="noStrike" dirty="0" err="1">
                <a:solidFill>
                  <a:srgbClr val="000000"/>
                </a:solidFill>
                <a:effectLst/>
              </a:rPr>
              <a:t>integração</a:t>
            </a:r>
            <a:r>
              <a:rPr lang="en-US" b="0" i="0" u="none" strike="noStrike" dirty="0">
                <a:solidFill>
                  <a:srgbClr val="000000"/>
                </a:solidFill>
                <a:effectLst/>
              </a:rPr>
              <a:t> com o RDS.</a:t>
            </a:r>
          </a:p>
          <a:p>
            <a:endParaRPr lang="en-BR" b="1" i="1" dirty="0"/>
          </a:p>
        </p:txBody>
      </p:sp>
    </p:spTree>
    <p:extLst>
      <p:ext uri="{BB962C8B-B14F-4D97-AF65-F5344CB8AC3E}">
        <p14:creationId xmlns:p14="http://schemas.microsoft.com/office/powerpoint/2010/main" val="3359894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85725" y="117693"/>
            <a:ext cx="12017376" cy="7017306"/>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d) </a:t>
            </a:r>
            <a:r>
              <a:rPr lang="en-US" b="0" i="0" u="none" strike="noStrike" dirty="0" err="1">
                <a:solidFill>
                  <a:srgbClr val="000000"/>
                </a:solidFill>
                <a:effectLst/>
              </a:rPr>
              <a:t>Utilizar</a:t>
            </a:r>
            <a:r>
              <a:rPr lang="en-US" b="0" i="0" u="none" strike="noStrike" dirty="0">
                <a:solidFill>
                  <a:srgbClr val="000000"/>
                </a:solidFill>
                <a:effectLst/>
              </a:rPr>
              <a:t> o </a:t>
            </a:r>
            <a:r>
              <a:rPr lang="en-US" b="1" i="0" u="none" strike="noStrike" dirty="0">
                <a:solidFill>
                  <a:srgbClr val="000000"/>
                </a:solidFill>
                <a:effectLst/>
              </a:rPr>
              <a:t>AWS Secrets Manager</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 </a:t>
            </a:r>
            <a:r>
              <a:rPr lang="en-US" b="0" i="0" u="none" strike="noStrike" dirty="0" err="1">
                <a:solidFill>
                  <a:srgbClr val="000000"/>
                </a:solidFill>
                <a:effectLst/>
              </a:rPr>
              <a:t>aproveitando</a:t>
            </a:r>
            <a:r>
              <a:rPr lang="en-US" b="0" i="0" u="none" strike="noStrike" dirty="0">
                <a:solidFill>
                  <a:srgbClr val="000000"/>
                </a:solidFill>
                <a:effectLst/>
              </a:rPr>
              <a:t> a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e a </a:t>
            </a:r>
            <a:r>
              <a:rPr lang="en-US" b="0" i="0" u="none" strike="noStrike" dirty="0" err="1">
                <a:solidFill>
                  <a:srgbClr val="000000"/>
                </a:solidFill>
                <a:effectLst/>
              </a:rPr>
              <a:t>fácil</a:t>
            </a:r>
            <a:r>
              <a:rPr lang="en-US" b="0" i="0" u="none" strike="noStrike" dirty="0">
                <a:solidFill>
                  <a:srgbClr val="000000"/>
                </a:solidFill>
                <a:effectLst/>
              </a:rPr>
              <a:t> </a:t>
            </a:r>
            <a:r>
              <a:rPr lang="en-US" b="0" i="0" u="none" strike="noStrike" dirty="0" err="1">
                <a:solidFill>
                  <a:srgbClr val="000000"/>
                </a:solidFill>
                <a:effectLst/>
              </a:rPr>
              <a:t>integração</a:t>
            </a:r>
            <a:r>
              <a:rPr lang="en-US" b="0" i="0" u="none" strike="noStrike" dirty="0">
                <a:solidFill>
                  <a:srgbClr val="000000"/>
                </a:solidFill>
                <a:effectLst/>
              </a:rPr>
              <a:t> com o RDS.</a:t>
            </a:r>
          </a:p>
          <a:p>
            <a:pPr algn="l"/>
            <a:r>
              <a:rPr lang="en-US" b="1" i="0" u="none" strike="noStrike" dirty="0" err="1">
                <a:solidFill>
                  <a:srgbClr val="000000"/>
                </a:solidFill>
                <a:effectLst/>
              </a:rPr>
              <a:t>Explicação</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O </a:t>
            </a:r>
            <a:r>
              <a:rPr lang="en-US" b="1" i="0" u="none" strike="noStrike" dirty="0">
                <a:solidFill>
                  <a:srgbClr val="000000"/>
                </a:solidFill>
                <a:effectLst/>
              </a:rPr>
              <a:t>AWS Secrets Manager</a:t>
            </a:r>
            <a:r>
              <a:rPr lang="en-US" b="0" i="0" u="none" strike="noStrike" dirty="0">
                <a:solidFill>
                  <a:srgbClr val="000000"/>
                </a:solidFill>
                <a:effectLst/>
              </a:rPr>
              <a:t> é a </a:t>
            </a:r>
            <a:r>
              <a:rPr lang="en-US" b="0" i="0" u="none" strike="noStrike" dirty="0" err="1">
                <a:solidFill>
                  <a:srgbClr val="000000"/>
                </a:solidFill>
                <a:effectLst/>
              </a:rPr>
              <a:t>solução</a:t>
            </a:r>
            <a:r>
              <a:rPr lang="en-US" b="0" i="0" u="none" strike="noStrike" dirty="0">
                <a:solidFill>
                  <a:srgbClr val="000000"/>
                </a:solidFill>
                <a:effectLst/>
              </a:rPr>
              <a:t> ideal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credenciais</a:t>
            </a:r>
            <a:r>
              <a:rPr lang="en-US" b="0" i="0" u="none" strike="noStrike" dirty="0">
                <a:solidFill>
                  <a:srgbClr val="000000"/>
                </a:solidFill>
                <a:effectLst/>
              </a:rPr>
              <a:t> de banco de dados de forma </a:t>
            </a:r>
            <a:r>
              <a:rPr lang="en-US" b="0" i="0" u="none" strike="noStrike" dirty="0" err="1">
                <a:solidFill>
                  <a:srgbClr val="000000"/>
                </a:solidFill>
                <a:effectLst/>
              </a:rPr>
              <a:t>segura</a:t>
            </a:r>
            <a:r>
              <a:rPr lang="en-US" b="0" i="0" u="none" strike="noStrike" dirty="0">
                <a:solidFill>
                  <a:srgbClr val="000000"/>
                </a:solidFill>
                <a:effectLst/>
              </a:rPr>
              <a:t>. Ele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de forma </a:t>
            </a:r>
            <a:r>
              <a:rPr lang="en-US" b="0" i="0" u="none" strike="noStrike" dirty="0" err="1">
                <a:solidFill>
                  <a:srgbClr val="000000"/>
                </a:solidFill>
                <a:effectLst/>
              </a:rPr>
              <a:t>criptografada</a:t>
            </a:r>
            <a:r>
              <a:rPr lang="en-US" b="0" i="0" u="none" strike="noStrike" dirty="0">
                <a:solidFill>
                  <a:srgbClr val="000000"/>
                </a:solidFill>
                <a:effectLst/>
              </a:rPr>
              <a:t> e </a:t>
            </a:r>
            <a:r>
              <a:rPr lang="en-US" b="0" i="0" u="none" strike="noStrike" dirty="0" err="1">
                <a:solidFill>
                  <a:srgbClr val="000000"/>
                </a:solidFill>
                <a:effectLst/>
              </a:rPr>
              <a:t>oferece</a:t>
            </a:r>
            <a:r>
              <a:rPr lang="en-US" b="0" i="0" u="none" strike="noStrike" dirty="0">
                <a:solidFill>
                  <a:srgbClr val="000000"/>
                </a:solidFill>
                <a:effectLst/>
              </a:rPr>
              <a:t> a </a:t>
            </a:r>
            <a:r>
              <a:rPr lang="en-US" b="0" i="0" u="none" strike="noStrike" dirty="0" err="1">
                <a:solidFill>
                  <a:srgbClr val="000000"/>
                </a:solidFill>
                <a:effectLst/>
              </a:rPr>
              <a:t>funcionalidade</a:t>
            </a:r>
            <a:r>
              <a:rPr lang="en-US" b="0" i="0" u="none" strike="noStrike" dirty="0">
                <a:solidFill>
                  <a:srgbClr val="000000"/>
                </a:solidFill>
                <a:effectLst/>
              </a:rPr>
              <a:t> de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o que </a:t>
            </a:r>
            <a:r>
              <a:rPr lang="en-US" b="0" i="0" u="none" strike="noStrike" dirty="0" err="1">
                <a:solidFill>
                  <a:srgbClr val="000000"/>
                </a:solidFill>
                <a:effectLst/>
              </a:rPr>
              <a:t>melhora</a:t>
            </a:r>
            <a:r>
              <a:rPr lang="en-US" b="0" i="0" u="none" strike="noStrike" dirty="0">
                <a:solidFill>
                  <a:srgbClr val="000000"/>
                </a:solidFill>
                <a:effectLst/>
              </a:rPr>
              <a:t> a segurança e </a:t>
            </a:r>
            <a:r>
              <a:rPr lang="en-US" b="0" i="0" u="none" strike="noStrike" dirty="0" err="1">
                <a:solidFill>
                  <a:srgbClr val="000000"/>
                </a:solidFill>
                <a:effectLst/>
              </a:rPr>
              <a:t>reduz</a:t>
            </a:r>
            <a:r>
              <a:rPr lang="en-US" b="0" i="0" u="none" strike="noStrike" dirty="0">
                <a:solidFill>
                  <a:srgbClr val="000000"/>
                </a:solidFill>
                <a:effectLst/>
              </a:rPr>
              <a:t> o </a:t>
            </a:r>
            <a:r>
              <a:rPr lang="en-US" b="0" i="0" u="none" strike="noStrike" dirty="0" err="1">
                <a:solidFill>
                  <a:srgbClr val="000000"/>
                </a:solidFill>
                <a:effectLst/>
              </a:rPr>
              <a:t>risco</a:t>
            </a:r>
            <a:r>
              <a:rPr lang="en-US" b="0" i="0" u="none" strike="noStrike" dirty="0">
                <a:solidFill>
                  <a:srgbClr val="000000"/>
                </a:solidFill>
                <a:effectLst/>
              </a:rPr>
              <a:t> de </a:t>
            </a:r>
            <a:r>
              <a:rPr lang="en-US" b="0" i="0" u="none" strike="noStrike" dirty="0" err="1">
                <a:solidFill>
                  <a:srgbClr val="000000"/>
                </a:solidFill>
                <a:effectLst/>
              </a:rPr>
              <a:t>comprometimento</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a:t>
            </a:r>
            <a:r>
              <a:rPr lang="en-US" b="0" i="0" u="none" strike="noStrike" dirty="0" err="1">
                <a:solidFill>
                  <a:srgbClr val="000000"/>
                </a:solidFill>
                <a:effectLst/>
              </a:rPr>
              <a:t>Além</a:t>
            </a:r>
            <a:r>
              <a:rPr lang="en-US" b="0" i="0" u="none" strike="noStrike" dirty="0">
                <a:solidFill>
                  <a:srgbClr val="000000"/>
                </a:solidFill>
                <a:effectLst/>
              </a:rPr>
              <a:t> </a:t>
            </a:r>
            <a:r>
              <a:rPr lang="en-US" b="0" i="0" u="none" strike="noStrike" dirty="0" err="1">
                <a:solidFill>
                  <a:srgbClr val="000000"/>
                </a:solidFill>
                <a:effectLst/>
              </a:rPr>
              <a:t>disso</a:t>
            </a:r>
            <a:r>
              <a:rPr lang="en-US" b="0" i="0" u="none" strike="noStrike" dirty="0">
                <a:solidFill>
                  <a:srgbClr val="000000"/>
                </a:solidFill>
                <a:effectLst/>
              </a:rPr>
              <a:t>, o Secrets Manager se integra </a:t>
            </a:r>
            <a:r>
              <a:rPr lang="en-US" b="0" i="0" u="none" strike="noStrike" dirty="0" err="1">
                <a:solidFill>
                  <a:srgbClr val="000000"/>
                </a:solidFill>
                <a:effectLst/>
              </a:rPr>
              <a:t>facilmente</a:t>
            </a:r>
            <a:r>
              <a:rPr lang="en-US" b="0" i="0" u="none" strike="noStrike" dirty="0">
                <a:solidFill>
                  <a:srgbClr val="000000"/>
                </a:solidFill>
                <a:effectLst/>
              </a:rPr>
              <a:t> com o Amazon RDS, </a:t>
            </a:r>
            <a:r>
              <a:rPr lang="en-US" b="0" i="0" u="none" strike="noStrike" dirty="0" err="1">
                <a:solidFill>
                  <a:srgbClr val="000000"/>
                </a:solidFill>
                <a:effectLst/>
              </a:rPr>
              <a:t>facilitando</a:t>
            </a:r>
            <a:r>
              <a:rPr lang="en-US" b="0" i="0" u="none" strike="noStrike" dirty="0">
                <a:solidFill>
                  <a:srgbClr val="000000"/>
                </a:solidFill>
                <a:effectLst/>
              </a:rPr>
              <a:t> a </a:t>
            </a:r>
            <a:r>
              <a:rPr lang="en-US" b="0" i="0" u="none" strike="noStrike" dirty="0" err="1">
                <a:solidFill>
                  <a:srgbClr val="000000"/>
                </a:solidFill>
                <a:effectLst/>
              </a:rPr>
              <a:t>recuperação</a:t>
            </a:r>
            <a:r>
              <a:rPr lang="en-US" b="0" i="0" u="none" strike="noStrike" dirty="0">
                <a:solidFill>
                  <a:srgbClr val="000000"/>
                </a:solidFill>
                <a:effectLst/>
              </a:rPr>
              <a:t> das </a:t>
            </a:r>
            <a:r>
              <a:rPr lang="en-US" b="0" i="0" u="none" strike="noStrike" dirty="0" err="1">
                <a:solidFill>
                  <a:srgbClr val="000000"/>
                </a:solidFill>
                <a:effectLst/>
              </a:rPr>
              <a:t>credenciais</a:t>
            </a:r>
            <a:r>
              <a:rPr lang="en-US" b="0" i="0" u="none" strike="noStrike" dirty="0">
                <a:solidFill>
                  <a:srgbClr val="000000"/>
                </a:solidFill>
                <a:effectLst/>
              </a:rPr>
              <a:t> pela </a:t>
            </a:r>
            <a:r>
              <a:rPr lang="en-US" b="0" i="0" u="none" strike="noStrike" dirty="0" err="1">
                <a:solidFill>
                  <a:srgbClr val="000000"/>
                </a:solidFill>
                <a:effectLst/>
              </a:rPr>
              <a:t>aplicação</a:t>
            </a:r>
            <a:r>
              <a:rPr lang="en-US" b="0" i="0" u="none" strike="noStrike" dirty="0">
                <a:solidFill>
                  <a:srgbClr val="000000"/>
                </a:solidFill>
                <a:effectLst/>
              </a:rPr>
              <a:t> de forma </a:t>
            </a:r>
            <a:r>
              <a:rPr lang="en-US" b="0" i="0" u="none" strike="noStrike" dirty="0" err="1">
                <a:solidFill>
                  <a:srgbClr val="000000"/>
                </a:solidFill>
                <a:effectLst/>
              </a:rPr>
              <a:t>dinâmica</a:t>
            </a:r>
            <a:r>
              <a:rPr lang="en-US" b="0" i="0" u="none" strike="noStrike" dirty="0">
                <a:solidFill>
                  <a:srgbClr val="000000"/>
                </a:solidFill>
                <a:effectLst/>
              </a:rPr>
              <a:t>.</a:t>
            </a:r>
          </a:p>
          <a:p>
            <a:pPr algn="l">
              <a:buFont typeface="Arial" panose="020B0604020202020204" pitchFamily="34" charset="0"/>
              <a:buChar char="•"/>
            </a:pPr>
            <a:r>
              <a:rPr lang="en-US" b="1" i="0" u="none" strike="noStrike" dirty="0">
                <a:solidFill>
                  <a:srgbClr val="000000"/>
                </a:solidFill>
                <a:effectLst/>
              </a:rPr>
              <a:t>AWS Certificate Manager (ACM)</a:t>
            </a:r>
            <a:r>
              <a:rPr lang="en-US" b="0" i="0" u="none" strike="noStrike" dirty="0">
                <a:solidFill>
                  <a:srgbClr val="000000"/>
                </a:solidFill>
                <a:effectLst/>
              </a:rPr>
              <a:t> é </a:t>
            </a:r>
            <a:r>
              <a:rPr lang="en-US" b="0" i="0" u="none" strike="noStrike" dirty="0" err="1">
                <a:solidFill>
                  <a:srgbClr val="000000"/>
                </a:solidFill>
                <a:effectLst/>
              </a:rPr>
              <a:t>utilizado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certificados</a:t>
            </a:r>
            <a:r>
              <a:rPr lang="en-US" b="0" i="0" u="none" strike="noStrike" dirty="0">
                <a:solidFill>
                  <a:srgbClr val="000000"/>
                </a:solidFill>
                <a:effectLst/>
              </a:rPr>
              <a:t> SSL/TLS, mas </a:t>
            </a:r>
            <a:r>
              <a:rPr lang="en-US" b="0" i="0" u="none" strike="noStrike" dirty="0" err="1">
                <a:solidFill>
                  <a:srgbClr val="000000"/>
                </a:solidFill>
                <a:effectLst/>
              </a:rPr>
              <a:t>não</a:t>
            </a:r>
            <a:r>
              <a:rPr lang="en-US" b="0" i="0" u="none" strike="noStrike" dirty="0">
                <a:solidFill>
                  <a:srgbClr val="000000"/>
                </a:solidFill>
                <a:effectLst/>
              </a:rPr>
              <a:t> é </a:t>
            </a:r>
            <a:r>
              <a:rPr lang="en-US" b="0" i="0" u="none" strike="noStrike" dirty="0" err="1">
                <a:solidFill>
                  <a:srgbClr val="000000"/>
                </a:solidFill>
                <a:effectLst/>
              </a:rPr>
              <a:t>adequado</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a:t>
            </a:r>
            <a:r>
              <a:rPr lang="en-US" b="0" i="0" u="none" strike="noStrike" dirty="0" err="1">
                <a:solidFill>
                  <a:srgbClr val="000000"/>
                </a:solidFill>
                <a:effectLst/>
              </a:rPr>
              <a:t>credenciais</a:t>
            </a:r>
            <a:r>
              <a:rPr lang="en-US" b="0" i="0" u="none" strike="noStrike" dirty="0">
                <a:solidFill>
                  <a:srgbClr val="000000"/>
                </a:solidFill>
                <a:effectLst/>
              </a:rPr>
              <a:t> de banco de dados.</a:t>
            </a:r>
          </a:p>
          <a:p>
            <a:pPr algn="l">
              <a:buFont typeface="Arial" panose="020B0604020202020204" pitchFamily="34" charset="0"/>
              <a:buChar char="•"/>
            </a:pPr>
            <a:r>
              <a:rPr lang="en-US" b="1" i="0" u="none" strike="noStrike" dirty="0">
                <a:solidFill>
                  <a:srgbClr val="000000"/>
                </a:solidFill>
                <a:effectLst/>
              </a:rPr>
              <a:t>AWS Key Management Service (KMS)</a:t>
            </a:r>
            <a:r>
              <a:rPr lang="en-US" b="0" i="0" u="none" strike="noStrike" dirty="0">
                <a:solidFill>
                  <a:srgbClr val="000000"/>
                </a:solidFill>
                <a:effectLst/>
              </a:rPr>
              <a:t> é </a:t>
            </a:r>
            <a:r>
              <a:rPr lang="en-US" b="0" i="0" u="none" strike="noStrike" dirty="0" err="1">
                <a:solidFill>
                  <a:srgbClr val="000000"/>
                </a:solidFill>
                <a:effectLst/>
              </a:rPr>
              <a:t>usado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chaves</a:t>
            </a:r>
            <a:r>
              <a:rPr lang="en-US" b="0" i="0" u="none" strike="noStrike" dirty="0">
                <a:solidFill>
                  <a:srgbClr val="000000"/>
                </a:solidFill>
                <a:effectLst/>
              </a:rPr>
              <a:t> de </a:t>
            </a:r>
            <a:r>
              <a:rPr lang="en-US" b="0" i="0" u="none" strike="noStrike" dirty="0" err="1">
                <a:solidFill>
                  <a:srgbClr val="000000"/>
                </a:solidFill>
                <a:effectLst/>
              </a:rPr>
              <a:t>criptografia</a:t>
            </a:r>
            <a:r>
              <a:rPr lang="en-US" b="0" i="0" u="none" strike="noStrike" dirty="0">
                <a:solidFill>
                  <a:srgbClr val="000000"/>
                </a:solidFill>
                <a:effectLst/>
              </a:rPr>
              <a:t> e </a:t>
            </a:r>
            <a:r>
              <a:rPr lang="en-US" b="0" i="0" u="none" strike="noStrike" dirty="0" err="1">
                <a:solidFill>
                  <a:srgbClr val="000000"/>
                </a:solidFill>
                <a:effectLst/>
              </a:rPr>
              <a:t>pode</a:t>
            </a:r>
            <a:r>
              <a:rPr lang="en-US" b="0" i="0" u="none" strike="noStrike" dirty="0">
                <a:solidFill>
                  <a:srgbClr val="000000"/>
                </a:solidFill>
                <a:effectLst/>
              </a:rPr>
              <a:t> ser </a:t>
            </a:r>
            <a:r>
              <a:rPr lang="en-US" b="0" i="0" u="none" strike="noStrike" dirty="0" err="1">
                <a:solidFill>
                  <a:srgbClr val="000000"/>
                </a:solidFill>
                <a:effectLst/>
              </a:rPr>
              <a:t>utilizado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conjunto com outros </a:t>
            </a:r>
            <a:r>
              <a:rPr lang="en-US" b="0" i="0" u="none" strike="noStrike" dirty="0" err="1">
                <a:solidFill>
                  <a:srgbClr val="000000"/>
                </a:solidFill>
                <a:effectLst/>
              </a:rPr>
              <a:t>serviços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Parameter Store),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oferece</a:t>
            </a:r>
            <a:r>
              <a:rPr lang="en-US" b="0" i="0" u="none" strike="noStrike" dirty="0">
                <a:solidFill>
                  <a:srgbClr val="000000"/>
                </a:solidFill>
                <a:effectLst/>
              </a:rPr>
              <a:t> as </a:t>
            </a:r>
            <a:r>
              <a:rPr lang="en-US" b="0" i="0" u="none" strike="noStrike" dirty="0" err="1">
                <a:solidFill>
                  <a:srgbClr val="000000"/>
                </a:solidFill>
                <a:effectLst/>
              </a:rPr>
              <a:t>funcionalidades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de </a:t>
            </a:r>
            <a:r>
              <a:rPr lang="en-US" b="0" i="0" u="none" strike="noStrike" dirty="0" err="1">
                <a:solidFill>
                  <a:srgbClr val="000000"/>
                </a:solidFill>
                <a:effectLst/>
              </a:rPr>
              <a:t>gerenciamento</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que o Secrets Manager </a:t>
            </a:r>
            <a:r>
              <a:rPr lang="en-US" b="0" i="0" u="none" strike="noStrike" dirty="0" err="1">
                <a:solidFill>
                  <a:srgbClr val="000000"/>
                </a:solidFill>
                <a:effectLst/>
              </a:rPr>
              <a:t>oferece</a:t>
            </a:r>
            <a:r>
              <a:rPr lang="en-US" b="0" i="0" u="none" strike="noStrike" dirty="0">
                <a:solidFill>
                  <a:srgbClr val="000000"/>
                </a:solidFill>
                <a:effectLst/>
              </a:rPr>
              <a:t>.</a:t>
            </a:r>
          </a:p>
          <a:p>
            <a:pPr algn="l">
              <a:buFont typeface="Arial" panose="020B0604020202020204" pitchFamily="34" charset="0"/>
              <a:buChar char="•"/>
            </a:pPr>
            <a:r>
              <a:rPr lang="en-US" b="1" i="0" u="none" strike="noStrike" dirty="0">
                <a:solidFill>
                  <a:srgbClr val="000000"/>
                </a:solidFill>
                <a:effectLst/>
              </a:rPr>
              <a:t>AWS Systems Manager Parameter Store</a:t>
            </a:r>
            <a:r>
              <a:rPr lang="en-US" b="0" i="0" u="none" strike="noStrike" dirty="0">
                <a:solidFill>
                  <a:srgbClr val="000000"/>
                </a:solidFill>
                <a:effectLst/>
              </a:rPr>
              <a:t> com </a:t>
            </a:r>
            <a:r>
              <a:rPr lang="en-US" b="0" i="0" u="none" strike="noStrike" dirty="0" err="1">
                <a:solidFill>
                  <a:srgbClr val="000000"/>
                </a:solidFill>
                <a:effectLst/>
              </a:rPr>
              <a:t>SecureString</a:t>
            </a:r>
            <a:r>
              <a:rPr lang="en-US" b="0" i="0" u="none" strike="noStrike" dirty="0">
                <a:solidFill>
                  <a:srgbClr val="000000"/>
                </a:solidFill>
                <a:effectLst/>
              </a:rPr>
              <a:t> é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opção</a:t>
            </a:r>
            <a:r>
              <a:rPr lang="en-US" b="0" i="0" u="none" strike="noStrike" dirty="0">
                <a:solidFill>
                  <a:srgbClr val="000000"/>
                </a:solidFill>
                <a:effectLst/>
              </a:rPr>
              <a:t> </a:t>
            </a:r>
            <a:r>
              <a:rPr lang="en-US" b="0" i="0" u="none" strike="noStrike" dirty="0" err="1">
                <a:solidFill>
                  <a:srgbClr val="000000"/>
                </a:solidFill>
                <a:effectLst/>
              </a:rPr>
              <a:t>válida</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oferece</a:t>
            </a:r>
            <a:r>
              <a:rPr lang="en-US" b="0" i="0" u="none" strike="noStrike" dirty="0">
                <a:solidFill>
                  <a:srgbClr val="000000"/>
                </a:solidFill>
                <a:effectLst/>
              </a:rPr>
              <a:t> a </a:t>
            </a:r>
            <a:r>
              <a:rPr lang="en-US" b="0" i="0" u="none" strike="noStrike" dirty="0" err="1">
                <a:solidFill>
                  <a:srgbClr val="000000"/>
                </a:solidFill>
                <a:effectLst/>
              </a:rPr>
              <a:t>mesma</a:t>
            </a:r>
            <a:r>
              <a:rPr lang="en-US" b="0" i="0" u="none" strike="noStrike" dirty="0">
                <a:solidFill>
                  <a:srgbClr val="000000"/>
                </a:solidFill>
                <a:effectLst/>
              </a:rPr>
              <a:t> </a:t>
            </a:r>
            <a:r>
              <a:rPr lang="en-US" b="0" i="0" u="none" strike="noStrike" dirty="0" err="1">
                <a:solidFill>
                  <a:srgbClr val="000000"/>
                </a:solidFill>
                <a:effectLst/>
              </a:rPr>
              <a:t>integração</a:t>
            </a:r>
            <a:r>
              <a:rPr lang="en-US" b="0" i="0" u="none" strike="noStrike" dirty="0">
                <a:solidFill>
                  <a:srgbClr val="000000"/>
                </a:solidFill>
                <a:effectLst/>
              </a:rPr>
              <a:t> e </a:t>
            </a:r>
            <a:r>
              <a:rPr lang="en-US" b="0" i="0" u="none" strike="noStrike" dirty="0" err="1">
                <a:solidFill>
                  <a:srgbClr val="000000"/>
                </a:solidFill>
                <a:effectLst/>
              </a:rPr>
              <a:t>funcionalidades</a:t>
            </a:r>
            <a:r>
              <a:rPr lang="en-US" b="0" i="0" u="none" strike="noStrike" dirty="0">
                <a:solidFill>
                  <a:srgbClr val="000000"/>
                </a:solidFill>
                <a:effectLst/>
              </a:rPr>
              <a:t> </a:t>
            </a:r>
            <a:r>
              <a:rPr lang="en-US" b="0" i="0" u="none" strike="noStrike" dirty="0" err="1">
                <a:solidFill>
                  <a:srgbClr val="000000"/>
                </a:solidFill>
                <a:effectLst/>
              </a:rPr>
              <a:t>avançadas</a:t>
            </a:r>
            <a:r>
              <a:rPr lang="en-US" b="0" i="0" u="none" strike="noStrike" dirty="0">
                <a:solidFill>
                  <a:srgbClr val="000000"/>
                </a:solidFill>
                <a:effectLst/>
              </a:rPr>
              <a:t> de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que o Secrets Manager </a:t>
            </a:r>
            <a:r>
              <a:rPr lang="en-US" b="0" i="0" u="none" strike="noStrike" dirty="0" err="1">
                <a:solidFill>
                  <a:srgbClr val="000000"/>
                </a:solidFill>
                <a:effectLst/>
              </a:rPr>
              <a:t>oferece</a:t>
            </a:r>
            <a:r>
              <a:rPr lang="en-US" b="0" i="0" u="none" strike="noStrike" dirty="0">
                <a:solidFill>
                  <a:srgbClr val="000000"/>
                </a:solidFill>
                <a:effectLst/>
              </a:rPr>
              <a:t> para </a:t>
            </a:r>
            <a:r>
              <a:rPr lang="en-US" b="0" i="0" u="none" strike="noStrike" dirty="0" err="1">
                <a:solidFill>
                  <a:srgbClr val="000000"/>
                </a:solidFill>
                <a:effectLst/>
              </a:rPr>
              <a:t>credenciais</a:t>
            </a:r>
            <a:r>
              <a:rPr lang="en-US" b="0" i="0" u="none" strike="noStrike" dirty="0">
                <a:solidFill>
                  <a:srgbClr val="000000"/>
                </a:solidFill>
                <a:effectLst/>
              </a:rPr>
              <a:t> de banco de dados.</a:t>
            </a: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AWS Secrets Manager Documentation</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Managing Secrets for Amazon RDS Databases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4"/>
              </a:rPr>
              <a:t>AWS Key Management Service (KMS)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5"/>
              </a:rPr>
              <a:t>AWS Systems Manager Parameter Store</a:t>
            </a:r>
            <a:endParaRPr lang="en-US" b="0" i="0" u="none" strike="noStrike" dirty="0">
              <a:solidFill>
                <a:srgbClr val="000000"/>
              </a:solidFill>
              <a:effectLst/>
            </a:endParaRPr>
          </a:p>
          <a:p>
            <a:pPr algn="l"/>
            <a:r>
              <a:rPr lang="en-US" b="0" i="0" u="none" strike="noStrike" dirty="0">
                <a:solidFill>
                  <a:srgbClr val="000000"/>
                </a:solidFill>
                <a:effectLst/>
              </a:rPr>
              <a:t>Essa </a:t>
            </a:r>
            <a:r>
              <a:rPr lang="en-US" b="0" i="0" u="none" strike="noStrike" dirty="0" err="1">
                <a:solidFill>
                  <a:srgbClr val="000000"/>
                </a:solidFill>
                <a:effectLst/>
              </a:rPr>
              <a:t>pergunta</a:t>
            </a:r>
            <a:r>
              <a:rPr lang="en-US" b="0" i="0" u="none" strike="noStrike" dirty="0">
                <a:solidFill>
                  <a:srgbClr val="000000"/>
                </a:solidFill>
                <a:effectLst/>
              </a:rPr>
              <a:t> </a:t>
            </a:r>
            <a:r>
              <a:rPr lang="en-US" b="0" i="0" u="none" strike="noStrike" dirty="0" err="1">
                <a:solidFill>
                  <a:srgbClr val="000000"/>
                </a:solidFill>
                <a:effectLst/>
              </a:rPr>
              <a:t>ajuda</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alunos</a:t>
            </a:r>
            <a:r>
              <a:rPr lang="en-US" b="0" i="0" u="none" strike="noStrike" dirty="0">
                <a:solidFill>
                  <a:srgbClr val="000000"/>
                </a:solidFill>
                <a:effectLst/>
              </a:rPr>
              <a:t> a </a:t>
            </a:r>
            <a:r>
              <a:rPr lang="en-US" b="0" i="0" u="none" strike="noStrike" dirty="0" err="1">
                <a:solidFill>
                  <a:srgbClr val="000000"/>
                </a:solidFill>
                <a:effectLst/>
              </a:rPr>
              <a:t>entender</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escolher</a:t>
            </a:r>
            <a:r>
              <a:rPr lang="en-US" b="0" i="0" u="none" strike="noStrike" dirty="0">
                <a:solidFill>
                  <a:srgbClr val="000000"/>
                </a:solidFill>
                <a:effectLst/>
              </a:rPr>
              <a:t> o </a:t>
            </a:r>
            <a:r>
              <a:rPr lang="en-US" b="0" i="0" u="none" strike="noStrike" dirty="0" err="1">
                <a:solidFill>
                  <a:srgbClr val="000000"/>
                </a:solidFill>
                <a:effectLst/>
              </a:rPr>
              <a:t>serviço</a:t>
            </a:r>
            <a:r>
              <a:rPr lang="en-US" b="0" i="0" u="none" strike="noStrike" dirty="0">
                <a:solidFill>
                  <a:srgbClr val="000000"/>
                </a:solidFill>
                <a:effectLst/>
              </a:rPr>
              <a:t> AWS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adequado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e </a:t>
            </a:r>
            <a:r>
              <a:rPr lang="en-US" b="0" i="0" u="none" strike="noStrike" dirty="0" err="1">
                <a:solidFill>
                  <a:srgbClr val="000000"/>
                </a:solidFill>
                <a:effectLst/>
              </a:rPr>
              <a:t>proteger</a:t>
            </a:r>
            <a:r>
              <a:rPr lang="en-US" b="0" i="0" u="none" strike="noStrike" dirty="0">
                <a:solidFill>
                  <a:srgbClr val="000000"/>
                </a:solidFill>
                <a:effectLst/>
              </a:rPr>
              <a:t> </a:t>
            </a:r>
            <a:r>
              <a:rPr lang="en-US" b="0" i="0" u="none" strike="noStrike" dirty="0" err="1">
                <a:solidFill>
                  <a:srgbClr val="000000"/>
                </a:solidFill>
                <a:effectLst/>
              </a:rPr>
              <a:t>credenciais</a:t>
            </a:r>
            <a:r>
              <a:rPr lang="en-US" b="0" i="0" u="none" strike="noStrike" dirty="0">
                <a:solidFill>
                  <a:srgbClr val="000000"/>
                </a:solidFill>
                <a:effectLst/>
              </a:rPr>
              <a:t> de banco de dados, </a:t>
            </a:r>
            <a:r>
              <a:rPr lang="en-US" b="0" i="0" u="none" strike="noStrike" dirty="0" err="1">
                <a:solidFill>
                  <a:srgbClr val="000000"/>
                </a:solidFill>
                <a:effectLst/>
              </a:rPr>
              <a:t>destacando</a:t>
            </a:r>
            <a:r>
              <a:rPr lang="en-US" b="0" i="0" u="none" strike="noStrike" dirty="0">
                <a:solidFill>
                  <a:srgbClr val="000000"/>
                </a:solidFill>
                <a:effectLst/>
              </a:rPr>
              <a:t> a </a:t>
            </a:r>
            <a:r>
              <a:rPr lang="en-US" b="0" i="0" u="none" strike="noStrike" dirty="0" err="1">
                <a:solidFill>
                  <a:srgbClr val="000000"/>
                </a:solidFill>
                <a:effectLst/>
              </a:rPr>
              <a:t>importância</a:t>
            </a:r>
            <a:r>
              <a:rPr lang="en-US" b="0" i="0" u="none" strike="noStrike" dirty="0">
                <a:solidFill>
                  <a:srgbClr val="000000"/>
                </a:solidFill>
                <a:effectLst/>
              </a:rPr>
              <a:t> da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e da </a:t>
            </a:r>
            <a:r>
              <a:rPr lang="en-US" b="0" i="0" u="none" strike="noStrike" dirty="0" err="1">
                <a:solidFill>
                  <a:srgbClr val="000000"/>
                </a:solidFill>
                <a:effectLst/>
              </a:rPr>
              <a:t>integração</a:t>
            </a:r>
            <a:r>
              <a:rPr lang="en-US" b="0" i="0" u="none" strike="noStrike" dirty="0">
                <a:solidFill>
                  <a:srgbClr val="000000"/>
                </a:solidFill>
                <a:effectLst/>
              </a:rPr>
              <a:t> </a:t>
            </a:r>
            <a:r>
              <a:rPr lang="en-US" b="0" i="0" u="none" strike="noStrike" dirty="0" err="1">
                <a:solidFill>
                  <a:srgbClr val="000000"/>
                </a:solidFill>
                <a:effectLst/>
              </a:rPr>
              <a:t>fácil</a:t>
            </a:r>
            <a:r>
              <a:rPr lang="en-US" b="0" i="0" u="none" strike="noStrike" dirty="0">
                <a:solidFill>
                  <a:srgbClr val="000000"/>
                </a:solidFill>
                <a:effectLst/>
              </a:rPr>
              <a:t> com outros </a:t>
            </a:r>
            <a:r>
              <a:rPr lang="en-US" b="0" i="0" u="none" strike="noStrike" dirty="0" err="1">
                <a:solidFill>
                  <a:srgbClr val="000000"/>
                </a:solidFill>
                <a:effectLst/>
              </a:rPr>
              <a:t>serviços</a:t>
            </a:r>
            <a:r>
              <a:rPr lang="en-US" b="0" i="0" u="none" strike="noStrike" dirty="0">
                <a:solidFill>
                  <a:srgbClr val="000000"/>
                </a:solidFill>
                <a:effectLst/>
              </a:rPr>
              <a:t> AWS.</a:t>
            </a:r>
          </a:p>
          <a:p>
            <a:endParaRPr lang="en-BR" b="1" i="1" dirty="0"/>
          </a:p>
        </p:txBody>
      </p:sp>
    </p:spTree>
    <p:extLst>
      <p:ext uri="{BB962C8B-B14F-4D97-AF65-F5344CB8AC3E}">
        <p14:creationId xmlns:p14="http://schemas.microsoft.com/office/powerpoint/2010/main" val="2047514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141238"/>
            <a:ext cx="11880850" cy="6463308"/>
          </a:xfrm>
          <a:prstGeom prst="rect">
            <a:avLst/>
          </a:prstGeom>
          <a:noFill/>
        </p:spPr>
        <p:txBody>
          <a:bodyPr wrap="square" rtlCol="0">
            <a:spAutoFit/>
          </a:bodyPr>
          <a:lstStyle/>
          <a:p>
            <a:pPr algn="l"/>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comércio</a:t>
            </a:r>
            <a:r>
              <a:rPr lang="en-US" b="0" i="0" u="none" strike="noStrike" dirty="0">
                <a:solidFill>
                  <a:srgbClr val="000000"/>
                </a:solidFill>
                <a:effectLst/>
              </a:rPr>
              <a:t> </a:t>
            </a:r>
            <a:r>
              <a:rPr lang="en-US" b="0" i="0" u="none" strike="noStrike" dirty="0" err="1">
                <a:solidFill>
                  <a:srgbClr val="000000"/>
                </a:solidFill>
                <a:effectLst/>
              </a:rPr>
              <a:t>eletrônico</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lançando</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nova </a:t>
            </a:r>
            <a:r>
              <a:rPr lang="en-US" b="0" i="0" u="none" strike="noStrike" dirty="0" err="1">
                <a:solidFill>
                  <a:srgbClr val="000000"/>
                </a:solidFill>
                <a:effectLst/>
              </a:rPr>
              <a:t>plataforma</a:t>
            </a:r>
            <a:r>
              <a:rPr lang="en-US" b="0" i="0" u="none" strike="noStrike" dirty="0">
                <a:solidFill>
                  <a:srgbClr val="000000"/>
                </a:solidFill>
                <a:effectLst/>
              </a:rPr>
              <a:t> web que </a:t>
            </a:r>
            <a:r>
              <a:rPr lang="en-US" b="0" i="0" u="none" strike="noStrike" dirty="0" err="1">
                <a:solidFill>
                  <a:srgbClr val="000000"/>
                </a:solidFill>
                <a:effectLst/>
              </a:rPr>
              <a:t>permite</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façam</a:t>
            </a:r>
            <a:r>
              <a:rPr lang="en-US" b="0" i="0" u="none" strike="noStrike" dirty="0">
                <a:solidFill>
                  <a:srgbClr val="000000"/>
                </a:solidFill>
                <a:effectLst/>
              </a:rPr>
              <a:t> </a:t>
            </a:r>
            <a:r>
              <a:rPr lang="en-US" b="0" i="0" u="none" strike="noStrike" dirty="0" err="1">
                <a:solidFill>
                  <a:srgbClr val="000000"/>
                </a:solidFill>
                <a:effectLst/>
              </a:rPr>
              <a:t>compras</a:t>
            </a:r>
            <a:r>
              <a:rPr lang="en-US" b="0" i="0" u="none" strike="noStrike" dirty="0">
                <a:solidFill>
                  <a:srgbClr val="000000"/>
                </a:solidFill>
                <a:effectLst/>
              </a:rPr>
              <a:t> online. A equipe de segurança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preocupada</a:t>
            </a:r>
            <a:r>
              <a:rPr lang="en-US" b="0" i="0" u="none" strike="noStrike" dirty="0">
                <a:solidFill>
                  <a:srgbClr val="000000"/>
                </a:solidFill>
                <a:effectLst/>
              </a:rPr>
              <a:t> com a </a:t>
            </a:r>
            <a:r>
              <a:rPr lang="en-US" b="0" i="0" u="none" strike="noStrike" dirty="0" err="1">
                <a:solidFill>
                  <a:srgbClr val="000000"/>
                </a:solidFill>
                <a:effectLst/>
              </a:rPr>
              <a:t>proteção</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contra </a:t>
            </a:r>
            <a:r>
              <a:rPr lang="en-US" b="0" i="0" u="none" strike="noStrike" dirty="0" err="1">
                <a:solidFill>
                  <a:srgbClr val="000000"/>
                </a:solidFill>
                <a:effectLst/>
              </a:rPr>
              <a:t>ameaças</a:t>
            </a:r>
            <a:r>
              <a:rPr lang="en-US" b="0" i="0" u="none" strike="noStrike" dirty="0">
                <a:solidFill>
                  <a:srgbClr val="000000"/>
                </a:solidFill>
                <a:effectLst/>
              </a:rPr>
              <a:t> </a:t>
            </a:r>
            <a:r>
              <a:rPr lang="en-US" b="0" i="0" u="none" strike="noStrike" dirty="0" err="1">
                <a:solidFill>
                  <a:srgbClr val="000000"/>
                </a:solidFill>
                <a:effectLst/>
              </a:rPr>
              <a:t>comuns</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web, </a:t>
            </a:r>
            <a:r>
              <a:rPr lang="en-US" b="0" i="0" u="none" strike="noStrike" dirty="0" err="1">
                <a:solidFill>
                  <a:srgbClr val="000000"/>
                </a:solidFill>
                <a:effectLst/>
              </a:rPr>
              <a:t>como</a:t>
            </a:r>
            <a:r>
              <a:rPr lang="en-US" b="0" i="0" u="none" strike="noStrike" dirty="0">
                <a:solidFill>
                  <a:srgbClr val="000000"/>
                </a:solidFill>
                <a:effectLst/>
              </a:rPr>
              <a:t>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 que </a:t>
            </a:r>
            <a:r>
              <a:rPr lang="en-US" b="0" i="0" u="none" strike="noStrike" dirty="0" err="1">
                <a:solidFill>
                  <a:srgbClr val="000000"/>
                </a:solidFill>
                <a:effectLst/>
              </a:rPr>
              <a:t>podem</a:t>
            </a:r>
            <a:r>
              <a:rPr lang="en-US" b="0" i="0" u="none" strike="noStrike" dirty="0">
                <a:solidFill>
                  <a:srgbClr val="000000"/>
                </a:solidFill>
                <a:effectLst/>
              </a:rPr>
              <a:t> </a:t>
            </a:r>
            <a:r>
              <a:rPr lang="en-US" b="0" i="0" u="none" strike="noStrike" dirty="0" err="1">
                <a:solidFill>
                  <a:srgbClr val="000000"/>
                </a:solidFill>
                <a:effectLst/>
              </a:rPr>
              <a:t>comprometer</a:t>
            </a:r>
            <a:r>
              <a:rPr lang="en-US" b="0" i="0" u="none" strike="noStrike" dirty="0">
                <a:solidFill>
                  <a:srgbClr val="000000"/>
                </a:solidFill>
                <a:effectLst/>
              </a:rPr>
              <a:t> a segurança dos dados dos </a:t>
            </a:r>
            <a:r>
              <a:rPr lang="en-US" b="0" i="0" u="none" strike="noStrike" dirty="0" err="1">
                <a:solidFill>
                  <a:srgbClr val="000000"/>
                </a:solidFill>
                <a:effectLst/>
              </a:rPr>
              <a:t>clientes</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utiliza</a:t>
            </a:r>
            <a:r>
              <a:rPr lang="en-US" b="0" i="0" u="none" strike="noStrike" dirty="0">
                <a:solidFill>
                  <a:srgbClr val="000000"/>
                </a:solidFill>
                <a:effectLst/>
              </a:rPr>
              <a:t> </a:t>
            </a:r>
            <a:r>
              <a:rPr lang="en-US" b="0" i="0" u="none" strike="noStrike" dirty="0" err="1">
                <a:solidFill>
                  <a:srgbClr val="000000"/>
                </a:solidFill>
                <a:effectLst/>
              </a:rPr>
              <a:t>diversos</a:t>
            </a:r>
            <a:r>
              <a:rPr lang="en-US" b="0" i="0" u="none" strike="noStrike" dirty="0">
                <a:solidFill>
                  <a:srgbClr val="000000"/>
                </a:solidFill>
                <a:effectLst/>
              </a:rPr>
              <a:t> </a:t>
            </a:r>
            <a:r>
              <a:rPr lang="en-US" b="0" i="0" u="none" strike="noStrike" dirty="0" err="1">
                <a:solidFill>
                  <a:srgbClr val="000000"/>
                </a:solidFill>
                <a:effectLst/>
              </a:rPr>
              <a:t>serviços</a:t>
            </a:r>
            <a:r>
              <a:rPr lang="en-US" b="0" i="0" u="none" strike="noStrike" dirty="0">
                <a:solidFill>
                  <a:srgbClr val="000000"/>
                </a:solidFill>
                <a:effectLst/>
              </a:rPr>
              <a:t> de segurança da AWS, </a:t>
            </a:r>
            <a:r>
              <a:rPr lang="en-US" b="0" i="0" u="none" strike="noStrike" dirty="0" err="1">
                <a:solidFill>
                  <a:srgbClr val="000000"/>
                </a:solidFill>
                <a:effectLst/>
              </a:rPr>
              <a:t>como</a:t>
            </a:r>
            <a:r>
              <a:rPr lang="en-US" b="0" i="0" u="none" strike="noStrike" dirty="0">
                <a:solidFill>
                  <a:srgbClr val="000000"/>
                </a:solidFill>
                <a:effectLst/>
              </a:rPr>
              <a:t> AWS WAF, AWS Firewall Manager, AWS GuardDuty e Network ACLs (NACLs), mas a equipe de </a:t>
            </a:r>
            <a:r>
              <a:rPr lang="en-US" b="0" i="0" u="none" strike="noStrike" dirty="0" err="1">
                <a:solidFill>
                  <a:srgbClr val="000000"/>
                </a:solidFill>
                <a:effectLst/>
              </a:rPr>
              <a:t>engenharia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tem</a:t>
            </a:r>
            <a:r>
              <a:rPr lang="en-US" b="0" i="0" u="none" strike="noStrike" dirty="0">
                <a:solidFill>
                  <a:srgbClr val="000000"/>
                </a:solidFill>
                <a:effectLst/>
              </a:rPr>
              <a:t> </a:t>
            </a:r>
            <a:r>
              <a:rPr lang="en-US" b="0" i="0" u="none" strike="noStrike" dirty="0" err="1">
                <a:solidFill>
                  <a:srgbClr val="000000"/>
                </a:solidFill>
                <a:effectLst/>
              </a:rPr>
              <a:t>certeza</a:t>
            </a:r>
            <a:r>
              <a:rPr lang="en-US" b="0" i="0" u="none" strike="noStrike" dirty="0">
                <a:solidFill>
                  <a:srgbClr val="000000"/>
                </a:solidFill>
                <a:effectLst/>
              </a:rPr>
              <a:t> de qual </a:t>
            </a:r>
            <a:r>
              <a:rPr lang="en-US" b="0" i="0" u="none" strike="noStrike" dirty="0" err="1">
                <a:solidFill>
                  <a:srgbClr val="000000"/>
                </a:solidFill>
                <a:effectLst/>
              </a:rPr>
              <a:t>combinação</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é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eficaz</a:t>
            </a:r>
            <a:r>
              <a:rPr lang="en-US" b="0" i="0" u="none" strike="noStrike" dirty="0">
                <a:solidFill>
                  <a:srgbClr val="000000"/>
                </a:solidFill>
                <a:effectLst/>
              </a:rPr>
              <a:t> para </a:t>
            </a:r>
            <a:r>
              <a:rPr lang="en-US" b="0" i="0" u="none" strike="noStrike" dirty="0" err="1">
                <a:solidFill>
                  <a:srgbClr val="000000"/>
                </a:solidFill>
                <a:effectLst/>
              </a:rPr>
              <a:t>mitigar</a:t>
            </a:r>
            <a:r>
              <a:rPr lang="en-US" b="0" i="0" u="none" strike="noStrike" dirty="0">
                <a:solidFill>
                  <a:srgbClr val="000000"/>
                </a:solidFill>
                <a:effectLst/>
              </a:rPr>
              <a:t> esses </a:t>
            </a:r>
            <a:r>
              <a:rPr lang="en-US" b="0" i="0" u="none" strike="noStrike" dirty="0" err="1">
                <a:solidFill>
                  <a:srgbClr val="000000"/>
                </a:solidFill>
                <a:effectLst/>
              </a:rPr>
              <a:t>tipos</a:t>
            </a:r>
            <a:r>
              <a:rPr lang="en-US" b="0" i="0" u="none" strike="noStrike" dirty="0">
                <a:solidFill>
                  <a:srgbClr val="000000"/>
                </a:solidFill>
                <a:effectLst/>
              </a:rPr>
              <a:t> de </a:t>
            </a:r>
            <a:r>
              <a:rPr lang="en-US" b="0" i="0" u="none" strike="noStrike" dirty="0" err="1">
                <a:solidFill>
                  <a:srgbClr val="000000"/>
                </a:solidFill>
                <a:effectLst/>
              </a:rPr>
              <a:t>ataques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das </a:t>
            </a:r>
            <a:r>
              <a:rPr lang="en-US" b="0" i="0" u="none" strike="noStrike" dirty="0" err="1">
                <a:solidFill>
                  <a:srgbClr val="000000"/>
                </a:solidFill>
                <a:effectLst/>
              </a:rPr>
              <a:t>seguintes</a:t>
            </a:r>
            <a:r>
              <a:rPr lang="en-US" b="0" i="0" u="none" strike="noStrike" dirty="0">
                <a:solidFill>
                  <a:srgbClr val="000000"/>
                </a:solidFill>
                <a:effectLst/>
              </a:rPr>
              <a:t> </a:t>
            </a:r>
            <a:r>
              <a:rPr lang="en-US" b="0" i="0" u="none" strike="noStrike" dirty="0" err="1">
                <a:solidFill>
                  <a:srgbClr val="000000"/>
                </a:solidFill>
                <a:effectLst/>
              </a:rPr>
              <a:t>combinações</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proteger</a:t>
            </a:r>
            <a:r>
              <a:rPr lang="en-US" b="0" i="0" u="none" strike="noStrike" dirty="0">
                <a:solidFill>
                  <a:srgbClr val="000000"/>
                </a:solidFill>
                <a:effectLst/>
              </a:rPr>
              <a:t> a </a:t>
            </a:r>
            <a:r>
              <a:rPr lang="en-US" b="0" i="0" u="none" strike="noStrike" dirty="0" err="1">
                <a:solidFill>
                  <a:srgbClr val="000000"/>
                </a:solidFill>
                <a:effectLst/>
              </a:rPr>
              <a:t>aplicação</a:t>
            </a:r>
            <a:r>
              <a:rPr lang="en-US" b="0" i="0" u="none" strike="noStrike" dirty="0">
                <a:solidFill>
                  <a:srgbClr val="000000"/>
                </a:solidFill>
                <a:effectLst/>
              </a:rPr>
              <a:t> web contra </a:t>
            </a:r>
            <a:r>
              <a:rPr lang="en-US" b="0" i="0" u="none" strike="noStrike" dirty="0" err="1">
                <a:solidFill>
                  <a:srgbClr val="000000"/>
                </a:solidFill>
                <a:effectLst/>
              </a:rPr>
              <a:t>ataques</a:t>
            </a:r>
            <a:r>
              <a:rPr lang="en-US" b="0" i="0" u="none" strike="noStrike" dirty="0">
                <a:solidFill>
                  <a:srgbClr val="000000"/>
                </a:solidFill>
                <a:effectLst/>
              </a:rPr>
              <a:t> de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a:t>
            </a:r>
          </a:p>
          <a:p>
            <a:pPr algn="l"/>
            <a:r>
              <a:rPr lang="en-US" b="0" i="0" u="none" strike="noStrike" dirty="0">
                <a:solidFill>
                  <a:srgbClr val="000000"/>
                </a:solidFill>
                <a:effectLst/>
              </a:rPr>
              <a:t>a) </a:t>
            </a:r>
            <a:r>
              <a:rPr lang="en-US" b="0" i="0" u="none" strike="noStrike" dirty="0" err="1">
                <a:solidFill>
                  <a:srgbClr val="000000"/>
                </a:solidFill>
                <a:effectLst/>
              </a:rPr>
              <a:t>Utilizar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criar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que </a:t>
            </a:r>
            <a:r>
              <a:rPr lang="en-US" b="0" i="0" u="none" strike="noStrike" dirty="0" err="1">
                <a:solidFill>
                  <a:srgbClr val="000000"/>
                </a:solidFill>
                <a:effectLst/>
              </a:rPr>
              <a:t>bloqueiem</a:t>
            </a:r>
            <a:r>
              <a:rPr lang="en-US" b="0" i="0" u="none" strike="noStrike" dirty="0">
                <a:solidFill>
                  <a:srgbClr val="000000"/>
                </a:solidFill>
                <a:effectLst/>
              </a:rPr>
              <a:t> </a:t>
            </a:r>
            <a:r>
              <a:rPr lang="en-US" b="0" i="0" u="none" strike="noStrike" dirty="0" err="1">
                <a:solidFill>
                  <a:srgbClr val="000000"/>
                </a:solidFill>
                <a:effectLst/>
              </a:rPr>
              <a:t>padrões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a:t>
            </a:r>
            <a:r>
              <a:rPr lang="en-US" b="1" i="0" u="none" strike="noStrike" dirty="0" err="1">
                <a:solidFill>
                  <a:srgbClr val="000000"/>
                </a:solidFill>
                <a:effectLst/>
              </a:rPr>
              <a:t>GuardDuty</a:t>
            </a:r>
            <a:r>
              <a:rPr lang="en-US" b="0" i="0" u="none" strike="noStrike" dirty="0" err="1">
                <a:solidFill>
                  <a:srgbClr val="000000"/>
                </a:solidFill>
                <a:effectLst/>
              </a:rPr>
              <a:t>para</a:t>
            </a:r>
            <a:r>
              <a:rPr lang="en-US" b="0" i="0" u="none" strike="noStrike" dirty="0">
                <a:solidFill>
                  <a:srgbClr val="000000"/>
                </a:solidFill>
                <a:effectLst/>
              </a:rPr>
              <a:t>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atividades</a:t>
            </a:r>
            <a:r>
              <a:rPr lang="en-US" b="0" i="0" u="none" strike="noStrike" dirty="0">
                <a:solidFill>
                  <a:srgbClr val="000000"/>
                </a:solidFill>
                <a:effectLst/>
              </a:rPr>
              <a:t> </a:t>
            </a:r>
            <a:r>
              <a:rPr lang="en-US" b="0" i="0" u="none" strike="noStrike" dirty="0" err="1">
                <a:solidFill>
                  <a:srgbClr val="000000"/>
                </a:solidFill>
                <a:effectLst/>
              </a:rPr>
              <a:t>maliciosas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todo</a:t>
            </a:r>
            <a:r>
              <a:rPr lang="en-US" b="0" i="0" u="none" strike="noStrike" dirty="0">
                <a:solidFill>
                  <a:srgbClr val="000000"/>
                </a:solidFill>
                <a:effectLst/>
              </a:rPr>
              <a:t> o </a:t>
            </a:r>
            <a:r>
              <a:rPr lang="en-US" b="0" i="0" u="none" strike="noStrike" dirty="0" err="1">
                <a:solidFill>
                  <a:srgbClr val="000000"/>
                </a:solidFill>
                <a:effectLst/>
              </a:rPr>
              <a:t>ambiente</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a:t>
            </a:r>
            <a:r>
              <a:rPr lang="en-US" b="0" i="0" u="none" strike="noStrike" dirty="0" err="1">
                <a:solidFill>
                  <a:srgbClr val="000000"/>
                </a:solidFill>
                <a:effectLst/>
              </a:rPr>
              <a:t>suspeito</a:t>
            </a:r>
            <a:r>
              <a:rPr lang="en-US" b="0" i="0" u="none" strike="noStrike" dirty="0">
                <a:solidFill>
                  <a:srgbClr val="000000"/>
                </a:solidFill>
                <a:effectLst/>
              </a:rPr>
              <a:t>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segurança </a:t>
            </a:r>
            <a:r>
              <a:rPr lang="en-US" b="0" i="0" u="none" strike="noStrike" dirty="0" err="1">
                <a:solidFill>
                  <a:srgbClr val="000000"/>
                </a:solidFill>
                <a:effectLst/>
              </a:rPr>
              <a:t>centralizadas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todas</a:t>
            </a:r>
            <a:r>
              <a:rPr lang="en-US" b="0" i="0" u="none" strike="noStrike" dirty="0">
                <a:solidFill>
                  <a:srgbClr val="000000"/>
                </a:solidFill>
                <a:effectLst/>
              </a:rPr>
              <a:t> as </a:t>
            </a:r>
            <a:r>
              <a:rPr lang="en-US" b="0" i="0" u="none" strike="noStrike" dirty="0" err="1">
                <a:solidFill>
                  <a:srgbClr val="000000"/>
                </a:solidFill>
                <a:effectLst/>
              </a:rPr>
              <a:t>contas</a:t>
            </a:r>
            <a:r>
              <a:rPr lang="en-US" b="0" i="0" u="none" strike="noStrike" dirty="0">
                <a:solidFill>
                  <a:srgbClr val="000000"/>
                </a:solidFill>
                <a:effectLst/>
              </a:rPr>
              <a:t>.</a:t>
            </a:r>
          </a:p>
          <a:p>
            <a:pPr algn="l"/>
            <a:r>
              <a:rPr lang="en-US" b="0" i="0" u="none" strike="noStrike" dirty="0">
                <a:solidFill>
                  <a:srgbClr val="000000"/>
                </a:solidFill>
                <a:effectLst/>
              </a:rPr>
              <a:t>c) Usar </a:t>
            </a:r>
            <a:r>
              <a:rPr lang="en-US" b="1" i="0" u="none" strike="noStrike" dirty="0">
                <a:solidFill>
                  <a:srgbClr val="000000"/>
                </a:solidFill>
                <a:effectLst/>
              </a:rPr>
              <a:t>AWS GuardDuty</a:t>
            </a:r>
            <a:r>
              <a:rPr lang="en-US" b="0" i="0" u="none" strike="noStrike" dirty="0">
                <a:solidFill>
                  <a:srgbClr val="000000"/>
                </a:solidFill>
                <a:effectLst/>
              </a:rPr>
              <a:t> para </a:t>
            </a:r>
            <a:r>
              <a:rPr lang="en-US" b="0" i="0" u="none" strike="noStrike" dirty="0" err="1">
                <a:solidFill>
                  <a:srgbClr val="000000"/>
                </a:solidFill>
                <a:effectLst/>
              </a:rPr>
              <a:t>detectar</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a:t>
            </a:r>
            <a:r>
              <a:rPr lang="en-US" b="0" i="0" u="none" strike="noStrike" dirty="0" err="1">
                <a:solidFill>
                  <a:srgbClr val="000000"/>
                </a:solidFill>
                <a:effectLst/>
              </a:rPr>
              <a:t>automaticamente</a:t>
            </a:r>
            <a:r>
              <a:rPr lang="en-US" b="0" i="0" u="none" strike="noStrike" dirty="0">
                <a:solidFill>
                  <a:srgbClr val="000000"/>
                </a:solidFill>
                <a:effectLst/>
              </a:rPr>
              <a:t> </a:t>
            </a:r>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com base </a:t>
            </a:r>
            <a:r>
              <a:rPr lang="en-US" b="0" i="0" u="none" strike="noStrike" dirty="0" err="1">
                <a:solidFill>
                  <a:srgbClr val="000000"/>
                </a:solidFill>
                <a:effectLst/>
              </a:rPr>
              <a:t>nas</a:t>
            </a:r>
            <a:r>
              <a:rPr lang="en-US" b="0" i="0" u="none" strike="noStrike" dirty="0">
                <a:solidFill>
                  <a:srgbClr val="000000"/>
                </a:solidFill>
                <a:effectLst/>
              </a:rPr>
              <a:t> </a:t>
            </a:r>
            <a:r>
              <a:rPr lang="en-US" b="0" i="0" u="none" strike="noStrike" dirty="0" err="1">
                <a:solidFill>
                  <a:srgbClr val="000000"/>
                </a:solidFill>
                <a:effectLst/>
              </a:rPr>
              <a:t>detecções</a:t>
            </a:r>
            <a:r>
              <a:rPr lang="en-US" b="0" i="0" u="none" strike="noStrike" dirty="0">
                <a:solidFill>
                  <a:srgbClr val="000000"/>
                </a:solidFill>
                <a:effectLst/>
              </a:rPr>
              <a:t>.</a:t>
            </a:r>
          </a:p>
          <a:p>
            <a:pPr algn="l"/>
            <a:r>
              <a:rPr lang="en-US" b="0" i="0" u="none" strike="noStrike" dirty="0">
                <a:solidFill>
                  <a:srgbClr val="000000"/>
                </a:solidFill>
                <a:effectLst/>
              </a:rPr>
              <a:t>d) </a:t>
            </a:r>
            <a:r>
              <a:rPr lang="en-US" b="0" i="0" u="none" strike="noStrike" dirty="0" err="1">
                <a:solidFill>
                  <a:srgbClr val="000000"/>
                </a:solidFill>
                <a:effectLst/>
              </a:rPr>
              <a:t>Implementar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XSS e SQLi e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controlar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e </a:t>
            </a:r>
            <a:r>
              <a:rPr lang="en-US" b="0" i="0" u="none" strike="noStrike" dirty="0" err="1">
                <a:solidFill>
                  <a:srgbClr val="000000"/>
                </a:solidFill>
                <a:effectLst/>
              </a:rPr>
              <a:t>saída</a:t>
            </a:r>
            <a:r>
              <a:rPr lang="en-US" b="0" i="0" u="none" strike="noStrike" dirty="0">
                <a:solidFill>
                  <a:srgbClr val="000000"/>
                </a:solidFill>
                <a:effectLst/>
              </a:rPr>
              <a:t> </a:t>
            </a:r>
            <a:r>
              <a:rPr lang="en-US" b="0" i="0" u="none" strike="noStrike" dirty="0" err="1">
                <a:solidFill>
                  <a:srgbClr val="000000"/>
                </a:solidFill>
                <a:effectLst/>
              </a:rPr>
              <a:t>nas</a:t>
            </a:r>
            <a:r>
              <a:rPr lang="en-US" b="0" i="0" u="none" strike="noStrike" dirty="0">
                <a:solidFill>
                  <a:srgbClr val="000000"/>
                </a:solidFill>
                <a:effectLst/>
              </a:rPr>
              <a:t> sub-redes da VPC.</a:t>
            </a:r>
          </a:p>
          <a:p>
            <a:endParaRPr lang="en-BR" b="1" i="1" dirty="0"/>
          </a:p>
        </p:txBody>
      </p:sp>
    </p:spTree>
    <p:extLst>
      <p:ext uri="{BB962C8B-B14F-4D97-AF65-F5344CB8AC3E}">
        <p14:creationId xmlns:p14="http://schemas.microsoft.com/office/powerpoint/2010/main" val="4047093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141238"/>
            <a:ext cx="11880850" cy="6463308"/>
          </a:xfrm>
          <a:prstGeom prst="rect">
            <a:avLst/>
          </a:prstGeom>
          <a:noFill/>
        </p:spPr>
        <p:txBody>
          <a:bodyPr wrap="square" rtlCol="0">
            <a:spAutoFit/>
          </a:bodyPr>
          <a:lstStyle/>
          <a:p>
            <a:pPr algn="l"/>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comércio</a:t>
            </a:r>
            <a:r>
              <a:rPr lang="en-US" b="0" i="0" u="none" strike="noStrike" dirty="0">
                <a:solidFill>
                  <a:srgbClr val="000000"/>
                </a:solidFill>
                <a:effectLst/>
              </a:rPr>
              <a:t> </a:t>
            </a:r>
            <a:r>
              <a:rPr lang="en-US" b="0" i="0" u="none" strike="noStrike" dirty="0" err="1">
                <a:solidFill>
                  <a:srgbClr val="000000"/>
                </a:solidFill>
                <a:effectLst/>
              </a:rPr>
              <a:t>eletrônico</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lançando</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nova </a:t>
            </a:r>
            <a:r>
              <a:rPr lang="en-US" b="0" i="0" u="none" strike="noStrike" dirty="0" err="1">
                <a:solidFill>
                  <a:srgbClr val="000000"/>
                </a:solidFill>
                <a:effectLst/>
              </a:rPr>
              <a:t>plataforma</a:t>
            </a:r>
            <a:r>
              <a:rPr lang="en-US" b="0" i="0" u="none" strike="noStrike" dirty="0">
                <a:solidFill>
                  <a:srgbClr val="000000"/>
                </a:solidFill>
                <a:effectLst/>
              </a:rPr>
              <a:t> web que </a:t>
            </a:r>
            <a:r>
              <a:rPr lang="en-US" b="0" i="0" u="none" strike="noStrike" dirty="0" err="1">
                <a:solidFill>
                  <a:srgbClr val="000000"/>
                </a:solidFill>
                <a:effectLst/>
              </a:rPr>
              <a:t>permite</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façam</a:t>
            </a:r>
            <a:r>
              <a:rPr lang="en-US" b="0" i="0" u="none" strike="noStrike" dirty="0">
                <a:solidFill>
                  <a:srgbClr val="000000"/>
                </a:solidFill>
                <a:effectLst/>
              </a:rPr>
              <a:t> </a:t>
            </a:r>
            <a:r>
              <a:rPr lang="en-US" b="0" i="0" u="none" strike="noStrike" dirty="0" err="1">
                <a:solidFill>
                  <a:srgbClr val="000000"/>
                </a:solidFill>
                <a:effectLst/>
              </a:rPr>
              <a:t>compras</a:t>
            </a:r>
            <a:r>
              <a:rPr lang="en-US" b="0" i="0" u="none" strike="noStrike" dirty="0">
                <a:solidFill>
                  <a:srgbClr val="000000"/>
                </a:solidFill>
                <a:effectLst/>
              </a:rPr>
              <a:t> online. A equipe de segurança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preocupada</a:t>
            </a:r>
            <a:r>
              <a:rPr lang="en-US" b="0" i="0" u="none" strike="noStrike" dirty="0">
                <a:solidFill>
                  <a:srgbClr val="000000"/>
                </a:solidFill>
                <a:effectLst/>
              </a:rPr>
              <a:t> com a </a:t>
            </a:r>
            <a:r>
              <a:rPr lang="en-US" b="0" i="0" u="none" strike="noStrike" dirty="0" err="1">
                <a:solidFill>
                  <a:srgbClr val="000000"/>
                </a:solidFill>
                <a:effectLst/>
              </a:rPr>
              <a:t>proteção</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contra </a:t>
            </a:r>
            <a:r>
              <a:rPr lang="en-US" b="0" i="0" u="none" strike="noStrike" dirty="0" err="1">
                <a:solidFill>
                  <a:srgbClr val="000000"/>
                </a:solidFill>
                <a:effectLst/>
              </a:rPr>
              <a:t>ameaças</a:t>
            </a:r>
            <a:r>
              <a:rPr lang="en-US" b="0" i="0" u="none" strike="noStrike" dirty="0">
                <a:solidFill>
                  <a:srgbClr val="000000"/>
                </a:solidFill>
                <a:effectLst/>
              </a:rPr>
              <a:t> </a:t>
            </a:r>
            <a:r>
              <a:rPr lang="en-US" b="0" i="0" u="none" strike="noStrike" dirty="0" err="1">
                <a:solidFill>
                  <a:srgbClr val="000000"/>
                </a:solidFill>
                <a:effectLst/>
              </a:rPr>
              <a:t>comuns</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web, </a:t>
            </a:r>
            <a:r>
              <a:rPr lang="en-US" b="0" i="0" u="none" strike="noStrike" dirty="0" err="1">
                <a:solidFill>
                  <a:srgbClr val="000000"/>
                </a:solidFill>
                <a:effectLst/>
              </a:rPr>
              <a:t>como</a:t>
            </a:r>
            <a:r>
              <a:rPr lang="en-US" b="0" i="0" u="none" strike="noStrike" dirty="0">
                <a:solidFill>
                  <a:srgbClr val="000000"/>
                </a:solidFill>
                <a:effectLst/>
              </a:rPr>
              <a:t>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 que </a:t>
            </a:r>
            <a:r>
              <a:rPr lang="en-US" b="0" i="0" u="none" strike="noStrike" dirty="0" err="1">
                <a:solidFill>
                  <a:srgbClr val="000000"/>
                </a:solidFill>
                <a:effectLst/>
              </a:rPr>
              <a:t>podem</a:t>
            </a:r>
            <a:r>
              <a:rPr lang="en-US" b="0" i="0" u="none" strike="noStrike" dirty="0">
                <a:solidFill>
                  <a:srgbClr val="000000"/>
                </a:solidFill>
                <a:effectLst/>
              </a:rPr>
              <a:t> </a:t>
            </a:r>
            <a:r>
              <a:rPr lang="en-US" b="0" i="0" u="none" strike="noStrike" dirty="0" err="1">
                <a:solidFill>
                  <a:srgbClr val="000000"/>
                </a:solidFill>
                <a:effectLst/>
              </a:rPr>
              <a:t>comprometer</a:t>
            </a:r>
            <a:r>
              <a:rPr lang="en-US" b="0" i="0" u="none" strike="noStrike" dirty="0">
                <a:solidFill>
                  <a:srgbClr val="000000"/>
                </a:solidFill>
                <a:effectLst/>
              </a:rPr>
              <a:t> a segurança dos dados dos </a:t>
            </a:r>
            <a:r>
              <a:rPr lang="en-US" b="0" i="0" u="none" strike="noStrike" dirty="0" err="1">
                <a:solidFill>
                  <a:srgbClr val="000000"/>
                </a:solidFill>
                <a:effectLst/>
              </a:rPr>
              <a:t>clientes</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utiliza</a:t>
            </a:r>
            <a:r>
              <a:rPr lang="en-US" b="0" i="0" u="none" strike="noStrike" dirty="0">
                <a:solidFill>
                  <a:srgbClr val="000000"/>
                </a:solidFill>
                <a:effectLst/>
              </a:rPr>
              <a:t> </a:t>
            </a:r>
            <a:r>
              <a:rPr lang="en-US" b="0" i="0" u="none" strike="noStrike" dirty="0" err="1">
                <a:solidFill>
                  <a:srgbClr val="000000"/>
                </a:solidFill>
                <a:effectLst/>
              </a:rPr>
              <a:t>diversos</a:t>
            </a:r>
            <a:r>
              <a:rPr lang="en-US" b="0" i="0" u="none" strike="noStrike" dirty="0">
                <a:solidFill>
                  <a:srgbClr val="000000"/>
                </a:solidFill>
                <a:effectLst/>
              </a:rPr>
              <a:t> </a:t>
            </a:r>
            <a:r>
              <a:rPr lang="en-US" b="0" i="0" u="none" strike="noStrike" dirty="0" err="1">
                <a:solidFill>
                  <a:srgbClr val="000000"/>
                </a:solidFill>
                <a:effectLst/>
              </a:rPr>
              <a:t>serviços</a:t>
            </a:r>
            <a:r>
              <a:rPr lang="en-US" b="0" i="0" u="none" strike="noStrike" dirty="0">
                <a:solidFill>
                  <a:srgbClr val="000000"/>
                </a:solidFill>
                <a:effectLst/>
              </a:rPr>
              <a:t> de segurança da AWS, </a:t>
            </a:r>
            <a:r>
              <a:rPr lang="en-US" b="0" i="0" u="none" strike="noStrike" dirty="0" err="1">
                <a:solidFill>
                  <a:srgbClr val="000000"/>
                </a:solidFill>
                <a:effectLst/>
              </a:rPr>
              <a:t>como</a:t>
            </a:r>
            <a:r>
              <a:rPr lang="en-US" b="0" i="0" u="none" strike="noStrike" dirty="0">
                <a:solidFill>
                  <a:srgbClr val="000000"/>
                </a:solidFill>
                <a:effectLst/>
              </a:rPr>
              <a:t> AWS WAF, AWS Firewall Manager, AWS GuardDuty e Network ACLs (NACLs), mas a equipe de </a:t>
            </a:r>
            <a:r>
              <a:rPr lang="en-US" b="0" i="0" u="none" strike="noStrike" dirty="0" err="1">
                <a:solidFill>
                  <a:srgbClr val="000000"/>
                </a:solidFill>
                <a:effectLst/>
              </a:rPr>
              <a:t>engenharia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tem</a:t>
            </a:r>
            <a:r>
              <a:rPr lang="en-US" b="0" i="0" u="none" strike="noStrike" dirty="0">
                <a:solidFill>
                  <a:srgbClr val="000000"/>
                </a:solidFill>
                <a:effectLst/>
              </a:rPr>
              <a:t> </a:t>
            </a:r>
            <a:r>
              <a:rPr lang="en-US" b="0" i="0" u="none" strike="noStrike" dirty="0" err="1">
                <a:solidFill>
                  <a:srgbClr val="000000"/>
                </a:solidFill>
                <a:effectLst/>
              </a:rPr>
              <a:t>certeza</a:t>
            </a:r>
            <a:r>
              <a:rPr lang="en-US" b="0" i="0" u="none" strike="noStrike" dirty="0">
                <a:solidFill>
                  <a:srgbClr val="000000"/>
                </a:solidFill>
                <a:effectLst/>
              </a:rPr>
              <a:t> de qual </a:t>
            </a:r>
            <a:r>
              <a:rPr lang="en-US" b="0" i="0" u="none" strike="noStrike" dirty="0" err="1">
                <a:solidFill>
                  <a:srgbClr val="000000"/>
                </a:solidFill>
                <a:effectLst/>
              </a:rPr>
              <a:t>combinação</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é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eficaz</a:t>
            </a:r>
            <a:r>
              <a:rPr lang="en-US" b="0" i="0" u="none" strike="noStrike" dirty="0">
                <a:solidFill>
                  <a:srgbClr val="000000"/>
                </a:solidFill>
                <a:effectLst/>
              </a:rPr>
              <a:t> para </a:t>
            </a:r>
            <a:r>
              <a:rPr lang="en-US" b="0" i="0" u="none" strike="noStrike" dirty="0" err="1">
                <a:solidFill>
                  <a:srgbClr val="000000"/>
                </a:solidFill>
                <a:effectLst/>
              </a:rPr>
              <a:t>mitigar</a:t>
            </a:r>
            <a:r>
              <a:rPr lang="en-US" b="0" i="0" u="none" strike="noStrike" dirty="0">
                <a:solidFill>
                  <a:srgbClr val="000000"/>
                </a:solidFill>
                <a:effectLst/>
              </a:rPr>
              <a:t> esses </a:t>
            </a:r>
            <a:r>
              <a:rPr lang="en-US" b="0" i="0" u="none" strike="noStrike" dirty="0" err="1">
                <a:solidFill>
                  <a:srgbClr val="000000"/>
                </a:solidFill>
                <a:effectLst/>
              </a:rPr>
              <a:t>tipos</a:t>
            </a:r>
            <a:r>
              <a:rPr lang="en-US" b="0" i="0" u="none" strike="noStrike" dirty="0">
                <a:solidFill>
                  <a:srgbClr val="000000"/>
                </a:solidFill>
                <a:effectLst/>
              </a:rPr>
              <a:t> de </a:t>
            </a:r>
            <a:r>
              <a:rPr lang="en-US" b="0" i="0" u="none" strike="noStrike" dirty="0" err="1">
                <a:solidFill>
                  <a:srgbClr val="000000"/>
                </a:solidFill>
                <a:effectLst/>
              </a:rPr>
              <a:t>ataques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das </a:t>
            </a:r>
            <a:r>
              <a:rPr lang="en-US" b="0" i="0" u="none" strike="noStrike" dirty="0" err="1">
                <a:solidFill>
                  <a:srgbClr val="000000"/>
                </a:solidFill>
                <a:effectLst/>
              </a:rPr>
              <a:t>seguintes</a:t>
            </a:r>
            <a:r>
              <a:rPr lang="en-US" b="0" i="0" u="none" strike="noStrike" dirty="0">
                <a:solidFill>
                  <a:srgbClr val="000000"/>
                </a:solidFill>
                <a:effectLst/>
              </a:rPr>
              <a:t> </a:t>
            </a:r>
            <a:r>
              <a:rPr lang="en-US" b="0" i="0" u="none" strike="noStrike" dirty="0" err="1">
                <a:solidFill>
                  <a:srgbClr val="000000"/>
                </a:solidFill>
                <a:effectLst/>
              </a:rPr>
              <a:t>combinações</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proteger</a:t>
            </a:r>
            <a:r>
              <a:rPr lang="en-US" b="0" i="0" u="none" strike="noStrike" dirty="0">
                <a:solidFill>
                  <a:srgbClr val="000000"/>
                </a:solidFill>
                <a:effectLst/>
              </a:rPr>
              <a:t> a </a:t>
            </a:r>
            <a:r>
              <a:rPr lang="en-US" b="0" i="0" u="none" strike="noStrike" dirty="0" err="1">
                <a:solidFill>
                  <a:srgbClr val="000000"/>
                </a:solidFill>
                <a:effectLst/>
              </a:rPr>
              <a:t>aplicação</a:t>
            </a:r>
            <a:r>
              <a:rPr lang="en-US" b="0" i="0" u="none" strike="noStrike" dirty="0">
                <a:solidFill>
                  <a:srgbClr val="000000"/>
                </a:solidFill>
                <a:effectLst/>
              </a:rPr>
              <a:t> web contra </a:t>
            </a:r>
            <a:r>
              <a:rPr lang="en-US" b="0" i="0" u="none" strike="noStrike" dirty="0" err="1">
                <a:solidFill>
                  <a:srgbClr val="000000"/>
                </a:solidFill>
                <a:effectLst/>
              </a:rPr>
              <a:t>ataques</a:t>
            </a:r>
            <a:r>
              <a:rPr lang="en-US" b="0" i="0" u="none" strike="noStrike" dirty="0">
                <a:solidFill>
                  <a:srgbClr val="000000"/>
                </a:solidFill>
                <a:effectLst/>
              </a:rPr>
              <a:t> de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a:t>
            </a:r>
          </a:p>
          <a:p>
            <a:pPr algn="l"/>
            <a:r>
              <a:rPr lang="en-US" b="0" i="0" u="none" strike="noStrike" dirty="0">
                <a:solidFill>
                  <a:srgbClr val="000000"/>
                </a:solidFill>
                <a:effectLst/>
              </a:rPr>
              <a:t>a) </a:t>
            </a:r>
            <a:r>
              <a:rPr lang="en-US" b="0" i="0" u="none" strike="noStrike" dirty="0" err="1">
                <a:solidFill>
                  <a:srgbClr val="000000"/>
                </a:solidFill>
                <a:effectLst/>
              </a:rPr>
              <a:t>Utilizar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criar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que </a:t>
            </a:r>
            <a:r>
              <a:rPr lang="en-US" b="0" i="0" u="none" strike="noStrike" dirty="0" err="1">
                <a:solidFill>
                  <a:srgbClr val="000000"/>
                </a:solidFill>
                <a:effectLst/>
              </a:rPr>
              <a:t>bloqueiem</a:t>
            </a:r>
            <a:r>
              <a:rPr lang="en-US" b="0" i="0" u="none" strike="noStrike" dirty="0">
                <a:solidFill>
                  <a:srgbClr val="000000"/>
                </a:solidFill>
                <a:effectLst/>
              </a:rPr>
              <a:t> </a:t>
            </a:r>
            <a:r>
              <a:rPr lang="en-US" b="0" i="0" u="none" strike="noStrike" dirty="0" err="1">
                <a:solidFill>
                  <a:srgbClr val="000000"/>
                </a:solidFill>
                <a:effectLst/>
              </a:rPr>
              <a:t>padrões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a:t>
            </a:r>
            <a:r>
              <a:rPr lang="en-US" b="1" i="0" u="none" strike="noStrike" dirty="0" err="1">
                <a:solidFill>
                  <a:srgbClr val="000000"/>
                </a:solidFill>
                <a:effectLst/>
              </a:rPr>
              <a:t>GuardDuty</a:t>
            </a:r>
            <a:r>
              <a:rPr lang="en-US" b="0" i="0" u="none" strike="noStrike" dirty="0" err="1">
                <a:solidFill>
                  <a:srgbClr val="000000"/>
                </a:solidFill>
                <a:effectLst/>
              </a:rPr>
              <a:t>para</a:t>
            </a:r>
            <a:r>
              <a:rPr lang="en-US" b="0" i="0" u="none" strike="noStrike" dirty="0">
                <a:solidFill>
                  <a:srgbClr val="000000"/>
                </a:solidFill>
                <a:effectLst/>
              </a:rPr>
              <a:t>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atividades</a:t>
            </a:r>
            <a:r>
              <a:rPr lang="en-US" b="0" i="0" u="none" strike="noStrike" dirty="0">
                <a:solidFill>
                  <a:srgbClr val="000000"/>
                </a:solidFill>
                <a:effectLst/>
              </a:rPr>
              <a:t> </a:t>
            </a:r>
            <a:r>
              <a:rPr lang="en-US" b="0" i="0" u="none" strike="noStrike" dirty="0" err="1">
                <a:solidFill>
                  <a:srgbClr val="000000"/>
                </a:solidFill>
                <a:effectLst/>
              </a:rPr>
              <a:t>maliciosas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todo</a:t>
            </a:r>
            <a:r>
              <a:rPr lang="en-US" b="0" i="0" u="none" strike="noStrike" dirty="0">
                <a:solidFill>
                  <a:srgbClr val="000000"/>
                </a:solidFill>
                <a:effectLst/>
              </a:rPr>
              <a:t> o </a:t>
            </a:r>
            <a:r>
              <a:rPr lang="en-US" b="0" i="0" u="none" strike="noStrike" dirty="0" err="1">
                <a:solidFill>
                  <a:srgbClr val="000000"/>
                </a:solidFill>
                <a:effectLst/>
              </a:rPr>
              <a:t>ambiente</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a:t>
            </a:r>
            <a:r>
              <a:rPr lang="en-US" b="0" i="0" u="none" strike="noStrike" dirty="0" err="1">
                <a:solidFill>
                  <a:srgbClr val="000000"/>
                </a:solidFill>
                <a:effectLst/>
              </a:rPr>
              <a:t>suspeito</a:t>
            </a:r>
            <a:r>
              <a:rPr lang="en-US" b="0" i="0" u="none" strike="noStrike" dirty="0">
                <a:solidFill>
                  <a:srgbClr val="000000"/>
                </a:solidFill>
                <a:effectLst/>
              </a:rPr>
              <a:t>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segurança </a:t>
            </a:r>
            <a:r>
              <a:rPr lang="en-US" b="0" i="0" u="none" strike="noStrike" dirty="0" err="1">
                <a:solidFill>
                  <a:srgbClr val="000000"/>
                </a:solidFill>
                <a:effectLst/>
              </a:rPr>
              <a:t>centralizadas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todas</a:t>
            </a:r>
            <a:r>
              <a:rPr lang="en-US" b="0" i="0" u="none" strike="noStrike" dirty="0">
                <a:solidFill>
                  <a:srgbClr val="000000"/>
                </a:solidFill>
                <a:effectLst/>
              </a:rPr>
              <a:t> as </a:t>
            </a:r>
            <a:r>
              <a:rPr lang="en-US" b="0" i="0" u="none" strike="noStrike" dirty="0" err="1">
                <a:solidFill>
                  <a:srgbClr val="000000"/>
                </a:solidFill>
                <a:effectLst/>
              </a:rPr>
              <a:t>contas</a:t>
            </a:r>
            <a:r>
              <a:rPr lang="en-US" b="0" i="0" u="none" strike="noStrike" dirty="0">
                <a:solidFill>
                  <a:srgbClr val="000000"/>
                </a:solidFill>
                <a:effectLst/>
              </a:rPr>
              <a:t>.</a:t>
            </a:r>
          </a:p>
          <a:p>
            <a:pPr algn="l"/>
            <a:r>
              <a:rPr lang="en-US" b="0" i="0" u="none" strike="noStrike" dirty="0">
                <a:solidFill>
                  <a:srgbClr val="000000"/>
                </a:solidFill>
                <a:effectLst/>
              </a:rPr>
              <a:t>c) Usar </a:t>
            </a:r>
            <a:r>
              <a:rPr lang="en-US" b="1" i="0" u="none" strike="noStrike" dirty="0">
                <a:solidFill>
                  <a:srgbClr val="000000"/>
                </a:solidFill>
                <a:effectLst/>
              </a:rPr>
              <a:t>AWS GuardDuty</a:t>
            </a:r>
            <a:r>
              <a:rPr lang="en-US" b="0" i="0" u="none" strike="noStrike" dirty="0">
                <a:solidFill>
                  <a:srgbClr val="000000"/>
                </a:solidFill>
                <a:effectLst/>
              </a:rPr>
              <a:t> para </a:t>
            </a:r>
            <a:r>
              <a:rPr lang="en-US" b="0" i="0" u="none" strike="noStrike" dirty="0" err="1">
                <a:solidFill>
                  <a:srgbClr val="000000"/>
                </a:solidFill>
                <a:effectLst/>
              </a:rPr>
              <a:t>detectar</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a:t>
            </a:r>
            <a:r>
              <a:rPr lang="en-US" b="0" i="0" u="none" strike="noStrike" dirty="0" err="1">
                <a:solidFill>
                  <a:srgbClr val="000000"/>
                </a:solidFill>
                <a:effectLst/>
              </a:rPr>
              <a:t>automaticamente</a:t>
            </a:r>
            <a:r>
              <a:rPr lang="en-US" b="0" i="0" u="none" strike="noStrike" dirty="0">
                <a:solidFill>
                  <a:srgbClr val="000000"/>
                </a:solidFill>
                <a:effectLst/>
              </a:rPr>
              <a:t> </a:t>
            </a:r>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com base </a:t>
            </a:r>
            <a:r>
              <a:rPr lang="en-US" b="0" i="0" u="none" strike="noStrike" dirty="0" err="1">
                <a:solidFill>
                  <a:srgbClr val="000000"/>
                </a:solidFill>
                <a:effectLst/>
              </a:rPr>
              <a:t>nas</a:t>
            </a:r>
            <a:r>
              <a:rPr lang="en-US" b="0" i="0" u="none" strike="noStrike" dirty="0">
                <a:solidFill>
                  <a:srgbClr val="000000"/>
                </a:solidFill>
                <a:effectLst/>
              </a:rPr>
              <a:t> </a:t>
            </a:r>
            <a:r>
              <a:rPr lang="en-US" b="0" i="0" u="none" strike="noStrike" dirty="0" err="1">
                <a:solidFill>
                  <a:srgbClr val="000000"/>
                </a:solidFill>
                <a:effectLst/>
              </a:rPr>
              <a:t>detecções</a:t>
            </a:r>
            <a:r>
              <a:rPr lang="en-US" b="0" i="0" u="none" strike="noStrike" dirty="0">
                <a:solidFill>
                  <a:srgbClr val="000000"/>
                </a:solidFill>
                <a:effectLst/>
              </a:rPr>
              <a:t>.</a:t>
            </a:r>
          </a:p>
          <a:p>
            <a:pPr algn="l"/>
            <a:r>
              <a:rPr lang="en-US" b="0" i="0" u="none" strike="noStrike" dirty="0">
                <a:solidFill>
                  <a:srgbClr val="000000"/>
                </a:solidFill>
                <a:effectLst/>
              </a:rPr>
              <a:t>d) </a:t>
            </a:r>
            <a:r>
              <a:rPr lang="en-US" b="0" i="0" u="none" strike="noStrike" dirty="0" err="1">
                <a:solidFill>
                  <a:srgbClr val="000000"/>
                </a:solidFill>
                <a:effectLst/>
              </a:rPr>
              <a:t>Implementar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XSS e SQLi e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controlar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e </a:t>
            </a:r>
            <a:r>
              <a:rPr lang="en-US" b="0" i="0" u="none" strike="noStrike" dirty="0" err="1">
                <a:solidFill>
                  <a:srgbClr val="000000"/>
                </a:solidFill>
                <a:effectLst/>
              </a:rPr>
              <a:t>saída</a:t>
            </a:r>
            <a:r>
              <a:rPr lang="en-US" b="0" i="0" u="none" strike="noStrike" dirty="0">
                <a:solidFill>
                  <a:srgbClr val="000000"/>
                </a:solidFill>
                <a:effectLst/>
              </a:rPr>
              <a:t> </a:t>
            </a:r>
            <a:r>
              <a:rPr lang="en-US" b="0" i="0" u="none" strike="noStrike" dirty="0" err="1">
                <a:solidFill>
                  <a:srgbClr val="000000"/>
                </a:solidFill>
                <a:effectLst/>
              </a:rPr>
              <a:t>nas</a:t>
            </a:r>
            <a:r>
              <a:rPr lang="en-US" b="0" i="0" u="none" strike="noStrike" dirty="0">
                <a:solidFill>
                  <a:srgbClr val="000000"/>
                </a:solidFill>
                <a:effectLst/>
              </a:rPr>
              <a:t> sub-redes da VPC.</a:t>
            </a:r>
          </a:p>
          <a:p>
            <a:endParaRPr lang="en-BR" b="1" i="1" dirty="0"/>
          </a:p>
        </p:txBody>
      </p:sp>
    </p:spTree>
    <p:extLst>
      <p:ext uri="{BB962C8B-B14F-4D97-AF65-F5344CB8AC3E}">
        <p14:creationId xmlns:p14="http://schemas.microsoft.com/office/powerpoint/2010/main" val="3308092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4" y="141238"/>
            <a:ext cx="11909425" cy="6740307"/>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a) </a:t>
            </a:r>
            <a:r>
              <a:rPr lang="en-US" sz="1600" b="0" i="0" u="none" strike="noStrike" dirty="0" err="1">
                <a:solidFill>
                  <a:srgbClr val="000000"/>
                </a:solidFill>
                <a:effectLst/>
              </a:rPr>
              <a:t>Utilizar</a:t>
            </a:r>
            <a:r>
              <a:rPr lang="en-US" sz="1600" b="0" i="0" u="none" strike="noStrike" dirty="0">
                <a:solidFill>
                  <a:srgbClr val="000000"/>
                </a:solidFill>
                <a:effectLst/>
              </a:rPr>
              <a:t> </a:t>
            </a:r>
            <a:r>
              <a:rPr lang="en-US" sz="1600" b="1" i="0" u="none" strike="noStrike" dirty="0">
                <a:solidFill>
                  <a:srgbClr val="000000"/>
                </a:solidFill>
                <a:effectLst/>
              </a:rPr>
              <a:t>AWS WAF</a:t>
            </a:r>
            <a:r>
              <a:rPr lang="en-US" sz="1600" b="0" i="0" u="none" strike="noStrike" dirty="0">
                <a:solidFill>
                  <a:srgbClr val="000000"/>
                </a:solidFill>
                <a:effectLst/>
              </a:rPr>
              <a:t> para </a:t>
            </a:r>
            <a:r>
              <a:rPr lang="en-US" sz="1600" b="0" i="0" u="none" strike="noStrike" dirty="0" err="1">
                <a:solidFill>
                  <a:srgbClr val="000000"/>
                </a:solidFill>
                <a:effectLst/>
              </a:rPr>
              <a:t>criar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específicas</a:t>
            </a:r>
            <a:r>
              <a:rPr lang="en-US" sz="1600" b="0" i="0" u="none" strike="noStrike" dirty="0">
                <a:solidFill>
                  <a:srgbClr val="000000"/>
                </a:solidFill>
                <a:effectLst/>
              </a:rPr>
              <a:t> que </a:t>
            </a:r>
            <a:r>
              <a:rPr lang="en-US" sz="1600" b="0" i="0" u="none" strike="noStrike" dirty="0" err="1">
                <a:solidFill>
                  <a:srgbClr val="000000"/>
                </a:solidFill>
                <a:effectLst/>
              </a:rPr>
              <a:t>bloqueiem</a:t>
            </a:r>
            <a:r>
              <a:rPr lang="en-US" sz="1600" b="0" i="0" u="none" strike="noStrike" dirty="0">
                <a:solidFill>
                  <a:srgbClr val="000000"/>
                </a:solidFill>
                <a:effectLst/>
              </a:rPr>
              <a:t> </a:t>
            </a:r>
            <a:r>
              <a:rPr lang="en-US" sz="1600" b="0" i="0" u="none" strike="noStrike" dirty="0" err="1">
                <a:solidFill>
                  <a:srgbClr val="000000"/>
                </a:solidFill>
                <a:effectLst/>
              </a:rPr>
              <a:t>padrões</a:t>
            </a:r>
            <a:r>
              <a:rPr lang="en-US" sz="1600" b="0" i="0" u="none" strike="noStrike" dirty="0">
                <a:solidFill>
                  <a:srgbClr val="000000"/>
                </a:solidFill>
                <a:effectLst/>
              </a:rPr>
              <a:t> de </a:t>
            </a:r>
            <a:r>
              <a:rPr lang="en-US" sz="1600" b="0" i="0" u="none" strike="noStrike" dirty="0" err="1">
                <a:solidFill>
                  <a:srgbClr val="000000"/>
                </a:solidFill>
                <a:effectLst/>
              </a:rPr>
              <a:t>ataque</a:t>
            </a:r>
            <a:r>
              <a:rPr lang="en-US" sz="1600" b="0" i="0" u="none" strike="noStrike" dirty="0">
                <a:solidFill>
                  <a:srgbClr val="000000"/>
                </a:solidFill>
                <a:effectLst/>
              </a:rPr>
              <a:t> XSS e SQLi, e </a:t>
            </a:r>
            <a:r>
              <a:rPr lang="en-US" sz="1600" b="1" i="0" u="none" strike="noStrike" dirty="0">
                <a:solidFill>
                  <a:srgbClr val="000000"/>
                </a:solidFill>
                <a:effectLst/>
              </a:rPr>
              <a:t>AWS GuardDuty</a:t>
            </a:r>
            <a:r>
              <a:rPr lang="en-US" sz="1600" b="0" i="0" u="none" strike="noStrike" dirty="0">
                <a:solidFill>
                  <a:srgbClr val="000000"/>
                </a:solidFill>
                <a:effectLst/>
              </a:rPr>
              <a:t> para </a:t>
            </a:r>
            <a:r>
              <a:rPr lang="en-US" sz="1600" b="0" i="0" u="none" strike="noStrike" dirty="0" err="1">
                <a:solidFill>
                  <a:srgbClr val="000000"/>
                </a:solidFill>
                <a:effectLst/>
              </a:rPr>
              <a:t>monitorar</a:t>
            </a:r>
            <a:r>
              <a:rPr lang="en-US" sz="1600" b="0" i="0" u="none" strike="noStrike" dirty="0">
                <a:solidFill>
                  <a:srgbClr val="000000"/>
                </a:solidFill>
                <a:effectLst/>
              </a:rPr>
              <a:t> </a:t>
            </a:r>
            <a:r>
              <a:rPr lang="en-US" sz="1600" b="0" i="0" u="none" strike="noStrike" dirty="0" err="1">
                <a:solidFill>
                  <a:srgbClr val="000000"/>
                </a:solidFill>
                <a:effectLst/>
              </a:rPr>
              <a:t>atividades</a:t>
            </a:r>
            <a:r>
              <a:rPr lang="en-US" sz="1600" b="0" i="0" u="none" strike="noStrike" dirty="0">
                <a:solidFill>
                  <a:srgbClr val="000000"/>
                </a:solidFill>
                <a:effectLst/>
              </a:rPr>
              <a:t> </a:t>
            </a:r>
            <a:r>
              <a:rPr lang="en-US" sz="1600" b="0" i="0" u="none" strike="noStrike" dirty="0" err="1">
                <a:solidFill>
                  <a:srgbClr val="000000"/>
                </a:solidFill>
                <a:effectLst/>
              </a:rPr>
              <a:t>maliciosas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todo</a:t>
            </a:r>
            <a:r>
              <a:rPr lang="en-US" sz="1600" b="0" i="0" u="none" strike="noStrike" dirty="0">
                <a:solidFill>
                  <a:srgbClr val="000000"/>
                </a:solidFill>
                <a:effectLst/>
              </a:rPr>
              <a:t> o </a:t>
            </a:r>
            <a:r>
              <a:rPr lang="en-US" sz="1600" b="0" i="0" u="none" strike="noStrike" dirty="0" err="1">
                <a:solidFill>
                  <a:srgbClr val="000000"/>
                </a:solidFill>
                <a:effectLst/>
              </a:rPr>
              <a:t>ambiente</a:t>
            </a:r>
            <a:r>
              <a:rPr lang="en-US" sz="1600" b="0" i="0" u="none" strike="noStrike" dirty="0">
                <a:solidFill>
                  <a:srgbClr val="000000"/>
                </a:solidFill>
                <a:effectLst/>
              </a:rPr>
              <a:t>.</a:t>
            </a: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endParaRPr lang="en-US" sz="1600" b="0" i="0" u="none" strike="noStrike" dirty="0">
              <a:solidFill>
                <a:srgbClr val="000000"/>
              </a:solidFill>
              <a:effectLst/>
            </a:endParaRPr>
          </a:p>
          <a:p>
            <a:pPr algn="l">
              <a:buFont typeface="Arial" panose="020B0604020202020204" pitchFamily="34" charset="0"/>
              <a:buChar char="•"/>
            </a:pPr>
            <a:r>
              <a:rPr lang="en-US" sz="1600" b="1" i="0" u="none" strike="noStrike" dirty="0">
                <a:solidFill>
                  <a:srgbClr val="000000"/>
                </a:solidFill>
                <a:effectLst/>
              </a:rPr>
              <a:t>AWS WAF</a:t>
            </a:r>
            <a:r>
              <a:rPr lang="en-US" sz="1600" b="0" i="0" u="none" strike="noStrike" dirty="0">
                <a:solidFill>
                  <a:srgbClr val="000000"/>
                </a:solidFill>
                <a:effectLst/>
              </a:rPr>
              <a:t> (Web Application Firewall) é a ferramenta ideal para </a:t>
            </a:r>
            <a:r>
              <a:rPr lang="en-US" sz="1600" b="0" i="0" u="none" strike="noStrike" dirty="0" err="1">
                <a:solidFill>
                  <a:srgbClr val="000000"/>
                </a:solidFill>
                <a:effectLst/>
              </a:rPr>
              <a:t>proteger</a:t>
            </a:r>
            <a:r>
              <a:rPr lang="en-US" sz="1600" b="0" i="0" u="none" strike="noStrike" dirty="0">
                <a:solidFill>
                  <a:srgbClr val="000000"/>
                </a:solidFill>
                <a:effectLst/>
              </a:rPr>
              <a:t> </a:t>
            </a:r>
            <a:r>
              <a:rPr lang="en-US" sz="1600" b="0" i="0" u="none" strike="noStrike" dirty="0" err="1">
                <a:solidFill>
                  <a:srgbClr val="000000"/>
                </a:solidFill>
                <a:effectLst/>
              </a:rPr>
              <a:t>aplicações</a:t>
            </a:r>
            <a:r>
              <a:rPr lang="en-US" sz="1600" b="0" i="0" u="none" strike="noStrike" dirty="0">
                <a:solidFill>
                  <a:srgbClr val="000000"/>
                </a:solidFill>
                <a:effectLst/>
              </a:rPr>
              <a:t> web contra </a:t>
            </a:r>
            <a:r>
              <a:rPr lang="en-US" sz="1600" b="0" i="0" u="none" strike="noStrike" dirty="0" err="1">
                <a:solidFill>
                  <a:srgbClr val="000000"/>
                </a:solidFill>
                <a:effectLst/>
              </a:rPr>
              <a:t>ameaças</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cross-site scripting (XSS) e </a:t>
            </a:r>
            <a:r>
              <a:rPr lang="en-US" sz="1600" b="0" i="0" u="none" strike="noStrike" dirty="0" err="1">
                <a:solidFill>
                  <a:srgbClr val="000000"/>
                </a:solidFill>
                <a:effectLst/>
              </a:rPr>
              <a:t>injeção</a:t>
            </a:r>
            <a:r>
              <a:rPr lang="en-US" sz="1600" b="0" i="0" u="none" strike="noStrike" dirty="0">
                <a:solidFill>
                  <a:srgbClr val="000000"/>
                </a:solidFill>
                <a:effectLst/>
              </a:rPr>
              <a:t> de SQL (SQLi). Ele </a:t>
            </a:r>
            <a:r>
              <a:rPr lang="en-US" sz="1600" b="0" i="0" u="none" strike="noStrike" dirty="0" err="1">
                <a:solidFill>
                  <a:srgbClr val="000000"/>
                </a:solidFill>
                <a:effectLst/>
              </a:rPr>
              <a:t>permite</a:t>
            </a:r>
            <a:r>
              <a:rPr lang="en-US" sz="1600" b="0" i="0" u="none" strike="noStrike" dirty="0">
                <a:solidFill>
                  <a:srgbClr val="000000"/>
                </a:solidFill>
                <a:effectLst/>
              </a:rPr>
              <a:t> que você </a:t>
            </a:r>
            <a:r>
              <a:rPr lang="en-US" sz="1600" b="0" i="0" u="none" strike="noStrike" dirty="0" err="1">
                <a:solidFill>
                  <a:srgbClr val="000000"/>
                </a:solidFill>
                <a:effectLst/>
              </a:rPr>
              <a:t>crie</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personalizadas</a:t>
            </a:r>
            <a:r>
              <a:rPr lang="en-US" sz="1600" b="0" i="0" u="none" strike="noStrike" dirty="0">
                <a:solidFill>
                  <a:srgbClr val="000000"/>
                </a:solidFill>
                <a:effectLst/>
              </a:rPr>
              <a:t> para </a:t>
            </a:r>
            <a:r>
              <a:rPr lang="en-US" sz="1600" b="0" i="0" u="none" strike="noStrike" dirty="0" err="1">
                <a:solidFill>
                  <a:srgbClr val="000000"/>
                </a:solidFill>
                <a:effectLst/>
              </a:rPr>
              <a:t>bloquear</a:t>
            </a:r>
            <a:r>
              <a:rPr lang="en-US" sz="1600" b="0" i="0" u="none" strike="noStrike" dirty="0">
                <a:solidFill>
                  <a:srgbClr val="000000"/>
                </a:solidFill>
                <a:effectLst/>
              </a:rPr>
              <a:t> </a:t>
            </a:r>
            <a:r>
              <a:rPr lang="en-US" sz="1600" b="0" i="0" u="none" strike="noStrike" dirty="0" err="1">
                <a:solidFill>
                  <a:srgbClr val="000000"/>
                </a:solidFill>
                <a:effectLst/>
              </a:rPr>
              <a:t>padrões</a:t>
            </a:r>
            <a:r>
              <a:rPr lang="en-US" sz="1600" b="0" i="0" u="none" strike="noStrike" dirty="0">
                <a:solidFill>
                  <a:srgbClr val="000000"/>
                </a:solidFill>
                <a:effectLst/>
              </a:rPr>
              <a:t> de </a:t>
            </a:r>
            <a:r>
              <a:rPr lang="en-US" sz="1600" b="0" i="0" u="none" strike="noStrike" dirty="0" err="1">
                <a:solidFill>
                  <a:srgbClr val="000000"/>
                </a:solidFill>
                <a:effectLst/>
              </a:rPr>
              <a:t>ataque</a:t>
            </a:r>
            <a:r>
              <a:rPr lang="en-US" sz="1600" b="0" i="0" u="none" strike="noStrike" dirty="0">
                <a:solidFill>
                  <a:srgbClr val="000000"/>
                </a:solidFill>
                <a:effectLst/>
              </a:rPr>
              <a:t> </a:t>
            </a:r>
            <a:r>
              <a:rPr lang="en-US" sz="1600" b="0" i="0" u="none" strike="noStrike" dirty="0" err="1">
                <a:solidFill>
                  <a:srgbClr val="000000"/>
                </a:solidFill>
                <a:effectLst/>
              </a:rPr>
              <a:t>específicos</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strings </a:t>
            </a:r>
            <a:r>
              <a:rPr lang="en-US" sz="1600" b="0" i="0" u="none" strike="noStrike" dirty="0" err="1">
                <a:solidFill>
                  <a:srgbClr val="000000"/>
                </a:solidFill>
                <a:effectLst/>
              </a:rPr>
              <a:t>maliciosas</a:t>
            </a:r>
            <a:r>
              <a:rPr lang="en-US" sz="1600" b="0" i="0" u="none" strike="noStrike" dirty="0">
                <a:solidFill>
                  <a:srgbClr val="000000"/>
                </a:solidFill>
                <a:effectLst/>
              </a:rPr>
              <a:t> que </a:t>
            </a:r>
            <a:r>
              <a:rPr lang="en-US" sz="1600" b="0" i="0" u="none" strike="noStrike" dirty="0" err="1">
                <a:solidFill>
                  <a:srgbClr val="000000"/>
                </a:solidFill>
                <a:effectLst/>
              </a:rPr>
              <a:t>indicam</a:t>
            </a:r>
            <a:r>
              <a:rPr lang="en-US" sz="1600" b="0" i="0" u="none" strike="noStrike" dirty="0">
                <a:solidFill>
                  <a:srgbClr val="000000"/>
                </a:solidFill>
                <a:effectLst/>
              </a:rPr>
              <a:t> XSS </a:t>
            </a:r>
            <a:r>
              <a:rPr lang="en-US" sz="1600" b="0" i="0" u="none" strike="noStrike" dirty="0" err="1">
                <a:solidFill>
                  <a:srgbClr val="000000"/>
                </a:solidFill>
                <a:effectLst/>
              </a:rPr>
              <a:t>ou</a:t>
            </a:r>
            <a:r>
              <a:rPr lang="en-US" sz="1600" b="0" i="0" u="none" strike="noStrike" dirty="0">
                <a:solidFill>
                  <a:srgbClr val="000000"/>
                </a:solidFill>
                <a:effectLst/>
              </a:rPr>
              <a:t> SQLi. O WAF é </a:t>
            </a:r>
            <a:r>
              <a:rPr lang="en-US" sz="1600" b="0" i="0" u="none" strike="noStrike" dirty="0" err="1">
                <a:solidFill>
                  <a:srgbClr val="000000"/>
                </a:solidFill>
                <a:effectLst/>
              </a:rPr>
              <a:t>altamente</a:t>
            </a:r>
            <a:r>
              <a:rPr lang="en-US" sz="1600" b="0" i="0" u="none" strike="noStrike" dirty="0">
                <a:solidFill>
                  <a:srgbClr val="000000"/>
                </a:solidFill>
                <a:effectLst/>
              </a:rPr>
              <a:t> </a:t>
            </a:r>
            <a:r>
              <a:rPr lang="en-US" sz="1600" b="0" i="0" u="none" strike="noStrike" dirty="0" err="1">
                <a:solidFill>
                  <a:srgbClr val="000000"/>
                </a:solidFill>
                <a:effectLst/>
              </a:rPr>
              <a:t>configurável</a:t>
            </a:r>
            <a:r>
              <a:rPr lang="en-US" sz="1600" b="0" i="0" u="none" strike="noStrike" dirty="0">
                <a:solidFill>
                  <a:srgbClr val="000000"/>
                </a:solidFill>
                <a:effectLst/>
              </a:rPr>
              <a:t> e </a:t>
            </a:r>
            <a:r>
              <a:rPr lang="en-US" sz="1600" b="0" i="0" u="none" strike="noStrike" dirty="0" err="1">
                <a:solidFill>
                  <a:srgbClr val="000000"/>
                </a:solidFill>
                <a:effectLst/>
              </a:rPr>
              <a:t>pode</a:t>
            </a:r>
            <a:r>
              <a:rPr lang="en-US" sz="1600" b="0" i="0" u="none" strike="noStrike" dirty="0">
                <a:solidFill>
                  <a:srgbClr val="000000"/>
                </a:solidFill>
                <a:effectLst/>
              </a:rPr>
              <a:t> ser </a:t>
            </a:r>
            <a:r>
              <a:rPr lang="en-US" sz="1600" b="0" i="0" u="none" strike="noStrike" dirty="0" err="1">
                <a:solidFill>
                  <a:srgbClr val="000000"/>
                </a:solidFill>
                <a:effectLst/>
              </a:rPr>
              <a:t>integrado</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seu</a:t>
            </a:r>
            <a:r>
              <a:rPr lang="en-US" sz="1600" b="0" i="0" u="none" strike="noStrike" dirty="0">
                <a:solidFill>
                  <a:srgbClr val="000000"/>
                </a:solidFill>
                <a:effectLst/>
              </a:rPr>
              <a:t> Application Load Balancer (ALB) </a:t>
            </a:r>
            <a:r>
              <a:rPr lang="en-US" sz="1600" b="0" i="0" u="none" strike="noStrike" dirty="0" err="1">
                <a:solidFill>
                  <a:srgbClr val="000000"/>
                </a:solidFill>
                <a:effectLst/>
              </a:rPr>
              <a:t>ou</a:t>
            </a:r>
            <a:r>
              <a:rPr lang="en-US" sz="1600" b="0" i="0" u="none" strike="noStrike" dirty="0">
                <a:solidFill>
                  <a:srgbClr val="000000"/>
                </a:solidFill>
                <a:effectLst/>
              </a:rPr>
              <a:t> API Gateway.</a:t>
            </a:r>
          </a:p>
          <a:p>
            <a:pPr algn="l">
              <a:buFont typeface="Arial" panose="020B0604020202020204" pitchFamily="34" charset="0"/>
              <a:buChar char="•"/>
            </a:pPr>
            <a:r>
              <a:rPr lang="en-US" sz="1600" b="1" i="0" u="none" strike="noStrike" dirty="0">
                <a:solidFill>
                  <a:srgbClr val="000000"/>
                </a:solidFill>
                <a:effectLst/>
              </a:rPr>
              <a:t>AWS GuardDuty</a:t>
            </a:r>
            <a:r>
              <a:rPr lang="en-US" sz="1600" b="0" i="0" u="none" strike="noStrike" dirty="0">
                <a:solidFill>
                  <a:srgbClr val="000000"/>
                </a:solidFill>
                <a:effectLst/>
              </a:rPr>
              <a:t> é um </a:t>
            </a:r>
            <a:r>
              <a:rPr lang="en-US" sz="1600" b="0" i="0" u="none" strike="noStrike" dirty="0" err="1">
                <a:solidFill>
                  <a:srgbClr val="000000"/>
                </a:solidFill>
                <a:effectLst/>
              </a:rPr>
              <a:t>serviço</a:t>
            </a:r>
            <a:r>
              <a:rPr lang="en-US" sz="1600" b="0" i="0" u="none" strike="noStrike" dirty="0">
                <a:solidFill>
                  <a:srgbClr val="000000"/>
                </a:solidFill>
                <a:effectLst/>
              </a:rPr>
              <a:t> de </a:t>
            </a:r>
            <a:r>
              <a:rPr lang="en-US" sz="1600" b="0" i="0" u="none" strike="noStrike" dirty="0" err="1">
                <a:solidFill>
                  <a:srgbClr val="000000"/>
                </a:solidFill>
                <a:effectLst/>
              </a:rPr>
              <a:t>detecção</a:t>
            </a:r>
            <a:r>
              <a:rPr lang="en-US" sz="1600" b="0" i="0" u="none" strike="noStrike" dirty="0">
                <a:solidFill>
                  <a:srgbClr val="000000"/>
                </a:solidFill>
                <a:effectLst/>
              </a:rPr>
              <a:t> de </a:t>
            </a:r>
            <a:r>
              <a:rPr lang="en-US" sz="1600" b="0" i="0" u="none" strike="noStrike" dirty="0" err="1">
                <a:solidFill>
                  <a:srgbClr val="000000"/>
                </a:solidFill>
                <a:effectLst/>
              </a:rPr>
              <a:t>ameaças</a:t>
            </a:r>
            <a:r>
              <a:rPr lang="en-US" sz="1600" b="0" i="0" u="none" strike="noStrike" dirty="0">
                <a:solidFill>
                  <a:srgbClr val="000000"/>
                </a:solidFill>
                <a:effectLst/>
              </a:rPr>
              <a:t> que </a:t>
            </a:r>
            <a:r>
              <a:rPr lang="en-US" sz="1600" b="0" i="0" u="none" strike="noStrike" dirty="0" err="1">
                <a:solidFill>
                  <a:srgbClr val="000000"/>
                </a:solidFill>
                <a:effectLst/>
              </a:rPr>
              <a:t>monitora</a:t>
            </a:r>
            <a:r>
              <a:rPr lang="en-US" sz="1600" b="0" i="0" u="none" strike="noStrike" dirty="0">
                <a:solidFill>
                  <a:srgbClr val="000000"/>
                </a:solidFill>
                <a:effectLst/>
              </a:rPr>
              <a:t> </a:t>
            </a:r>
            <a:r>
              <a:rPr lang="en-US" sz="1600" b="0" i="0" u="none" strike="noStrike" dirty="0" err="1">
                <a:solidFill>
                  <a:srgbClr val="000000"/>
                </a:solidFill>
                <a:effectLst/>
              </a:rPr>
              <a:t>continuamente</a:t>
            </a:r>
            <a:r>
              <a:rPr lang="en-US" sz="1600" b="0" i="0" u="none" strike="noStrike" dirty="0">
                <a:solidFill>
                  <a:srgbClr val="000000"/>
                </a:solidFill>
                <a:effectLst/>
              </a:rPr>
              <a:t> o </a:t>
            </a:r>
            <a:r>
              <a:rPr lang="en-US" sz="1600" b="0" i="0" u="none" strike="noStrike" dirty="0" err="1">
                <a:solidFill>
                  <a:srgbClr val="000000"/>
                </a:solidFill>
                <a:effectLst/>
              </a:rPr>
              <a:t>seu</a:t>
            </a:r>
            <a:r>
              <a:rPr lang="en-US" sz="1600" b="0" i="0" u="none" strike="noStrike" dirty="0">
                <a:solidFill>
                  <a:srgbClr val="000000"/>
                </a:solidFill>
                <a:effectLst/>
              </a:rPr>
              <a:t> </a:t>
            </a:r>
            <a:r>
              <a:rPr lang="en-US" sz="1600" b="0" i="0" u="none" strike="noStrike" dirty="0" err="1">
                <a:solidFill>
                  <a:srgbClr val="000000"/>
                </a:solidFill>
                <a:effectLst/>
              </a:rPr>
              <a:t>ambiente</a:t>
            </a:r>
            <a:r>
              <a:rPr lang="en-US" sz="1600" b="0" i="0" u="none" strike="noStrike" dirty="0">
                <a:solidFill>
                  <a:srgbClr val="000000"/>
                </a:solidFill>
                <a:effectLst/>
              </a:rPr>
              <a:t> AWS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busca</a:t>
            </a:r>
            <a:r>
              <a:rPr lang="en-US" sz="1600" b="0" i="0" u="none" strike="noStrike" dirty="0">
                <a:solidFill>
                  <a:srgbClr val="000000"/>
                </a:solidFill>
                <a:effectLst/>
              </a:rPr>
              <a:t> de </a:t>
            </a:r>
            <a:r>
              <a:rPr lang="en-US" sz="1600" b="0" i="0" u="none" strike="noStrike" dirty="0" err="1">
                <a:solidFill>
                  <a:srgbClr val="000000"/>
                </a:solidFill>
                <a:effectLst/>
              </a:rPr>
              <a:t>atividades</a:t>
            </a:r>
            <a:r>
              <a:rPr lang="en-US" sz="1600" b="0" i="0" u="none" strike="noStrike" dirty="0">
                <a:solidFill>
                  <a:srgbClr val="000000"/>
                </a:solidFill>
                <a:effectLst/>
              </a:rPr>
              <a:t> </a:t>
            </a:r>
            <a:r>
              <a:rPr lang="en-US" sz="1600" b="0" i="0" u="none" strike="noStrike" dirty="0" err="1">
                <a:solidFill>
                  <a:srgbClr val="000000"/>
                </a:solidFill>
                <a:effectLst/>
              </a:rPr>
              <a:t>maliciosas</a:t>
            </a:r>
            <a:r>
              <a:rPr lang="en-US" sz="1600" b="0" i="0" u="none" strike="noStrike" dirty="0">
                <a:solidFill>
                  <a:srgbClr val="000000"/>
                </a:solidFill>
                <a:effectLst/>
              </a:rPr>
              <a:t> e </a:t>
            </a:r>
            <a:r>
              <a:rPr lang="en-US" sz="1600" b="0" i="0" u="none" strike="noStrike" dirty="0" err="1">
                <a:solidFill>
                  <a:srgbClr val="000000"/>
                </a:solidFill>
                <a:effectLst/>
              </a:rPr>
              <a:t>comportamentos</a:t>
            </a:r>
            <a:r>
              <a:rPr lang="en-US" sz="1600" b="0" i="0" u="none" strike="noStrike" dirty="0">
                <a:solidFill>
                  <a:srgbClr val="000000"/>
                </a:solidFill>
                <a:effectLst/>
              </a:rPr>
              <a:t> </a:t>
            </a:r>
            <a:r>
              <a:rPr lang="en-US" sz="1600" b="0" i="0" u="none" strike="noStrike" dirty="0" err="1">
                <a:solidFill>
                  <a:srgbClr val="000000"/>
                </a:solidFill>
                <a:effectLst/>
              </a:rPr>
              <a:t>anômalos</a:t>
            </a:r>
            <a:r>
              <a:rPr lang="en-US" sz="1600" b="0" i="0" u="none" strike="noStrike" dirty="0">
                <a:solidFill>
                  <a:srgbClr val="000000"/>
                </a:solidFill>
                <a:effectLst/>
              </a:rPr>
              <a:t>. </a:t>
            </a:r>
            <a:r>
              <a:rPr lang="en-US" sz="1600" b="0" i="0" u="none" strike="noStrike" dirty="0" err="1">
                <a:solidFill>
                  <a:srgbClr val="000000"/>
                </a:solidFill>
                <a:effectLst/>
              </a:rPr>
              <a:t>Embora</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bloqueie</a:t>
            </a:r>
            <a:r>
              <a:rPr lang="en-US" sz="1600" b="0" i="0" u="none" strike="noStrike" dirty="0">
                <a:solidFill>
                  <a:srgbClr val="000000"/>
                </a:solidFill>
                <a:effectLst/>
              </a:rPr>
              <a:t> </a:t>
            </a:r>
            <a:r>
              <a:rPr lang="en-US" sz="1600" b="0" i="0" u="none" strike="noStrike" dirty="0" err="1">
                <a:solidFill>
                  <a:srgbClr val="000000"/>
                </a:solidFill>
                <a:effectLst/>
              </a:rPr>
              <a:t>ataques</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a:t>
            </a:r>
            <a:r>
              <a:rPr lang="en-US" sz="1600" b="0" i="0" u="none" strike="noStrike" dirty="0" err="1">
                <a:solidFill>
                  <a:srgbClr val="000000"/>
                </a:solidFill>
                <a:effectLst/>
              </a:rPr>
              <a:t>ele</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alertar</a:t>
            </a:r>
            <a:r>
              <a:rPr lang="en-US" sz="1600" b="0" i="0" u="none" strike="noStrike" dirty="0">
                <a:solidFill>
                  <a:srgbClr val="000000"/>
                </a:solidFill>
                <a:effectLst/>
              </a:rPr>
              <a:t> </a:t>
            </a:r>
            <a:r>
              <a:rPr lang="en-US" sz="1600" b="0" i="0" u="none" strike="noStrike" dirty="0" err="1">
                <a:solidFill>
                  <a:srgbClr val="000000"/>
                </a:solidFill>
                <a:effectLst/>
              </a:rPr>
              <a:t>sobre</a:t>
            </a:r>
            <a:r>
              <a:rPr lang="en-US" sz="1600" b="0" i="0" u="none" strike="noStrike" dirty="0">
                <a:solidFill>
                  <a:srgbClr val="000000"/>
                </a:solidFill>
                <a:effectLst/>
              </a:rPr>
              <a:t> </a:t>
            </a:r>
            <a:r>
              <a:rPr lang="en-US" sz="1600" b="0" i="0" u="none" strike="noStrike" dirty="0" err="1">
                <a:solidFill>
                  <a:srgbClr val="000000"/>
                </a:solidFill>
                <a:effectLst/>
              </a:rPr>
              <a:t>possíveis</a:t>
            </a:r>
            <a:r>
              <a:rPr lang="en-US" sz="1600" b="0" i="0" u="none" strike="noStrike" dirty="0">
                <a:solidFill>
                  <a:srgbClr val="000000"/>
                </a:solidFill>
                <a:effectLst/>
              </a:rPr>
              <a:t> </a:t>
            </a:r>
            <a:r>
              <a:rPr lang="en-US" sz="1600" b="0" i="0" u="none" strike="noStrike" dirty="0" err="1">
                <a:solidFill>
                  <a:srgbClr val="000000"/>
                </a:solidFill>
                <a:effectLst/>
              </a:rPr>
              <a:t>compromissos</a:t>
            </a:r>
            <a:r>
              <a:rPr lang="en-US" sz="1600" b="0" i="0" u="none" strike="noStrike" dirty="0">
                <a:solidFill>
                  <a:srgbClr val="000000"/>
                </a:solidFill>
                <a:effectLst/>
              </a:rPr>
              <a:t> de segurança e </a:t>
            </a:r>
            <a:r>
              <a:rPr lang="en-US" sz="1600" b="0" i="0" u="none" strike="noStrike" dirty="0" err="1">
                <a:solidFill>
                  <a:srgbClr val="000000"/>
                </a:solidFill>
                <a:effectLst/>
              </a:rPr>
              <a:t>ajudar</a:t>
            </a:r>
            <a:r>
              <a:rPr lang="en-US" sz="1600" b="0" i="0" u="none" strike="noStrike" dirty="0">
                <a:solidFill>
                  <a:srgbClr val="000000"/>
                </a:solidFill>
                <a:effectLst/>
              </a:rPr>
              <a:t> a </a:t>
            </a:r>
            <a:r>
              <a:rPr lang="en-US" sz="1600" b="0" i="0" u="none" strike="noStrike" dirty="0" err="1">
                <a:solidFill>
                  <a:srgbClr val="000000"/>
                </a:solidFill>
                <a:effectLst/>
              </a:rPr>
              <a:t>identificar</a:t>
            </a:r>
            <a:r>
              <a:rPr lang="en-US" sz="1600" b="0" i="0" u="none" strike="noStrike" dirty="0">
                <a:solidFill>
                  <a:srgbClr val="000000"/>
                </a:solidFill>
                <a:effectLst/>
              </a:rPr>
              <a:t> </a:t>
            </a:r>
            <a:r>
              <a:rPr lang="en-US" sz="1600" b="0" i="0" u="none" strike="noStrike" dirty="0" err="1">
                <a:solidFill>
                  <a:srgbClr val="000000"/>
                </a:solidFill>
                <a:effectLst/>
              </a:rPr>
              <a:t>comportamentos</a:t>
            </a:r>
            <a:r>
              <a:rPr lang="en-US" sz="1600" b="0" i="0" u="none" strike="noStrike" dirty="0">
                <a:solidFill>
                  <a:srgbClr val="000000"/>
                </a:solidFill>
                <a:effectLst/>
              </a:rPr>
              <a:t> </a:t>
            </a:r>
            <a:r>
              <a:rPr lang="en-US" sz="1600" b="0" i="0" u="none" strike="noStrike" dirty="0" err="1">
                <a:solidFill>
                  <a:srgbClr val="000000"/>
                </a:solidFill>
                <a:effectLst/>
              </a:rPr>
              <a:t>suspeitos</a:t>
            </a:r>
            <a:r>
              <a:rPr lang="en-US" sz="1600" b="0" i="0" u="none" strike="noStrike" dirty="0">
                <a:solidFill>
                  <a:srgbClr val="000000"/>
                </a:solidFill>
                <a:effectLst/>
              </a:rPr>
              <a:t> que </a:t>
            </a:r>
            <a:r>
              <a:rPr lang="en-US" sz="1600" b="0" i="0" u="none" strike="noStrike" dirty="0" err="1">
                <a:solidFill>
                  <a:srgbClr val="000000"/>
                </a:solidFill>
                <a:effectLst/>
              </a:rPr>
              <a:t>podem</a:t>
            </a:r>
            <a:r>
              <a:rPr lang="en-US" sz="1600" b="0" i="0" u="none" strike="noStrike" dirty="0">
                <a:solidFill>
                  <a:srgbClr val="000000"/>
                </a:solidFill>
                <a:effectLst/>
              </a:rPr>
              <a:t> </a:t>
            </a:r>
            <a:r>
              <a:rPr lang="en-US" sz="1600" b="0" i="0" u="none" strike="noStrike" dirty="0" err="1">
                <a:solidFill>
                  <a:srgbClr val="000000"/>
                </a:solidFill>
                <a:effectLst/>
              </a:rPr>
              <a:t>indicar</a:t>
            </a:r>
            <a:r>
              <a:rPr lang="en-US" sz="1600" b="0" i="0" u="none" strike="noStrike" dirty="0">
                <a:solidFill>
                  <a:srgbClr val="000000"/>
                </a:solidFill>
                <a:effectLst/>
              </a:rPr>
              <a:t> </a:t>
            </a:r>
            <a:r>
              <a:rPr lang="en-US" sz="1600" b="0" i="0" u="none" strike="noStrike" dirty="0" err="1">
                <a:solidFill>
                  <a:srgbClr val="000000"/>
                </a:solidFill>
                <a:effectLst/>
              </a:rPr>
              <a:t>tentativas</a:t>
            </a:r>
            <a:r>
              <a:rPr lang="en-US" sz="1600" b="0" i="0" u="none" strike="noStrike" dirty="0">
                <a:solidFill>
                  <a:srgbClr val="000000"/>
                </a:solidFill>
                <a:effectLst/>
              </a:rPr>
              <a:t> de XSS </a:t>
            </a:r>
            <a:r>
              <a:rPr lang="en-US" sz="1600" b="0" i="0" u="none" strike="noStrike" dirty="0" err="1">
                <a:solidFill>
                  <a:srgbClr val="000000"/>
                </a:solidFill>
                <a:effectLst/>
              </a:rPr>
              <a:t>ou</a:t>
            </a:r>
            <a:r>
              <a:rPr lang="en-US" sz="1600" b="0" i="0" u="none" strike="noStrike" dirty="0">
                <a:solidFill>
                  <a:srgbClr val="000000"/>
                </a:solidFill>
                <a:effectLst/>
              </a:rPr>
              <a:t> SQLi.</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b) </a:t>
            </a:r>
            <a:r>
              <a:rPr lang="en-US" sz="1600" b="1" i="0" u="none" strike="noStrike" dirty="0">
                <a:solidFill>
                  <a:srgbClr val="000000"/>
                </a:solidFill>
                <a:effectLst/>
              </a:rPr>
              <a:t>Network ACLs (NACLs)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usadas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sub-redes, mas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oferecem</a:t>
            </a:r>
            <a:r>
              <a:rPr lang="en-US" sz="1600" b="0" i="0" u="none" strike="noStrike" dirty="0">
                <a:solidFill>
                  <a:srgbClr val="000000"/>
                </a:solidFill>
                <a:effectLst/>
              </a:rPr>
              <a:t> a </a:t>
            </a:r>
            <a:r>
              <a:rPr lang="en-US" sz="1600" b="0" i="0" u="none" strike="noStrike" dirty="0" err="1">
                <a:solidFill>
                  <a:srgbClr val="000000"/>
                </a:solidFill>
                <a:effectLst/>
              </a:rPr>
              <a:t>granularidade</a:t>
            </a:r>
            <a:r>
              <a:rPr lang="en-US" sz="1600" b="0" i="0" u="none" strike="noStrike" dirty="0">
                <a:solidFill>
                  <a:srgbClr val="000000"/>
                </a:solidFill>
                <a:effectLst/>
              </a:rPr>
              <a:t> </a:t>
            </a:r>
            <a:r>
              <a:rPr lang="en-US" sz="1600" b="0" i="0" u="none" strike="noStrike" dirty="0" err="1">
                <a:solidFill>
                  <a:srgbClr val="000000"/>
                </a:solidFill>
                <a:effectLst/>
              </a:rPr>
              <a:t>necessária</a:t>
            </a:r>
            <a:r>
              <a:rPr lang="en-US" sz="1600" b="0" i="0" u="none" strike="noStrike" dirty="0">
                <a:solidFill>
                  <a:srgbClr val="000000"/>
                </a:solidFill>
                <a:effectLst/>
              </a:rPr>
              <a:t> para </a:t>
            </a:r>
            <a:r>
              <a:rPr lang="en-US" sz="1600" b="0" i="0" u="none" strike="noStrike" dirty="0" err="1">
                <a:solidFill>
                  <a:srgbClr val="000000"/>
                </a:solidFill>
                <a:effectLst/>
              </a:rPr>
              <a:t>bloquear</a:t>
            </a:r>
            <a:r>
              <a:rPr lang="en-US" sz="1600" b="0" i="0" u="none" strike="noStrike" dirty="0">
                <a:solidFill>
                  <a:srgbClr val="000000"/>
                </a:solidFill>
                <a:effectLst/>
              </a:rPr>
              <a:t> </a:t>
            </a:r>
            <a:r>
              <a:rPr lang="en-US" sz="1600" b="0" i="0" u="none" strike="noStrike" dirty="0" err="1">
                <a:solidFill>
                  <a:srgbClr val="000000"/>
                </a:solidFill>
                <a:effectLst/>
              </a:rPr>
              <a:t>especificamente</a:t>
            </a:r>
            <a:r>
              <a:rPr lang="en-US" sz="1600" b="0" i="0" u="none" strike="noStrike" dirty="0">
                <a:solidFill>
                  <a:srgbClr val="000000"/>
                </a:solidFill>
                <a:effectLst/>
              </a:rPr>
              <a:t> </a:t>
            </a:r>
            <a:r>
              <a:rPr lang="en-US" sz="1600" b="0" i="0" u="none" strike="noStrike" dirty="0" err="1">
                <a:solidFill>
                  <a:srgbClr val="000000"/>
                </a:solidFill>
                <a:effectLst/>
              </a:rPr>
              <a:t>ataques</a:t>
            </a:r>
            <a:r>
              <a:rPr lang="en-US" sz="1600" b="0" i="0" u="none" strike="noStrike" dirty="0">
                <a:solidFill>
                  <a:srgbClr val="000000"/>
                </a:solidFill>
                <a:effectLst/>
              </a:rPr>
              <a:t> de XSS e SQLi.</a:t>
            </a:r>
          </a:p>
          <a:p>
            <a:pPr algn="l">
              <a:buFont typeface="Arial" panose="020B0604020202020204" pitchFamily="34" charset="0"/>
              <a:buChar char="•"/>
            </a:pPr>
            <a:r>
              <a:rPr lang="en-US" sz="1600" b="0" i="0" u="none" strike="noStrike" dirty="0">
                <a:solidFill>
                  <a:srgbClr val="000000"/>
                </a:solidFill>
                <a:effectLst/>
              </a:rPr>
              <a:t>c) </a:t>
            </a:r>
            <a:r>
              <a:rPr lang="en-US" sz="1600" b="1" i="0" u="none" strike="noStrike" dirty="0">
                <a:solidFill>
                  <a:srgbClr val="000000"/>
                </a:solidFill>
                <a:effectLst/>
              </a:rPr>
              <a:t>AWS GuardDuty</a:t>
            </a:r>
            <a:r>
              <a:rPr lang="en-US" sz="1600" b="0" i="0" u="none" strike="noStrike" dirty="0">
                <a:solidFill>
                  <a:srgbClr val="000000"/>
                </a:solidFill>
                <a:effectLst/>
              </a:rPr>
              <a:t> é </a:t>
            </a:r>
            <a:r>
              <a:rPr lang="en-US" sz="1600" b="0" i="0" u="none" strike="noStrike" dirty="0" err="1">
                <a:solidFill>
                  <a:srgbClr val="000000"/>
                </a:solidFill>
                <a:effectLst/>
              </a:rPr>
              <a:t>uma</a:t>
            </a:r>
            <a:r>
              <a:rPr lang="en-US" sz="1600" b="0" i="0" u="none" strike="noStrike" dirty="0">
                <a:solidFill>
                  <a:srgbClr val="000000"/>
                </a:solidFill>
                <a:effectLst/>
              </a:rPr>
              <a:t> ferramenta de </a:t>
            </a:r>
            <a:r>
              <a:rPr lang="en-US" sz="1600" b="0" i="0" u="none" strike="noStrike" dirty="0" err="1">
                <a:solidFill>
                  <a:srgbClr val="000000"/>
                </a:solidFill>
                <a:effectLst/>
              </a:rPr>
              <a:t>detecção</a:t>
            </a:r>
            <a:r>
              <a:rPr lang="en-US" sz="1600" b="0" i="0" u="none" strike="noStrike" dirty="0">
                <a:solidFill>
                  <a:srgbClr val="000000"/>
                </a:solidFill>
                <a:effectLst/>
              </a:rPr>
              <a:t> e </a:t>
            </a:r>
            <a:r>
              <a:rPr lang="en-US" sz="1600" b="0" i="0" u="none" strike="noStrike" dirty="0" err="1">
                <a:solidFill>
                  <a:srgbClr val="000000"/>
                </a:solidFill>
                <a:effectLst/>
              </a:rPr>
              <a:t>não</a:t>
            </a:r>
            <a:r>
              <a:rPr lang="en-US" sz="1600" b="0" i="0" u="none" strike="noStrike" dirty="0">
                <a:solidFill>
                  <a:srgbClr val="000000"/>
                </a:solidFill>
                <a:effectLst/>
              </a:rPr>
              <a:t> de </a:t>
            </a:r>
            <a:r>
              <a:rPr lang="en-US" sz="1600" b="0" i="0" u="none" strike="noStrike" dirty="0" err="1">
                <a:solidFill>
                  <a:srgbClr val="000000"/>
                </a:solidFill>
                <a:effectLst/>
              </a:rPr>
              <a:t>bloqueio</a:t>
            </a:r>
            <a:r>
              <a:rPr lang="en-US" sz="1600" b="0" i="0" u="none" strike="noStrike" dirty="0">
                <a:solidFill>
                  <a:srgbClr val="000000"/>
                </a:solidFill>
                <a:effectLst/>
              </a:rPr>
              <a:t>. Ele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bloquear</a:t>
            </a:r>
            <a:r>
              <a:rPr lang="en-US" sz="1600" b="0" i="0" u="none" strike="noStrike" dirty="0">
                <a:solidFill>
                  <a:srgbClr val="000000"/>
                </a:solidFill>
                <a:effectLst/>
              </a:rPr>
              <a:t> </a:t>
            </a:r>
            <a:r>
              <a:rPr lang="en-US" sz="1600" b="0" i="0" u="none" strike="noStrike" dirty="0" err="1">
                <a:solidFill>
                  <a:srgbClr val="000000"/>
                </a:solidFill>
                <a:effectLst/>
              </a:rPr>
              <a:t>tentativas</a:t>
            </a:r>
            <a:r>
              <a:rPr lang="en-US" sz="1600" b="0" i="0" u="none" strike="noStrike" dirty="0">
                <a:solidFill>
                  <a:srgbClr val="000000"/>
                </a:solidFill>
                <a:effectLst/>
              </a:rPr>
              <a:t> de </a:t>
            </a:r>
            <a:r>
              <a:rPr lang="en-US" sz="1600" b="0" i="0" u="none" strike="noStrike" dirty="0" err="1">
                <a:solidFill>
                  <a:srgbClr val="000000"/>
                </a:solidFill>
                <a:effectLst/>
              </a:rPr>
              <a:t>ataque</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e </a:t>
            </a:r>
            <a:r>
              <a:rPr lang="en-US" sz="1600" b="1" i="0" u="none" strike="noStrike" dirty="0">
                <a:solidFill>
                  <a:srgbClr val="000000"/>
                </a:solidFill>
                <a:effectLst/>
              </a:rPr>
              <a:t>AWS Firewall Manager</a:t>
            </a:r>
            <a:r>
              <a:rPr lang="en-US" sz="1600" b="0" i="0" u="none" strike="noStrike" dirty="0">
                <a:solidFill>
                  <a:srgbClr val="000000"/>
                </a:solidFill>
                <a:effectLst/>
              </a:rPr>
              <a:t> é </a:t>
            </a:r>
            <a:r>
              <a:rPr lang="en-US" sz="1600" b="0" i="0" u="none" strike="noStrike" dirty="0" err="1">
                <a:solidFill>
                  <a:srgbClr val="000000"/>
                </a:solidFill>
                <a:effectLst/>
              </a:rPr>
              <a:t>usado</a:t>
            </a:r>
            <a:r>
              <a:rPr lang="en-US" sz="1600" b="0" i="0" u="none" strike="noStrike" dirty="0">
                <a:solidFill>
                  <a:srgbClr val="000000"/>
                </a:solidFill>
                <a:effectLst/>
              </a:rPr>
              <a:t> para </a:t>
            </a:r>
            <a:r>
              <a:rPr lang="en-US" sz="1600" b="0" i="0" u="none" strike="noStrike" dirty="0" err="1">
                <a:solidFill>
                  <a:srgbClr val="000000"/>
                </a:solidFill>
                <a:effectLst/>
              </a:rPr>
              <a:t>gerenciar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larga</a:t>
            </a:r>
            <a:r>
              <a:rPr lang="en-US" sz="1600" b="0" i="0" u="none" strike="noStrike" dirty="0">
                <a:solidFill>
                  <a:srgbClr val="000000"/>
                </a:solidFill>
                <a:effectLst/>
              </a:rPr>
              <a:t> </a:t>
            </a:r>
            <a:r>
              <a:rPr lang="en-US" sz="1600" b="0" i="0" u="none" strike="noStrike" dirty="0" err="1">
                <a:solidFill>
                  <a:srgbClr val="000000"/>
                </a:solidFill>
                <a:effectLst/>
              </a:rPr>
              <a:t>escala</a:t>
            </a:r>
            <a:r>
              <a:rPr lang="en-US" sz="1600" b="0" i="0" u="none" strike="noStrike" dirty="0">
                <a:solidFill>
                  <a:srgbClr val="000000"/>
                </a:solidFill>
                <a:effectLst/>
              </a:rPr>
              <a:t>, mas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especificamente</a:t>
            </a:r>
            <a:r>
              <a:rPr lang="en-US" sz="1600" b="0" i="0" u="none" strike="noStrike" dirty="0">
                <a:solidFill>
                  <a:srgbClr val="000000"/>
                </a:solidFill>
                <a:effectLst/>
              </a:rPr>
              <a:t> para </a:t>
            </a:r>
            <a:r>
              <a:rPr lang="en-US" sz="1600" b="0" i="0" u="none" strike="noStrike" dirty="0" err="1">
                <a:solidFill>
                  <a:srgbClr val="000000"/>
                </a:solidFill>
                <a:effectLst/>
              </a:rPr>
              <a:t>mitigar</a:t>
            </a:r>
            <a:r>
              <a:rPr lang="en-US" sz="1600" b="0" i="0" u="none" strike="noStrike" dirty="0">
                <a:solidFill>
                  <a:srgbClr val="000000"/>
                </a:solidFill>
                <a:effectLst/>
              </a:rPr>
              <a:t> XSS e SQLi.</a:t>
            </a:r>
          </a:p>
          <a:p>
            <a:pPr algn="l">
              <a:buFont typeface="Arial" panose="020B0604020202020204" pitchFamily="34" charset="0"/>
              <a:buChar char="•"/>
            </a:pPr>
            <a:r>
              <a:rPr lang="en-US" sz="1600" b="0" i="0" u="none" strike="noStrike" dirty="0">
                <a:solidFill>
                  <a:srgbClr val="000000"/>
                </a:solidFill>
                <a:effectLst/>
              </a:rPr>
              <a:t>d) </a:t>
            </a:r>
            <a:r>
              <a:rPr lang="en-US" sz="1600" b="0" i="0" u="none" strike="noStrike" dirty="0" err="1">
                <a:solidFill>
                  <a:srgbClr val="000000"/>
                </a:solidFill>
                <a:effectLst/>
              </a:rPr>
              <a:t>Embora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ajudem</a:t>
            </a:r>
            <a:r>
              <a:rPr lang="en-US" sz="1600" b="0" i="0" u="none" strike="noStrike" dirty="0">
                <a:solidFill>
                  <a:srgbClr val="000000"/>
                </a:solidFill>
                <a:effectLst/>
              </a:rPr>
              <a:t> 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VPC,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substituem</a:t>
            </a:r>
            <a:r>
              <a:rPr lang="en-US" sz="1600" b="0" i="0" u="none" strike="noStrike" dirty="0">
                <a:solidFill>
                  <a:srgbClr val="000000"/>
                </a:solidFill>
                <a:effectLst/>
              </a:rPr>
              <a:t> o </a:t>
            </a:r>
            <a:r>
              <a:rPr lang="en-US" sz="1600" b="1" i="0" u="none" strike="noStrike" dirty="0">
                <a:solidFill>
                  <a:srgbClr val="000000"/>
                </a:solidFill>
                <a:effectLst/>
              </a:rPr>
              <a:t>AWS WAF</a:t>
            </a:r>
            <a:r>
              <a:rPr lang="en-US" sz="1600" b="0" i="0" u="none" strike="noStrike" dirty="0">
                <a:solidFill>
                  <a:srgbClr val="000000"/>
                </a:solidFill>
                <a:effectLst/>
              </a:rPr>
              <a:t> </a:t>
            </a:r>
            <a:r>
              <a:rPr lang="en-US" sz="1600" b="0" i="0" u="none" strike="noStrike" dirty="0" err="1">
                <a:solidFill>
                  <a:srgbClr val="000000"/>
                </a:solidFill>
                <a:effectLst/>
              </a:rPr>
              <a:t>quando</a:t>
            </a:r>
            <a:r>
              <a:rPr lang="en-US" sz="1600" b="0" i="0" u="none" strike="noStrike" dirty="0">
                <a:solidFill>
                  <a:srgbClr val="000000"/>
                </a:solidFill>
                <a:effectLst/>
              </a:rPr>
              <a:t> se </a:t>
            </a:r>
            <a:r>
              <a:rPr lang="en-US" sz="1600" b="0" i="0" u="none" strike="noStrike" dirty="0" err="1">
                <a:solidFill>
                  <a:srgbClr val="000000"/>
                </a:solidFill>
                <a:effectLst/>
              </a:rPr>
              <a:t>trata</a:t>
            </a:r>
            <a:r>
              <a:rPr lang="en-US" sz="1600" b="0" i="0" u="none" strike="noStrike" dirty="0">
                <a:solidFill>
                  <a:srgbClr val="000000"/>
                </a:solidFill>
                <a:effectLst/>
              </a:rPr>
              <a:t> de </a:t>
            </a:r>
            <a:r>
              <a:rPr lang="en-US" sz="1600" b="0" i="0" u="none" strike="noStrike" dirty="0" err="1">
                <a:solidFill>
                  <a:srgbClr val="000000"/>
                </a:solidFill>
                <a:effectLst/>
              </a:rPr>
              <a:t>proteção</a:t>
            </a:r>
            <a:r>
              <a:rPr lang="en-US" sz="1600" b="0" i="0" u="none" strike="noStrike" dirty="0">
                <a:solidFill>
                  <a:srgbClr val="000000"/>
                </a:solidFill>
                <a:effectLst/>
              </a:rPr>
              <a:t> contra </a:t>
            </a:r>
            <a:r>
              <a:rPr lang="en-US" sz="1600" b="0" i="0" u="none" strike="noStrike" dirty="0" err="1">
                <a:solidFill>
                  <a:srgbClr val="000000"/>
                </a:solidFill>
                <a:effectLst/>
              </a:rPr>
              <a:t>ameaças</a:t>
            </a:r>
            <a:r>
              <a:rPr lang="en-US" sz="1600" b="0" i="0" u="none" strike="noStrike" dirty="0">
                <a:solidFill>
                  <a:srgbClr val="000000"/>
                </a:solidFill>
                <a:effectLst/>
              </a:rPr>
              <a:t> de </a:t>
            </a:r>
            <a:r>
              <a:rPr lang="en-US" sz="1600" b="0" i="0" u="none" strike="noStrike" dirty="0" err="1">
                <a:solidFill>
                  <a:srgbClr val="000000"/>
                </a:solidFill>
                <a:effectLst/>
              </a:rPr>
              <a:t>camada</a:t>
            </a:r>
            <a:r>
              <a:rPr lang="en-US" sz="1600" b="0" i="0" u="none" strike="noStrike" dirty="0">
                <a:solidFill>
                  <a:srgbClr val="000000"/>
                </a:solidFill>
                <a:effectLst/>
              </a:rPr>
              <a:t> de </a:t>
            </a:r>
            <a:r>
              <a:rPr lang="en-US" sz="1600" b="0" i="0" u="none" strike="noStrike" dirty="0" err="1">
                <a:solidFill>
                  <a:srgbClr val="000000"/>
                </a:solidFill>
                <a:effectLst/>
              </a:rPr>
              <a:t>aplicação</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XSS e SQLi.</a:t>
            </a: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AWS WAF – Web Application Firewall</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AWS GuardDuty – Detecção de Ameaças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4"/>
              </a:rPr>
              <a:t>Network ACLs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5"/>
              </a:rPr>
              <a:t>AWS Firewall Manager</a:t>
            </a:r>
            <a:endParaRPr lang="en-US" sz="1600" b="0" i="0" u="none" strike="noStrike" dirty="0">
              <a:solidFill>
                <a:srgbClr val="000000"/>
              </a:solidFill>
              <a:effectLst/>
            </a:endParaRPr>
          </a:p>
          <a:p>
            <a:pPr algn="l"/>
            <a:r>
              <a:rPr lang="en-US" sz="1600" b="0" i="0" u="none" strike="noStrike" dirty="0">
                <a:solidFill>
                  <a:srgbClr val="000000"/>
                </a:solidFill>
                <a:effectLst/>
              </a:rPr>
              <a:t>Essa </a:t>
            </a:r>
            <a:r>
              <a:rPr lang="en-US" sz="1600" b="0" i="0" u="none" strike="noStrike" dirty="0" err="1">
                <a:solidFill>
                  <a:srgbClr val="000000"/>
                </a:solidFill>
                <a:effectLst/>
              </a:rPr>
              <a:t>pergunta</a:t>
            </a:r>
            <a:r>
              <a:rPr lang="en-US" sz="1600" b="0" i="0" u="none" strike="noStrike" dirty="0">
                <a:solidFill>
                  <a:srgbClr val="000000"/>
                </a:solidFill>
                <a:effectLst/>
              </a:rPr>
              <a:t>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 </a:t>
            </a:r>
            <a:r>
              <a:rPr lang="en-US" sz="1600" b="0" i="0" u="none" strike="noStrike" dirty="0" err="1">
                <a:solidFill>
                  <a:srgbClr val="000000"/>
                </a:solidFill>
                <a:effectLst/>
              </a:rPr>
              <a:t>melhor</a:t>
            </a:r>
            <a:r>
              <a:rPr lang="en-US" sz="1600" b="0" i="0" u="none" strike="noStrike" dirty="0">
                <a:solidFill>
                  <a:srgbClr val="000000"/>
                </a:solidFill>
                <a:effectLst/>
              </a:rPr>
              <a:t> </a:t>
            </a:r>
            <a:r>
              <a:rPr lang="en-US" sz="1600" b="0" i="0" u="none" strike="noStrike" dirty="0" err="1">
                <a:solidFill>
                  <a:srgbClr val="000000"/>
                </a:solidFill>
                <a:effectLst/>
              </a:rPr>
              <a:t>combinação</a:t>
            </a:r>
            <a:r>
              <a:rPr lang="en-US" sz="1600" b="0" i="0" u="none" strike="noStrike" dirty="0">
                <a:solidFill>
                  <a:srgbClr val="000000"/>
                </a:solidFill>
                <a:effectLst/>
              </a:rPr>
              <a:t> de </a:t>
            </a:r>
            <a:r>
              <a:rPr lang="en-US" sz="1600" b="0" i="0" u="none" strike="noStrike" dirty="0" err="1">
                <a:solidFill>
                  <a:srgbClr val="000000"/>
                </a:solidFill>
                <a:effectLst/>
              </a:rPr>
              <a:t>serviços</a:t>
            </a:r>
            <a:r>
              <a:rPr lang="en-US" sz="1600" b="0" i="0" u="none" strike="noStrike" dirty="0">
                <a:solidFill>
                  <a:srgbClr val="000000"/>
                </a:solidFill>
                <a:effectLst/>
              </a:rPr>
              <a:t> AWS para </a:t>
            </a:r>
            <a:r>
              <a:rPr lang="en-US" sz="1600" b="0" i="0" u="none" strike="noStrike" dirty="0" err="1">
                <a:solidFill>
                  <a:srgbClr val="000000"/>
                </a:solidFill>
                <a:effectLst/>
              </a:rPr>
              <a:t>proteger</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aplicação</a:t>
            </a:r>
            <a:r>
              <a:rPr lang="en-US" sz="1600" b="0" i="0" u="none" strike="noStrike" dirty="0">
                <a:solidFill>
                  <a:srgbClr val="000000"/>
                </a:solidFill>
                <a:effectLst/>
              </a:rPr>
              <a:t> web contra </a:t>
            </a:r>
            <a:r>
              <a:rPr lang="en-US" sz="1600" b="0" i="0" u="none" strike="noStrike" dirty="0" err="1">
                <a:solidFill>
                  <a:srgbClr val="000000"/>
                </a:solidFill>
                <a:effectLst/>
              </a:rPr>
              <a:t>ataques</a:t>
            </a:r>
            <a:r>
              <a:rPr lang="en-US" sz="1600" b="0" i="0" u="none" strike="noStrike" dirty="0">
                <a:solidFill>
                  <a:srgbClr val="000000"/>
                </a:solidFill>
                <a:effectLst/>
              </a:rPr>
              <a:t> </a:t>
            </a:r>
            <a:r>
              <a:rPr lang="en-US" sz="1600" b="0" i="0" u="none" strike="noStrike" dirty="0" err="1">
                <a:solidFill>
                  <a:srgbClr val="000000"/>
                </a:solidFill>
                <a:effectLst/>
              </a:rPr>
              <a:t>comuns</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XSS e SQLi, </a:t>
            </a:r>
            <a:r>
              <a:rPr lang="en-US" sz="1600" b="0" i="0" u="none" strike="noStrike" dirty="0" err="1">
                <a:solidFill>
                  <a:srgbClr val="000000"/>
                </a:solidFill>
                <a:effectLst/>
              </a:rPr>
              <a:t>destacando</a:t>
            </a:r>
            <a:r>
              <a:rPr lang="en-US" sz="1600" b="0" i="0" u="none" strike="noStrike" dirty="0">
                <a:solidFill>
                  <a:srgbClr val="000000"/>
                </a:solidFill>
                <a:effectLst/>
              </a:rPr>
              <a:t> a </a:t>
            </a:r>
            <a:r>
              <a:rPr lang="en-US" sz="1600" b="0" i="0" u="none" strike="noStrike" dirty="0" err="1">
                <a:solidFill>
                  <a:srgbClr val="000000"/>
                </a:solidFill>
                <a:effectLst/>
              </a:rPr>
              <a:t>importância</a:t>
            </a:r>
            <a:r>
              <a:rPr lang="en-US" sz="1600" b="0" i="0" u="none" strike="noStrike" dirty="0">
                <a:solidFill>
                  <a:srgbClr val="000000"/>
                </a:solidFill>
                <a:effectLst/>
              </a:rPr>
              <a:t> de usar o AWS WAF para a </a:t>
            </a:r>
            <a:r>
              <a:rPr lang="en-US" sz="1600" b="0" i="0" u="none" strike="noStrike" dirty="0" err="1">
                <a:solidFill>
                  <a:srgbClr val="000000"/>
                </a:solidFill>
                <a:effectLst/>
              </a:rPr>
              <a:t>defesa</a:t>
            </a:r>
            <a:r>
              <a:rPr lang="en-US" sz="1600" b="0" i="0" u="none" strike="noStrike" dirty="0">
                <a:solidFill>
                  <a:srgbClr val="000000"/>
                </a:solidFill>
                <a:effectLst/>
              </a:rPr>
              <a:t> da </a:t>
            </a:r>
            <a:r>
              <a:rPr lang="en-US" sz="1600" b="0" i="0" u="none" strike="noStrike" dirty="0" err="1">
                <a:solidFill>
                  <a:srgbClr val="000000"/>
                </a:solidFill>
                <a:effectLst/>
              </a:rPr>
              <a:t>camada</a:t>
            </a:r>
            <a:r>
              <a:rPr lang="en-US" sz="1600" b="0" i="0" u="none" strike="noStrike" dirty="0">
                <a:solidFill>
                  <a:srgbClr val="000000"/>
                </a:solidFill>
                <a:effectLst/>
              </a:rPr>
              <a:t> de </a:t>
            </a:r>
            <a:r>
              <a:rPr lang="en-US" sz="1600" b="0" i="0" u="none" strike="noStrike" dirty="0" err="1">
                <a:solidFill>
                  <a:srgbClr val="000000"/>
                </a:solidFill>
                <a:effectLst/>
              </a:rPr>
              <a:t>aplicação</a:t>
            </a:r>
            <a:r>
              <a:rPr lang="en-US" sz="1600" b="0" i="0" u="none" strike="noStrike" dirty="0">
                <a:solidFill>
                  <a:srgbClr val="000000"/>
                </a:solidFill>
                <a:effectLst/>
              </a:rPr>
              <a:t> e o AWS GuardDuty para a </a:t>
            </a:r>
            <a:r>
              <a:rPr lang="en-US" sz="1600" b="0" i="0" u="none" strike="noStrike" dirty="0" err="1">
                <a:solidFill>
                  <a:srgbClr val="000000"/>
                </a:solidFill>
                <a:effectLst/>
              </a:rPr>
              <a:t>detecção</a:t>
            </a:r>
            <a:r>
              <a:rPr lang="en-US" sz="1600" b="0" i="0" u="none" strike="noStrike" dirty="0">
                <a:solidFill>
                  <a:srgbClr val="000000"/>
                </a:solidFill>
                <a:effectLst/>
              </a:rPr>
              <a:t> de </a:t>
            </a:r>
            <a:r>
              <a:rPr lang="en-US" sz="1600" b="0" i="0" u="none" strike="noStrike" dirty="0" err="1">
                <a:solidFill>
                  <a:srgbClr val="000000"/>
                </a:solidFill>
                <a:effectLst/>
              </a:rPr>
              <a:t>atividades</a:t>
            </a:r>
            <a:r>
              <a:rPr lang="en-US" sz="1600" b="0" i="0" u="none" strike="noStrike" dirty="0">
                <a:solidFill>
                  <a:srgbClr val="000000"/>
                </a:solidFill>
                <a:effectLst/>
              </a:rPr>
              <a:t> </a:t>
            </a:r>
            <a:r>
              <a:rPr lang="en-US" sz="1600" b="0" i="0" u="none" strike="noStrike" dirty="0" err="1">
                <a:solidFill>
                  <a:srgbClr val="000000"/>
                </a:solidFill>
                <a:effectLst/>
              </a:rPr>
              <a:t>maliciosas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todo</a:t>
            </a:r>
            <a:r>
              <a:rPr lang="en-US" sz="1600" b="0" i="0" u="none" strike="noStrike" dirty="0">
                <a:solidFill>
                  <a:srgbClr val="000000"/>
                </a:solidFill>
                <a:effectLst/>
              </a:rPr>
              <a:t> o </a:t>
            </a:r>
            <a:r>
              <a:rPr lang="en-US" sz="1600" b="0" i="0" u="none" strike="noStrike" dirty="0" err="1">
                <a:solidFill>
                  <a:srgbClr val="000000"/>
                </a:solidFill>
                <a:effectLst/>
              </a:rPr>
              <a:t>ambiente</a:t>
            </a:r>
            <a:r>
              <a:rPr lang="en-US" sz="1600" b="0" i="0" u="none" strike="noStrike" dirty="0">
                <a:solidFill>
                  <a:srgbClr val="000000"/>
                </a:solidFill>
                <a:effectLst/>
              </a:rPr>
              <a:t>.</a:t>
            </a:r>
          </a:p>
          <a:p>
            <a:endParaRPr lang="en-BR" sz="1600" b="1" i="1" dirty="0"/>
          </a:p>
        </p:txBody>
      </p:sp>
    </p:spTree>
    <p:extLst>
      <p:ext uri="{BB962C8B-B14F-4D97-AF65-F5344CB8AC3E}">
        <p14:creationId xmlns:p14="http://schemas.microsoft.com/office/powerpoint/2010/main" val="23351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5315793" y="3205862"/>
            <a:ext cx="1313373" cy="446276"/>
          </a:xfrm>
          <a:prstGeom prst="rect">
            <a:avLst/>
          </a:prstGeom>
          <a:noFill/>
        </p:spPr>
        <p:txBody>
          <a:bodyPr wrap="none" rtlCol="0">
            <a:spAutoFit/>
          </a:bodyPr>
          <a:lstStyle/>
          <a:p>
            <a:r>
              <a:rPr lang="en-BR" sz="2300" dirty="0"/>
              <a:t>Route 53</a:t>
            </a:r>
          </a:p>
        </p:txBody>
      </p:sp>
    </p:spTree>
    <p:extLst>
      <p:ext uri="{BB962C8B-B14F-4D97-AF65-F5344CB8AC3E}">
        <p14:creationId xmlns:p14="http://schemas.microsoft.com/office/powerpoint/2010/main" val="240114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4" name="Picture 3">
            <a:extLst>
              <a:ext uri="{FF2B5EF4-FFF2-40B4-BE49-F238E27FC236}">
                <a16:creationId xmlns:a16="http://schemas.microsoft.com/office/drawing/2014/main" id="{35F25600-4C8E-48F6-1866-E6592626134D}"/>
              </a:ext>
            </a:extLst>
          </p:cNvPr>
          <p:cNvPicPr>
            <a:picLocks noChangeAspect="1"/>
          </p:cNvPicPr>
          <p:nvPr/>
        </p:nvPicPr>
        <p:blipFill>
          <a:blip r:embed="rId2"/>
          <a:stretch>
            <a:fillRect/>
          </a:stretch>
        </p:blipFill>
        <p:spPr>
          <a:xfrm>
            <a:off x="2032000" y="2621478"/>
            <a:ext cx="7772400" cy="1615044"/>
          </a:xfrm>
          <a:prstGeom prst="rect">
            <a:avLst/>
          </a:prstGeom>
        </p:spPr>
      </p:pic>
    </p:spTree>
    <p:extLst>
      <p:ext uri="{BB962C8B-B14F-4D97-AF65-F5344CB8AC3E}">
        <p14:creationId xmlns:p14="http://schemas.microsoft.com/office/powerpoint/2010/main" val="1789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3" name="Picture 2">
            <a:extLst>
              <a:ext uri="{FF2B5EF4-FFF2-40B4-BE49-F238E27FC236}">
                <a16:creationId xmlns:a16="http://schemas.microsoft.com/office/drawing/2014/main" id="{100EF18D-4BF9-F54D-3C92-3702E2C34828}"/>
              </a:ext>
            </a:extLst>
          </p:cNvPr>
          <p:cNvPicPr>
            <a:picLocks noChangeAspect="1"/>
          </p:cNvPicPr>
          <p:nvPr/>
        </p:nvPicPr>
        <p:blipFill>
          <a:blip r:embed="rId2"/>
          <a:stretch>
            <a:fillRect/>
          </a:stretch>
        </p:blipFill>
        <p:spPr>
          <a:xfrm>
            <a:off x="1968500" y="2317790"/>
            <a:ext cx="7772400" cy="2222420"/>
          </a:xfrm>
          <a:prstGeom prst="rect">
            <a:avLst/>
          </a:prstGeom>
        </p:spPr>
      </p:pic>
    </p:spTree>
    <p:extLst>
      <p:ext uri="{BB962C8B-B14F-4D97-AF65-F5344CB8AC3E}">
        <p14:creationId xmlns:p14="http://schemas.microsoft.com/office/powerpoint/2010/main" val="356030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4" name="Picture 3">
            <a:extLst>
              <a:ext uri="{FF2B5EF4-FFF2-40B4-BE49-F238E27FC236}">
                <a16:creationId xmlns:a16="http://schemas.microsoft.com/office/drawing/2014/main" id="{55389CE8-23F7-273F-5D70-080639E725FF}"/>
              </a:ext>
            </a:extLst>
          </p:cNvPr>
          <p:cNvPicPr>
            <a:picLocks noChangeAspect="1"/>
          </p:cNvPicPr>
          <p:nvPr/>
        </p:nvPicPr>
        <p:blipFill>
          <a:blip r:embed="rId2"/>
          <a:stretch>
            <a:fillRect/>
          </a:stretch>
        </p:blipFill>
        <p:spPr>
          <a:xfrm>
            <a:off x="2298700" y="1324303"/>
            <a:ext cx="7772400" cy="4437993"/>
          </a:xfrm>
          <a:prstGeom prst="rect">
            <a:avLst/>
          </a:prstGeom>
        </p:spPr>
      </p:pic>
    </p:spTree>
    <p:extLst>
      <p:ext uri="{BB962C8B-B14F-4D97-AF65-F5344CB8AC3E}">
        <p14:creationId xmlns:p14="http://schemas.microsoft.com/office/powerpoint/2010/main" val="4292609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4" name="Picture 3">
            <a:extLst>
              <a:ext uri="{FF2B5EF4-FFF2-40B4-BE49-F238E27FC236}">
                <a16:creationId xmlns:a16="http://schemas.microsoft.com/office/drawing/2014/main" id="{0917C816-7EC8-1FB8-2DCA-6E598A6C3F9F}"/>
              </a:ext>
            </a:extLst>
          </p:cNvPr>
          <p:cNvPicPr>
            <a:picLocks noChangeAspect="1"/>
          </p:cNvPicPr>
          <p:nvPr/>
        </p:nvPicPr>
        <p:blipFill>
          <a:blip r:embed="rId2"/>
          <a:stretch>
            <a:fillRect/>
          </a:stretch>
        </p:blipFill>
        <p:spPr>
          <a:xfrm>
            <a:off x="2336800" y="1163159"/>
            <a:ext cx="7772400" cy="4811081"/>
          </a:xfrm>
          <a:prstGeom prst="rect">
            <a:avLst/>
          </a:prstGeom>
        </p:spPr>
      </p:pic>
      <p:sp>
        <p:nvSpPr>
          <p:cNvPr id="5" name="TextBox 4">
            <a:extLst>
              <a:ext uri="{FF2B5EF4-FFF2-40B4-BE49-F238E27FC236}">
                <a16:creationId xmlns:a16="http://schemas.microsoft.com/office/drawing/2014/main" id="{861E561D-0A8A-EE0A-4023-205784D5E82F}"/>
              </a:ext>
            </a:extLst>
          </p:cNvPr>
          <p:cNvSpPr txBox="1"/>
          <p:nvPr/>
        </p:nvSpPr>
        <p:spPr>
          <a:xfrm>
            <a:off x="2133600" y="6159500"/>
            <a:ext cx="8469691" cy="369332"/>
          </a:xfrm>
          <a:prstGeom prst="rect">
            <a:avLst/>
          </a:prstGeom>
          <a:noFill/>
        </p:spPr>
        <p:txBody>
          <a:bodyPr wrap="none" rtlCol="0">
            <a:spAutoFit/>
          </a:bodyPr>
          <a:lstStyle/>
          <a:p>
            <a:r>
              <a:rPr lang="en-US" dirty="0"/>
              <a:t>https://</a:t>
            </a:r>
            <a:r>
              <a:rPr lang="en-US" dirty="0" err="1"/>
              <a:t>aws.amazon.com</a:t>
            </a:r>
            <a:r>
              <a:rPr lang="en-US" dirty="0"/>
              <a:t>/blogs/architecture/how-sonar-built-a-unified-</a:t>
            </a:r>
            <a:r>
              <a:rPr lang="en-US" dirty="0" err="1"/>
              <a:t>api</a:t>
            </a:r>
            <a:r>
              <a:rPr lang="en-US" dirty="0"/>
              <a:t>-on-</a:t>
            </a:r>
            <a:r>
              <a:rPr lang="en-US" dirty="0" err="1"/>
              <a:t>aws</a:t>
            </a:r>
            <a:r>
              <a:rPr lang="en-US" dirty="0"/>
              <a:t>/</a:t>
            </a:r>
            <a:endParaRPr lang="en-BR" dirty="0"/>
          </a:p>
        </p:txBody>
      </p:sp>
    </p:spTree>
    <p:extLst>
      <p:ext uri="{BB962C8B-B14F-4D97-AF65-F5344CB8AC3E}">
        <p14:creationId xmlns:p14="http://schemas.microsoft.com/office/powerpoint/2010/main" val="174951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3399555" y="996062"/>
            <a:ext cx="5189690" cy="446276"/>
          </a:xfrm>
          <a:prstGeom prst="rect">
            <a:avLst/>
          </a:prstGeom>
          <a:noFill/>
        </p:spPr>
        <p:txBody>
          <a:bodyPr wrap="none" rtlCol="0">
            <a:spAutoFit/>
          </a:bodyPr>
          <a:lstStyle/>
          <a:p>
            <a:r>
              <a:rPr lang="en-BR" sz="2300" dirty="0"/>
              <a:t>Estratégias de recuperação de desastre</a:t>
            </a:r>
          </a:p>
        </p:txBody>
      </p:sp>
      <p:pic>
        <p:nvPicPr>
          <p:cNvPr id="3074" name="Picture 2" descr="Data loss is measured from most recent backup (your recovery point) to the point of disaster. Downtime is measured from the point of disaster until the target is fully recovered and available for service.">
            <a:extLst>
              <a:ext uri="{FF2B5EF4-FFF2-40B4-BE49-F238E27FC236}">
                <a16:creationId xmlns:a16="http://schemas.microsoft.com/office/drawing/2014/main" id="{A62EC7B6-5ED8-A059-D8DA-7F68F0C39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400" y="2336800"/>
            <a:ext cx="7620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524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11073</TotalTime>
  <Words>5659</Words>
  <Application>Microsoft Macintosh PowerPoint</Application>
  <PresentationFormat>Widescreen</PresentationFormat>
  <Paragraphs>269</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AmazonEmber</vt:lpstr>
      <vt:lpstr>Aptos</vt:lpstr>
      <vt:lpstr>Aptos Display</vt:lpstr>
      <vt:lpstr>Arial</vt:lpstr>
      <vt:lpstr>Office Theme</vt:lpstr>
      <vt:lpstr>Etapa 5</vt:lpstr>
      <vt:lpstr>Guia do Exame</vt:lpstr>
      <vt:lpstr>Guia do Exame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Marcelo Amorim</dc:creator>
  <cp:lastModifiedBy>Marcelo Amorim</cp:lastModifiedBy>
  <cp:revision>5</cp:revision>
  <dcterms:created xsi:type="dcterms:W3CDTF">2024-08-22T01:10:22Z</dcterms:created>
  <dcterms:modified xsi:type="dcterms:W3CDTF">2024-10-01T03:08:03Z</dcterms:modified>
</cp:coreProperties>
</file>