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04040"/>
    <a:srgbClr val="D9D9D9"/>
    <a:srgbClr val="9BC2E6"/>
    <a:srgbClr val="A0A2A5"/>
    <a:srgbClr val="2F75B5"/>
    <a:srgbClr val="6D7073"/>
    <a:srgbClr val="2B9EEE"/>
    <a:srgbClr val="FE8461"/>
    <a:srgbClr val="9B5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BD7AB-6130-FF58-2654-B1526C3B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B7F41-37C5-694B-F38E-9404A21D8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3834B-B3A7-AFBB-8DD0-56B12A02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13DE0F-50EB-8913-5AAC-D68198C7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EF79A-7FF6-3FF7-0577-B6D58F00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91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E8861-6C3C-0716-C7AE-073C2AA8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DD6531-3629-4956-82BE-70266F945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89D0AE-492A-1754-E7A2-D52AF401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E3630A-4556-A73B-42A5-F8E4975A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374FE-E84C-9FDE-3F59-A3D07925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44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FCBCA3-D6B4-7679-0595-F47ABD67F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D7901B-01A3-FCA3-126A-49A64F9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B7935-19EB-BC0A-EB9E-FFD2EF6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F04FB-FC14-ED1D-EBB2-F5039515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DBB06-F893-C125-47DC-A2288F41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4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7249-D602-C9FF-AE3A-EE75C356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98340-FC81-8F8B-1F08-A6764F71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454AE-94CD-8799-34C1-E1BCEE9B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CB6A7-DC12-57F3-E52A-0BE33332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FC5DA-016D-E915-0E24-A9B22463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1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3422B-7963-F0EC-96E6-B97C58F2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D089D0-8DB9-CFCA-756B-90A63FD5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24F0D-23F1-1EE8-1438-98BC988F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555CA-04BD-6067-E062-D10E33C5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447F5-9FAD-549A-2A1E-322F47A8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ED577-3127-C30E-FD5B-805BA299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49A9B-367B-3A46-8D36-CBAFA7B0A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AB91CB-2F0E-83B4-FA15-07E74275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2F434-4594-84DD-1D78-ABDFB80C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5A0B06-97CC-99A4-6401-930D5952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7BD0E-0952-2BFE-6308-1B181EB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3C934-4062-CC04-5DB6-39D693EA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E19D7-8413-1627-3CF7-470DCE8C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53E39B-05C1-F46C-B4A0-20DDF269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56D4A3-062C-F07C-4FE1-4FD711CA8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6A39C1-F31F-E5E3-AFFC-D4697B793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F394DF-065B-CB73-5D8B-F58530FA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0613ED-F25A-8F32-CA3D-114EDB56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057BD-D774-9D1D-818A-B8407FFD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7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CC8A5-80C8-D094-33EC-AFB7317A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4E3547-8673-D66F-F6EC-8834F5A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96B626-DF48-19EA-8FF5-69A8A7C3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E2B6B2-8F5A-D18E-DACB-109F20F7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3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CC168F-904E-F20E-8A16-1DB0BFA7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1E26F3-6A16-92BF-6E96-84854910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416EF2-F718-F8A1-188E-73CEF875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39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5476-8B5C-4987-BDBC-69927C50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B33E6-39C9-9EBF-8E97-99E726B1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BCCF0A-268F-91D9-D340-184452113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70B3AA-4A79-2D2F-7580-15F629A9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7B6516-DA57-1F17-3BA9-C2A81B89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520755-1118-B5AB-34AE-6DDA3D48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E0E41-CA5A-09BE-063D-3796DCD7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083A5B-86CB-3686-554D-32B71D9DB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15D5CF-05ED-C220-CAE2-D6AA97BA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C7D063-2936-5410-D170-8CB2F4DC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0D1884-264D-9F66-4DC6-15062E1A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5FF7A-1072-6E36-2215-B2987D3C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7F7E0-6B7E-4C29-8DFF-44F36BD2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6DE74-5B9A-027D-235B-71B76F1D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05DB0-6006-C5A8-54A6-6F4692349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D301-1019-4C6F-A482-E7DF4C0AF05D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6B07F-3B71-2CF9-9A42-AC1207C22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696C3-A00A-5597-6A16-D4DC7341B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slide" Target="slide4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slide" Target="slide4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slide" Target="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slide" Target="slid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ECC6C0-6322-4180-9152-23F86120ACFC}"/>
              </a:ext>
            </a:extLst>
          </p:cNvPr>
          <p:cNvSpPr/>
          <p:nvPr/>
        </p:nvSpPr>
        <p:spPr>
          <a:xfrm>
            <a:off x="180000" y="180001"/>
            <a:ext cx="1875608" cy="6497998"/>
          </a:xfrm>
          <a:prstGeom prst="roundRect">
            <a:avLst>
              <a:gd name="adj" fmla="val 9337"/>
            </a:avLst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0" name="CaixaDeTexto 52">
            <a:extLst>
              <a:ext uri="{FF2B5EF4-FFF2-40B4-BE49-F238E27FC236}">
                <a16:creationId xmlns:a16="http://schemas.microsoft.com/office/drawing/2014/main" id="{3C54D54C-00B5-4292-B465-E98DE23B8B80}"/>
              </a:ext>
            </a:extLst>
          </p:cNvPr>
          <p:cNvSpPr txBox="1"/>
          <p:nvPr/>
        </p:nvSpPr>
        <p:spPr>
          <a:xfrm>
            <a:off x="246947" y="1286452"/>
            <a:ext cx="1741714" cy="3206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Montserrat ExtraBold" pitchFamily="2" charset="0"/>
              </a:rPr>
              <a:t>OEE - Industrial</a:t>
            </a:r>
          </a:p>
        </p:txBody>
      </p:sp>
      <p:sp>
        <p:nvSpPr>
          <p:cNvPr id="22" name="Retângulo: Cantos Arredondados 21">
            <a:hlinkClick r:id="rId2" action="ppaction://hlinksldjump"/>
            <a:extLst>
              <a:ext uri="{FF2B5EF4-FFF2-40B4-BE49-F238E27FC236}">
                <a16:creationId xmlns:a16="http://schemas.microsoft.com/office/drawing/2014/main" id="{E97D1EF0-C595-45E7-9E2E-4712FC20E4A4}"/>
              </a:ext>
            </a:extLst>
          </p:cNvPr>
          <p:cNvSpPr/>
          <p:nvPr/>
        </p:nvSpPr>
        <p:spPr>
          <a:xfrm>
            <a:off x="242485" y="2163139"/>
            <a:ext cx="1743017" cy="324334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Disponibilidade</a:t>
            </a:r>
          </a:p>
        </p:txBody>
      </p:sp>
      <p:sp>
        <p:nvSpPr>
          <p:cNvPr id="23" name="Retângulo: Cantos Arredondados 22">
            <a:hlinkClick r:id="rId3" action="ppaction://hlinksldjump"/>
            <a:extLst>
              <a:ext uri="{FF2B5EF4-FFF2-40B4-BE49-F238E27FC236}">
                <a16:creationId xmlns:a16="http://schemas.microsoft.com/office/drawing/2014/main" id="{C9171239-B674-454F-AEC9-33C32173047E}"/>
              </a:ext>
            </a:extLst>
          </p:cNvPr>
          <p:cNvSpPr/>
          <p:nvPr/>
        </p:nvSpPr>
        <p:spPr>
          <a:xfrm>
            <a:off x="242485" y="2548493"/>
            <a:ext cx="1743017" cy="324335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Performance</a:t>
            </a:r>
          </a:p>
        </p:txBody>
      </p:sp>
      <p:sp>
        <p:nvSpPr>
          <p:cNvPr id="24" name="Retângulo: Cantos Arredondados 23">
            <a:hlinkClick r:id="rId4" action="ppaction://hlinksldjump"/>
            <a:extLst>
              <a:ext uri="{FF2B5EF4-FFF2-40B4-BE49-F238E27FC236}">
                <a16:creationId xmlns:a16="http://schemas.microsoft.com/office/drawing/2014/main" id="{37AFD010-4F63-4136-AA59-1784035413E5}"/>
              </a:ext>
            </a:extLst>
          </p:cNvPr>
          <p:cNvSpPr/>
          <p:nvPr/>
        </p:nvSpPr>
        <p:spPr>
          <a:xfrm>
            <a:off x="242485" y="2933848"/>
            <a:ext cx="1743017" cy="325422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Qualidade</a:t>
            </a:r>
            <a:endParaRPr lang="pt-BR" sz="1200" dirty="0">
              <a:latin typeface="Montserrat ExtraBold" pitchFamily="2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1A3FB13-3EAD-4811-B759-364593C4E942}"/>
              </a:ext>
            </a:extLst>
          </p:cNvPr>
          <p:cNvSpPr/>
          <p:nvPr/>
        </p:nvSpPr>
        <p:spPr>
          <a:xfrm>
            <a:off x="241200" y="1782079"/>
            <a:ext cx="1742400" cy="324000"/>
          </a:xfrm>
          <a:prstGeom prst="roundRect">
            <a:avLst/>
          </a:prstGeom>
          <a:gradFill flip="none" rotWithShape="1">
            <a:gsLst>
              <a:gs pos="0">
                <a:srgbClr val="5BC89C"/>
              </a:gs>
              <a:gs pos="100000">
                <a:srgbClr val="27BEAD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OEE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DD99126D-579B-C861-B39C-A80690268475}"/>
              </a:ext>
            </a:extLst>
          </p:cNvPr>
          <p:cNvSpPr/>
          <p:nvPr/>
        </p:nvSpPr>
        <p:spPr>
          <a:xfrm>
            <a:off x="720861" y="3444969"/>
            <a:ext cx="1276822" cy="17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B6CF11E1-5BC3-9B0D-1936-3882A729A64E}"/>
              </a:ext>
            </a:extLst>
          </p:cNvPr>
          <p:cNvGrpSpPr/>
          <p:nvPr/>
        </p:nvGrpSpPr>
        <p:grpSpPr>
          <a:xfrm>
            <a:off x="242485" y="3320290"/>
            <a:ext cx="1743017" cy="391052"/>
            <a:chOff x="209979" y="3509574"/>
            <a:chExt cx="1743017" cy="391052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5F248549-D45F-1A53-56A1-5B7BC0E6722E}"/>
                </a:ext>
              </a:extLst>
            </p:cNvPr>
            <p:cNvSpPr/>
            <p:nvPr/>
          </p:nvSpPr>
          <p:spPr>
            <a:xfrm>
              <a:off x="209979" y="3509574"/>
              <a:ext cx="1743017" cy="325422"/>
            </a:xfrm>
            <a:prstGeom prst="roundRect">
              <a:avLst/>
            </a:prstGeom>
            <a:solidFill>
              <a:srgbClr val="434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200" b="1" dirty="0">
                <a:latin typeface="Montserrat" pitchFamily="2" charset="0"/>
              </a:endParaRPr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E7C7EEEB-CE7D-8A0A-B342-A6A7303776F1}"/>
                </a:ext>
              </a:extLst>
            </p:cNvPr>
            <p:cNvGrpSpPr/>
            <p:nvPr/>
          </p:nvGrpSpPr>
          <p:grpSpPr>
            <a:xfrm>
              <a:off x="229493" y="3517412"/>
              <a:ext cx="1232306" cy="383214"/>
              <a:chOff x="319050" y="3447109"/>
              <a:chExt cx="1232306" cy="383214"/>
            </a:xfrm>
          </p:grpSpPr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BC228B1A-C68D-4318-A02F-151E4765029B}"/>
                  </a:ext>
                </a:extLst>
              </p:cNvPr>
              <p:cNvSpPr/>
              <p:nvPr/>
            </p:nvSpPr>
            <p:spPr>
              <a:xfrm>
                <a:off x="663031" y="3471332"/>
                <a:ext cx="888325" cy="358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i="0" dirty="0">
                    <a:solidFill>
                      <a:schemeClr val="bg1"/>
                    </a:solidFill>
                    <a:latin typeface="Montserrat ExtraBold" pitchFamily="2" charset="0"/>
                  </a:rPr>
                  <a:t>Filtros</a:t>
                </a:r>
                <a:endParaRPr lang="pt-BR" sz="1200" i="0" dirty="0">
                  <a:solidFill>
                    <a:schemeClr val="bg1"/>
                  </a:solidFill>
                  <a:latin typeface="Montserrat ExtraBold" pitchFamily="2" charset="0"/>
                </a:endParaRPr>
              </a:p>
            </p:txBody>
          </p:sp>
          <p:pic>
            <p:nvPicPr>
              <p:cNvPr id="59" name="Gráfico 14" descr="Filtro com preenchimento sólido">
                <a:extLst>
                  <a:ext uri="{FF2B5EF4-FFF2-40B4-BE49-F238E27FC236}">
                    <a16:creationId xmlns:a16="http://schemas.microsoft.com/office/drawing/2014/main" id="{45BBBB54-87F5-4F0D-AB1F-BD1D1D7E2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9050" y="3447109"/>
                <a:ext cx="311811" cy="343817"/>
              </a:xfrm>
              <a:prstGeom prst="rect">
                <a:avLst/>
              </a:prstGeom>
            </p:spPr>
          </p:pic>
        </p:grpSp>
      </p:grp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FE6C0AB-1A86-4957-BFAF-5CDF4C6E4FB9}"/>
              </a:ext>
            </a:extLst>
          </p:cNvPr>
          <p:cNvSpPr/>
          <p:nvPr/>
        </p:nvSpPr>
        <p:spPr>
          <a:xfrm>
            <a:off x="2262289" y="1716643"/>
            <a:ext cx="4794587" cy="4961355"/>
          </a:xfrm>
          <a:prstGeom prst="roundRect">
            <a:avLst>
              <a:gd name="adj" fmla="val 6545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DA49321-A197-4EA2-B409-2F2E898938C9}"/>
              </a:ext>
            </a:extLst>
          </p:cNvPr>
          <p:cNvSpPr/>
          <p:nvPr/>
        </p:nvSpPr>
        <p:spPr>
          <a:xfrm>
            <a:off x="7243805" y="1716643"/>
            <a:ext cx="4757378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3B02F5B7-6AA8-4B39-E430-064590BAA19F}"/>
              </a:ext>
            </a:extLst>
          </p:cNvPr>
          <p:cNvSpPr/>
          <p:nvPr/>
        </p:nvSpPr>
        <p:spPr>
          <a:xfrm>
            <a:off x="7232553" y="4304692"/>
            <a:ext cx="4739182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0" name="CaixaDeTexto 40">
            <a:extLst>
              <a:ext uri="{FF2B5EF4-FFF2-40B4-BE49-F238E27FC236}">
                <a16:creationId xmlns:a16="http://schemas.microsoft.com/office/drawing/2014/main" id="{8A5421BA-70FB-423B-83C7-D25D7FCD2C3B}"/>
              </a:ext>
            </a:extLst>
          </p:cNvPr>
          <p:cNvSpPr txBox="1"/>
          <p:nvPr/>
        </p:nvSpPr>
        <p:spPr>
          <a:xfrm>
            <a:off x="2397531" y="1977948"/>
            <a:ext cx="1668509" cy="34830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5BC89C"/>
                </a:solidFill>
                <a:latin typeface="Montserrat Bold" pitchFamily="2" charset="0"/>
              </a:rPr>
              <a:t>OEE por Máquina</a:t>
            </a:r>
          </a:p>
        </p:txBody>
      </p:sp>
      <p:sp>
        <p:nvSpPr>
          <p:cNvPr id="81" name="CaixaDeTexto 40">
            <a:extLst>
              <a:ext uri="{FF2B5EF4-FFF2-40B4-BE49-F238E27FC236}">
                <a16:creationId xmlns:a16="http://schemas.microsoft.com/office/drawing/2014/main" id="{D8C305A7-B16E-C905-049A-9DB7A4290104}"/>
              </a:ext>
            </a:extLst>
          </p:cNvPr>
          <p:cNvSpPr txBox="1"/>
          <p:nvPr/>
        </p:nvSpPr>
        <p:spPr>
          <a:xfrm>
            <a:off x="7400149" y="1984672"/>
            <a:ext cx="1362435" cy="34830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5BC89C"/>
                </a:solidFill>
                <a:latin typeface="Montserrat Bold" pitchFamily="2" charset="0"/>
              </a:rPr>
              <a:t>OEE por Linha</a:t>
            </a:r>
          </a:p>
        </p:txBody>
      </p:sp>
      <p:sp>
        <p:nvSpPr>
          <p:cNvPr id="83" name="CaixaDeTexto 40">
            <a:extLst>
              <a:ext uri="{FF2B5EF4-FFF2-40B4-BE49-F238E27FC236}">
                <a16:creationId xmlns:a16="http://schemas.microsoft.com/office/drawing/2014/main" id="{FE685F39-6EE3-DDD7-7EF9-813F2F8ABB97}"/>
              </a:ext>
            </a:extLst>
          </p:cNvPr>
          <p:cNvSpPr txBox="1"/>
          <p:nvPr/>
        </p:nvSpPr>
        <p:spPr>
          <a:xfrm>
            <a:off x="7374016" y="4551686"/>
            <a:ext cx="1223709" cy="34387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5BC89C"/>
                </a:solidFill>
                <a:latin typeface="Montserrat Bold" pitchFamily="2" charset="0"/>
              </a:rPr>
              <a:t>OEE Mensal</a:t>
            </a:r>
          </a:p>
        </p:txBody>
      </p:sp>
      <p:sp>
        <p:nvSpPr>
          <p:cNvPr id="2" name="Freeform 53">
            <a:extLst>
              <a:ext uri="{FF2B5EF4-FFF2-40B4-BE49-F238E27FC236}">
                <a16:creationId xmlns:a16="http://schemas.microsoft.com/office/drawing/2014/main" id="{B3E02316-AFA0-11A7-030D-0A2EEB38AECA}"/>
              </a:ext>
            </a:extLst>
          </p:cNvPr>
          <p:cNvSpPr>
            <a:spLocks noEditPoints="1"/>
          </p:cNvSpPr>
          <p:nvPr/>
        </p:nvSpPr>
        <p:spPr bwMode="auto">
          <a:xfrm>
            <a:off x="774305" y="392730"/>
            <a:ext cx="720000" cy="720000"/>
          </a:xfrm>
          <a:custGeom>
            <a:avLst/>
            <a:gdLst>
              <a:gd name="T0" fmla="*/ 191 w 191"/>
              <a:gd name="T1" fmla="*/ 95 h 190"/>
              <a:gd name="T2" fmla="*/ 95 w 191"/>
              <a:gd name="T3" fmla="*/ 190 h 190"/>
              <a:gd name="T4" fmla="*/ 51 w 191"/>
              <a:gd name="T5" fmla="*/ 179 h 190"/>
              <a:gd name="T6" fmla="*/ 44 w 191"/>
              <a:gd name="T7" fmla="*/ 189 h 190"/>
              <a:gd name="T8" fmla="*/ 30 w 191"/>
              <a:gd name="T9" fmla="*/ 156 h 190"/>
              <a:gd name="T10" fmla="*/ 66 w 191"/>
              <a:gd name="T11" fmla="*/ 160 h 190"/>
              <a:gd name="T12" fmla="*/ 58 w 191"/>
              <a:gd name="T13" fmla="*/ 170 h 190"/>
              <a:gd name="T14" fmla="*/ 95 w 191"/>
              <a:gd name="T15" fmla="*/ 178 h 190"/>
              <a:gd name="T16" fmla="*/ 179 w 191"/>
              <a:gd name="T17" fmla="*/ 95 h 190"/>
              <a:gd name="T18" fmla="*/ 95 w 191"/>
              <a:gd name="T19" fmla="*/ 12 h 190"/>
              <a:gd name="T20" fmla="*/ 12 w 191"/>
              <a:gd name="T21" fmla="*/ 95 h 190"/>
              <a:gd name="T22" fmla="*/ 0 w 191"/>
              <a:gd name="T23" fmla="*/ 95 h 190"/>
              <a:gd name="T24" fmla="*/ 95 w 191"/>
              <a:gd name="T25" fmla="*/ 0 h 190"/>
              <a:gd name="T26" fmla="*/ 191 w 191"/>
              <a:gd name="T27" fmla="*/ 95 h 190"/>
              <a:gd name="T28" fmla="*/ 71 w 191"/>
              <a:gd name="T29" fmla="*/ 95 h 190"/>
              <a:gd name="T30" fmla="*/ 95 w 191"/>
              <a:gd name="T31" fmla="*/ 70 h 190"/>
              <a:gd name="T32" fmla="*/ 120 w 191"/>
              <a:gd name="T33" fmla="*/ 95 h 190"/>
              <a:gd name="T34" fmla="*/ 95 w 191"/>
              <a:gd name="T35" fmla="*/ 119 h 190"/>
              <a:gd name="T36" fmla="*/ 71 w 191"/>
              <a:gd name="T37" fmla="*/ 95 h 190"/>
              <a:gd name="T38" fmla="*/ 79 w 191"/>
              <a:gd name="T39" fmla="*/ 95 h 190"/>
              <a:gd name="T40" fmla="*/ 95 w 191"/>
              <a:gd name="T41" fmla="*/ 111 h 190"/>
              <a:gd name="T42" fmla="*/ 112 w 191"/>
              <a:gd name="T43" fmla="*/ 95 h 190"/>
              <a:gd name="T44" fmla="*/ 95 w 191"/>
              <a:gd name="T45" fmla="*/ 78 h 190"/>
              <a:gd name="T46" fmla="*/ 79 w 191"/>
              <a:gd name="T47" fmla="*/ 95 h 190"/>
              <a:gd name="T48" fmla="*/ 51 w 191"/>
              <a:gd name="T49" fmla="*/ 95 h 190"/>
              <a:gd name="T50" fmla="*/ 41 w 191"/>
              <a:gd name="T51" fmla="*/ 80 h 190"/>
              <a:gd name="T52" fmla="*/ 47 w 191"/>
              <a:gd name="T53" fmla="*/ 67 h 190"/>
              <a:gd name="T54" fmla="*/ 64 w 191"/>
              <a:gd name="T55" fmla="*/ 64 h 190"/>
              <a:gd name="T56" fmla="*/ 67 w 191"/>
              <a:gd name="T57" fmla="*/ 46 h 190"/>
              <a:gd name="T58" fmla="*/ 81 w 191"/>
              <a:gd name="T59" fmla="*/ 41 h 190"/>
              <a:gd name="T60" fmla="*/ 95 w 191"/>
              <a:gd name="T61" fmla="*/ 51 h 190"/>
              <a:gd name="T62" fmla="*/ 110 w 191"/>
              <a:gd name="T63" fmla="*/ 41 h 190"/>
              <a:gd name="T64" fmla="*/ 124 w 191"/>
              <a:gd name="T65" fmla="*/ 46 h 190"/>
              <a:gd name="T66" fmla="*/ 127 w 191"/>
              <a:gd name="T67" fmla="*/ 64 h 190"/>
              <a:gd name="T68" fmla="*/ 144 w 191"/>
              <a:gd name="T69" fmla="*/ 67 h 190"/>
              <a:gd name="T70" fmla="*/ 150 w 191"/>
              <a:gd name="T71" fmla="*/ 80 h 190"/>
              <a:gd name="T72" fmla="*/ 140 w 191"/>
              <a:gd name="T73" fmla="*/ 95 h 190"/>
              <a:gd name="T74" fmla="*/ 150 w 191"/>
              <a:gd name="T75" fmla="*/ 109 h 190"/>
              <a:gd name="T76" fmla="*/ 144 w 191"/>
              <a:gd name="T77" fmla="*/ 123 h 190"/>
              <a:gd name="T78" fmla="*/ 127 w 191"/>
              <a:gd name="T79" fmla="*/ 126 h 190"/>
              <a:gd name="T80" fmla="*/ 124 w 191"/>
              <a:gd name="T81" fmla="*/ 143 h 190"/>
              <a:gd name="T82" fmla="*/ 110 w 191"/>
              <a:gd name="T83" fmla="*/ 149 h 190"/>
              <a:gd name="T84" fmla="*/ 95 w 191"/>
              <a:gd name="T85" fmla="*/ 139 h 190"/>
              <a:gd name="T86" fmla="*/ 81 w 191"/>
              <a:gd name="T87" fmla="*/ 149 h 190"/>
              <a:gd name="T88" fmla="*/ 67 w 191"/>
              <a:gd name="T89" fmla="*/ 143 h 190"/>
              <a:gd name="T90" fmla="*/ 64 w 191"/>
              <a:gd name="T91" fmla="*/ 126 h 190"/>
              <a:gd name="T92" fmla="*/ 47 w 191"/>
              <a:gd name="T93" fmla="*/ 123 h 190"/>
              <a:gd name="T94" fmla="*/ 41 w 191"/>
              <a:gd name="T95" fmla="*/ 109 h 190"/>
              <a:gd name="T96" fmla="*/ 51 w 191"/>
              <a:gd name="T97" fmla="*/ 95 h 190"/>
              <a:gd name="T98" fmla="*/ 68 w 191"/>
              <a:gd name="T99" fmla="*/ 95 h 190"/>
              <a:gd name="T100" fmla="*/ 95 w 191"/>
              <a:gd name="T101" fmla="*/ 122 h 190"/>
              <a:gd name="T102" fmla="*/ 122 w 191"/>
              <a:gd name="T103" fmla="*/ 95 h 190"/>
              <a:gd name="T104" fmla="*/ 95 w 191"/>
              <a:gd name="T105" fmla="*/ 68 h 190"/>
              <a:gd name="T106" fmla="*/ 68 w 191"/>
              <a:gd name="T10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1" h="190">
                <a:moveTo>
                  <a:pt x="191" y="95"/>
                </a:moveTo>
                <a:cubicBezTo>
                  <a:pt x="191" y="147"/>
                  <a:pt x="148" y="190"/>
                  <a:pt x="95" y="190"/>
                </a:cubicBezTo>
                <a:cubicBezTo>
                  <a:pt x="80" y="190"/>
                  <a:pt x="65" y="186"/>
                  <a:pt x="51" y="179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8" y="170"/>
                  <a:pt x="58" y="170"/>
                  <a:pt x="58" y="170"/>
                </a:cubicBezTo>
                <a:cubicBezTo>
                  <a:pt x="70" y="175"/>
                  <a:pt x="82" y="178"/>
                  <a:pt x="95" y="178"/>
                </a:cubicBezTo>
                <a:cubicBezTo>
                  <a:pt x="141" y="178"/>
                  <a:pt x="179" y="141"/>
                  <a:pt x="179" y="95"/>
                </a:cubicBezTo>
                <a:cubicBezTo>
                  <a:pt x="179" y="49"/>
                  <a:pt x="141" y="12"/>
                  <a:pt x="95" y="12"/>
                </a:cubicBezTo>
                <a:cubicBezTo>
                  <a:pt x="49" y="12"/>
                  <a:pt x="12" y="49"/>
                  <a:pt x="12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3" y="0"/>
                  <a:pt x="95" y="0"/>
                </a:cubicBezTo>
                <a:cubicBezTo>
                  <a:pt x="148" y="0"/>
                  <a:pt x="191" y="42"/>
                  <a:pt x="191" y="95"/>
                </a:cubicBezTo>
                <a:close/>
                <a:moveTo>
                  <a:pt x="71" y="95"/>
                </a:moveTo>
                <a:cubicBezTo>
                  <a:pt x="71" y="81"/>
                  <a:pt x="82" y="70"/>
                  <a:pt x="95" y="70"/>
                </a:cubicBezTo>
                <a:cubicBezTo>
                  <a:pt x="109" y="70"/>
                  <a:pt x="120" y="81"/>
                  <a:pt x="120" y="95"/>
                </a:cubicBezTo>
                <a:cubicBezTo>
                  <a:pt x="120" y="108"/>
                  <a:pt x="109" y="119"/>
                  <a:pt x="95" y="119"/>
                </a:cubicBezTo>
                <a:cubicBezTo>
                  <a:pt x="82" y="119"/>
                  <a:pt x="71" y="108"/>
                  <a:pt x="71" y="95"/>
                </a:cubicBezTo>
                <a:close/>
                <a:moveTo>
                  <a:pt x="79" y="95"/>
                </a:moveTo>
                <a:cubicBezTo>
                  <a:pt x="79" y="104"/>
                  <a:pt x="86" y="111"/>
                  <a:pt x="95" y="111"/>
                </a:cubicBezTo>
                <a:cubicBezTo>
                  <a:pt x="104" y="111"/>
                  <a:pt x="112" y="104"/>
                  <a:pt x="112" y="95"/>
                </a:cubicBezTo>
                <a:cubicBezTo>
                  <a:pt x="112" y="86"/>
                  <a:pt x="104" y="78"/>
                  <a:pt x="95" y="78"/>
                </a:cubicBezTo>
                <a:cubicBezTo>
                  <a:pt x="86" y="78"/>
                  <a:pt x="79" y="86"/>
                  <a:pt x="79" y="95"/>
                </a:cubicBezTo>
                <a:close/>
                <a:moveTo>
                  <a:pt x="51" y="95"/>
                </a:moveTo>
                <a:cubicBezTo>
                  <a:pt x="51" y="88"/>
                  <a:pt x="47" y="83"/>
                  <a:pt x="41" y="80"/>
                </a:cubicBezTo>
                <a:cubicBezTo>
                  <a:pt x="42" y="76"/>
                  <a:pt x="44" y="71"/>
                  <a:pt x="47" y="67"/>
                </a:cubicBezTo>
                <a:cubicBezTo>
                  <a:pt x="52" y="69"/>
                  <a:pt x="59" y="68"/>
                  <a:pt x="64" y="64"/>
                </a:cubicBezTo>
                <a:cubicBezTo>
                  <a:pt x="69" y="59"/>
                  <a:pt x="70" y="52"/>
                  <a:pt x="67" y="46"/>
                </a:cubicBezTo>
                <a:cubicBezTo>
                  <a:pt x="71" y="44"/>
                  <a:pt x="76" y="42"/>
                  <a:pt x="81" y="41"/>
                </a:cubicBezTo>
                <a:cubicBezTo>
                  <a:pt x="83" y="47"/>
                  <a:pt x="89" y="51"/>
                  <a:pt x="95" y="51"/>
                </a:cubicBezTo>
                <a:cubicBezTo>
                  <a:pt x="102" y="51"/>
                  <a:pt x="108" y="47"/>
                  <a:pt x="110" y="41"/>
                </a:cubicBezTo>
                <a:cubicBezTo>
                  <a:pt x="115" y="42"/>
                  <a:pt x="119" y="44"/>
                  <a:pt x="124" y="46"/>
                </a:cubicBezTo>
                <a:cubicBezTo>
                  <a:pt x="121" y="52"/>
                  <a:pt x="122" y="59"/>
                  <a:pt x="127" y="64"/>
                </a:cubicBezTo>
                <a:cubicBezTo>
                  <a:pt x="131" y="68"/>
                  <a:pt x="138" y="69"/>
                  <a:pt x="144" y="67"/>
                </a:cubicBezTo>
                <a:cubicBezTo>
                  <a:pt x="146" y="71"/>
                  <a:pt x="148" y="76"/>
                  <a:pt x="150" y="80"/>
                </a:cubicBezTo>
                <a:cubicBezTo>
                  <a:pt x="144" y="83"/>
                  <a:pt x="140" y="88"/>
                  <a:pt x="140" y="95"/>
                </a:cubicBezTo>
                <a:cubicBezTo>
                  <a:pt x="140" y="102"/>
                  <a:pt x="144" y="107"/>
                  <a:pt x="150" y="109"/>
                </a:cubicBezTo>
                <a:cubicBezTo>
                  <a:pt x="148" y="114"/>
                  <a:pt x="146" y="119"/>
                  <a:pt x="144" y="123"/>
                </a:cubicBezTo>
                <a:cubicBezTo>
                  <a:pt x="138" y="120"/>
                  <a:pt x="131" y="121"/>
                  <a:pt x="127" y="126"/>
                </a:cubicBezTo>
                <a:cubicBezTo>
                  <a:pt x="122" y="131"/>
                  <a:pt x="121" y="138"/>
                  <a:pt x="124" y="143"/>
                </a:cubicBezTo>
                <a:cubicBezTo>
                  <a:pt x="119" y="146"/>
                  <a:pt x="115" y="148"/>
                  <a:pt x="110" y="149"/>
                </a:cubicBezTo>
                <a:cubicBezTo>
                  <a:pt x="108" y="143"/>
                  <a:pt x="102" y="139"/>
                  <a:pt x="95" y="139"/>
                </a:cubicBezTo>
                <a:cubicBezTo>
                  <a:pt x="89" y="139"/>
                  <a:pt x="83" y="143"/>
                  <a:pt x="81" y="149"/>
                </a:cubicBezTo>
                <a:cubicBezTo>
                  <a:pt x="76" y="148"/>
                  <a:pt x="71" y="146"/>
                  <a:pt x="67" y="143"/>
                </a:cubicBezTo>
                <a:cubicBezTo>
                  <a:pt x="70" y="138"/>
                  <a:pt x="69" y="131"/>
                  <a:pt x="64" y="126"/>
                </a:cubicBezTo>
                <a:cubicBezTo>
                  <a:pt x="59" y="121"/>
                  <a:pt x="52" y="120"/>
                  <a:pt x="47" y="123"/>
                </a:cubicBezTo>
                <a:cubicBezTo>
                  <a:pt x="44" y="119"/>
                  <a:pt x="42" y="114"/>
                  <a:pt x="41" y="109"/>
                </a:cubicBezTo>
                <a:cubicBezTo>
                  <a:pt x="47" y="107"/>
                  <a:pt x="51" y="102"/>
                  <a:pt x="51" y="95"/>
                </a:cubicBezTo>
                <a:close/>
                <a:moveTo>
                  <a:pt x="68" y="95"/>
                </a:moveTo>
                <a:cubicBezTo>
                  <a:pt x="68" y="110"/>
                  <a:pt x="80" y="122"/>
                  <a:pt x="95" y="122"/>
                </a:cubicBezTo>
                <a:cubicBezTo>
                  <a:pt x="110" y="122"/>
                  <a:pt x="122" y="110"/>
                  <a:pt x="122" y="95"/>
                </a:cubicBezTo>
                <a:cubicBezTo>
                  <a:pt x="122" y="80"/>
                  <a:pt x="110" y="68"/>
                  <a:pt x="95" y="68"/>
                </a:cubicBezTo>
                <a:cubicBezTo>
                  <a:pt x="80" y="68"/>
                  <a:pt x="68" y="80"/>
                  <a:pt x="68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1233F"/>
              </a:solidFill>
              <a:effectLst/>
              <a:uLnTx/>
              <a:uFillTx/>
              <a:latin typeface="Montserrat" pitchFamily="2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BC44A2-E363-2555-1510-FBC016A24BE9}"/>
              </a:ext>
            </a:extLst>
          </p:cNvPr>
          <p:cNvGrpSpPr/>
          <p:nvPr/>
        </p:nvGrpSpPr>
        <p:grpSpPr>
          <a:xfrm>
            <a:off x="2006731" y="203338"/>
            <a:ext cx="2805659" cy="1390367"/>
            <a:chOff x="2019698" y="281718"/>
            <a:chExt cx="2805659" cy="139036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0B2943-9473-8896-DAC9-6BE3CA24C88C}"/>
                </a:ext>
              </a:extLst>
            </p:cNvPr>
            <p:cNvSpPr>
              <a:spLocks/>
            </p:cNvSpPr>
            <p:nvPr/>
          </p:nvSpPr>
          <p:spPr>
            <a:xfrm>
              <a:off x="2270745" y="281718"/>
              <a:ext cx="2314647" cy="1321114"/>
            </a:xfrm>
            <a:prstGeom prst="roundRect">
              <a:avLst/>
            </a:prstGeom>
            <a:gradFill flip="none" rotWithShape="1">
              <a:gsLst>
                <a:gs pos="0">
                  <a:srgbClr val="5BC89C"/>
                </a:gs>
                <a:gs pos="100000">
                  <a:srgbClr val="27BEA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pic>
          <p:nvPicPr>
            <p:cNvPr id="14" name="Gráfico 13" descr="Mão de robô com preenchimento sólido">
              <a:extLst>
                <a:ext uri="{FF2B5EF4-FFF2-40B4-BE49-F238E27FC236}">
                  <a16:creationId xmlns:a16="http://schemas.microsoft.com/office/drawing/2014/main" id="{87C061D6-1AEC-87F8-91B7-338ADB2EDD5E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6818" y="299595"/>
              <a:ext cx="864000" cy="864000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C0C5179-6521-F8E8-3EF9-91DF0C43E979}"/>
                </a:ext>
              </a:extLst>
            </p:cNvPr>
            <p:cNvSpPr txBox="1"/>
            <p:nvPr/>
          </p:nvSpPr>
          <p:spPr>
            <a:xfrm>
              <a:off x="2019698" y="1128807"/>
              <a:ext cx="2805659" cy="54327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OEE </a:t>
              </a:r>
            </a:p>
            <a:p>
              <a:pPr algn="ctr"/>
              <a:r>
                <a:rPr lang="pt-BR" sz="1000" dirty="0">
                  <a:solidFill>
                    <a:schemeClr val="bg1"/>
                  </a:solidFill>
                  <a:effectLst/>
                  <a:latin typeface="Montserrat ExtraBold" pitchFamily="2" charset="0"/>
                </a:rPr>
                <a:t>Overall Equipment Effectiveness</a:t>
              </a:r>
              <a:endParaRPr lang="pt-BR" sz="1000" dirty="0">
                <a:solidFill>
                  <a:schemeClr val="bg1"/>
                </a:solidFill>
                <a:latin typeface="Montserrat ExtraBold" pitchFamily="2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1E1FDD-98B7-846D-D3F2-7E87E2B4A799}"/>
              </a:ext>
            </a:extLst>
          </p:cNvPr>
          <p:cNvGrpSpPr/>
          <p:nvPr/>
        </p:nvGrpSpPr>
        <p:grpSpPr>
          <a:xfrm>
            <a:off x="9630253" y="205200"/>
            <a:ext cx="2314800" cy="1321114"/>
            <a:chOff x="9670416" y="314043"/>
            <a:chExt cx="2314800" cy="13211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AEC60FE-E4C0-AF49-D8E0-48AC8F086061}"/>
                </a:ext>
              </a:extLst>
            </p:cNvPr>
            <p:cNvSpPr/>
            <p:nvPr/>
          </p:nvSpPr>
          <p:spPr>
            <a:xfrm>
              <a:off x="9670416" y="314043"/>
              <a:ext cx="2314800" cy="1321114"/>
            </a:xfrm>
            <a:prstGeom prst="roundRect">
              <a:avLst/>
            </a:prstGeom>
            <a:gradFill flip="none" rotWithShape="1">
              <a:gsLst>
                <a:gs pos="0">
                  <a:srgbClr val="87C1EE"/>
                </a:gs>
                <a:gs pos="100000">
                  <a:srgbClr val="2B9EEE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sp>
          <p:nvSpPr>
            <p:cNvPr id="18" name="CaixaDeTexto 21">
              <a:extLst>
                <a:ext uri="{FF2B5EF4-FFF2-40B4-BE49-F238E27FC236}">
                  <a16:creationId xmlns:a16="http://schemas.microsoft.com/office/drawing/2014/main" id="{0FB24312-253A-C0DE-1806-A4C056FE01E4}"/>
                </a:ext>
              </a:extLst>
            </p:cNvPr>
            <p:cNvSpPr txBox="1"/>
            <p:nvPr/>
          </p:nvSpPr>
          <p:spPr>
            <a:xfrm>
              <a:off x="9753251" y="1290708"/>
              <a:ext cx="2172066" cy="30986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Qualidade</a:t>
              </a:r>
            </a:p>
          </p:txBody>
        </p:sp>
        <p:pic>
          <p:nvPicPr>
            <p:cNvPr id="19" name="Gráfico 23" descr="Inventário correto com preenchimento sólido">
              <a:extLst>
                <a:ext uri="{FF2B5EF4-FFF2-40B4-BE49-F238E27FC236}">
                  <a16:creationId xmlns:a16="http://schemas.microsoft.com/office/drawing/2014/main" id="{D2375EB1-1B3E-A2BD-7446-867B7C10A21A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22319" y="412791"/>
              <a:ext cx="864000" cy="864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164743-C93F-6CF5-5575-564C2063869C}"/>
              </a:ext>
            </a:extLst>
          </p:cNvPr>
          <p:cNvGrpSpPr/>
          <p:nvPr/>
        </p:nvGrpSpPr>
        <p:grpSpPr>
          <a:xfrm>
            <a:off x="6915749" y="203338"/>
            <a:ext cx="2611167" cy="1321114"/>
            <a:chOff x="6915749" y="203338"/>
            <a:chExt cx="2611167" cy="1321114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DD2C5E5-21FE-C081-2D6A-EFD4FA16C1F4}"/>
                </a:ext>
              </a:extLst>
            </p:cNvPr>
            <p:cNvGrpSpPr/>
            <p:nvPr/>
          </p:nvGrpSpPr>
          <p:grpSpPr>
            <a:xfrm>
              <a:off x="6915749" y="203338"/>
              <a:ext cx="2611167" cy="1321114"/>
              <a:chOff x="7728369" y="281718"/>
              <a:chExt cx="2611167" cy="1321114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49A8A396-6E20-3CF0-79E1-F57F1942704B}"/>
                  </a:ext>
                </a:extLst>
              </p:cNvPr>
              <p:cNvSpPr/>
              <p:nvPr/>
            </p:nvSpPr>
            <p:spPr>
              <a:xfrm>
                <a:off x="8024736" y="281718"/>
                <a:ext cx="2314800" cy="132111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6A04D"/>
                  </a:gs>
                  <a:gs pos="100000">
                    <a:srgbClr val="FE846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30" name="CaixaDeTexto 18">
                <a:extLst>
                  <a:ext uri="{FF2B5EF4-FFF2-40B4-BE49-F238E27FC236}">
                    <a16:creationId xmlns:a16="http://schemas.microsoft.com/office/drawing/2014/main" id="{008BB6CF-DBAE-3017-239A-C1D5072C7B56}"/>
                  </a:ext>
                </a:extLst>
              </p:cNvPr>
              <p:cNvSpPr txBox="1"/>
              <p:nvPr/>
            </p:nvSpPr>
            <p:spPr>
              <a:xfrm>
                <a:off x="7728369" y="1253446"/>
                <a:ext cx="2581967" cy="3098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Performance</a:t>
                </a:r>
              </a:p>
            </p:txBody>
          </p:sp>
        </p:grpSp>
        <p:pic>
          <p:nvPicPr>
            <p:cNvPr id="27" name="Gráfico 26" descr="Velocímetro médio com preenchimento sólido">
              <a:extLst>
                <a:ext uri="{FF2B5EF4-FFF2-40B4-BE49-F238E27FC236}">
                  <a16:creationId xmlns:a16="http://schemas.microsoft.com/office/drawing/2014/main" id="{AD0BD6EE-0527-B45F-BFF7-15A925B9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42732" y="310544"/>
              <a:ext cx="864000" cy="86400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C029976-9AF3-B9D8-A442-37D1E8E327D3}"/>
              </a:ext>
            </a:extLst>
          </p:cNvPr>
          <p:cNvGrpSpPr/>
          <p:nvPr/>
        </p:nvGrpSpPr>
        <p:grpSpPr>
          <a:xfrm>
            <a:off x="4742076" y="205200"/>
            <a:ext cx="2314800" cy="1321114"/>
            <a:chOff x="4742076" y="189270"/>
            <a:chExt cx="2314800" cy="1321114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1998F670-5049-937A-8F22-6C8B7111CFF0}"/>
                </a:ext>
              </a:extLst>
            </p:cNvPr>
            <p:cNvGrpSpPr/>
            <p:nvPr/>
          </p:nvGrpSpPr>
          <p:grpSpPr>
            <a:xfrm>
              <a:off x="4742076" y="189270"/>
              <a:ext cx="2314800" cy="1321114"/>
              <a:chOff x="3500301" y="-6564"/>
              <a:chExt cx="2839247" cy="1332000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17A7CA37-251F-843A-409A-34D50B28FC6B}"/>
                  </a:ext>
                </a:extLst>
              </p:cNvPr>
              <p:cNvSpPr/>
              <p:nvPr/>
            </p:nvSpPr>
            <p:spPr>
              <a:xfrm>
                <a:off x="3500301" y="-6564"/>
                <a:ext cx="2839247" cy="1332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DB70D4"/>
                  </a:gs>
                  <a:gs pos="100000">
                    <a:srgbClr val="9B56F7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44" name="CaixaDeTexto 13">
                <a:extLst>
                  <a:ext uri="{FF2B5EF4-FFF2-40B4-BE49-F238E27FC236}">
                    <a16:creationId xmlns:a16="http://schemas.microsoft.com/office/drawing/2014/main" id="{EE5D9193-BF12-56AF-ED57-0D013718369F}"/>
                  </a:ext>
                </a:extLst>
              </p:cNvPr>
              <p:cNvSpPr txBox="1"/>
              <p:nvPr/>
            </p:nvSpPr>
            <p:spPr>
              <a:xfrm>
                <a:off x="3590675" y="973296"/>
                <a:ext cx="2667000" cy="31242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Disponibilidade</a:t>
                </a:r>
              </a:p>
            </p:txBody>
          </p:sp>
        </p:grpSp>
        <p:pic>
          <p:nvPicPr>
            <p:cNvPr id="35" name="Gráfico 34" descr="Cronômetro com preenchimento sólido">
              <a:extLst>
                <a:ext uri="{FF2B5EF4-FFF2-40B4-BE49-F238E27FC236}">
                  <a16:creationId xmlns:a16="http://schemas.microsoft.com/office/drawing/2014/main" id="{36038824-0ED0-2A36-ED2D-1AFF776C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74595" y="312056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2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ECC6C0-6322-4180-9152-23F86120ACFC}"/>
              </a:ext>
            </a:extLst>
          </p:cNvPr>
          <p:cNvSpPr/>
          <p:nvPr/>
        </p:nvSpPr>
        <p:spPr>
          <a:xfrm>
            <a:off x="180000" y="180001"/>
            <a:ext cx="1875608" cy="6497998"/>
          </a:xfrm>
          <a:prstGeom prst="roundRect">
            <a:avLst>
              <a:gd name="adj" fmla="val 9337"/>
            </a:avLst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97D1EF0-C595-45E7-9E2E-4712FC20E4A4}"/>
              </a:ext>
            </a:extLst>
          </p:cNvPr>
          <p:cNvSpPr/>
          <p:nvPr/>
        </p:nvSpPr>
        <p:spPr>
          <a:xfrm>
            <a:off x="242485" y="2163139"/>
            <a:ext cx="1743017" cy="324334"/>
          </a:xfrm>
          <a:prstGeom prst="roundRect">
            <a:avLst/>
          </a:prstGeom>
          <a:gradFill flip="none" rotWithShape="1">
            <a:gsLst>
              <a:gs pos="0">
                <a:srgbClr val="DB70D4"/>
              </a:gs>
              <a:gs pos="100000">
                <a:srgbClr val="9B56F7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Disponibilidade</a:t>
            </a:r>
          </a:p>
        </p:txBody>
      </p:sp>
      <p:sp>
        <p:nvSpPr>
          <p:cNvPr id="25" name="Retângulo: Cantos Arredondados 24">
            <a:hlinkClick r:id="rId2" action="ppaction://hlinksldjump"/>
            <a:extLst>
              <a:ext uri="{FF2B5EF4-FFF2-40B4-BE49-F238E27FC236}">
                <a16:creationId xmlns:a16="http://schemas.microsoft.com/office/drawing/2014/main" id="{81A3FB13-3EAD-4811-B759-364593C4E942}"/>
              </a:ext>
            </a:extLst>
          </p:cNvPr>
          <p:cNvSpPr/>
          <p:nvPr/>
        </p:nvSpPr>
        <p:spPr>
          <a:xfrm>
            <a:off x="241200" y="1782079"/>
            <a:ext cx="1742400" cy="324000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OEE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DD99126D-579B-C861-B39C-A80690268475}"/>
              </a:ext>
            </a:extLst>
          </p:cNvPr>
          <p:cNvSpPr/>
          <p:nvPr/>
        </p:nvSpPr>
        <p:spPr>
          <a:xfrm>
            <a:off x="720861" y="3444969"/>
            <a:ext cx="1276822" cy="17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FE6C0AB-1A86-4957-BFAF-5CDF4C6E4FB9}"/>
              </a:ext>
            </a:extLst>
          </p:cNvPr>
          <p:cNvSpPr/>
          <p:nvPr/>
        </p:nvSpPr>
        <p:spPr>
          <a:xfrm>
            <a:off x="2262289" y="1716643"/>
            <a:ext cx="4794587" cy="4961355"/>
          </a:xfrm>
          <a:prstGeom prst="roundRect">
            <a:avLst>
              <a:gd name="adj" fmla="val 6545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DA49321-A197-4EA2-B409-2F2E898938C9}"/>
              </a:ext>
            </a:extLst>
          </p:cNvPr>
          <p:cNvSpPr/>
          <p:nvPr/>
        </p:nvSpPr>
        <p:spPr>
          <a:xfrm>
            <a:off x="7243805" y="1716643"/>
            <a:ext cx="4757378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3B02F5B7-6AA8-4B39-E430-064590BAA19F}"/>
              </a:ext>
            </a:extLst>
          </p:cNvPr>
          <p:cNvSpPr/>
          <p:nvPr/>
        </p:nvSpPr>
        <p:spPr>
          <a:xfrm>
            <a:off x="7232553" y="4304692"/>
            <a:ext cx="4739182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CaixaDeTexto 40">
            <a:extLst>
              <a:ext uri="{FF2B5EF4-FFF2-40B4-BE49-F238E27FC236}">
                <a16:creationId xmlns:a16="http://schemas.microsoft.com/office/drawing/2014/main" id="{A565BF83-7DE7-B128-6308-C43050D0A850}"/>
              </a:ext>
            </a:extLst>
          </p:cNvPr>
          <p:cNvSpPr txBox="1"/>
          <p:nvPr/>
        </p:nvSpPr>
        <p:spPr>
          <a:xfrm>
            <a:off x="2397531" y="1977949"/>
            <a:ext cx="2779380" cy="3271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9B56F7"/>
                </a:solidFill>
                <a:latin typeface="Montserrat Bold" pitchFamily="2" charset="0"/>
              </a:rPr>
              <a:t>Disponibilidade por Máquina</a:t>
            </a:r>
          </a:p>
        </p:txBody>
      </p:sp>
      <p:sp>
        <p:nvSpPr>
          <p:cNvPr id="4" name="CaixaDeTexto 40">
            <a:extLst>
              <a:ext uri="{FF2B5EF4-FFF2-40B4-BE49-F238E27FC236}">
                <a16:creationId xmlns:a16="http://schemas.microsoft.com/office/drawing/2014/main" id="{8FB722FB-5173-D3F1-5C3B-8D6A7697F0D3}"/>
              </a:ext>
            </a:extLst>
          </p:cNvPr>
          <p:cNvSpPr txBox="1"/>
          <p:nvPr/>
        </p:nvSpPr>
        <p:spPr>
          <a:xfrm>
            <a:off x="7400149" y="1984672"/>
            <a:ext cx="2529562" cy="30558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9B56F7"/>
                </a:solidFill>
                <a:latin typeface="Montserrat Bold" pitchFamily="2" charset="0"/>
              </a:rPr>
              <a:t>Disponibilidade por Linha</a:t>
            </a:r>
          </a:p>
        </p:txBody>
      </p:sp>
      <p:sp>
        <p:nvSpPr>
          <p:cNvPr id="5" name="CaixaDeTexto 40">
            <a:extLst>
              <a:ext uri="{FF2B5EF4-FFF2-40B4-BE49-F238E27FC236}">
                <a16:creationId xmlns:a16="http://schemas.microsoft.com/office/drawing/2014/main" id="{291E188A-E1F4-7056-1A84-564BE9D1D4FD}"/>
              </a:ext>
            </a:extLst>
          </p:cNvPr>
          <p:cNvSpPr txBox="1"/>
          <p:nvPr/>
        </p:nvSpPr>
        <p:spPr>
          <a:xfrm>
            <a:off x="7374016" y="4551686"/>
            <a:ext cx="2555695" cy="35793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9B56F7"/>
                </a:solidFill>
                <a:latin typeface="Montserrat Bold" pitchFamily="2" charset="0"/>
              </a:rPr>
              <a:t>Disponibilidade Mensal</a:t>
            </a:r>
          </a:p>
        </p:txBody>
      </p:sp>
      <p:sp>
        <p:nvSpPr>
          <p:cNvPr id="13" name="Retângulo: Cantos Arredondados 12">
            <a:hlinkClick r:id="rId3" action="ppaction://hlinksldjump"/>
            <a:extLst>
              <a:ext uri="{FF2B5EF4-FFF2-40B4-BE49-F238E27FC236}">
                <a16:creationId xmlns:a16="http://schemas.microsoft.com/office/drawing/2014/main" id="{B8B6767B-AE31-F99E-3C9C-F36A012E9B55}"/>
              </a:ext>
            </a:extLst>
          </p:cNvPr>
          <p:cNvSpPr/>
          <p:nvPr/>
        </p:nvSpPr>
        <p:spPr>
          <a:xfrm>
            <a:off x="242485" y="2548493"/>
            <a:ext cx="1743017" cy="324335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Performance</a:t>
            </a:r>
          </a:p>
        </p:txBody>
      </p:sp>
      <p:sp>
        <p:nvSpPr>
          <p:cNvPr id="14" name="Retângulo: Cantos Arredondados 13">
            <a:hlinkClick r:id="rId4" action="ppaction://hlinksldjump"/>
            <a:extLst>
              <a:ext uri="{FF2B5EF4-FFF2-40B4-BE49-F238E27FC236}">
                <a16:creationId xmlns:a16="http://schemas.microsoft.com/office/drawing/2014/main" id="{48984612-4A84-CC72-3FE9-F1789CBC85B5}"/>
              </a:ext>
            </a:extLst>
          </p:cNvPr>
          <p:cNvSpPr/>
          <p:nvPr/>
        </p:nvSpPr>
        <p:spPr>
          <a:xfrm>
            <a:off x="242485" y="2933848"/>
            <a:ext cx="1743017" cy="325422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Qualidade</a:t>
            </a:r>
            <a:endParaRPr lang="pt-BR" sz="1200" dirty="0">
              <a:latin typeface="Montserrat ExtraBold" pitchFamily="2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04C7A8-5749-2804-CCCA-0CD561F2675A}"/>
              </a:ext>
            </a:extLst>
          </p:cNvPr>
          <p:cNvGrpSpPr/>
          <p:nvPr/>
        </p:nvGrpSpPr>
        <p:grpSpPr>
          <a:xfrm>
            <a:off x="242485" y="3320290"/>
            <a:ext cx="1743017" cy="391052"/>
            <a:chOff x="209979" y="3509574"/>
            <a:chExt cx="1743017" cy="39105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7C34D52-5372-827E-7F24-D63E4F741144}"/>
                </a:ext>
              </a:extLst>
            </p:cNvPr>
            <p:cNvSpPr/>
            <p:nvPr/>
          </p:nvSpPr>
          <p:spPr>
            <a:xfrm>
              <a:off x="209979" y="3509574"/>
              <a:ext cx="1743017" cy="325422"/>
            </a:xfrm>
            <a:prstGeom prst="roundRect">
              <a:avLst/>
            </a:prstGeom>
            <a:solidFill>
              <a:srgbClr val="434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200" b="1" dirty="0">
                <a:latin typeface="Montserrat" pitchFamily="2" charset="0"/>
              </a:endParaRP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A543998-5B1E-5DB2-3533-34559FB0F625}"/>
                </a:ext>
              </a:extLst>
            </p:cNvPr>
            <p:cNvGrpSpPr/>
            <p:nvPr/>
          </p:nvGrpSpPr>
          <p:grpSpPr>
            <a:xfrm>
              <a:off x="229493" y="3517412"/>
              <a:ext cx="1232306" cy="383214"/>
              <a:chOff x="319050" y="3447109"/>
              <a:chExt cx="1232306" cy="383214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B495C7CC-6DC0-81CF-291F-3EACC74A7CE2}"/>
                  </a:ext>
                </a:extLst>
              </p:cNvPr>
              <p:cNvSpPr/>
              <p:nvPr/>
            </p:nvSpPr>
            <p:spPr>
              <a:xfrm>
                <a:off x="663031" y="3471332"/>
                <a:ext cx="888325" cy="358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i="0" dirty="0">
                    <a:solidFill>
                      <a:schemeClr val="bg1"/>
                    </a:solidFill>
                    <a:latin typeface="Montserrat ExtraBold" pitchFamily="2" charset="0"/>
                  </a:rPr>
                  <a:t>Filtros</a:t>
                </a:r>
                <a:endParaRPr lang="pt-BR" sz="1200" i="0" dirty="0">
                  <a:solidFill>
                    <a:schemeClr val="bg1"/>
                  </a:solidFill>
                  <a:latin typeface="Montserrat ExtraBold" pitchFamily="2" charset="0"/>
                </a:endParaRPr>
              </a:p>
            </p:txBody>
          </p:sp>
          <p:pic>
            <p:nvPicPr>
              <p:cNvPr id="18" name="Gráfico 14" descr="Filtro com preenchimento sólido">
                <a:extLst>
                  <a:ext uri="{FF2B5EF4-FFF2-40B4-BE49-F238E27FC236}">
                    <a16:creationId xmlns:a16="http://schemas.microsoft.com/office/drawing/2014/main" id="{7EEF067A-5F06-3852-872E-D16BBE7DA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9050" y="3447109"/>
                <a:ext cx="311811" cy="343817"/>
              </a:xfrm>
              <a:prstGeom prst="rect">
                <a:avLst/>
              </a:prstGeom>
            </p:spPr>
          </p:pic>
        </p:grpSp>
      </p:grpSp>
      <p:sp>
        <p:nvSpPr>
          <p:cNvPr id="31" name="CaixaDeTexto 52">
            <a:extLst>
              <a:ext uri="{FF2B5EF4-FFF2-40B4-BE49-F238E27FC236}">
                <a16:creationId xmlns:a16="http://schemas.microsoft.com/office/drawing/2014/main" id="{966040CE-6BC3-2919-58A7-F25098930C8E}"/>
              </a:ext>
            </a:extLst>
          </p:cNvPr>
          <p:cNvSpPr txBox="1"/>
          <p:nvPr/>
        </p:nvSpPr>
        <p:spPr>
          <a:xfrm>
            <a:off x="246947" y="1286452"/>
            <a:ext cx="1741714" cy="3206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Montserrat ExtraBold" pitchFamily="2" charset="0"/>
              </a:rPr>
              <a:t>OEE - Industrial</a:t>
            </a:r>
          </a:p>
        </p:txBody>
      </p:sp>
      <p:sp>
        <p:nvSpPr>
          <p:cNvPr id="34" name="Freeform 53">
            <a:extLst>
              <a:ext uri="{FF2B5EF4-FFF2-40B4-BE49-F238E27FC236}">
                <a16:creationId xmlns:a16="http://schemas.microsoft.com/office/drawing/2014/main" id="{C22A5305-C68B-330D-96E0-6E08CC98E39D}"/>
              </a:ext>
            </a:extLst>
          </p:cNvPr>
          <p:cNvSpPr>
            <a:spLocks noEditPoints="1"/>
          </p:cNvSpPr>
          <p:nvPr/>
        </p:nvSpPr>
        <p:spPr bwMode="auto">
          <a:xfrm>
            <a:off x="774305" y="392400"/>
            <a:ext cx="720000" cy="720000"/>
          </a:xfrm>
          <a:custGeom>
            <a:avLst/>
            <a:gdLst>
              <a:gd name="T0" fmla="*/ 191 w 191"/>
              <a:gd name="T1" fmla="*/ 95 h 190"/>
              <a:gd name="T2" fmla="*/ 95 w 191"/>
              <a:gd name="T3" fmla="*/ 190 h 190"/>
              <a:gd name="T4" fmla="*/ 51 w 191"/>
              <a:gd name="T5" fmla="*/ 179 h 190"/>
              <a:gd name="T6" fmla="*/ 44 w 191"/>
              <a:gd name="T7" fmla="*/ 189 h 190"/>
              <a:gd name="T8" fmla="*/ 30 w 191"/>
              <a:gd name="T9" fmla="*/ 156 h 190"/>
              <a:gd name="T10" fmla="*/ 66 w 191"/>
              <a:gd name="T11" fmla="*/ 160 h 190"/>
              <a:gd name="T12" fmla="*/ 58 w 191"/>
              <a:gd name="T13" fmla="*/ 170 h 190"/>
              <a:gd name="T14" fmla="*/ 95 w 191"/>
              <a:gd name="T15" fmla="*/ 178 h 190"/>
              <a:gd name="T16" fmla="*/ 179 w 191"/>
              <a:gd name="T17" fmla="*/ 95 h 190"/>
              <a:gd name="T18" fmla="*/ 95 w 191"/>
              <a:gd name="T19" fmla="*/ 12 h 190"/>
              <a:gd name="T20" fmla="*/ 12 w 191"/>
              <a:gd name="T21" fmla="*/ 95 h 190"/>
              <a:gd name="T22" fmla="*/ 0 w 191"/>
              <a:gd name="T23" fmla="*/ 95 h 190"/>
              <a:gd name="T24" fmla="*/ 95 w 191"/>
              <a:gd name="T25" fmla="*/ 0 h 190"/>
              <a:gd name="T26" fmla="*/ 191 w 191"/>
              <a:gd name="T27" fmla="*/ 95 h 190"/>
              <a:gd name="T28" fmla="*/ 71 w 191"/>
              <a:gd name="T29" fmla="*/ 95 h 190"/>
              <a:gd name="T30" fmla="*/ 95 w 191"/>
              <a:gd name="T31" fmla="*/ 70 h 190"/>
              <a:gd name="T32" fmla="*/ 120 w 191"/>
              <a:gd name="T33" fmla="*/ 95 h 190"/>
              <a:gd name="T34" fmla="*/ 95 w 191"/>
              <a:gd name="T35" fmla="*/ 119 h 190"/>
              <a:gd name="T36" fmla="*/ 71 w 191"/>
              <a:gd name="T37" fmla="*/ 95 h 190"/>
              <a:gd name="T38" fmla="*/ 79 w 191"/>
              <a:gd name="T39" fmla="*/ 95 h 190"/>
              <a:gd name="T40" fmla="*/ 95 w 191"/>
              <a:gd name="T41" fmla="*/ 111 h 190"/>
              <a:gd name="T42" fmla="*/ 112 w 191"/>
              <a:gd name="T43" fmla="*/ 95 h 190"/>
              <a:gd name="T44" fmla="*/ 95 w 191"/>
              <a:gd name="T45" fmla="*/ 78 h 190"/>
              <a:gd name="T46" fmla="*/ 79 w 191"/>
              <a:gd name="T47" fmla="*/ 95 h 190"/>
              <a:gd name="T48" fmla="*/ 51 w 191"/>
              <a:gd name="T49" fmla="*/ 95 h 190"/>
              <a:gd name="T50" fmla="*/ 41 w 191"/>
              <a:gd name="T51" fmla="*/ 80 h 190"/>
              <a:gd name="T52" fmla="*/ 47 w 191"/>
              <a:gd name="T53" fmla="*/ 67 h 190"/>
              <a:gd name="T54" fmla="*/ 64 w 191"/>
              <a:gd name="T55" fmla="*/ 64 h 190"/>
              <a:gd name="T56" fmla="*/ 67 w 191"/>
              <a:gd name="T57" fmla="*/ 46 h 190"/>
              <a:gd name="T58" fmla="*/ 81 w 191"/>
              <a:gd name="T59" fmla="*/ 41 h 190"/>
              <a:gd name="T60" fmla="*/ 95 w 191"/>
              <a:gd name="T61" fmla="*/ 51 h 190"/>
              <a:gd name="T62" fmla="*/ 110 w 191"/>
              <a:gd name="T63" fmla="*/ 41 h 190"/>
              <a:gd name="T64" fmla="*/ 124 w 191"/>
              <a:gd name="T65" fmla="*/ 46 h 190"/>
              <a:gd name="T66" fmla="*/ 127 w 191"/>
              <a:gd name="T67" fmla="*/ 64 h 190"/>
              <a:gd name="T68" fmla="*/ 144 w 191"/>
              <a:gd name="T69" fmla="*/ 67 h 190"/>
              <a:gd name="T70" fmla="*/ 150 w 191"/>
              <a:gd name="T71" fmla="*/ 80 h 190"/>
              <a:gd name="T72" fmla="*/ 140 w 191"/>
              <a:gd name="T73" fmla="*/ 95 h 190"/>
              <a:gd name="T74" fmla="*/ 150 w 191"/>
              <a:gd name="T75" fmla="*/ 109 h 190"/>
              <a:gd name="T76" fmla="*/ 144 w 191"/>
              <a:gd name="T77" fmla="*/ 123 h 190"/>
              <a:gd name="T78" fmla="*/ 127 w 191"/>
              <a:gd name="T79" fmla="*/ 126 h 190"/>
              <a:gd name="T80" fmla="*/ 124 w 191"/>
              <a:gd name="T81" fmla="*/ 143 h 190"/>
              <a:gd name="T82" fmla="*/ 110 w 191"/>
              <a:gd name="T83" fmla="*/ 149 h 190"/>
              <a:gd name="T84" fmla="*/ 95 w 191"/>
              <a:gd name="T85" fmla="*/ 139 h 190"/>
              <a:gd name="T86" fmla="*/ 81 w 191"/>
              <a:gd name="T87" fmla="*/ 149 h 190"/>
              <a:gd name="T88" fmla="*/ 67 w 191"/>
              <a:gd name="T89" fmla="*/ 143 h 190"/>
              <a:gd name="T90" fmla="*/ 64 w 191"/>
              <a:gd name="T91" fmla="*/ 126 h 190"/>
              <a:gd name="T92" fmla="*/ 47 w 191"/>
              <a:gd name="T93" fmla="*/ 123 h 190"/>
              <a:gd name="T94" fmla="*/ 41 w 191"/>
              <a:gd name="T95" fmla="*/ 109 h 190"/>
              <a:gd name="T96" fmla="*/ 51 w 191"/>
              <a:gd name="T97" fmla="*/ 95 h 190"/>
              <a:gd name="T98" fmla="*/ 68 w 191"/>
              <a:gd name="T99" fmla="*/ 95 h 190"/>
              <a:gd name="T100" fmla="*/ 95 w 191"/>
              <a:gd name="T101" fmla="*/ 122 h 190"/>
              <a:gd name="T102" fmla="*/ 122 w 191"/>
              <a:gd name="T103" fmla="*/ 95 h 190"/>
              <a:gd name="T104" fmla="*/ 95 w 191"/>
              <a:gd name="T105" fmla="*/ 68 h 190"/>
              <a:gd name="T106" fmla="*/ 68 w 191"/>
              <a:gd name="T10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1" h="190">
                <a:moveTo>
                  <a:pt x="191" y="95"/>
                </a:moveTo>
                <a:cubicBezTo>
                  <a:pt x="191" y="147"/>
                  <a:pt x="148" y="190"/>
                  <a:pt x="95" y="190"/>
                </a:cubicBezTo>
                <a:cubicBezTo>
                  <a:pt x="80" y="190"/>
                  <a:pt x="65" y="186"/>
                  <a:pt x="51" y="179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8" y="170"/>
                  <a:pt x="58" y="170"/>
                  <a:pt x="58" y="170"/>
                </a:cubicBezTo>
                <a:cubicBezTo>
                  <a:pt x="70" y="175"/>
                  <a:pt x="82" y="178"/>
                  <a:pt x="95" y="178"/>
                </a:cubicBezTo>
                <a:cubicBezTo>
                  <a:pt x="141" y="178"/>
                  <a:pt x="179" y="141"/>
                  <a:pt x="179" y="95"/>
                </a:cubicBezTo>
                <a:cubicBezTo>
                  <a:pt x="179" y="49"/>
                  <a:pt x="141" y="12"/>
                  <a:pt x="95" y="12"/>
                </a:cubicBezTo>
                <a:cubicBezTo>
                  <a:pt x="49" y="12"/>
                  <a:pt x="12" y="49"/>
                  <a:pt x="12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3" y="0"/>
                  <a:pt x="95" y="0"/>
                </a:cubicBezTo>
                <a:cubicBezTo>
                  <a:pt x="148" y="0"/>
                  <a:pt x="191" y="42"/>
                  <a:pt x="191" y="95"/>
                </a:cubicBezTo>
                <a:close/>
                <a:moveTo>
                  <a:pt x="71" y="95"/>
                </a:moveTo>
                <a:cubicBezTo>
                  <a:pt x="71" y="81"/>
                  <a:pt x="82" y="70"/>
                  <a:pt x="95" y="70"/>
                </a:cubicBezTo>
                <a:cubicBezTo>
                  <a:pt x="109" y="70"/>
                  <a:pt x="120" y="81"/>
                  <a:pt x="120" y="95"/>
                </a:cubicBezTo>
                <a:cubicBezTo>
                  <a:pt x="120" y="108"/>
                  <a:pt x="109" y="119"/>
                  <a:pt x="95" y="119"/>
                </a:cubicBezTo>
                <a:cubicBezTo>
                  <a:pt x="82" y="119"/>
                  <a:pt x="71" y="108"/>
                  <a:pt x="71" y="95"/>
                </a:cubicBezTo>
                <a:close/>
                <a:moveTo>
                  <a:pt x="79" y="95"/>
                </a:moveTo>
                <a:cubicBezTo>
                  <a:pt x="79" y="104"/>
                  <a:pt x="86" y="111"/>
                  <a:pt x="95" y="111"/>
                </a:cubicBezTo>
                <a:cubicBezTo>
                  <a:pt x="104" y="111"/>
                  <a:pt x="112" y="104"/>
                  <a:pt x="112" y="95"/>
                </a:cubicBezTo>
                <a:cubicBezTo>
                  <a:pt x="112" y="86"/>
                  <a:pt x="104" y="78"/>
                  <a:pt x="95" y="78"/>
                </a:cubicBezTo>
                <a:cubicBezTo>
                  <a:pt x="86" y="78"/>
                  <a:pt x="79" y="86"/>
                  <a:pt x="79" y="95"/>
                </a:cubicBezTo>
                <a:close/>
                <a:moveTo>
                  <a:pt x="51" y="95"/>
                </a:moveTo>
                <a:cubicBezTo>
                  <a:pt x="51" y="88"/>
                  <a:pt x="47" y="83"/>
                  <a:pt x="41" y="80"/>
                </a:cubicBezTo>
                <a:cubicBezTo>
                  <a:pt x="42" y="76"/>
                  <a:pt x="44" y="71"/>
                  <a:pt x="47" y="67"/>
                </a:cubicBezTo>
                <a:cubicBezTo>
                  <a:pt x="52" y="69"/>
                  <a:pt x="59" y="68"/>
                  <a:pt x="64" y="64"/>
                </a:cubicBezTo>
                <a:cubicBezTo>
                  <a:pt x="69" y="59"/>
                  <a:pt x="70" y="52"/>
                  <a:pt x="67" y="46"/>
                </a:cubicBezTo>
                <a:cubicBezTo>
                  <a:pt x="71" y="44"/>
                  <a:pt x="76" y="42"/>
                  <a:pt x="81" y="41"/>
                </a:cubicBezTo>
                <a:cubicBezTo>
                  <a:pt x="83" y="47"/>
                  <a:pt x="89" y="51"/>
                  <a:pt x="95" y="51"/>
                </a:cubicBezTo>
                <a:cubicBezTo>
                  <a:pt x="102" y="51"/>
                  <a:pt x="108" y="47"/>
                  <a:pt x="110" y="41"/>
                </a:cubicBezTo>
                <a:cubicBezTo>
                  <a:pt x="115" y="42"/>
                  <a:pt x="119" y="44"/>
                  <a:pt x="124" y="46"/>
                </a:cubicBezTo>
                <a:cubicBezTo>
                  <a:pt x="121" y="52"/>
                  <a:pt x="122" y="59"/>
                  <a:pt x="127" y="64"/>
                </a:cubicBezTo>
                <a:cubicBezTo>
                  <a:pt x="131" y="68"/>
                  <a:pt x="138" y="69"/>
                  <a:pt x="144" y="67"/>
                </a:cubicBezTo>
                <a:cubicBezTo>
                  <a:pt x="146" y="71"/>
                  <a:pt x="148" y="76"/>
                  <a:pt x="150" y="80"/>
                </a:cubicBezTo>
                <a:cubicBezTo>
                  <a:pt x="144" y="83"/>
                  <a:pt x="140" y="88"/>
                  <a:pt x="140" y="95"/>
                </a:cubicBezTo>
                <a:cubicBezTo>
                  <a:pt x="140" y="102"/>
                  <a:pt x="144" y="107"/>
                  <a:pt x="150" y="109"/>
                </a:cubicBezTo>
                <a:cubicBezTo>
                  <a:pt x="148" y="114"/>
                  <a:pt x="146" y="119"/>
                  <a:pt x="144" y="123"/>
                </a:cubicBezTo>
                <a:cubicBezTo>
                  <a:pt x="138" y="120"/>
                  <a:pt x="131" y="121"/>
                  <a:pt x="127" y="126"/>
                </a:cubicBezTo>
                <a:cubicBezTo>
                  <a:pt x="122" y="131"/>
                  <a:pt x="121" y="138"/>
                  <a:pt x="124" y="143"/>
                </a:cubicBezTo>
                <a:cubicBezTo>
                  <a:pt x="119" y="146"/>
                  <a:pt x="115" y="148"/>
                  <a:pt x="110" y="149"/>
                </a:cubicBezTo>
                <a:cubicBezTo>
                  <a:pt x="108" y="143"/>
                  <a:pt x="102" y="139"/>
                  <a:pt x="95" y="139"/>
                </a:cubicBezTo>
                <a:cubicBezTo>
                  <a:pt x="89" y="139"/>
                  <a:pt x="83" y="143"/>
                  <a:pt x="81" y="149"/>
                </a:cubicBezTo>
                <a:cubicBezTo>
                  <a:pt x="76" y="148"/>
                  <a:pt x="71" y="146"/>
                  <a:pt x="67" y="143"/>
                </a:cubicBezTo>
                <a:cubicBezTo>
                  <a:pt x="70" y="138"/>
                  <a:pt x="69" y="131"/>
                  <a:pt x="64" y="126"/>
                </a:cubicBezTo>
                <a:cubicBezTo>
                  <a:pt x="59" y="121"/>
                  <a:pt x="52" y="120"/>
                  <a:pt x="47" y="123"/>
                </a:cubicBezTo>
                <a:cubicBezTo>
                  <a:pt x="44" y="119"/>
                  <a:pt x="42" y="114"/>
                  <a:pt x="41" y="109"/>
                </a:cubicBezTo>
                <a:cubicBezTo>
                  <a:pt x="47" y="107"/>
                  <a:pt x="51" y="102"/>
                  <a:pt x="51" y="95"/>
                </a:cubicBezTo>
                <a:close/>
                <a:moveTo>
                  <a:pt x="68" y="95"/>
                </a:moveTo>
                <a:cubicBezTo>
                  <a:pt x="68" y="110"/>
                  <a:pt x="80" y="122"/>
                  <a:pt x="95" y="122"/>
                </a:cubicBezTo>
                <a:cubicBezTo>
                  <a:pt x="110" y="122"/>
                  <a:pt x="122" y="110"/>
                  <a:pt x="122" y="95"/>
                </a:cubicBezTo>
                <a:cubicBezTo>
                  <a:pt x="122" y="80"/>
                  <a:pt x="110" y="68"/>
                  <a:pt x="95" y="68"/>
                </a:cubicBezTo>
                <a:cubicBezTo>
                  <a:pt x="80" y="68"/>
                  <a:pt x="68" y="80"/>
                  <a:pt x="68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1233F"/>
              </a:solidFill>
              <a:effectLst/>
              <a:uLnTx/>
              <a:uFillTx/>
              <a:latin typeface="Montserrat" pitchFamily="2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779B0FF-425F-466C-630A-8BD61329D89D}"/>
              </a:ext>
            </a:extLst>
          </p:cNvPr>
          <p:cNvGrpSpPr/>
          <p:nvPr/>
        </p:nvGrpSpPr>
        <p:grpSpPr>
          <a:xfrm>
            <a:off x="2006731" y="203338"/>
            <a:ext cx="2805659" cy="1390367"/>
            <a:chOff x="2019698" y="281718"/>
            <a:chExt cx="2805659" cy="1390367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5ECBC503-AFEB-58C7-AF5D-C9EFB90CE4C3}"/>
                </a:ext>
              </a:extLst>
            </p:cNvPr>
            <p:cNvSpPr>
              <a:spLocks/>
            </p:cNvSpPr>
            <p:nvPr/>
          </p:nvSpPr>
          <p:spPr>
            <a:xfrm>
              <a:off x="2270745" y="281718"/>
              <a:ext cx="2314647" cy="1321114"/>
            </a:xfrm>
            <a:prstGeom prst="roundRect">
              <a:avLst/>
            </a:prstGeom>
            <a:gradFill flip="none" rotWithShape="1">
              <a:gsLst>
                <a:gs pos="0">
                  <a:srgbClr val="5BC89C"/>
                </a:gs>
                <a:gs pos="100000">
                  <a:srgbClr val="27BEA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pic>
          <p:nvPicPr>
            <p:cNvPr id="36" name="Gráfico 35" descr="Mão de robô com preenchimento sólido">
              <a:extLst>
                <a:ext uri="{FF2B5EF4-FFF2-40B4-BE49-F238E27FC236}">
                  <a16:creationId xmlns:a16="http://schemas.microsoft.com/office/drawing/2014/main" id="{7960D60F-73AB-A560-4148-F506C2623E4B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6818" y="299595"/>
              <a:ext cx="864000" cy="86400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8CAECEE-463B-9AC4-0FAD-671D981A2BF7}"/>
                </a:ext>
              </a:extLst>
            </p:cNvPr>
            <p:cNvSpPr txBox="1"/>
            <p:nvPr/>
          </p:nvSpPr>
          <p:spPr>
            <a:xfrm>
              <a:off x="2019698" y="1128807"/>
              <a:ext cx="2805659" cy="54327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OEE </a:t>
              </a:r>
            </a:p>
            <a:p>
              <a:pPr algn="ctr"/>
              <a:r>
                <a:rPr lang="pt-BR" sz="1000" dirty="0">
                  <a:solidFill>
                    <a:schemeClr val="bg1"/>
                  </a:solidFill>
                  <a:effectLst/>
                  <a:latin typeface="Montserrat ExtraBold" pitchFamily="2" charset="0"/>
                </a:rPr>
                <a:t>Overall Equipment Effectiveness</a:t>
              </a:r>
              <a:endParaRPr lang="pt-BR" sz="1000" dirty="0">
                <a:solidFill>
                  <a:schemeClr val="bg1"/>
                </a:solidFill>
                <a:latin typeface="Montserrat ExtraBold" pitchFamily="2" charset="0"/>
              </a:endParaRP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A9CA1B1-CF9C-2E94-2ACE-6DC8FC666EBA}"/>
              </a:ext>
            </a:extLst>
          </p:cNvPr>
          <p:cNvGrpSpPr/>
          <p:nvPr/>
        </p:nvGrpSpPr>
        <p:grpSpPr>
          <a:xfrm>
            <a:off x="9630253" y="205200"/>
            <a:ext cx="2314800" cy="1321114"/>
            <a:chOff x="9670416" y="314043"/>
            <a:chExt cx="2314800" cy="1321114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1F24EAC3-60C6-C41B-8009-B5CF0ADA268E}"/>
                </a:ext>
              </a:extLst>
            </p:cNvPr>
            <p:cNvSpPr/>
            <p:nvPr/>
          </p:nvSpPr>
          <p:spPr>
            <a:xfrm>
              <a:off x="9670416" y="314043"/>
              <a:ext cx="2314800" cy="1321114"/>
            </a:xfrm>
            <a:prstGeom prst="roundRect">
              <a:avLst/>
            </a:prstGeom>
            <a:gradFill flip="none" rotWithShape="1">
              <a:gsLst>
                <a:gs pos="0">
                  <a:srgbClr val="87C1EE"/>
                </a:gs>
                <a:gs pos="100000">
                  <a:srgbClr val="2B9EEE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sp>
          <p:nvSpPr>
            <p:cNvPr id="40" name="CaixaDeTexto 21">
              <a:extLst>
                <a:ext uri="{FF2B5EF4-FFF2-40B4-BE49-F238E27FC236}">
                  <a16:creationId xmlns:a16="http://schemas.microsoft.com/office/drawing/2014/main" id="{3D1BAC8D-E5C7-C3AA-85B5-423BAD7357D2}"/>
                </a:ext>
              </a:extLst>
            </p:cNvPr>
            <p:cNvSpPr txBox="1"/>
            <p:nvPr/>
          </p:nvSpPr>
          <p:spPr>
            <a:xfrm>
              <a:off x="9753251" y="1290708"/>
              <a:ext cx="2172066" cy="30986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Qualidade</a:t>
              </a:r>
            </a:p>
          </p:txBody>
        </p:sp>
        <p:pic>
          <p:nvPicPr>
            <p:cNvPr id="41" name="Gráfico 23" descr="Inventário correto com preenchimento sólido">
              <a:extLst>
                <a:ext uri="{FF2B5EF4-FFF2-40B4-BE49-F238E27FC236}">
                  <a16:creationId xmlns:a16="http://schemas.microsoft.com/office/drawing/2014/main" id="{13ECA649-0EDB-9531-91A7-DF91B45FA896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22319" y="412791"/>
              <a:ext cx="864000" cy="864000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F67B08E-7F15-46D1-AB92-4B97D7E55FAE}"/>
              </a:ext>
            </a:extLst>
          </p:cNvPr>
          <p:cNvGrpSpPr/>
          <p:nvPr/>
        </p:nvGrpSpPr>
        <p:grpSpPr>
          <a:xfrm>
            <a:off x="6915749" y="203338"/>
            <a:ext cx="2611167" cy="1321114"/>
            <a:chOff x="6915749" y="203338"/>
            <a:chExt cx="2611167" cy="132111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BC4B3B37-97D1-54DB-8BB5-C9BF0EB523A5}"/>
                </a:ext>
              </a:extLst>
            </p:cNvPr>
            <p:cNvGrpSpPr/>
            <p:nvPr/>
          </p:nvGrpSpPr>
          <p:grpSpPr>
            <a:xfrm>
              <a:off x="6915749" y="203338"/>
              <a:ext cx="2611167" cy="1321114"/>
              <a:chOff x="7728369" y="281718"/>
              <a:chExt cx="2611167" cy="1321114"/>
            </a:xfrm>
          </p:grpSpPr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9ABB71CD-C0A2-DD0D-6340-2DD8C104CD20}"/>
                  </a:ext>
                </a:extLst>
              </p:cNvPr>
              <p:cNvSpPr/>
              <p:nvPr/>
            </p:nvSpPr>
            <p:spPr>
              <a:xfrm>
                <a:off x="8024736" y="281718"/>
                <a:ext cx="2314800" cy="132111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6A04D"/>
                  </a:gs>
                  <a:gs pos="100000">
                    <a:srgbClr val="FE846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46" name="CaixaDeTexto 18">
                <a:extLst>
                  <a:ext uri="{FF2B5EF4-FFF2-40B4-BE49-F238E27FC236}">
                    <a16:creationId xmlns:a16="http://schemas.microsoft.com/office/drawing/2014/main" id="{473BA97C-C1D0-EF8D-681C-BDE061B88D1D}"/>
                  </a:ext>
                </a:extLst>
              </p:cNvPr>
              <p:cNvSpPr txBox="1"/>
              <p:nvPr/>
            </p:nvSpPr>
            <p:spPr>
              <a:xfrm>
                <a:off x="7728369" y="1253446"/>
                <a:ext cx="2581967" cy="3098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Performance</a:t>
                </a:r>
              </a:p>
            </p:txBody>
          </p:sp>
        </p:grpSp>
        <p:pic>
          <p:nvPicPr>
            <p:cNvPr id="44" name="Gráfico 43" descr="Velocímetro médio com preenchimento sólido">
              <a:extLst>
                <a:ext uri="{FF2B5EF4-FFF2-40B4-BE49-F238E27FC236}">
                  <a16:creationId xmlns:a16="http://schemas.microsoft.com/office/drawing/2014/main" id="{097B6856-D1DA-B773-4998-BB7E2B9B9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42732" y="310544"/>
              <a:ext cx="864000" cy="864000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68D8D6C-C2D6-427D-541E-ABA5AFC2D0B8}"/>
              </a:ext>
            </a:extLst>
          </p:cNvPr>
          <p:cNvGrpSpPr/>
          <p:nvPr/>
        </p:nvGrpSpPr>
        <p:grpSpPr>
          <a:xfrm>
            <a:off x="4742076" y="205200"/>
            <a:ext cx="2314800" cy="1321114"/>
            <a:chOff x="4742076" y="189270"/>
            <a:chExt cx="2314800" cy="1321114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1AF63F7D-EC25-026A-EC21-240CC6341F8C}"/>
                </a:ext>
              </a:extLst>
            </p:cNvPr>
            <p:cNvGrpSpPr/>
            <p:nvPr/>
          </p:nvGrpSpPr>
          <p:grpSpPr>
            <a:xfrm>
              <a:off x="4742076" y="189270"/>
              <a:ext cx="2314800" cy="1321114"/>
              <a:chOff x="3500301" y="-6564"/>
              <a:chExt cx="2839247" cy="1332000"/>
            </a:xfrm>
          </p:grpSpPr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F7CF6FE0-F41C-CDA4-2E40-A207D351EA18}"/>
                  </a:ext>
                </a:extLst>
              </p:cNvPr>
              <p:cNvSpPr/>
              <p:nvPr/>
            </p:nvSpPr>
            <p:spPr>
              <a:xfrm>
                <a:off x="3500301" y="-6564"/>
                <a:ext cx="2839247" cy="1332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DB70D4"/>
                  </a:gs>
                  <a:gs pos="100000">
                    <a:srgbClr val="9B56F7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51" name="CaixaDeTexto 13">
                <a:extLst>
                  <a:ext uri="{FF2B5EF4-FFF2-40B4-BE49-F238E27FC236}">
                    <a16:creationId xmlns:a16="http://schemas.microsoft.com/office/drawing/2014/main" id="{882BEC74-E2FC-048D-0924-DEC1ECC1F037}"/>
                  </a:ext>
                </a:extLst>
              </p:cNvPr>
              <p:cNvSpPr txBox="1"/>
              <p:nvPr/>
            </p:nvSpPr>
            <p:spPr>
              <a:xfrm>
                <a:off x="3590675" y="973296"/>
                <a:ext cx="2667000" cy="31242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Disponibilidade</a:t>
                </a:r>
              </a:p>
            </p:txBody>
          </p:sp>
        </p:grpSp>
        <p:pic>
          <p:nvPicPr>
            <p:cNvPr id="49" name="Gráfico 48" descr="Cronômetro com preenchimento sólido">
              <a:extLst>
                <a:ext uri="{FF2B5EF4-FFF2-40B4-BE49-F238E27FC236}">
                  <a16:creationId xmlns:a16="http://schemas.microsoft.com/office/drawing/2014/main" id="{EA470BF6-77A6-D920-82B4-03030373E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74595" y="312056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55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ECC6C0-6322-4180-9152-23F86120ACFC}"/>
              </a:ext>
            </a:extLst>
          </p:cNvPr>
          <p:cNvSpPr/>
          <p:nvPr/>
        </p:nvSpPr>
        <p:spPr>
          <a:xfrm>
            <a:off x="180000" y="180001"/>
            <a:ext cx="1875608" cy="6497998"/>
          </a:xfrm>
          <a:prstGeom prst="roundRect">
            <a:avLst>
              <a:gd name="adj" fmla="val 9337"/>
            </a:avLst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2" name="Retângulo: Cantos Arredondados 21">
            <a:hlinkClick r:id="rId2" action="ppaction://hlinksldjump"/>
            <a:extLst>
              <a:ext uri="{FF2B5EF4-FFF2-40B4-BE49-F238E27FC236}">
                <a16:creationId xmlns:a16="http://schemas.microsoft.com/office/drawing/2014/main" id="{E97D1EF0-C595-45E7-9E2E-4712FC20E4A4}"/>
              </a:ext>
            </a:extLst>
          </p:cNvPr>
          <p:cNvSpPr/>
          <p:nvPr/>
        </p:nvSpPr>
        <p:spPr>
          <a:xfrm>
            <a:off x="242485" y="2163139"/>
            <a:ext cx="1743017" cy="324334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Disponibilidade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9171239-B674-454F-AEC9-33C32173047E}"/>
              </a:ext>
            </a:extLst>
          </p:cNvPr>
          <p:cNvSpPr/>
          <p:nvPr/>
        </p:nvSpPr>
        <p:spPr>
          <a:xfrm>
            <a:off x="242485" y="2548493"/>
            <a:ext cx="1743017" cy="324335"/>
          </a:xfrm>
          <a:prstGeom prst="roundRect">
            <a:avLst/>
          </a:prstGeom>
          <a:gradFill flip="none" rotWithShape="1">
            <a:gsLst>
              <a:gs pos="0">
                <a:srgbClr val="F6A04D"/>
              </a:gs>
              <a:gs pos="100000">
                <a:srgbClr val="FE846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Performance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7AFD010-4F63-4136-AA59-1784035413E5}"/>
              </a:ext>
            </a:extLst>
          </p:cNvPr>
          <p:cNvSpPr/>
          <p:nvPr/>
        </p:nvSpPr>
        <p:spPr>
          <a:xfrm>
            <a:off x="242485" y="2933848"/>
            <a:ext cx="1743017" cy="325422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Qualidade</a:t>
            </a:r>
            <a:endParaRPr lang="pt-BR" sz="1200" dirty="0">
              <a:latin typeface="Montserrat ExtraBold" pitchFamily="2" charset="0"/>
            </a:endParaRP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DD99126D-579B-C861-B39C-A80690268475}"/>
              </a:ext>
            </a:extLst>
          </p:cNvPr>
          <p:cNvSpPr/>
          <p:nvPr/>
        </p:nvSpPr>
        <p:spPr>
          <a:xfrm>
            <a:off x="720861" y="3444969"/>
            <a:ext cx="1276822" cy="17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FE6C0AB-1A86-4957-BFAF-5CDF4C6E4FB9}"/>
              </a:ext>
            </a:extLst>
          </p:cNvPr>
          <p:cNvSpPr/>
          <p:nvPr/>
        </p:nvSpPr>
        <p:spPr>
          <a:xfrm>
            <a:off x="2262289" y="1716643"/>
            <a:ext cx="4794587" cy="4961355"/>
          </a:xfrm>
          <a:prstGeom prst="roundRect">
            <a:avLst>
              <a:gd name="adj" fmla="val 6545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DA49321-A197-4EA2-B409-2F2E898938C9}"/>
              </a:ext>
            </a:extLst>
          </p:cNvPr>
          <p:cNvSpPr/>
          <p:nvPr/>
        </p:nvSpPr>
        <p:spPr>
          <a:xfrm>
            <a:off x="7243805" y="1716643"/>
            <a:ext cx="4757378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3B02F5B7-6AA8-4B39-E430-064590BAA19F}"/>
              </a:ext>
            </a:extLst>
          </p:cNvPr>
          <p:cNvSpPr/>
          <p:nvPr/>
        </p:nvSpPr>
        <p:spPr>
          <a:xfrm>
            <a:off x="7232553" y="4304692"/>
            <a:ext cx="4739182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CaixaDeTexto 40">
            <a:extLst>
              <a:ext uri="{FF2B5EF4-FFF2-40B4-BE49-F238E27FC236}">
                <a16:creationId xmlns:a16="http://schemas.microsoft.com/office/drawing/2014/main" id="{4B3F4EB6-64E7-4C36-4D12-3FADADB81811}"/>
              </a:ext>
            </a:extLst>
          </p:cNvPr>
          <p:cNvSpPr txBox="1"/>
          <p:nvPr/>
        </p:nvSpPr>
        <p:spPr>
          <a:xfrm>
            <a:off x="2397531" y="1977949"/>
            <a:ext cx="2779380" cy="3271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FE8461"/>
                </a:solidFill>
                <a:latin typeface="Montserrat Bold" pitchFamily="2" charset="0"/>
              </a:rPr>
              <a:t>Performance por Máquina</a:t>
            </a:r>
          </a:p>
        </p:txBody>
      </p:sp>
      <p:sp>
        <p:nvSpPr>
          <p:cNvPr id="7" name="CaixaDeTexto 40">
            <a:extLst>
              <a:ext uri="{FF2B5EF4-FFF2-40B4-BE49-F238E27FC236}">
                <a16:creationId xmlns:a16="http://schemas.microsoft.com/office/drawing/2014/main" id="{408E5D11-B6D0-A115-5C36-1222392B5189}"/>
              </a:ext>
            </a:extLst>
          </p:cNvPr>
          <p:cNvSpPr txBox="1"/>
          <p:nvPr/>
        </p:nvSpPr>
        <p:spPr>
          <a:xfrm>
            <a:off x="7400149" y="1984672"/>
            <a:ext cx="2529562" cy="30558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b="1" dirty="0">
                <a:solidFill>
                  <a:srgbClr val="FE8461"/>
                </a:solidFill>
                <a:latin typeface="Montserrat Bold" pitchFamily="2" charset="0"/>
              </a:rPr>
              <a:t>Performance por Linha</a:t>
            </a:r>
          </a:p>
        </p:txBody>
      </p:sp>
      <p:sp>
        <p:nvSpPr>
          <p:cNvPr id="9" name="CaixaDeTexto 40">
            <a:extLst>
              <a:ext uri="{FF2B5EF4-FFF2-40B4-BE49-F238E27FC236}">
                <a16:creationId xmlns:a16="http://schemas.microsoft.com/office/drawing/2014/main" id="{C7C40BD8-591C-1E6A-16B7-9B488D358362}"/>
              </a:ext>
            </a:extLst>
          </p:cNvPr>
          <p:cNvSpPr txBox="1"/>
          <p:nvPr/>
        </p:nvSpPr>
        <p:spPr>
          <a:xfrm>
            <a:off x="7374016" y="4551686"/>
            <a:ext cx="2555695" cy="35793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FE8461"/>
                </a:solidFill>
                <a:latin typeface="Montserrat Bold" pitchFamily="2" charset="0"/>
              </a:rPr>
              <a:t>Performance Mensal</a:t>
            </a:r>
          </a:p>
        </p:txBody>
      </p:sp>
      <p:sp>
        <p:nvSpPr>
          <p:cNvPr id="4" name="Retângulo: Cantos Arredondados 3">
            <a:hlinkClick r:id="rId3" action="ppaction://hlinksldjump"/>
            <a:extLst>
              <a:ext uri="{FF2B5EF4-FFF2-40B4-BE49-F238E27FC236}">
                <a16:creationId xmlns:a16="http://schemas.microsoft.com/office/drawing/2014/main" id="{31B545F9-C0F4-615A-4B29-D7807F04E949}"/>
              </a:ext>
            </a:extLst>
          </p:cNvPr>
          <p:cNvSpPr/>
          <p:nvPr/>
        </p:nvSpPr>
        <p:spPr>
          <a:xfrm>
            <a:off x="241200" y="1782079"/>
            <a:ext cx="1742400" cy="324000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OEE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5ED6397-2577-BE2C-2B99-CC89B7674C20}"/>
              </a:ext>
            </a:extLst>
          </p:cNvPr>
          <p:cNvGrpSpPr/>
          <p:nvPr/>
        </p:nvGrpSpPr>
        <p:grpSpPr>
          <a:xfrm>
            <a:off x="242485" y="3320290"/>
            <a:ext cx="1743017" cy="391052"/>
            <a:chOff x="209979" y="3509574"/>
            <a:chExt cx="1743017" cy="391052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1162E47-07AE-2F30-C414-6EAFE6857018}"/>
                </a:ext>
              </a:extLst>
            </p:cNvPr>
            <p:cNvSpPr/>
            <p:nvPr/>
          </p:nvSpPr>
          <p:spPr>
            <a:xfrm>
              <a:off x="209979" y="3509574"/>
              <a:ext cx="1743017" cy="325422"/>
            </a:xfrm>
            <a:prstGeom prst="roundRect">
              <a:avLst/>
            </a:prstGeom>
            <a:solidFill>
              <a:srgbClr val="434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200" b="1" dirty="0">
                <a:latin typeface="Montserrat" pitchFamily="2" charset="0"/>
              </a:endParaRP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2A8BC574-6C84-E27F-E193-7378F5AA8AC7}"/>
                </a:ext>
              </a:extLst>
            </p:cNvPr>
            <p:cNvGrpSpPr/>
            <p:nvPr/>
          </p:nvGrpSpPr>
          <p:grpSpPr>
            <a:xfrm>
              <a:off x="229493" y="3517412"/>
              <a:ext cx="1232306" cy="383214"/>
              <a:chOff x="319050" y="3447109"/>
              <a:chExt cx="1232306" cy="383214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F4BF9A7-2E63-AB3E-904C-45835A80F2C3}"/>
                  </a:ext>
                </a:extLst>
              </p:cNvPr>
              <p:cNvSpPr/>
              <p:nvPr/>
            </p:nvSpPr>
            <p:spPr>
              <a:xfrm>
                <a:off x="663031" y="3471332"/>
                <a:ext cx="888325" cy="358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i="0" dirty="0">
                    <a:solidFill>
                      <a:schemeClr val="bg1"/>
                    </a:solidFill>
                    <a:latin typeface="Montserrat ExtraBold" pitchFamily="2" charset="0"/>
                  </a:rPr>
                  <a:t>Filtros</a:t>
                </a:r>
                <a:endParaRPr lang="pt-BR" sz="1200" i="0" dirty="0">
                  <a:solidFill>
                    <a:schemeClr val="bg1"/>
                  </a:solidFill>
                  <a:latin typeface="Montserrat ExtraBold" pitchFamily="2" charset="0"/>
                </a:endParaRPr>
              </a:p>
            </p:txBody>
          </p:sp>
          <p:pic>
            <p:nvPicPr>
              <p:cNvPr id="18" name="Gráfico 14" descr="Filtro com preenchimento sólido">
                <a:extLst>
                  <a:ext uri="{FF2B5EF4-FFF2-40B4-BE49-F238E27FC236}">
                    <a16:creationId xmlns:a16="http://schemas.microsoft.com/office/drawing/2014/main" id="{71B72C02-FC10-90B9-FC72-E907F2E17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19050" y="3447109"/>
                <a:ext cx="311811" cy="343817"/>
              </a:xfrm>
              <a:prstGeom prst="rect">
                <a:avLst/>
              </a:prstGeom>
            </p:spPr>
          </p:pic>
        </p:grpSp>
      </p:grpSp>
      <p:sp>
        <p:nvSpPr>
          <p:cNvPr id="31" name="CaixaDeTexto 52">
            <a:extLst>
              <a:ext uri="{FF2B5EF4-FFF2-40B4-BE49-F238E27FC236}">
                <a16:creationId xmlns:a16="http://schemas.microsoft.com/office/drawing/2014/main" id="{83F28A8D-1C42-71A7-FA56-3D208976DAA0}"/>
              </a:ext>
            </a:extLst>
          </p:cNvPr>
          <p:cNvSpPr txBox="1"/>
          <p:nvPr/>
        </p:nvSpPr>
        <p:spPr>
          <a:xfrm>
            <a:off x="246947" y="1286452"/>
            <a:ext cx="1741714" cy="3206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Montserrat ExtraBold" pitchFamily="2" charset="0"/>
              </a:rPr>
              <a:t>OEE - Industrial</a:t>
            </a:r>
          </a:p>
        </p:txBody>
      </p:sp>
      <p:sp>
        <p:nvSpPr>
          <p:cNvPr id="34" name="Freeform 53">
            <a:extLst>
              <a:ext uri="{FF2B5EF4-FFF2-40B4-BE49-F238E27FC236}">
                <a16:creationId xmlns:a16="http://schemas.microsoft.com/office/drawing/2014/main" id="{C2527503-9B20-06DD-97C4-558CEAB3AA06}"/>
              </a:ext>
            </a:extLst>
          </p:cNvPr>
          <p:cNvSpPr>
            <a:spLocks noEditPoints="1"/>
          </p:cNvSpPr>
          <p:nvPr/>
        </p:nvSpPr>
        <p:spPr bwMode="auto">
          <a:xfrm>
            <a:off x="774305" y="392730"/>
            <a:ext cx="720000" cy="720000"/>
          </a:xfrm>
          <a:custGeom>
            <a:avLst/>
            <a:gdLst>
              <a:gd name="T0" fmla="*/ 191 w 191"/>
              <a:gd name="T1" fmla="*/ 95 h 190"/>
              <a:gd name="T2" fmla="*/ 95 w 191"/>
              <a:gd name="T3" fmla="*/ 190 h 190"/>
              <a:gd name="T4" fmla="*/ 51 w 191"/>
              <a:gd name="T5" fmla="*/ 179 h 190"/>
              <a:gd name="T6" fmla="*/ 44 w 191"/>
              <a:gd name="T7" fmla="*/ 189 h 190"/>
              <a:gd name="T8" fmla="*/ 30 w 191"/>
              <a:gd name="T9" fmla="*/ 156 h 190"/>
              <a:gd name="T10" fmla="*/ 66 w 191"/>
              <a:gd name="T11" fmla="*/ 160 h 190"/>
              <a:gd name="T12" fmla="*/ 58 w 191"/>
              <a:gd name="T13" fmla="*/ 170 h 190"/>
              <a:gd name="T14" fmla="*/ 95 w 191"/>
              <a:gd name="T15" fmla="*/ 178 h 190"/>
              <a:gd name="T16" fmla="*/ 179 w 191"/>
              <a:gd name="T17" fmla="*/ 95 h 190"/>
              <a:gd name="T18" fmla="*/ 95 w 191"/>
              <a:gd name="T19" fmla="*/ 12 h 190"/>
              <a:gd name="T20" fmla="*/ 12 w 191"/>
              <a:gd name="T21" fmla="*/ 95 h 190"/>
              <a:gd name="T22" fmla="*/ 0 w 191"/>
              <a:gd name="T23" fmla="*/ 95 h 190"/>
              <a:gd name="T24" fmla="*/ 95 w 191"/>
              <a:gd name="T25" fmla="*/ 0 h 190"/>
              <a:gd name="T26" fmla="*/ 191 w 191"/>
              <a:gd name="T27" fmla="*/ 95 h 190"/>
              <a:gd name="T28" fmla="*/ 71 w 191"/>
              <a:gd name="T29" fmla="*/ 95 h 190"/>
              <a:gd name="T30" fmla="*/ 95 w 191"/>
              <a:gd name="T31" fmla="*/ 70 h 190"/>
              <a:gd name="T32" fmla="*/ 120 w 191"/>
              <a:gd name="T33" fmla="*/ 95 h 190"/>
              <a:gd name="T34" fmla="*/ 95 w 191"/>
              <a:gd name="T35" fmla="*/ 119 h 190"/>
              <a:gd name="T36" fmla="*/ 71 w 191"/>
              <a:gd name="T37" fmla="*/ 95 h 190"/>
              <a:gd name="T38" fmla="*/ 79 w 191"/>
              <a:gd name="T39" fmla="*/ 95 h 190"/>
              <a:gd name="T40" fmla="*/ 95 w 191"/>
              <a:gd name="T41" fmla="*/ 111 h 190"/>
              <a:gd name="T42" fmla="*/ 112 w 191"/>
              <a:gd name="T43" fmla="*/ 95 h 190"/>
              <a:gd name="T44" fmla="*/ 95 w 191"/>
              <a:gd name="T45" fmla="*/ 78 h 190"/>
              <a:gd name="T46" fmla="*/ 79 w 191"/>
              <a:gd name="T47" fmla="*/ 95 h 190"/>
              <a:gd name="T48" fmla="*/ 51 w 191"/>
              <a:gd name="T49" fmla="*/ 95 h 190"/>
              <a:gd name="T50" fmla="*/ 41 w 191"/>
              <a:gd name="T51" fmla="*/ 80 h 190"/>
              <a:gd name="T52" fmla="*/ 47 w 191"/>
              <a:gd name="T53" fmla="*/ 67 h 190"/>
              <a:gd name="T54" fmla="*/ 64 w 191"/>
              <a:gd name="T55" fmla="*/ 64 h 190"/>
              <a:gd name="T56" fmla="*/ 67 w 191"/>
              <a:gd name="T57" fmla="*/ 46 h 190"/>
              <a:gd name="T58" fmla="*/ 81 w 191"/>
              <a:gd name="T59" fmla="*/ 41 h 190"/>
              <a:gd name="T60" fmla="*/ 95 w 191"/>
              <a:gd name="T61" fmla="*/ 51 h 190"/>
              <a:gd name="T62" fmla="*/ 110 w 191"/>
              <a:gd name="T63" fmla="*/ 41 h 190"/>
              <a:gd name="T64" fmla="*/ 124 w 191"/>
              <a:gd name="T65" fmla="*/ 46 h 190"/>
              <a:gd name="T66" fmla="*/ 127 w 191"/>
              <a:gd name="T67" fmla="*/ 64 h 190"/>
              <a:gd name="T68" fmla="*/ 144 w 191"/>
              <a:gd name="T69" fmla="*/ 67 h 190"/>
              <a:gd name="T70" fmla="*/ 150 w 191"/>
              <a:gd name="T71" fmla="*/ 80 h 190"/>
              <a:gd name="T72" fmla="*/ 140 w 191"/>
              <a:gd name="T73" fmla="*/ 95 h 190"/>
              <a:gd name="T74" fmla="*/ 150 w 191"/>
              <a:gd name="T75" fmla="*/ 109 h 190"/>
              <a:gd name="T76" fmla="*/ 144 w 191"/>
              <a:gd name="T77" fmla="*/ 123 h 190"/>
              <a:gd name="T78" fmla="*/ 127 w 191"/>
              <a:gd name="T79" fmla="*/ 126 h 190"/>
              <a:gd name="T80" fmla="*/ 124 w 191"/>
              <a:gd name="T81" fmla="*/ 143 h 190"/>
              <a:gd name="T82" fmla="*/ 110 w 191"/>
              <a:gd name="T83" fmla="*/ 149 h 190"/>
              <a:gd name="T84" fmla="*/ 95 w 191"/>
              <a:gd name="T85" fmla="*/ 139 h 190"/>
              <a:gd name="T86" fmla="*/ 81 w 191"/>
              <a:gd name="T87" fmla="*/ 149 h 190"/>
              <a:gd name="T88" fmla="*/ 67 w 191"/>
              <a:gd name="T89" fmla="*/ 143 h 190"/>
              <a:gd name="T90" fmla="*/ 64 w 191"/>
              <a:gd name="T91" fmla="*/ 126 h 190"/>
              <a:gd name="T92" fmla="*/ 47 w 191"/>
              <a:gd name="T93" fmla="*/ 123 h 190"/>
              <a:gd name="T94" fmla="*/ 41 w 191"/>
              <a:gd name="T95" fmla="*/ 109 h 190"/>
              <a:gd name="T96" fmla="*/ 51 w 191"/>
              <a:gd name="T97" fmla="*/ 95 h 190"/>
              <a:gd name="T98" fmla="*/ 68 w 191"/>
              <a:gd name="T99" fmla="*/ 95 h 190"/>
              <a:gd name="T100" fmla="*/ 95 w 191"/>
              <a:gd name="T101" fmla="*/ 122 h 190"/>
              <a:gd name="T102" fmla="*/ 122 w 191"/>
              <a:gd name="T103" fmla="*/ 95 h 190"/>
              <a:gd name="T104" fmla="*/ 95 w 191"/>
              <a:gd name="T105" fmla="*/ 68 h 190"/>
              <a:gd name="T106" fmla="*/ 68 w 191"/>
              <a:gd name="T10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1" h="190">
                <a:moveTo>
                  <a:pt x="191" y="95"/>
                </a:moveTo>
                <a:cubicBezTo>
                  <a:pt x="191" y="147"/>
                  <a:pt x="148" y="190"/>
                  <a:pt x="95" y="190"/>
                </a:cubicBezTo>
                <a:cubicBezTo>
                  <a:pt x="80" y="190"/>
                  <a:pt x="65" y="186"/>
                  <a:pt x="51" y="179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8" y="170"/>
                  <a:pt x="58" y="170"/>
                  <a:pt x="58" y="170"/>
                </a:cubicBezTo>
                <a:cubicBezTo>
                  <a:pt x="70" y="175"/>
                  <a:pt x="82" y="178"/>
                  <a:pt x="95" y="178"/>
                </a:cubicBezTo>
                <a:cubicBezTo>
                  <a:pt x="141" y="178"/>
                  <a:pt x="179" y="141"/>
                  <a:pt x="179" y="95"/>
                </a:cubicBezTo>
                <a:cubicBezTo>
                  <a:pt x="179" y="49"/>
                  <a:pt x="141" y="12"/>
                  <a:pt x="95" y="12"/>
                </a:cubicBezTo>
                <a:cubicBezTo>
                  <a:pt x="49" y="12"/>
                  <a:pt x="12" y="49"/>
                  <a:pt x="12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3" y="0"/>
                  <a:pt x="95" y="0"/>
                </a:cubicBezTo>
                <a:cubicBezTo>
                  <a:pt x="148" y="0"/>
                  <a:pt x="191" y="42"/>
                  <a:pt x="191" y="95"/>
                </a:cubicBezTo>
                <a:close/>
                <a:moveTo>
                  <a:pt x="71" y="95"/>
                </a:moveTo>
                <a:cubicBezTo>
                  <a:pt x="71" y="81"/>
                  <a:pt x="82" y="70"/>
                  <a:pt x="95" y="70"/>
                </a:cubicBezTo>
                <a:cubicBezTo>
                  <a:pt x="109" y="70"/>
                  <a:pt x="120" y="81"/>
                  <a:pt x="120" y="95"/>
                </a:cubicBezTo>
                <a:cubicBezTo>
                  <a:pt x="120" y="108"/>
                  <a:pt x="109" y="119"/>
                  <a:pt x="95" y="119"/>
                </a:cubicBezTo>
                <a:cubicBezTo>
                  <a:pt x="82" y="119"/>
                  <a:pt x="71" y="108"/>
                  <a:pt x="71" y="95"/>
                </a:cubicBezTo>
                <a:close/>
                <a:moveTo>
                  <a:pt x="79" y="95"/>
                </a:moveTo>
                <a:cubicBezTo>
                  <a:pt x="79" y="104"/>
                  <a:pt x="86" y="111"/>
                  <a:pt x="95" y="111"/>
                </a:cubicBezTo>
                <a:cubicBezTo>
                  <a:pt x="104" y="111"/>
                  <a:pt x="112" y="104"/>
                  <a:pt x="112" y="95"/>
                </a:cubicBezTo>
                <a:cubicBezTo>
                  <a:pt x="112" y="86"/>
                  <a:pt x="104" y="78"/>
                  <a:pt x="95" y="78"/>
                </a:cubicBezTo>
                <a:cubicBezTo>
                  <a:pt x="86" y="78"/>
                  <a:pt x="79" y="86"/>
                  <a:pt x="79" y="95"/>
                </a:cubicBezTo>
                <a:close/>
                <a:moveTo>
                  <a:pt x="51" y="95"/>
                </a:moveTo>
                <a:cubicBezTo>
                  <a:pt x="51" y="88"/>
                  <a:pt x="47" y="83"/>
                  <a:pt x="41" y="80"/>
                </a:cubicBezTo>
                <a:cubicBezTo>
                  <a:pt x="42" y="76"/>
                  <a:pt x="44" y="71"/>
                  <a:pt x="47" y="67"/>
                </a:cubicBezTo>
                <a:cubicBezTo>
                  <a:pt x="52" y="69"/>
                  <a:pt x="59" y="68"/>
                  <a:pt x="64" y="64"/>
                </a:cubicBezTo>
                <a:cubicBezTo>
                  <a:pt x="69" y="59"/>
                  <a:pt x="70" y="52"/>
                  <a:pt x="67" y="46"/>
                </a:cubicBezTo>
                <a:cubicBezTo>
                  <a:pt x="71" y="44"/>
                  <a:pt x="76" y="42"/>
                  <a:pt x="81" y="41"/>
                </a:cubicBezTo>
                <a:cubicBezTo>
                  <a:pt x="83" y="47"/>
                  <a:pt x="89" y="51"/>
                  <a:pt x="95" y="51"/>
                </a:cubicBezTo>
                <a:cubicBezTo>
                  <a:pt x="102" y="51"/>
                  <a:pt x="108" y="47"/>
                  <a:pt x="110" y="41"/>
                </a:cubicBezTo>
                <a:cubicBezTo>
                  <a:pt x="115" y="42"/>
                  <a:pt x="119" y="44"/>
                  <a:pt x="124" y="46"/>
                </a:cubicBezTo>
                <a:cubicBezTo>
                  <a:pt x="121" y="52"/>
                  <a:pt x="122" y="59"/>
                  <a:pt x="127" y="64"/>
                </a:cubicBezTo>
                <a:cubicBezTo>
                  <a:pt x="131" y="68"/>
                  <a:pt x="138" y="69"/>
                  <a:pt x="144" y="67"/>
                </a:cubicBezTo>
                <a:cubicBezTo>
                  <a:pt x="146" y="71"/>
                  <a:pt x="148" y="76"/>
                  <a:pt x="150" y="80"/>
                </a:cubicBezTo>
                <a:cubicBezTo>
                  <a:pt x="144" y="83"/>
                  <a:pt x="140" y="88"/>
                  <a:pt x="140" y="95"/>
                </a:cubicBezTo>
                <a:cubicBezTo>
                  <a:pt x="140" y="102"/>
                  <a:pt x="144" y="107"/>
                  <a:pt x="150" y="109"/>
                </a:cubicBezTo>
                <a:cubicBezTo>
                  <a:pt x="148" y="114"/>
                  <a:pt x="146" y="119"/>
                  <a:pt x="144" y="123"/>
                </a:cubicBezTo>
                <a:cubicBezTo>
                  <a:pt x="138" y="120"/>
                  <a:pt x="131" y="121"/>
                  <a:pt x="127" y="126"/>
                </a:cubicBezTo>
                <a:cubicBezTo>
                  <a:pt x="122" y="131"/>
                  <a:pt x="121" y="138"/>
                  <a:pt x="124" y="143"/>
                </a:cubicBezTo>
                <a:cubicBezTo>
                  <a:pt x="119" y="146"/>
                  <a:pt x="115" y="148"/>
                  <a:pt x="110" y="149"/>
                </a:cubicBezTo>
                <a:cubicBezTo>
                  <a:pt x="108" y="143"/>
                  <a:pt x="102" y="139"/>
                  <a:pt x="95" y="139"/>
                </a:cubicBezTo>
                <a:cubicBezTo>
                  <a:pt x="89" y="139"/>
                  <a:pt x="83" y="143"/>
                  <a:pt x="81" y="149"/>
                </a:cubicBezTo>
                <a:cubicBezTo>
                  <a:pt x="76" y="148"/>
                  <a:pt x="71" y="146"/>
                  <a:pt x="67" y="143"/>
                </a:cubicBezTo>
                <a:cubicBezTo>
                  <a:pt x="70" y="138"/>
                  <a:pt x="69" y="131"/>
                  <a:pt x="64" y="126"/>
                </a:cubicBezTo>
                <a:cubicBezTo>
                  <a:pt x="59" y="121"/>
                  <a:pt x="52" y="120"/>
                  <a:pt x="47" y="123"/>
                </a:cubicBezTo>
                <a:cubicBezTo>
                  <a:pt x="44" y="119"/>
                  <a:pt x="42" y="114"/>
                  <a:pt x="41" y="109"/>
                </a:cubicBezTo>
                <a:cubicBezTo>
                  <a:pt x="47" y="107"/>
                  <a:pt x="51" y="102"/>
                  <a:pt x="51" y="95"/>
                </a:cubicBezTo>
                <a:close/>
                <a:moveTo>
                  <a:pt x="68" y="95"/>
                </a:moveTo>
                <a:cubicBezTo>
                  <a:pt x="68" y="110"/>
                  <a:pt x="80" y="122"/>
                  <a:pt x="95" y="122"/>
                </a:cubicBezTo>
                <a:cubicBezTo>
                  <a:pt x="110" y="122"/>
                  <a:pt x="122" y="110"/>
                  <a:pt x="122" y="95"/>
                </a:cubicBezTo>
                <a:cubicBezTo>
                  <a:pt x="122" y="80"/>
                  <a:pt x="110" y="68"/>
                  <a:pt x="95" y="68"/>
                </a:cubicBezTo>
                <a:cubicBezTo>
                  <a:pt x="80" y="68"/>
                  <a:pt x="68" y="80"/>
                  <a:pt x="68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1233F"/>
              </a:solidFill>
              <a:effectLst/>
              <a:uLnTx/>
              <a:uFillTx/>
              <a:latin typeface="Montserrat" pitchFamily="2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865A615-44E2-9AEA-E5F9-0DD9407DF520}"/>
              </a:ext>
            </a:extLst>
          </p:cNvPr>
          <p:cNvGrpSpPr/>
          <p:nvPr/>
        </p:nvGrpSpPr>
        <p:grpSpPr>
          <a:xfrm>
            <a:off x="2006731" y="203338"/>
            <a:ext cx="2805659" cy="1390367"/>
            <a:chOff x="2019698" y="281718"/>
            <a:chExt cx="2805659" cy="1390367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63285B8C-4434-0B45-D354-A6D9186B532B}"/>
                </a:ext>
              </a:extLst>
            </p:cNvPr>
            <p:cNvSpPr>
              <a:spLocks/>
            </p:cNvSpPr>
            <p:nvPr/>
          </p:nvSpPr>
          <p:spPr>
            <a:xfrm>
              <a:off x="2270745" y="281718"/>
              <a:ext cx="2314647" cy="1321114"/>
            </a:xfrm>
            <a:prstGeom prst="roundRect">
              <a:avLst/>
            </a:prstGeom>
            <a:gradFill flip="none" rotWithShape="1">
              <a:gsLst>
                <a:gs pos="0">
                  <a:srgbClr val="5BC89C"/>
                </a:gs>
                <a:gs pos="100000">
                  <a:srgbClr val="27BEA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pic>
          <p:nvPicPr>
            <p:cNvPr id="44" name="Gráfico 43" descr="Mão de robô com preenchimento sólido">
              <a:extLst>
                <a:ext uri="{FF2B5EF4-FFF2-40B4-BE49-F238E27FC236}">
                  <a16:creationId xmlns:a16="http://schemas.microsoft.com/office/drawing/2014/main" id="{624A4058-7FF4-11FE-7DAC-526340586782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26818" y="299595"/>
              <a:ext cx="864000" cy="864000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F4A85C1-5A36-C26C-0534-F8B53E181BE2}"/>
                </a:ext>
              </a:extLst>
            </p:cNvPr>
            <p:cNvSpPr txBox="1"/>
            <p:nvPr/>
          </p:nvSpPr>
          <p:spPr>
            <a:xfrm>
              <a:off x="2019698" y="1128807"/>
              <a:ext cx="2805659" cy="54327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OEE </a:t>
              </a:r>
            </a:p>
            <a:p>
              <a:pPr algn="ctr"/>
              <a:r>
                <a:rPr lang="pt-BR" sz="1000" dirty="0">
                  <a:solidFill>
                    <a:schemeClr val="bg1"/>
                  </a:solidFill>
                  <a:effectLst/>
                  <a:latin typeface="Montserrat ExtraBold" pitchFamily="2" charset="0"/>
                </a:rPr>
                <a:t>Overall Equipment Effectiveness</a:t>
              </a:r>
              <a:endParaRPr lang="pt-BR" sz="1000" dirty="0">
                <a:solidFill>
                  <a:schemeClr val="bg1"/>
                </a:solidFill>
                <a:latin typeface="Montserrat ExtraBold" pitchFamily="2" charset="0"/>
              </a:endParaRP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2A2BF2D-2777-8A3B-279B-28AF4AE8CAD3}"/>
              </a:ext>
            </a:extLst>
          </p:cNvPr>
          <p:cNvGrpSpPr/>
          <p:nvPr/>
        </p:nvGrpSpPr>
        <p:grpSpPr>
          <a:xfrm>
            <a:off x="9630253" y="205200"/>
            <a:ext cx="2314800" cy="1321114"/>
            <a:chOff x="9670416" y="314043"/>
            <a:chExt cx="2314800" cy="1321114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0AA6958B-5BB2-1BE0-FF3D-C749205F211A}"/>
                </a:ext>
              </a:extLst>
            </p:cNvPr>
            <p:cNvSpPr/>
            <p:nvPr/>
          </p:nvSpPr>
          <p:spPr>
            <a:xfrm>
              <a:off x="9670416" y="314043"/>
              <a:ext cx="2314800" cy="1321114"/>
            </a:xfrm>
            <a:prstGeom prst="roundRect">
              <a:avLst/>
            </a:prstGeom>
            <a:gradFill flip="none" rotWithShape="1">
              <a:gsLst>
                <a:gs pos="0">
                  <a:srgbClr val="87C1EE"/>
                </a:gs>
                <a:gs pos="100000">
                  <a:srgbClr val="2B9EEE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sp>
          <p:nvSpPr>
            <p:cNvPr id="48" name="CaixaDeTexto 21">
              <a:extLst>
                <a:ext uri="{FF2B5EF4-FFF2-40B4-BE49-F238E27FC236}">
                  <a16:creationId xmlns:a16="http://schemas.microsoft.com/office/drawing/2014/main" id="{CACBBE18-8686-59C4-A69E-2DE2FC72E41A}"/>
                </a:ext>
              </a:extLst>
            </p:cNvPr>
            <p:cNvSpPr txBox="1"/>
            <p:nvPr/>
          </p:nvSpPr>
          <p:spPr>
            <a:xfrm>
              <a:off x="9753251" y="1290708"/>
              <a:ext cx="2172066" cy="30986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Qualidade</a:t>
              </a:r>
            </a:p>
          </p:txBody>
        </p:sp>
        <p:pic>
          <p:nvPicPr>
            <p:cNvPr id="49" name="Gráfico 23" descr="Inventário correto com preenchimento sólido">
              <a:extLst>
                <a:ext uri="{FF2B5EF4-FFF2-40B4-BE49-F238E27FC236}">
                  <a16:creationId xmlns:a16="http://schemas.microsoft.com/office/drawing/2014/main" id="{B36C09B0-26B9-F33C-389B-23C76BF57BD5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22319" y="412791"/>
              <a:ext cx="864000" cy="864000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C4839FB-C341-EE0C-500C-4F83261E8AD3}"/>
              </a:ext>
            </a:extLst>
          </p:cNvPr>
          <p:cNvGrpSpPr/>
          <p:nvPr/>
        </p:nvGrpSpPr>
        <p:grpSpPr>
          <a:xfrm>
            <a:off x="6915749" y="203338"/>
            <a:ext cx="2611167" cy="1321114"/>
            <a:chOff x="6915749" y="203338"/>
            <a:chExt cx="2611167" cy="132111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761E4B6-E43F-0CBA-126F-C873F86422F3}"/>
                </a:ext>
              </a:extLst>
            </p:cNvPr>
            <p:cNvGrpSpPr/>
            <p:nvPr/>
          </p:nvGrpSpPr>
          <p:grpSpPr>
            <a:xfrm>
              <a:off x="6915749" y="203338"/>
              <a:ext cx="2611167" cy="1321114"/>
              <a:chOff x="7728369" y="281718"/>
              <a:chExt cx="2611167" cy="1321114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10E9BCE1-ACFE-7A80-3DEC-8AE48BEBF4D3}"/>
                  </a:ext>
                </a:extLst>
              </p:cNvPr>
              <p:cNvSpPr/>
              <p:nvPr/>
            </p:nvSpPr>
            <p:spPr>
              <a:xfrm>
                <a:off x="8024736" y="281718"/>
                <a:ext cx="2314800" cy="132111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6A04D"/>
                  </a:gs>
                  <a:gs pos="100000">
                    <a:srgbClr val="FE846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54" name="CaixaDeTexto 18">
                <a:extLst>
                  <a:ext uri="{FF2B5EF4-FFF2-40B4-BE49-F238E27FC236}">
                    <a16:creationId xmlns:a16="http://schemas.microsoft.com/office/drawing/2014/main" id="{ABFB3256-46D9-0F95-401F-E8609BF39847}"/>
                  </a:ext>
                </a:extLst>
              </p:cNvPr>
              <p:cNvSpPr txBox="1"/>
              <p:nvPr/>
            </p:nvSpPr>
            <p:spPr>
              <a:xfrm>
                <a:off x="7728369" y="1253446"/>
                <a:ext cx="2581967" cy="3098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Performance</a:t>
                </a:r>
              </a:p>
            </p:txBody>
          </p:sp>
        </p:grpSp>
        <p:pic>
          <p:nvPicPr>
            <p:cNvPr id="52" name="Gráfico 51" descr="Velocímetro médio com preenchimento sólido">
              <a:extLst>
                <a:ext uri="{FF2B5EF4-FFF2-40B4-BE49-F238E27FC236}">
                  <a16:creationId xmlns:a16="http://schemas.microsoft.com/office/drawing/2014/main" id="{E8398F24-FF57-ED99-C6D9-A6DF7B887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42732" y="310544"/>
              <a:ext cx="864000" cy="864000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03E4CE4-24D0-6ED7-E792-4BEF9168F42D}"/>
              </a:ext>
            </a:extLst>
          </p:cNvPr>
          <p:cNvGrpSpPr/>
          <p:nvPr/>
        </p:nvGrpSpPr>
        <p:grpSpPr>
          <a:xfrm>
            <a:off x="4742076" y="205200"/>
            <a:ext cx="2314800" cy="1321114"/>
            <a:chOff x="4742076" y="189270"/>
            <a:chExt cx="2314800" cy="1321114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2E032F02-8878-ACF7-2A2E-C22E84D9B294}"/>
                </a:ext>
              </a:extLst>
            </p:cNvPr>
            <p:cNvGrpSpPr/>
            <p:nvPr/>
          </p:nvGrpSpPr>
          <p:grpSpPr>
            <a:xfrm>
              <a:off x="4742076" y="189270"/>
              <a:ext cx="2314800" cy="1321114"/>
              <a:chOff x="3500301" y="-6564"/>
              <a:chExt cx="2839247" cy="1332000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FF44CEF8-DBE1-C407-EB34-BF15EFB6264F}"/>
                  </a:ext>
                </a:extLst>
              </p:cNvPr>
              <p:cNvSpPr/>
              <p:nvPr/>
            </p:nvSpPr>
            <p:spPr>
              <a:xfrm>
                <a:off x="3500301" y="-6564"/>
                <a:ext cx="2839247" cy="1332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DB70D4"/>
                  </a:gs>
                  <a:gs pos="100000">
                    <a:srgbClr val="9B56F7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59" name="CaixaDeTexto 13">
                <a:extLst>
                  <a:ext uri="{FF2B5EF4-FFF2-40B4-BE49-F238E27FC236}">
                    <a16:creationId xmlns:a16="http://schemas.microsoft.com/office/drawing/2014/main" id="{830A5D07-E6C0-FEEB-B7C8-136392477CE0}"/>
                  </a:ext>
                </a:extLst>
              </p:cNvPr>
              <p:cNvSpPr txBox="1"/>
              <p:nvPr/>
            </p:nvSpPr>
            <p:spPr>
              <a:xfrm>
                <a:off x="3590675" y="973296"/>
                <a:ext cx="2667000" cy="31242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Disponibilidade</a:t>
                </a:r>
              </a:p>
            </p:txBody>
          </p:sp>
        </p:grpSp>
        <p:pic>
          <p:nvPicPr>
            <p:cNvPr id="57" name="Gráfico 56" descr="Cronômetro com preenchimento sólido">
              <a:extLst>
                <a:ext uri="{FF2B5EF4-FFF2-40B4-BE49-F238E27FC236}">
                  <a16:creationId xmlns:a16="http://schemas.microsoft.com/office/drawing/2014/main" id="{5E99CE7A-DEA7-97BA-74CC-30CF9C7B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74595" y="312056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0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ECC6C0-6322-4180-9152-23F86120ACFC}"/>
              </a:ext>
            </a:extLst>
          </p:cNvPr>
          <p:cNvSpPr/>
          <p:nvPr/>
        </p:nvSpPr>
        <p:spPr>
          <a:xfrm>
            <a:off x="180000" y="180001"/>
            <a:ext cx="1875608" cy="6497998"/>
          </a:xfrm>
          <a:prstGeom prst="roundRect">
            <a:avLst>
              <a:gd name="adj" fmla="val 9337"/>
            </a:avLst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3" name="Retângulo: Cantos Arredondados 22">
            <a:hlinkClick r:id="rId2" action="ppaction://hlinksldjump"/>
            <a:extLst>
              <a:ext uri="{FF2B5EF4-FFF2-40B4-BE49-F238E27FC236}">
                <a16:creationId xmlns:a16="http://schemas.microsoft.com/office/drawing/2014/main" id="{C9171239-B674-454F-AEC9-33C32173047E}"/>
              </a:ext>
            </a:extLst>
          </p:cNvPr>
          <p:cNvSpPr/>
          <p:nvPr/>
        </p:nvSpPr>
        <p:spPr>
          <a:xfrm>
            <a:off x="242485" y="2548493"/>
            <a:ext cx="1743017" cy="324335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Performance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7AFD010-4F63-4136-AA59-1784035413E5}"/>
              </a:ext>
            </a:extLst>
          </p:cNvPr>
          <p:cNvSpPr/>
          <p:nvPr/>
        </p:nvSpPr>
        <p:spPr>
          <a:xfrm>
            <a:off x="242485" y="2933848"/>
            <a:ext cx="1743017" cy="325422"/>
          </a:xfrm>
          <a:prstGeom prst="roundRect">
            <a:avLst/>
          </a:prstGeom>
          <a:gradFill flip="none" rotWithShape="1">
            <a:gsLst>
              <a:gs pos="0">
                <a:srgbClr val="87C1EE"/>
              </a:gs>
              <a:gs pos="100000">
                <a:srgbClr val="2B9EE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Qualidade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DD99126D-579B-C861-B39C-A80690268475}"/>
              </a:ext>
            </a:extLst>
          </p:cNvPr>
          <p:cNvSpPr/>
          <p:nvPr/>
        </p:nvSpPr>
        <p:spPr>
          <a:xfrm>
            <a:off x="720861" y="3444969"/>
            <a:ext cx="1276822" cy="17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FE6C0AB-1A86-4957-BFAF-5CDF4C6E4FB9}"/>
              </a:ext>
            </a:extLst>
          </p:cNvPr>
          <p:cNvSpPr/>
          <p:nvPr/>
        </p:nvSpPr>
        <p:spPr>
          <a:xfrm>
            <a:off x="2262289" y="1716643"/>
            <a:ext cx="4794587" cy="4961355"/>
          </a:xfrm>
          <a:prstGeom prst="roundRect">
            <a:avLst>
              <a:gd name="adj" fmla="val 6545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DA49321-A197-4EA2-B409-2F2E898938C9}"/>
              </a:ext>
            </a:extLst>
          </p:cNvPr>
          <p:cNvSpPr/>
          <p:nvPr/>
        </p:nvSpPr>
        <p:spPr>
          <a:xfrm>
            <a:off x="7243805" y="1716643"/>
            <a:ext cx="4757378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3B02F5B7-6AA8-4B39-E430-064590BAA19F}"/>
              </a:ext>
            </a:extLst>
          </p:cNvPr>
          <p:cNvSpPr/>
          <p:nvPr/>
        </p:nvSpPr>
        <p:spPr>
          <a:xfrm>
            <a:off x="7232553" y="4304692"/>
            <a:ext cx="4739182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CaixaDeTexto 40">
            <a:extLst>
              <a:ext uri="{FF2B5EF4-FFF2-40B4-BE49-F238E27FC236}">
                <a16:creationId xmlns:a16="http://schemas.microsoft.com/office/drawing/2014/main" id="{4B3F4EB6-64E7-4C36-4D12-3FADADB81811}"/>
              </a:ext>
            </a:extLst>
          </p:cNvPr>
          <p:cNvSpPr txBox="1"/>
          <p:nvPr/>
        </p:nvSpPr>
        <p:spPr>
          <a:xfrm>
            <a:off x="2397531" y="1977949"/>
            <a:ext cx="2779380" cy="3271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rgbClr val="2B9EEE"/>
                </a:solidFill>
                <a:latin typeface="Montserrat Bold" pitchFamily="2" charset="0"/>
              </a:rPr>
              <a:t>Qualidade por Máquina</a:t>
            </a:r>
          </a:p>
          <a:p>
            <a:pPr algn="l"/>
            <a:endParaRPr lang="pt-BR" sz="1000" dirty="0">
              <a:solidFill>
                <a:srgbClr val="FE8461"/>
              </a:solidFill>
              <a:latin typeface="Montserrat Bold" pitchFamily="2" charset="0"/>
            </a:endParaRPr>
          </a:p>
        </p:txBody>
      </p:sp>
      <p:sp>
        <p:nvSpPr>
          <p:cNvPr id="7" name="CaixaDeTexto 40">
            <a:extLst>
              <a:ext uri="{FF2B5EF4-FFF2-40B4-BE49-F238E27FC236}">
                <a16:creationId xmlns:a16="http://schemas.microsoft.com/office/drawing/2014/main" id="{408E5D11-B6D0-A115-5C36-1222392B5189}"/>
              </a:ext>
            </a:extLst>
          </p:cNvPr>
          <p:cNvSpPr txBox="1"/>
          <p:nvPr/>
        </p:nvSpPr>
        <p:spPr>
          <a:xfrm>
            <a:off x="7400149" y="1984672"/>
            <a:ext cx="2529562" cy="30558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rgbClr val="2B9EEE"/>
                </a:solidFill>
                <a:latin typeface="Montserrat Bold" pitchFamily="2" charset="0"/>
              </a:rPr>
              <a:t>Qualidade por Linha</a:t>
            </a:r>
          </a:p>
          <a:p>
            <a:pPr algn="l"/>
            <a:endParaRPr lang="pt-BR" sz="1000" b="1" dirty="0">
              <a:solidFill>
                <a:srgbClr val="FE8461"/>
              </a:solidFill>
              <a:latin typeface="Montserrat Bold" pitchFamily="2" charset="0"/>
            </a:endParaRPr>
          </a:p>
        </p:txBody>
      </p:sp>
      <p:sp>
        <p:nvSpPr>
          <p:cNvPr id="9" name="CaixaDeTexto 40">
            <a:extLst>
              <a:ext uri="{FF2B5EF4-FFF2-40B4-BE49-F238E27FC236}">
                <a16:creationId xmlns:a16="http://schemas.microsoft.com/office/drawing/2014/main" id="{C7C40BD8-591C-1E6A-16B7-9B488D358362}"/>
              </a:ext>
            </a:extLst>
          </p:cNvPr>
          <p:cNvSpPr txBox="1"/>
          <p:nvPr/>
        </p:nvSpPr>
        <p:spPr>
          <a:xfrm>
            <a:off x="7374016" y="4551686"/>
            <a:ext cx="2555695" cy="35793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rgbClr val="2B9EEE"/>
                </a:solidFill>
                <a:latin typeface="Montserrat Bold" pitchFamily="2" charset="0"/>
              </a:rPr>
              <a:t>Qualidade Mensal</a:t>
            </a:r>
          </a:p>
        </p:txBody>
      </p:sp>
      <p:sp>
        <p:nvSpPr>
          <p:cNvPr id="14" name="Retângulo: Cantos Arredondados 13">
            <a:hlinkClick r:id="rId3" action="ppaction://hlinksldjump"/>
            <a:extLst>
              <a:ext uri="{FF2B5EF4-FFF2-40B4-BE49-F238E27FC236}">
                <a16:creationId xmlns:a16="http://schemas.microsoft.com/office/drawing/2014/main" id="{F88F18FE-F84C-C729-A5CD-DC03D1B9CBC7}"/>
              </a:ext>
            </a:extLst>
          </p:cNvPr>
          <p:cNvSpPr/>
          <p:nvPr/>
        </p:nvSpPr>
        <p:spPr>
          <a:xfrm>
            <a:off x="242485" y="2163139"/>
            <a:ext cx="1743017" cy="324334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Disponibilidade</a:t>
            </a:r>
          </a:p>
        </p:txBody>
      </p:sp>
      <p:sp>
        <p:nvSpPr>
          <p:cNvPr id="3" name="Retângulo: Cantos Arredondados 2">
            <a:hlinkClick r:id="rId4" action="ppaction://hlinksldjump"/>
            <a:extLst>
              <a:ext uri="{FF2B5EF4-FFF2-40B4-BE49-F238E27FC236}">
                <a16:creationId xmlns:a16="http://schemas.microsoft.com/office/drawing/2014/main" id="{3AB82953-34A0-E55A-63F2-58910E097B7F}"/>
              </a:ext>
            </a:extLst>
          </p:cNvPr>
          <p:cNvSpPr/>
          <p:nvPr/>
        </p:nvSpPr>
        <p:spPr>
          <a:xfrm>
            <a:off x="241200" y="1782079"/>
            <a:ext cx="1742400" cy="324000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OEE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9763D3A-49D9-70C1-1BCC-599BE7742C51}"/>
              </a:ext>
            </a:extLst>
          </p:cNvPr>
          <p:cNvGrpSpPr/>
          <p:nvPr/>
        </p:nvGrpSpPr>
        <p:grpSpPr>
          <a:xfrm>
            <a:off x="242485" y="3320290"/>
            <a:ext cx="1743017" cy="391052"/>
            <a:chOff x="209979" y="3509574"/>
            <a:chExt cx="1743017" cy="391052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32F8C10-07C3-BB03-1D30-B5C30A3A0055}"/>
                </a:ext>
              </a:extLst>
            </p:cNvPr>
            <p:cNvSpPr/>
            <p:nvPr/>
          </p:nvSpPr>
          <p:spPr>
            <a:xfrm>
              <a:off x="209979" y="3509574"/>
              <a:ext cx="1743017" cy="325422"/>
            </a:xfrm>
            <a:prstGeom prst="roundRect">
              <a:avLst/>
            </a:prstGeom>
            <a:solidFill>
              <a:srgbClr val="434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200" b="1" dirty="0">
                <a:latin typeface="Montserrat" pitchFamily="2" charset="0"/>
              </a:endParaRP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76D7D71-0A5B-F80F-DA48-CF616AC5FD26}"/>
                </a:ext>
              </a:extLst>
            </p:cNvPr>
            <p:cNvGrpSpPr/>
            <p:nvPr/>
          </p:nvGrpSpPr>
          <p:grpSpPr>
            <a:xfrm>
              <a:off x="229493" y="3517412"/>
              <a:ext cx="1232306" cy="383214"/>
              <a:chOff x="319050" y="3447109"/>
              <a:chExt cx="1232306" cy="383214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9628EC0-4142-47F5-B90E-FB793F76D67C}"/>
                  </a:ext>
                </a:extLst>
              </p:cNvPr>
              <p:cNvSpPr/>
              <p:nvPr/>
            </p:nvSpPr>
            <p:spPr>
              <a:xfrm>
                <a:off x="663031" y="3471332"/>
                <a:ext cx="888325" cy="358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i="0" dirty="0">
                    <a:solidFill>
                      <a:schemeClr val="bg1"/>
                    </a:solidFill>
                    <a:latin typeface="Montserrat ExtraBold" pitchFamily="2" charset="0"/>
                  </a:rPr>
                  <a:t>Filtros</a:t>
                </a:r>
                <a:endParaRPr lang="pt-BR" sz="1200" i="0" dirty="0">
                  <a:solidFill>
                    <a:schemeClr val="bg1"/>
                  </a:solidFill>
                  <a:latin typeface="Montserrat ExtraBold" pitchFamily="2" charset="0"/>
                </a:endParaRPr>
              </a:p>
            </p:txBody>
          </p:sp>
          <p:pic>
            <p:nvPicPr>
              <p:cNvPr id="27" name="Gráfico 14" descr="Filtro com preenchimento sólido">
                <a:extLst>
                  <a:ext uri="{FF2B5EF4-FFF2-40B4-BE49-F238E27FC236}">
                    <a16:creationId xmlns:a16="http://schemas.microsoft.com/office/drawing/2014/main" id="{E2ED1D20-A54C-E0BA-0CA8-C13D8FFB3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9050" y="3447109"/>
                <a:ext cx="311811" cy="343817"/>
              </a:xfrm>
              <a:prstGeom prst="rect">
                <a:avLst/>
              </a:prstGeom>
            </p:spPr>
          </p:pic>
        </p:grpSp>
      </p:grpSp>
      <p:sp>
        <p:nvSpPr>
          <p:cNvPr id="31" name="CaixaDeTexto 52">
            <a:extLst>
              <a:ext uri="{FF2B5EF4-FFF2-40B4-BE49-F238E27FC236}">
                <a16:creationId xmlns:a16="http://schemas.microsoft.com/office/drawing/2014/main" id="{68F4225E-0EA0-DCE6-83A2-288EE8A33D1C}"/>
              </a:ext>
            </a:extLst>
          </p:cNvPr>
          <p:cNvSpPr txBox="1"/>
          <p:nvPr/>
        </p:nvSpPr>
        <p:spPr>
          <a:xfrm>
            <a:off x="246947" y="1286452"/>
            <a:ext cx="1741714" cy="3206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Montserrat ExtraBold" pitchFamily="2" charset="0"/>
              </a:rPr>
              <a:t>OEE - Industrial</a:t>
            </a:r>
          </a:p>
        </p:txBody>
      </p:sp>
      <p:sp>
        <p:nvSpPr>
          <p:cNvPr id="34" name="Freeform 53">
            <a:extLst>
              <a:ext uri="{FF2B5EF4-FFF2-40B4-BE49-F238E27FC236}">
                <a16:creationId xmlns:a16="http://schemas.microsoft.com/office/drawing/2014/main" id="{3C70B546-1E7C-96C4-A9D3-3F2F8131DA93}"/>
              </a:ext>
            </a:extLst>
          </p:cNvPr>
          <p:cNvSpPr>
            <a:spLocks noEditPoints="1"/>
          </p:cNvSpPr>
          <p:nvPr/>
        </p:nvSpPr>
        <p:spPr bwMode="auto">
          <a:xfrm>
            <a:off x="774305" y="392730"/>
            <a:ext cx="720000" cy="720000"/>
          </a:xfrm>
          <a:custGeom>
            <a:avLst/>
            <a:gdLst>
              <a:gd name="T0" fmla="*/ 191 w 191"/>
              <a:gd name="T1" fmla="*/ 95 h 190"/>
              <a:gd name="T2" fmla="*/ 95 w 191"/>
              <a:gd name="T3" fmla="*/ 190 h 190"/>
              <a:gd name="T4" fmla="*/ 51 w 191"/>
              <a:gd name="T5" fmla="*/ 179 h 190"/>
              <a:gd name="T6" fmla="*/ 44 w 191"/>
              <a:gd name="T7" fmla="*/ 189 h 190"/>
              <a:gd name="T8" fmla="*/ 30 w 191"/>
              <a:gd name="T9" fmla="*/ 156 h 190"/>
              <a:gd name="T10" fmla="*/ 66 w 191"/>
              <a:gd name="T11" fmla="*/ 160 h 190"/>
              <a:gd name="T12" fmla="*/ 58 w 191"/>
              <a:gd name="T13" fmla="*/ 170 h 190"/>
              <a:gd name="T14" fmla="*/ 95 w 191"/>
              <a:gd name="T15" fmla="*/ 178 h 190"/>
              <a:gd name="T16" fmla="*/ 179 w 191"/>
              <a:gd name="T17" fmla="*/ 95 h 190"/>
              <a:gd name="T18" fmla="*/ 95 w 191"/>
              <a:gd name="T19" fmla="*/ 12 h 190"/>
              <a:gd name="T20" fmla="*/ 12 w 191"/>
              <a:gd name="T21" fmla="*/ 95 h 190"/>
              <a:gd name="T22" fmla="*/ 0 w 191"/>
              <a:gd name="T23" fmla="*/ 95 h 190"/>
              <a:gd name="T24" fmla="*/ 95 w 191"/>
              <a:gd name="T25" fmla="*/ 0 h 190"/>
              <a:gd name="T26" fmla="*/ 191 w 191"/>
              <a:gd name="T27" fmla="*/ 95 h 190"/>
              <a:gd name="T28" fmla="*/ 71 w 191"/>
              <a:gd name="T29" fmla="*/ 95 h 190"/>
              <a:gd name="T30" fmla="*/ 95 w 191"/>
              <a:gd name="T31" fmla="*/ 70 h 190"/>
              <a:gd name="T32" fmla="*/ 120 w 191"/>
              <a:gd name="T33" fmla="*/ 95 h 190"/>
              <a:gd name="T34" fmla="*/ 95 w 191"/>
              <a:gd name="T35" fmla="*/ 119 h 190"/>
              <a:gd name="T36" fmla="*/ 71 w 191"/>
              <a:gd name="T37" fmla="*/ 95 h 190"/>
              <a:gd name="T38" fmla="*/ 79 w 191"/>
              <a:gd name="T39" fmla="*/ 95 h 190"/>
              <a:gd name="T40" fmla="*/ 95 w 191"/>
              <a:gd name="T41" fmla="*/ 111 h 190"/>
              <a:gd name="T42" fmla="*/ 112 w 191"/>
              <a:gd name="T43" fmla="*/ 95 h 190"/>
              <a:gd name="T44" fmla="*/ 95 w 191"/>
              <a:gd name="T45" fmla="*/ 78 h 190"/>
              <a:gd name="T46" fmla="*/ 79 w 191"/>
              <a:gd name="T47" fmla="*/ 95 h 190"/>
              <a:gd name="T48" fmla="*/ 51 w 191"/>
              <a:gd name="T49" fmla="*/ 95 h 190"/>
              <a:gd name="T50" fmla="*/ 41 w 191"/>
              <a:gd name="T51" fmla="*/ 80 h 190"/>
              <a:gd name="T52" fmla="*/ 47 w 191"/>
              <a:gd name="T53" fmla="*/ 67 h 190"/>
              <a:gd name="T54" fmla="*/ 64 w 191"/>
              <a:gd name="T55" fmla="*/ 64 h 190"/>
              <a:gd name="T56" fmla="*/ 67 w 191"/>
              <a:gd name="T57" fmla="*/ 46 h 190"/>
              <a:gd name="T58" fmla="*/ 81 w 191"/>
              <a:gd name="T59" fmla="*/ 41 h 190"/>
              <a:gd name="T60" fmla="*/ 95 w 191"/>
              <a:gd name="T61" fmla="*/ 51 h 190"/>
              <a:gd name="T62" fmla="*/ 110 w 191"/>
              <a:gd name="T63" fmla="*/ 41 h 190"/>
              <a:gd name="T64" fmla="*/ 124 w 191"/>
              <a:gd name="T65" fmla="*/ 46 h 190"/>
              <a:gd name="T66" fmla="*/ 127 w 191"/>
              <a:gd name="T67" fmla="*/ 64 h 190"/>
              <a:gd name="T68" fmla="*/ 144 w 191"/>
              <a:gd name="T69" fmla="*/ 67 h 190"/>
              <a:gd name="T70" fmla="*/ 150 w 191"/>
              <a:gd name="T71" fmla="*/ 80 h 190"/>
              <a:gd name="T72" fmla="*/ 140 w 191"/>
              <a:gd name="T73" fmla="*/ 95 h 190"/>
              <a:gd name="T74" fmla="*/ 150 w 191"/>
              <a:gd name="T75" fmla="*/ 109 h 190"/>
              <a:gd name="T76" fmla="*/ 144 w 191"/>
              <a:gd name="T77" fmla="*/ 123 h 190"/>
              <a:gd name="T78" fmla="*/ 127 w 191"/>
              <a:gd name="T79" fmla="*/ 126 h 190"/>
              <a:gd name="T80" fmla="*/ 124 w 191"/>
              <a:gd name="T81" fmla="*/ 143 h 190"/>
              <a:gd name="T82" fmla="*/ 110 w 191"/>
              <a:gd name="T83" fmla="*/ 149 h 190"/>
              <a:gd name="T84" fmla="*/ 95 w 191"/>
              <a:gd name="T85" fmla="*/ 139 h 190"/>
              <a:gd name="T86" fmla="*/ 81 w 191"/>
              <a:gd name="T87" fmla="*/ 149 h 190"/>
              <a:gd name="T88" fmla="*/ 67 w 191"/>
              <a:gd name="T89" fmla="*/ 143 h 190"/>
              <a:gd name="T90" fmla="*/ 64 w 191"/>
              <a:gd name="T91" fmla="*/ 126 h 190"/>
              <a:gd name="T92" fmla="*/ 47 w 191"/>
              <a:gd name="T93" fmla="*/ 123 h 190"/>
              <a:gd name="T94" fmla="*/ 41 w 191"/>
              <a:gd name="T95" fmla="*/ 109 h 190"/>
              <a:gd name="T96" fmla="*/ 51 w 191"/>
              <a:gd name="T97" fmla="*/ 95 h 190"/>
              <a:gd name="T98" fmla="*/ 68 w 191"/>
              <a:gd name="T99" fmla="*/ 95 h 190"/>
              <a:gd name="T100" fmla="*/ 95 w 191"/>
              <a:gd name="T101" fmla="*/ 122 h 190"/>
              <a:gd name="T102" fmla="*/ 122 w 191"/>
              <a:gd name="T103" fmla="*/ 95 h 190"/>
              <a:gd name="T104" fmla="*/ 95 w 191"/>
              <a:gd name="T105" fmla="*/ 68 h 190"/>
              <a:gd name="T106" fmla="*/ 68 w 191"/>
              <a:gd name="T10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1" h="190">
                <a:moveTo>
                  <a:pt x="191" y="95"/>
                </a:moveTo>
                <a:cubicBezTo>
                  <a:pt x="191" y="147"/>
                  <a:pt x="148" y="190"/>
                  <a:pt x="95" y="190"/>
                </a:cubicBezTo>
                <a:cubicBezTo>
                  <a:pt x="80" y="190"/>
                  <a:pt x="65" y="186"/>
                  <a:pt x="51" y="179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8" y="170"/>
                  <a:pt x="58" y="170"/>
                  <a:pt x="58" y="170"/>
                </a:cubicBezTo>
                <a:cubicBezTo>
                  <a:pt x="70" y="175"/>
                  <a:pt x="82" y="178"/>
                  <a:pt x="95" y="178"/>
                </a:cubicBezTo>
                <a:cubicBezTo>
                  <a:pt x="141" y="178"/>
                  <a:pt x="179" y="141"/>
                  <a:pt x="179" y="95"/>
                </a:cubicBezTo>
                <a:cubicBezTo>
                  <a:pt x="179" y="49"/>
                  <a:pt x="141" y="12"/>
                  <a:pt x="95" y="12"/>
                </a:cubicBezTo>
                <a:cubicBezTo>
                  <a:pt x="49" y="12"/>
                  <a:pt x="12" y="49"/>
                  <a:pt x="12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3" y="0"/>
                  <a:pt x="95" y="0"/>
                </a:cubicBezTo>
                <a:cubicBezTo>
                  <a:pt x="148" y="0"/>
                  <a:pt x="191" y="42"/>
                  <a:pt x="191" y="95"/>
                </a:cubicBezTo>
                <a:close/>
                <a:moveTo>
                  <a:pt x="71" y="95"/>
                </a:moveTo>
                <a:cubicBezTo>
                  <a:pt x="71" y="81"/>
                  <a:pt x="82" y="70"/>
                  <a:pt x="95" y="70"/>
                </a:cubicBezTo>
                <a:cubicBezTo>
                  <a:pt x="109" y="70"/>
                  <a:pt x="120" y="81"/>
                  <a:pt x="120" y="95"/>
                </a:cubicBezTo>
                <a:cubicBezTo>
                  <a:pt x="120" y="108"/>
                  <a:pt x="109" y="119"/>
                  <a:pt x="95" y="119"/>
                </a:cubicBezTo>
                <a:cubicBezTo>
                  <a:pt x="82" y="119"/>
                  <a:pt x="71" y="108"/>
                  <a:pt x="71" y="95"/>
                </a:cubicBezTo>
                <a:close/>
                <a:moveTo>
                  <a:pt x="79" y="95"/>
                </a:moveTo>
                <a:cubicBezTo>
                  <a:pt x="79" y="104"/>
                  <a:pt x="86" y="111"/>
                  <a:pt x="95" y="111"/>
                </a:cubicBezTo>
                <a:cubicBezTo>
                  <a:pt x="104" y="111"/>
                  <a:pt x="112" y="104"/>
                  <a:pt x="112" y="95"/>
                </a:cubicBezTo>
                <a:cubicBezTo>
                  <a:pt x="112" y="86"/>
                  <a:pt x="104" y="78"/>
                  <a:pt x="95" y="78"/>
                </a:cubicBezTo>
                <a:cubicBezTo>
                  <a:pt x="86" y="78"/>
                  <a:pt x="79" y="86"/>
                  <a:pt x="79" y="95"/>
                </a:cubicBezTo>
                <a:close/>
                <a:moveTo>
                  <a:pt x="51" y="95"/>
                </a:moveTo>
                <a:cubicBezTo>
                  <a:pt x="51" y="88"/>
                  <a:pt x="47" y="83"/>
                  <a:pt x="41" y="80"/>
                </a:cubicBezTo>
                <a:cubicBezTo>
                  <a:pt x="42" y="76"/>
                  <a:pt x="44" y="71"/>
                  <a:pt x="47" y="67"/>
                </a:cubicBezTo>
                <a:cubicBezTo>
                  <a:pt x="52" y="69"/>
                  <a:pt x="59" y="68"/>
                  <a:pt x="64" y="64"/>
                </a:cubicBezTo>
                <a:cubicBezTo>
                  <a:pt x="69" y="59"/>
                  <a:pt x="70" y="52"/>
                  <a:pt x="67" y="46"/>
                </a:cubicBezTo>
                <a:cubicBezTo>
                  <a:pt x="71" y="44"/>
                  <a:pt x="76" y="42"/>
                  <a:pt x="81" y="41"/>
                </a:cubicBezTo>
                <a:cubicBezTo>
                  <a:pt x="83" y="47"/>
                  <a:pt x="89" y="51"/>
                  <a:pt x="95" y="51"/>
                </a:cubicBezTo>
                <a:cubicBezTo>
                  <a:pt x="102" y="51"/>
                  <a:pt x="108" y="47"/>
                  <a:pt x="110" y="41"/>
                </a:cubicBezTo>
                <a:cubicBezTo>
                  <a:pt x="115" y="42"/>
                  <a:pt x="119" y="44"/>
                  <a:pt x="124" y="46"/>
                </a:cubicBezTo>
                <a:cubicBezTo>
                  <a:pt x="121" y="52"/>
                  <a:pt x="122" y="59"/>
                  <a:pt x="127" y="64"/>
                </a:cubicBezTo>
                <a:cubicBezTo>
                  <a:pt x="131" y="68"/>
                  <a:pt x="138" y="69"/>
                  <a:pt x="144" y="67"/>
                </a:cubicBezTo>
                <a:cubicBezTo>
                  <a:pt x="146" y="71"/>
                  <a:pt x="148" y="76"/>
                  <a:pt x="150" y="80"/>
                </a:cubicBezTo>
                <a:cubicBezTo>
                  <a:pt x="144" y="83"/>
                  <a:pt x="140" y="88"/>
                  <a:pt x="140" y="95"/>
                </a:cubicBezTo>
                <a:cubicBezTo>
                  <a:pt x="140" y="102"/>
                  <a:pt x="144" y="107"/>
                  <a:pt x="150" y="109"/>
                </a:cubicBezTo>
                <a:cubicBezTo>
                  <a:pt x="148" y="114"/>
                  <a:pt x="146" y="119"/>
                  <a:pt x="144" y="123"/>
                </a:cubicBezTo>
                <a:cubicBezTo>
                  <a:pt x="138" y="120"/>
                  <a:pt x="131" y="121"/>
                  <a:pt x="127" y="126"/>
                </a:cubicBezTo>
                <a:cubicBezTo>
                  <a:pt x="122" y="131"/>
                  <a:pt x="121" y="138"/>
                  <a:pt x="124" y="143"/>
                </a:cubicBezTo>
                <a:cubicBezTo>
                  <a:pt x="119" y="146"/>
                  <a:pt x="115" y="148"/>
                  <a:pt x="110" y="149"/>
                </a:cubicBezTo>
                <a:cubicBezTo>
                  <a:pt x="108" y="143"/>
                  <a:pt x="102" y="139"/>
                  <a:pt x="95" y="139"/>
                </a:cubicBezTo>
                <a:cubicBezTo>
                  <a:pt x="89" y="139"/>
                  <a:pt x="83" y="143"/>
                  <a:pt x="81" y="149"/>
                </a:cubicBezTo>
                <a:cubicBezTo>
                  <a:pt x="76" y="148"/>
                  <a:pt x="71" y="146"/>
                  <a:pt x="67" y="143"/>
                </a:cubicBezTo>
                <a:cubicBezTo>
                  <a:pt x="70" y="138"/>
                  <a:pt x="69" y="131"/>
                  <a:pt x="64" y="126"/>
                </a:cubicBezTo>
                <a:cubicBezTo>
                  <a:pt x="59" y="121"/>
                  <a:pt x="52" y="120"/>
                  <a:pt x="47" y="123"/>
                </a:cubicBezTo>
                <a:cubicBezTo>
                  <a:pt x="44" y="119"/>
                  <a:pt x="42" y="114"/>
                  <a:pt x="41" y="109"/>
                </a:cubicBezTo>
                <a:cubicBezTo>
                  <a:pt x="47" y="107"/>
                  <a:pt x="51" y="102"/>
                  <a:pt x="51" y="95"/>
                </a:cubicBezTo>
                <a:close/>
                <a:moveTo>
                  <a:pt x="68" y="95"/>
                </a:moveTo>
                <a:cubicBezTo>
                  <a:pt x="68" y="110"/>
                  <a:pt x="80" y="122"/>
                  <a:pt x="95" y="122"/>
                </a:cubicBezTo>
                <a:cubicBezTo>
                  <a:pt x="110" y="122"/>
                  <a:pt x="122" y="110"/>
                  <a:pt x="122" y="95"/>
                </a:cubicBezTo>
                <a:cubicBezTo>
                  <a:pt x="122" y="80"/>
                  <a:pt x="110" y="68"/>
                  <a:pt x="95" y="68"/>
                </a:cubicBezTo>
                <a:cubicBezTo>
                  <a:pt x="80" y="68"/>
                  <a:pt x="68" y="80"/>
                  <a:pt x="68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1233F"/>
              </a:solidFill>
              <a:effectLst/>
              <a:uLnTx/>
              <a:uFillTx/>
              <a:latin typeface="Montserrat" pitchFamily="2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844AFD3-046F-5A84-D9B7-A62B6C8E9A6C}"/>
              </a:ext>
            </a:extLst>
          </p:cNvPr>
          <p:cNvGrpSpPr/>
          <p:nvPr/>
        </p:nvGrpSpPr>
        <p:grpSpPr>
          <a:xfrm>
            <a:off x="2006731" y="203338"/>
            <a:ext cx="2805659" cy="1390367"/>
            <a:chOff x="2019698" y="281718"/>
            <a:chExt cx="2805659" cy="1390367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2D6D91B-2A79-AA16-BCAD-20E851A56E10}"/>
                </a:ext>
              </a:extLst>
            </p:cNvPr>
            <p:cNvSpPr>
              <a:spLocks/>
            </p:cNvSpPr>
            <p:nvPr/>
          </p:nvSpPr>
          <p:spPr>
            <a:xfrm>
              <a:off x="2270745" y="281718"/>
              <a:ext cx="2314647" cy="1321114"/>
            </a:xfrm>
            <a:prstGeom prst="roundRect">
              <a:avLst/>
            </a:prstGeom>
            <a:gradFill flip="none" rotWithShape="1">
              <a:gsLst>
                <a:gs pos="0">
                  <a:srgbClr val="5BC89C"/>
                </a:gs>
                <a:gs pos="100000">
                  <a:srgbClr val="27BEA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pic>
          <p:nvPicPr>
            <p:cNvPr id="50" name="Gráfico 49" descr="Mão de robô com preenchimento sólido">
              <a:extLst>
                <a:ext uri="{FF2B5EF4-FFF2-40B4-BE49-F238E27FC236}">
                  <a16:creationId xmlns:a16="http://schemas.microsoft.com/office/drawing/2014/main" id="{66193840-274A-2828-15E1-8DB0E4BE9B01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6818" y="299595"/>
              <a:ext cx="864000" cy="864000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1C66F39-2C47-F20F-C43F-313D21EC3424}"/>
                </a:ext>
              </a:extLst>
            </p:cNvPr>
            <p:cNvSpPr txBox="1"/>
            <p:nvPr/>
          </p:nvSpPr>
          <p:spPr>
            <a:xfrm>
              <a:off x="2019698" y="1128807"/>
              <a:ext cx="2805659" cy="54327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OEE </a:t>
              </a:r>
            </a:p>
            <a:p>
              <a:pPr algn="ctr"/>
              <a:r>
                <a:rPr lang="pt-BR" sz="1000" dirty="0">
                  <a:solidFill>
                    <a:schemeClr val="bg1"/>
                  </a:solidFill>
                  <a:effectLst/>
                  <a:latin typeface="Montserrat ExtraBold" pitchFamily="2" charset="0"/>
                </a:rPr>
                <a:t>Overall Equipment Effectiveness</a:t>
              </a:r>
              <a:endParaRPr lang="pt-BR" sz="1000" dirty="0">
                <a:solidFill>
                  <a:schemeClr val="bg1"/>
                </a:solidFill>
                <a:latin typeface="Montserrat ExtraBold" pitchFamily="2" charset="0"/>
              </a:endParaRP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45387A6-BCC4-A52A-0AF7-94A311007BF8}"/>
              </a:ext>
            </a:extLst>
          </p:cNvPr>
          <p:cNvGrpSpPr/>
          <p:nvPr/>
        </p:nvGrpSpPr>
        <p:grpSpPr>
          <a:xfrm>
            <a:off x="9630253" y="205200"/>
            <a:ext cx="2314800" cy="1321114"/>
            <a:chOff x="9670416" y="314043"/>
            <a:chExt cx="2314800" cy="1321114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C2B910C5-A5C6-E184-D714-1DF9FCE4F3AE}"/>
                </a:ext>
              </a:extLst>
            </p:cNvPr>
            <p:cNvSpPr/>
            <p:nvPr/>
          </p:nvSpPr>
          <p:spPr>
            <a:xfrm>
              <a:off x="9670416" y="314043"/>
              <a:ext cx="2314800" cy="1321114"/>
            </a:xfrm>
            <a:prstGeom prst="roundRect">
              <a:avLst/>
            </a:prstGeom>
            <a:gradFill flip="none" rotWithShape="1">
              <a:gsLst>
                <a:gs pos="0">
                  <a:srgbClr val="87C1EE"/>
                </a:gs>
                <a:gs pos="100000">
                  <a:srgbClr val="2B9EEE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sp>
          <p:nvSpPr>
            <p:cNvPr id="54" name="CaixaDeTexto 21">
              <a:extLst>
                <a:ext uri="{FF2B5EF4-FFF2-40B4-BE49-F238E27FC236}">
                  <a16:creationId xmlns:a16="http://schemas.microsoft.com/office/drawing/2014/main" id="{C7A02C6A-C18E-4A51-5B61-7C2016A60D96}"/>
                </a:ext>
              </a:extLst>
            </p:cNvPr>
            <p:cNvSpPr txBox="1"/>
            <p:nvPr/>
          </p:nvSpPr>
          <p:spPr>
            <a:xfrm>
              <a:off x="9753251" y="1290708"/>
              <a:ext cx="2172066" cy="30986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Qualidade</a:t>
              </a:r>
            </a:p>
          </p:txBody>
        </p:sp>
        <p:pic>
          <p:nvPicPr>
            <p:cNvPr id="55" name="Gráfico 23" descr="Inventário correto com preenchimento sólido">
              <a:extLst>
                <a:ext uri="{FF2B5EF4-FFF2-40B4-BE49-F238E27FC236}">
                  <a16:creationId xmlns:a16="http://schemas.microsoft.com/office/drawing/2014/main" id="{24152824-2BEE-7DCB-BBCE-816B71DFB8CB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22319" y="412791"/>
              <a:ext cx="864000" cy="864000"/>
            </a:xfrm>
            <a:prstGeom prst="rect">
              <a:avLst/>
            </a:prstGeom>
          </p:spPr>
        </p:pic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B5E8B80-25BD-DC42-17A5-3492C0A45BFE}"/>
              </a:ext>
            </a:extLst>
          </p:cNvPr>
          <p:cNvGrpSpPr/>
          <p:nvPr/>
        </p:nvGrpSpPr>
        <p:grpSpPr>
          <a:xfrm>
            <a:off x="6915749" y="203338"/>
            <a:ext cx="2611167" cy="1321114"/>
            <a:chOff x="6915749" y="203338"/>
            <a:chExt cx="2611167" cy="1321114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6831CF5E-8842-FB0C-DAAC-B13D7C121DBA}"/>
                </a:ext>
              </a:extLst>
            </p:cNvPr>
            <p:cNvGrpSpPr/>
            <p:nvPr/>
          </p:nvGrpSpPr>
          <p:grpSpPr>
            <a:xfrm>
              <a:off x="6915749" y="203338"/>
              <a:ext cx="2611167" cy="1321114"/>
              <a:chOff x="7728369" y="281718"/>
              <a:chExt cx="2611167" cy="1321114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042CD5FD-FD82-91D0-EDE2-3AECBD4B11F5}"/>
                  </a:ext>
                </a:extLst>
              </p:cNvPr>
              <p:cNvSpPr/>
              <p:nvPr/>
            </p:nvSpPr>
            <p:spPr>
              <a:xfrm>
                <a:off x="8024736" y="281718"/>
                <a:ext cx="2314800" cy="132111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6A04D"/>
                  </a:gs>
                  <a:gs pos="100000">
                    <a:srgbClr val="FE846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60" name="CaixaDeTexto 18">
                <a:extLst>
                  <a:ext uri="{FF2B5EF4-FFF2-40B4-BE49-F238E27FC236}">
                    <a16:creationId xmlns:a16="http://schemas.microsoft.com/office/drawing/2014/main" id="{ED9AFF54-5291-AAC8-4EB4-978D7BC67E8A}"/>
                  </a:ext>
                </a:extLst>
              </p:cNvPr>
              <p:cNvSpPr txBox="1"/>
              <p:nvPr/>
            </p:nvSpPr>
            <p:spPr>
              <a:xfrm>
                <a:off x="7728369" y="1253446"/>
                <a:ext cx="2581967" cy="3098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Performance</a:t>
                </a:r>
              </a:p>
            </p:txBody>
          </p:sp>
        </p:grpSp>
        <p:pic>
          <p:nvPicPr>
            <p:cNvPr id="58" name="Gráfico 57" descr="Velocímetro médio com preenchimento sólido">
              <a:extLst>
                <a:ext uri="{FF2B5EF4-FFF2-40B4-BE49-F238E27FC236}">
                  <a16:creationId xmlns:a16="http://schemas.microsoft.com/office/drawing/2014/main" id="{41A392F4-3F3B-08F4-51CA-0CA25F01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42732" y="310544"/>
              <a:ext cx="864000" cy="864000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1717958-C24B-40AA-D2D7-0667BB191344}"/>
              </a:ext>
            </a:extLst>
          </p:cNvPr>
          <p:cNvGrpSpPr/>
          <p:nvPr/>
        </p:nvGrpSpPr>
        <p:grpSpPr>
          <a:xfrm>
            <a:off x="4742076" y="205200"/>
            <a:ext cx="2314800" cy="1321114"/>
            <a:chOff x="4742076" y="189270"/>
            <a:chExt cx="2314800" cy="1321114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3DD1C321-8383-334F-5714-A99AACC54942}"/>
                </a:ext>
              </a:extLst>
            </p:cNvPr>
            <p:cNvGrpSpPr/>
            <p:nvPr/>
          </p:nvGrpSpPr>
          <p:grpSpPr>
            <a:xfrm>
              <a:off x="4742076" y="189270"/>
              <a:ext cx="2314800" cy="1321114"/>
              <a:chOff x="3500301" y="-6564"/>
              <a:chExt cx="2839247" cy="1332000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EA27C2EC-744E-7778-3311-04E079766783}"/>
                  </a:ext>
                </a:extLst>
              </p:cNvPr>
              <p:cNvSpPr/>
              <p:nvPr/>
            </p:nvSpPr>
            <p:spPr>
              <a:xfrm>
                <a:off x="3500301" y="-6564"/>
                <a:ext cx="2839247" cy="1332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DB70D4"/>
                  </a:gs>
                  <a:gs pos="100000">
                    <a:srgbClr val="9B56F7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68" name="CaixaDeTexto 13">
                <a:extLst>
                  <a:ext uri="{FF2B5EF4-FFF2-40B4-BE49-F238E27FC236}">
                    <a16:creationId xmlns:a16="http://schemas.microsoft.com/office/drawing/2014/main" id="{3FA43AF9-0F5D-ABC1-534D-474D681EFDFB}"/>
                  </a:ext>
                </a:extLst>
              </p:cNvPr>
              <p:cNvSpPr txBox="1"/>
              <p:nvPr/>
            </p:nvSpPr>
            <p:spPr>
              <a:xfrm>
                <a:off x="3590675" y="973296"/>
                <a:ext cx="2667000" cy="31242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Disponibilidade</a:t>
                </a:r>
              </a:p>
            </p:txBody>
          </p:sp>
        </p:grpSp>
        <p:pic>
          <p:nvPicPr>
            <p:cNvPr id="63" name="Gráfico 62" descr="Cronômetro com preenchimento sólido">
              <a:extLst>
                <a:ext uri="{FF2B5EF4-FFF2-40B4-BE49-F238E27FC236}">
                  <a16:creationId xmlns:a16="http://schemas.microsoft.com/office/drawing/2014/main" id="{12F49C71-D63C-00C8-CDEA-BA3DCC920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74595" y="312056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res">
            <a:extLst>
              <a:ext uri="{FF2B5EF4-FFF2-40B4-BE49-F238E27FC236}">
                <a16:creationId xmlns:a16="http://schemas.microsoft.com/office/drawing/2014/main" id="{75E45C66-0DD0-972D-2AF3-B557068DE897}"/>
              </a:ext>
            </a:extLst>
          </p:cNvPr>
          <p:cNvGrpSpPr/>
          <p:nvPr/>
        </p:nvGrpSpPr>
        <p:grpSpPr>
          <a:xfrm>
            <a:off x="0" y="0"/>
            <a:ext cx="7385539" cy="5444197"/>
            <a:chOff x="253218" y="548640"/>
            <a:chExt cx="7385539" cy="544419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720381EF-07C0-E4C8-FA0C-1A7CAAB3F25C}"/>
                </a:ext>
              </a:extLst>
            </p:cNvPr>
            <p:cNvSpPr/>
            <p:nvPr/>
          </p:nvSpPr>
          <p:spPr>
            <a:xfrm>
              <a:off x="253218" y="548640"/>
              <a:ext cx="7385539" cy="5444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Montserrat" pitchFamily="2" charset="0"/>
              </a:endParaRPr>
            </a:p>
          </p:txBody>
        </p:sp>
        <p:grpSp>
          <p:nvGrpSpPr>
            <p:cNvPr id="4" name="Cores">
              <a:extLst>
                <a:ext uri="{FF2B5EF4-FFF2-40B4-BE49-F238E27FC236}">
                  <a16:creationId xmlns:a16="http://schemas.microsoft.com/office/drawing/2014/main" id="{846C6F8F-C439-07E8-685F-FEE48891D04E}"/>
                </a:ext>
              </a:extLst>
            </p:cNvPr>
            <p:cNvGrpSpPr/>
            <p:nvPr/>
          </p:nvGrpSpPr>
          <p:grpSpPr>
            <a:xfrm>
              <a:off x="396913" y="683033"/>
              <a:ext cx="7121594" cy="4872954"/>
              <a:chOff x="0" y="0"/>
              <a:chExt cx="6873945" cy="4872954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4E8BA77B-D555-DFEA-E2C0-88C09390BE75}"/>
                  </a:ext>
                </a:extLst>
              </p:cNvPr>
              <p:cNvGrpSpPr/>
              <p:nvPr/>
            </p:nvGrpSpPr>
            <p:grpSpPr>
              <a:xfrm>
                <a:off x="1751315" y="2710232"/>
                <a:ext cx="1620000" cy="2159999"/>
                <a:chOff x="1751315" y="2710232"/>
                <a:chExt cx="1686160" cy="2222674"/>
              </a:xfrm>
            </p:grpSpPr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E189A169-1DB6-DD07-657C-A615B22D4F8F}"/>
                    </a:ext>
                  </a:extLst>
                </p:cNvPr>
                <p:cNvSpPr/>
                <p:nvPr/>
              </p:nvSpPr>
              <p:spPr>
                <a:xfrm>
                  <a:off x="1751315" y="4082486"/>
                  <a:ext cx="1686160" cy="85042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 anchorCtr="1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b="1" dirty="0">
                    <a:solidFill>
                      <a:schemeClr val="tx1"/>
                    </a:solidFill>
                    <a:latin typeface="Montserrat" pitchFamily="2" charset="0"/>
                  </a:endParaRPr>
                </a:p>
                <a:p>
                  <a:pPr algn="ctr"/>
                  <a:r>
                    <a:rPr lang="pt-BR" sz="1000" b="1" i="0" dirty="0">
                      <a:solidFill>
                        <a:schemeClr val="tx1"/>
                      </a:solidFill>
                      <a:effectLst/>
                      <a:latin typeface="Montserrat" pitchFamily="2" charset="0"/>
                    </a:rPr>
                    <a:t>KPI - </a:t>
                  </a:r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Disponibilidade</a:t>
                  </a:r>
                </a:p>
                <a:p>
                  <a:pPr algn="ctr"/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#9B56F7</a:t>
                  </a:r>
                </a:p>
                <a:p>
                  <a:pPr algn="ctr"/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#DB70D4</a:t>
                  </a:r>
                </a:p>
                <a:p>
                  <a:pPr algn="ctr"/>
                  <a:endParaRPr lang="pt-B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dirty="0"/>
                </a:p>
              </p:txBody>
            </p:sp>
            <p:sp>
              <p:nvSpPr>
                <p:cNvPr id="26" name="Retângulo: Cantos Superiores Arredondados 25">
                  <a:extLst>
                    <a:ext uri="{FF2B5EF4-FFF2-40B4-BE49-F238E27FC236}">
                      <a16:creationId xmlns:a16="http://schemas.microsoft.com/office/drawing/2014/main" id="{6864EB23-42C3-DD8C-9E3D-3EEEF272A24A}"/>
                    </a:ext>
                  </a:extLst>
                </p:cNvPr>
                <p:cNvSpPr/>
                <p:nvPr/>
              </p:nvSpPr>
              <p:spPr>
                <a:xfrm>
                  <a:off x="1751315" y="2710232"/>
                  <a:ext cx="1686160" cy="1481783"/>
                </a:xfrm>
                <a:prstGeom prst="round2SameRect">
                  <a:avLst/>
                </a:prstGeom>
                <a:gradFill flip="none" rotWithShape="1">
                  <a:gsLst>
                    <a:gs pos="20000">
                      <a:srgbClr val="9B56F7"/>
                    </a:gs>
                    <a:gs pos="100000">
                      <a:srgbClr val="DB70D4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/>
                </a:p>
              </p:txBody>
            </p:sp>
          </p:grp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625D6A7C-5473-4321-61A3-5A6235274A4D}"/>
                  </a:ext>
                </a:extLst>
              </p:cNvPr>
              <p:cNvGrpSpPr/>
              <p:nvPr/>
            </p:nvGrpSpPr>
            <p:grpSpPr>
              <a:xfrm>
                <a:off x="3502630" y="2710233"/>
                <a:ext cx="1620000" cy="2160001"/>
                <a:chOff x="3502630" y="2710233"/>
                <a:chExt cx="1686160" cy="2222673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0BBE42C-7B45-04AB-E612-25B204DC15FF}"/>
                    </a:ext>
                  </a:extLst>
                </p:cNvPr>
                <p:cNvSpPr/>
                <p:nvPr/>
              </p:nvSpPr>
              <p:spPr>
                <a:xfrm>
                  <a:off x="3502630" y="4082486"/>
                  <a:ext cx="1686160" cy="85042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 anchorCtr="1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BR" sz="1000" b="1" i="0" dirty="0">
                      <a:solidFill>
                        <a:schemeClr val="tx1"/>
                      </a:solidFill>
                      <a:effectLst/>
                      <a:latin typeface="Montserrat" pitchFamily="2" charset="0"/>
                    </a:rPr>
                    <a:t>KPI - </a:t>
                  </a:r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Produtividade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#FE8461</a:t>
                  </a:r>
                </a:p>
                <a:p>
                  <a:pPr algn="ctr"/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#F6A04D</a:t>
                  </a:r>
                </a:p>
                <a:p>
                  <a:pPr algn="ctr"/>
                  <a:endParaRPr lang="pt-B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dirty="0"/>
                </a:p>
              </p:txBody>
            </p:sp>
            <p:sp>
              <p:nvSpPr>
                <p:cNvPr id="24" name="Retângulo: Cantos Superiores Arredondados 23">
                  <a:extLst>
                    <a:ext uri="{FF2B5EF4-FFF2-40B4-BE49-F238E27FC236}">
                      <a16:creationId xmlns:a16="http://schemas.microsoft.com/office/drawing/2014/main" id="{2CDF1F45-2E1B-2153-C1B0-794FBAD947BF}"/>
                    </a:ext>
                  </a:extLst>
                </p:cNvPr>
                <p:cNvSpPr/>
                <p:nvPr/>
              </p:nvSpPr>
              <p:spPr>
                <a:xfrm>
                  <a:off x="3502630" y="2710233"/>
                  <a:ext cx="1686160" cy="1481782"/>
                </a:xfrm>
                <a:prstGeom prst="round2SameRect">
                  <a:avLst/>
                </a:prstGeom>
                <a:gradFill flip="none" rotWithShape="1">
                  <a:gsLst>
                    <a:gs pos="20000">
                      <a:srgbClr val="FE8461"/>
                    </a:gs>
                    <a:gs pos="100000">
                      <a:srgbClr val="F6A04D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56B1E5C3-1A30-EB5D-DA7C-08C1F724F9A0}"/>
                  </a:ext>
                </a:extLst>
              </p:cNvPr>
              <p:cNvGrpSpPr/>
              <p:nvPr/>
            </p:nvGrpSpPr>
            <p:grpSpPr>
              <a:xfrm>
                <a:off x="5253945" y="2710232"/>
                <a:ext cx="1620000" cy="2159999"/>
                <a:chOff x="5253945" y="2710232"/>
                <a:chExt cx="1620000" cy="2164076"/>
              </a:xfrm>
            </p:grpSpPr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04FC8C7-74DC-CC09-DCD9-28844EC00B92}"/>
                    </a:ext>
                  </a:extLst>
                </p:cNvPr>
                <p:cNvSpPr/>
                <p:nvPr/>
              </p:nvSpPr>
              <p:spPr>
                <a:xfrm>
                  <a:off x="5253945" y="4046308"/>
                  <a:ext cx="1620000" cy="828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 anchorCtr="1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sz="1000" b="1" i="0" dirty="0">
                      <a:solidFill>
                        <a:schemeClr val="tx1"/>
                      </a:solidFill>
                      <a:effectLst/>
                      <a:latin typeface="Montserrat" pitchFamily="2" charset="0"/>
                    </a:rPr>
                    <a:t>KPI - </a:t>
                  </a:r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Qualidade</a:t>
                  </a:r>
                </a:p>
                <a:p>
                  <a:pPr algn="ctr"/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#2B9EEE</a:t>
                  </a:r>
                </a:p>
                <a:p>
                  <a:pPr algn="ctr"/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#87C1EE</a:t>
                  </a:r>
                </a:p>
              </p:txBody>
            </p:sp>
            <p:sp>
              <p:nvSpPr>
                <p:cNvPr id="22" name="Retângulo: Cantos Superiores Arredondados 21">
                  <a:extLst>
                    <a:ext uri="{FF2B5EF4-FFF2-40B4-BE49-F238E27FC236}">
                      <a16:creationId xmlns:a16="http://schemas.microsoft.com/office/drawing/2014/main" id="{96A6AEF9-F12F-D255-1825-E2A9AE2C89F6}"/>
                    </a:ext>
                  </a:extLst>
                </p:cNvPr>
                <p:cNvSpPr/>
                <p:nvPr/>
              </p:nvSpPr>
              <p:spPr>
                <a:xfrm>
                  <a:off x="5253945" y="2710232"/>
                  <a:ext cx="1620000" cy="1442717"/>
                </a:xfrm>
                <a:prstGeom prst="round2SameRect">
                  <a:avLst/>
                </a:prstGeom>
                <a:gradFill flip="none" rotWithShape="1">
                  <a:gsLst>
                    <a:gs pos="20000">
                      <a:srgbClr val="2B9EEE"/>
                    </a:gs>
                    <a:gs pos="100000">
                      <a:srgbClr val="87C1EE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7D3075E3-E294-8E4F-F8DC-294891B512A7}"/>
                  </a:ext>
                </a:extLst>
              </p:cNvPr>
              <p:cNvGrpSpPr/>
              <p:nvPr/>
            </p:nvGrpSpPr>
            <p:grpSpPr>
              <a:xfrm>
                <a:off x="0" y="412575"/>
                <a:ext cx="1620000" cy="2162719"/>
                <a:chOff x="0" y="412575"/>
                <a:chExt cx="1620000" cy="2162719"/>
              </a:xfrm>
            </p:grpSpPr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8F1D5FCB-548A-267E-7607-594D5E9E0E45}"/>
                    </a:ext>
                  </a:extLst>
                </p:cNvPr>
                <p:cNvSpPr/>
                <p:nvPr/>
              </p:nvSpPr>
              <p:spPr>
                <a:xfrm>
                  <a:off x="0" y="1747294"/>
                  <a:ext cx="1620000" cy="828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 anchorCtr="1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Plano de fundo </a:t>
                  </a:r>
                  <a:r>
                    <a:rPr lang="pt-BR" sz="1000" b="1" i="0" dirty="0">
                      <a:solidFill>
                        <a:schemeClr val="tx1"/>
                      </a:solidFill>
                      <a:effectLst/>
                      <a:latin typeface="Montserrat" pitchFamily="2" charset="0"/>
                    </a:rPr>
                    <a:t>Dashboard</a:t>
                  </a:r>
                  <a:endParaRPr lang="pt-BR" sz="1000" b="1" dirty="0">
                    <a:solidFill>
                      <a:schemeClr val="tx1"/>
                    </a:solidFill>
                    <a:latin typeface="Montserrat" pitchFamily="2" charset="0"/>
                  </a:endParaRPr>
                </a:p>
                <a:p>
                  <a:pPr algn="ctr"/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#38424B</a:t>
                  </a:r>
                </a:p>
                <a:p>
                  <a:pPr algn="ctr"/>
                  <a:endParaRPr lang="pt-BR" sz="1000" dirty="0">
                    <a:solidFill>
                      <a:schemeClr val="tx1"/>
                    </a:solidFill>
                    <a:latin typeface="Montserrat" pitchFamily="2" charset="0"/>
                  </a:endParaRPr>
                </a:p>
                <a:p>
                  <a:pPr algn="ctr"/>
                  <a:endParaRPr lang="pt-BR" sz="1000" dirty="0"/>
                </a:p>
              </p:txBody>
            </p:sp>
            <p:sp>
              <p:nvSpPr>
                <p:cNvPr id="20" name="Retângulo: Cantos Superiores Arredondados 19">
                  <a:extLst>
                    <a:ext uri="{FF2B5EF4-FFF2-40B4-BE49-F238E27FC236}">
                      <a16:creationId xmlns:a16="http://schemas.microsoft.com/office/drawing/2014/main" id="{C7872497-AFC5-4A78-591E-9E34B3EB5AED}"/>
                    </a:ext>
                  </a:extLst>
                </p:cNvPr>
                <p:cNvSpPr/>
                <p:nvPr/>
              </p:nvSpPr>
              <p:spPr>
                <a:xfrm>
                  <a:off x="0" y="412575"/>
                  <a:ext cx="1620000" cy="1440000"/>
                </a:xfrm>
                <a:prstGeom prst="round2SameRect">
                  <a:avLst/>
                </a:prstGeom>
                <a:solidFill>
                  <a:srgbClr val="3842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/>
                </a:p>
              </p:txBody>
            </p:sp>
          </p:grp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415BCBAD-6D7F-5A91-C88E-820E8D26D6E8}"/>
                  </a:ext>
                </a:extLst>
              </p:cNvPr>
              <p:cNvGrpSpPr/>
              <p:nvPr/>
            </p:nvGrpSpPr>
            <p:grpSpPr>
              <a:xfrm>
                <a:off x="1753760" y="421796"/>
                <a:ext cx="1620000" cy="2165439"/>
                <a:chOff x="1753760" y="421796"/>
                <a:chExt cx="1620000" cy="2165439"/>
              </a:xfrm>
            </p:grpSpPr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15AF6321-7A9A-4160-DD83-F331D63F949C}"/>
                    </a:ext>
                  </a:extLst>
                </p:cNvPr>
                <p:cNvSpPr/>
                <p:nvPr/>
              </p:nvSpPr>
              <p:spPr>
                <a:xfrm>
                  <a:off x="1753760" y="1759235"/>
                  <a:ext cx="1620000" cy="828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 anchorCtr="1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Plano de fundo</a:t>
                  </a:r>
                </a:p>
                <a:p>
                  <a:pPr algn="ctr"/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Menu 1</a:t>
                  </a:r>
                </a:p>
                <a:p>
                  <a:pPr algn="ctr"/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#343D46</a:t>
                  </a:r>
                </a:p>
                <a:p>
                  <a:pPr algn="ctr"/>
                  <a:endParaRPr lang="pt-B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dirty="0"/>
                </a:p>
              </p:txBody>
            </p:sp>
            <p:sp>
              <p:nvSpPr>
                <p:cNvPr id="18" name="Retângulo: Cantos Superiores Arredondados 17">
                  <a:extLst>
                    <a:ext uri="{FF2B5EF4-FFF2-40B4-BE49-F238E27FC236}">
                      <a16:creationId xmlns:a16="http://schemas.microsoft.com/office/drawing/2014/main" id="{9875B823-42DF-C930-FB7C-760181E062A3}"/>
                    </a:ext>
                  </a:extLst>
                </p:cNvPr>
                <p:cNvSpPr/>
                <p:nvPr/>
              </p:nvSpPr>
              <p:spPr>
                <a:xfrm>
                  <a:off x="1753760" y="421796"/>
                  <a:ext cx="1620000" cy="1440000"/>
                </a:xfrm>
                <a:prstGeom prst="round2SameRect">
                  <a:avLst/>
                </a:prstGeom>
                <a:solidFill>
                  <a:srgbClr val="343D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/>
                </a:p>
              </p:txBody>
            </p: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C587BE72-AAA9-3A40-DAB7-1F3360A5C9C1}"/>
                  </a:ext>
                </a:extLst>
              </p:cNvPr>
              <p:cNvGrpSpPr/>
              <p:nvPr/>
            </p:nvGrpSpPr>
            <p:grpSpPr>
              <a:xfrm>
                <a:off x="3507456" y="409855"/>
                <a:ext cx="1620000" cy="2165439"/>
                <a:chOff x="3507456" y="409855"/>
                <a:chExt cx="1620000" cy="2165439"/>
              </a:xfrm>
            </p:grpSpPr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14102C3E-D232-B1D5-749A-BF89F574FC57}"/>
                    </a:ext>
                  </a:extLst>
                </p:cNvPr>
                <p:cNvSpPr/>
                <p:nvPr/>
              </p:nvSpPr>
              <p:spPr>
                <a:xfrm>
                  <a:off x="3507456" y="1747294"/>
                  <a:ext cx="1620000" cy="828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 anchorCtr="1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Plano de fundo</a:t>
                  </a:r>
                </a:p>
                <a:p>
                  <a:pPr algn="ctr"/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Menu 2</a:t>
                  </a:r>
                </a:p>
                <a:p>
                  <a:pPr algn="ctr"/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Gráficos</a:t>
                  </a:r>
                </a:p>
                <a:p>
                  <a:pPr algn="ctr"/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#434F5B</a:t>
                  </a:r>
                </a:p>
                <a:p>
                  <a:pPr algn="ctr"/>
                  <a:endParaRPr lang="pt-B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pt-BR" sz="1000" dirty="0"/>
                </a:p>
              </p:txBody>
            </p:sp>
            <p:sp>
              <p:nvSpPr>
                <p:cNvPr id="16" name="Retângulo: Cantos Superiores Arredondados 15">
                  <a:extLst>
                    <a:ext uri="{FF2B5EF4-FFF2-40B4-BE49-F238E27FC236}">
                      <a16:creationId xmlns:a16="http://schemas.microsoft.com/office/drawing/2014/main" id="{1DB9D012-125C-4EA8-CC8C-950BB9A78277}"/>
                    </a:ext>
                  </a:extLst>
                </p:cNvPr>
                <p:cNvSpPr/>
                <p:nvPr/>
              </p:nvSpPr>
              <p:spPr>
                <a:xfrm>
                  <a:off x="3507456" y="409855"/>
                  <a:ext cx="1620000" cy="1440000"/>
                </a:xfrm>
                <a:prstGeom prst="round2SameRect">
                  <a:avLst/>
                </a:prstGeom>
                <a:solidFill>
                  <a:srgbClr val="434F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/>
                </a:p>
              </p:txBody>
            </p:sp>
          </p:grpSp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87049CE7-D35F-5DAF-105E-1FD29CB67720}"/>
                  </a:ext>
                </a:extLst>
              </p:cNvPr>
              <p:cNvGrpSpPr/>
              <p:nvPr/>
            </p:nvGrpSpPr>
            <p:grpSpPr>
              <a:xfrm>
                <a:off x="0" y="2710233"/>
                <a:ext cx="1620000" cy="2162721"/>
                <a:chOff x="0" y="2710233"/>
                <a:chExt cx="1686160" cy="2236875"/>
              </a:xfrm>
            </p:grpSpPr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7D94B393-6495-3369-4AEE-EA49706AE514}"/>
                    </a:ext>
                  </a:extLst>
                </p:cNvPr>
                <p:cNvSpPr/>
                <p:nvPr/>
              </p:nvSpPr>
              <p:spPr>
                <a:xfrm>
                  <a:off x="0" y="4090718"/>
                  <a:ext cx="1686160" cy="85639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 anchorCtr="1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pt-BR" sz="1000" b="1" i="0" dirty="0">
                      <a:solidFill>
                        <a:schemeClr val="tx1"/>
                      </a:solidFill>
                      <a:effectLst/>
                      <a:latin typeface="Montserrat" pitchFamily="2" charset="0"/>
                    </a:rPr>
                    <a:t>KPI - </a:t>
                  </a:r>
                  <a:r>
                    <a:rPr lang="pt-BR" sz="1000" b="1" dirty="0">
                      <a:solidFill>
                        <a:schemeClr val="tx1"/>
                      </a:solidFill>
                      <a:latin typeface="Montserrat" pitchFamily="2" charset="0"/>
                    </a:rPr>
                    <a:t>OEE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#27BEAD</a:t>
                  </a:r>
                </a:p>
                <a:p>
                  <a:pPr algn="ctr"/>
                  <a:r>
                    <a:rPr lang="pt-BR" sz="1000" dirty="0">
                      <a:solidFill>
                        <a:schemeClr val="tx1"/>
                      </a:solidFill>
                      <a:latin typeface="Montserrat" pitchFamily="2" charset="0"/>
                    </a:rPr>
                    <a:t>#5BC89C</a:t>
                  </a:r>
                  <a:r>
                    <a:rPr kumimoji="0" lang="pt-B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ontserrat" pitchFamily="2" charset="0"/>
                    </a:rPr>
                    <a:t> </a:t>
                  </a:r>
                  <a:endParaRPr lang="pt-BR" sz="1000" dirty="0">
                    <a:solidFill>
                      <a:schemeClr val="tx1"/>
                    </a:solidFill>
                    <a:latin typeface="Montserrat" pitchFamily="2" charset="0"/>
                  </a:endParaRPr>
                </a:p>
                <a:p>
                  <a:pPr algn="ctr"/>
                  <a:endParaRPr lang="pt-BR" sz="1000" dirty="0"/>
                </a:p>
              </p:txBody>
            </p:sp>
            <p:sp>
              <p:nvSpPr>
                <p:cNvPr id="14" name="Retângulo: Cantos Superiores Arredondados 13">
                  <a:extLst>
                    <a:ext uri="{FF2B5EF4-FFF2-40B4-BE49-F238E27FC236}">
                      <a16:creationId xmlns:a16="http://schemas.microsoft.com/office/drawing/2014/main" id="{BBE78937-021F-2422-E198-003206E37E57}"/>
                    </a:ext>
                  </a:extLst>
                </p:cNvPr>
                <p:cNvSpPr/>
                <p:nvPr/>
              </p:nvSpPr>
              <p:spPr>
                <a:xfrm>
                  <a:off x="0" y="2710233"/>
                  <a:ext cx="1686160" cy="1489375"/>
                </a:xfrm>
                <a:prstGeom prst="round2SameRect">
                  <a:avLst/>
                </a:prstGeom>
                <a:gradFill flip="none" rotWithShape="1">
                  <a:gsLst>
                    <a:gs pos="20000">
                      <a:srgbClr val="27BEAD"/>
                    </a:gs>
                    <a:gs pos="100000">
                      <a:srgbClr val="5BC89C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sz="1000"/>
                </a:p>
              </p:txBody>
            </p:sp>
          </p:grpSp>
          <p:sp>
            <p:nvSpPr>
              <p:cNvPr id="12" name="CaixaDeTexto 63">
                <a:extLst>
                  <a:ext uri="{FF2B5EF4-FFF2-40B4-BE49-F238E27FC236}">
                    <a16:creationId xmlns:a16="http://schemas.microsoft.com/office/drawing/2014/main" id="{443509FE-CA29-344E-6BD5-254777AB5C95}"/>
                  </a:ext>
                </a:extLst>
              </p:cNvPr>
              <p:cNvSpPr txBox="1"/>
              <p:nvPr/>
            </p:nvSpPr>
            <p:spPr>
              <a:xfrm>
                <a:off x="33966" y="0"/>
                <a:ext cx="940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 dirty="0">
                    <a:latin typeface="Montserrat" pitchFamily="2" charset="0"/>
                  </a:rPr>
                  <a:t>Cores</a:t>
                </a:r>
                <a:endParaRPr lang="pt-BR" sz="1000" b="1" dirty="0">
                  <a:latin typeface="Montserrat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631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142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Montserrat Bold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Magalhães Duarte</dc:creator>
  <cp:lastModifiedBy>Marcelo Magalhães Duarte</cp:lastModifiedBy>
  <cp:revision>28</cp:revision>
  <dcterms:created xsi:type="dcterms:W3CDTF">2023-12-15T17:22:58Z</dcterms:created>
  <dcterms:modified xsi:type="dcterms:W3CDTF">2024-02-15T16:31:29Z</dcterms:modified>
</cp:coreProperties>
</file>