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99" r:id="rId2"/>
    <p:sldId id="300" r:id="rId3"/>
    <p:sldId id="303" r:id="rId4"/>
    <p:sldId id="331" r:id="rId5"/>
    <p:sldId id="304" r:id="rId6"/>
    <p:sldId id="314" r:id="rId7"/>
    <p:sldId id="332" r:id="rId8"/>
    <p:sldId id="333" r:id="rId9"/>
    <p:sldId id="334" r:id="rId10"/>
    <p:sldId id="315" r:id="rId11"/>
    <p:sldId id="258" r:id="rId12"/>
    <p:sldId id="307" r:id="rId13"/>
    <p:sldId id="281" r:id="rId14"/>
    <p:sldId id="257" r:id="rId15"/>
    <p:sldId id="282" r:id="rId16"/>
    <p:sldId id="259" r:id="rId17"/>
    <p:sldId id="283" r:id="rId18"/>
    <p:sldId id="305" r:id="rId19"/>
    <p:sldId id="284" r:id="rId20"/>
    <p:sldId id="306" r:id="rId21"/>
    <p:sldId id="285" r:id="rId22"/>
    <p:sldId id="262" r:id="rId23"/>
    <p:sldId id="264" r:id="rId24"/>
    <p:sldId id="286" r:id="rId25"/>
    <p:sldId id="263" r:id="rId26"/>
    <p:sldId id="308" r:id="rId27"/>
    <p:sldId id="278" r:id="rId28"/>
    <p:sldId id="318" r:id="rId29"/>
    <p:sldId id="319" r:id="rId30"/>
    <p:sldId id="320" r:id="rId31"/>
    <p:sldId id="321" r:id="rId32"/>
    <p:sldId id="322" r:id="rId33"/>
    <p:sldId id="323" r:id="rId34"/>
    <p:sldId id="328" r:id="rId35"/>
    <p:sldId id="329" r:id="rId36"/>
    <p:sldId id="330" r:id="rId37"/>
    <p:sldId id="309" r:id="rId38"/>
    <p:sldId id="327" r:id="rId39"/>
    <p:sldId id="324" r:id="rId40"/>
    <p:sldId id="325" r:id="rId41"/>
    <p:sldId id="326" r:id="rId42"/>
    <p:sldId id="311" r:id="rId43"/>
    <p:sldId id="312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3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EAC8D-1991-48C5-A7FD-419EAFB0F215}" type="datetimeFigureOut">
              <a:rPr lang="en-US" smtClean="0"/>
              <a:pPr/>
              <a:t>8/6/2018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6DDC4-3951-4308-89B2-F5796C39892D}" type="slidenum">
              <a:rPr lang="en-IN" smtClean="0"/>
              <a:pPr/>
              <a:t>‹nº›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679A70-2283-4504-A967-B6B7E914E654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00BC-C210-4994-8773-0F4380AAE8A8}" type="datetimeFigureOut">
              <a:rPr lang="en-GB" smtClean="0"/>
              <a:pPr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C131-3228-43AE-BB0F-D0EA2EA5B572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iler_design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9128"/>
            <a:ext cx="11353800" cy="2827834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Marcello Mello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552" y="1502229"/>
            <a:ext cx="10039671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alt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anose="020F0502020204030204" pitchFamily="34" charset="0"/>
              </a:rPr>
              <a:t>Compilador de Linguagem de Montagem</a:t>
            </a:r>
            <a:endParaRPr lang="en-IN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345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CONJUNTO DE INSTRUÇÕES 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789025"/>
              </p:ext>
            </p:extLst>
          </p:nvPr>
        </p:nvGraphicFramePr>
        <p:xfrm>
          <a:off x="596538" y="1110344"/>
          <a:ext cx="10972800" cy="545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REGISTRADORES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AX,BX,CX,DX,EF,FX,GX,HX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DECLARAÇÃO / INICIALIZAÇÃO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DATA,CONSTANT</a:t>
                      </a:r>
                      <a:endParaRPr lang="en-IN" sz="14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ARITMÉTICA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ADD,SUB,MUL,DIV</a:t>
                      </a:r>
                      <a:endParaRPr lang="en-IN" sz="14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CONDICIONAL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 THEN ELSE</a:t>
                      </a:r>
                      <a:endParaRPr lang="en-IN" sz="14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SALTO INCONDICIONAL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JMP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ENTRADA / SAÍDA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READ,PRINT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PROCESSAMENTO DE DADOS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MOV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VERIFICAÇÕES DE CONDIÇÃO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GT, LT ,EQ ,GTEQ , LTEQ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OUTRAS PALAVRAS-CHAVE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START,END, &lt;label&gt;: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74689"/>
              </p:ext>
            </p:extLst>
          </p:nvPr>
        </p:nvGraphicFramePr>
        <p:xfrm>
          <a:off x="341523" y="760167"/>
          <a:ext cx="8168119" cy="568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8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Instrução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Op code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MOV(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Registrador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p/ Memoria)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MOV(Memoria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p/ </a:t>
                      </a:r>
                      <a:r>
                        <a:rPr lang="en-GB" baseline="0" dirty="0" err="1">
                          <a:solidFill>
                            <a:schemeClr val="bg1"/>
                          </a:solidFill>
                        </a:rPr>
                        <a:t>Registrador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SUB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MUL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JUMP/ ELSE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IF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EQ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LTEQ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GTEQ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PRINT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READ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4157" y="296214"/>
            <a:ext cx="8100812" cy="3734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 CODES  PARA INSTRUÇÕES</a:t>
            </a:r>
          </a:p>
        </p:txBody>
      </p:sp>
    </p:spTree>
    <p:extLst>
      <p:ext uri="{BB962C8B-B14F-4D97-AF65-F5344CB8AC3E}">
        <p14:creationId xmlns:p14="http://schemas.microsoft.com/office/powerpoint/2010/main" val="334737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609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C000"/>
                </a:solidFill>
              </a:rPr>
              <a:t>Exemplo de código de montagem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10363200" cy="6096000"/>
          </a:xfrm>
        </p:spPr>
        <p:txBody>
          <a:bodyPr>
            <a:normAutofit fontScale="55000" lnSpcReduction="20000"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DATA B</a:t>
            </a:r>
          </a:p>
          <a:p>
            <a:r>
              <a:rPr lang="en-GB" sz="3200" dirty="0">
                <a:solidFill>
                  <a:schemeClr val="bg1"/>
                </a:solidFill>
              </a:rPr>
              <a:t>DATA A</a:t>
            </a:r>
          </a:p>
          <a:p>
            <a:r>
              <a:rPr lang="en-GB" sz="3200" dirty="0">
                <a:solidFill>
                  <a:schemeClr val="bg1"/>
                </a:solidFill>
              </a:rPr>
              <a:t>DATA C[4]</a:t>
            </a:r>
          </a:p>
          <a:p>
            <a:r>
              <a:rPr lang="en-GB" sz="3200" dirty="0">
                <a:solidFill>
                  <a:schemeClr val="bg1"/>
                </a:solidFill>
              </a:rPr>
              <a:t>DATA D</a:t>
            </a:r>
          </a:p>
          <a:p>
            <a:r>
              <a:rPr lang="en-GB" sz="3200" dirty="0">
                <a:solidFill>
                  <a:schemeClr val="bg1"/>
                </a:solidFill>
              </a:rPr>
              <a:t>CONST E = 8</a:t>
            </a:r>
          </a:p>
          <a:p>
            <a:r>
              <a:rPr lang="en-GB" sz="3200" dirty="0">
                <a:solidFill>
                  <a:schemeClr val="bg1"/>
                </a:solidFill>
              </a:rPr>
              <a:t>START:</a:t>
            </a:r>
          </a:p>
          <a:p>
            <a:r>
              <a:rPr lang="en-GB" sz="3200" dirty="0">
                <a:solidFill>
                  <a:schemeClr val="bg1"/>
                </a:solidFill>
              </a:rPr>
              <a:t>READ AX</a:t>
            </a:r>
          </a:p>
          <a:p>
            <a:r>
              <a:rPr lang="en-GB" sz="3200" dirty="0">
                <a:solidFill>
                  <a:schemeClr val="bg1"/>
                </a:solidFill>
              </a:rPr>
              <a:t>READ BX</a:t>
            </a:r>
          </a:p>
          <a:p>
            <a:r>
              <a:rPr lang="en-GB" sz="3200" dirty="0">
                <a:solidFill>
                  <a:schemeClr val="bg1"/>
                </a:solidFill>
              </a:rPr>
              <a:t>MOV A, AX</a:t>
            </a:r>
          </a:p>
          <a:p>
            <a:r>
              <a:rPr lang="en-GB" sz="3200" dirty="0">
                <a:solidFill>
                  <a:schemeClr val="bg1"/>
                </a:solidFill>
              </a:rPr>
              <a:t>MOV B, BX</a:t>
            </a:r>
          </a:p>
          <a:p>
            <a:r>
              <a:rPr lang="en-GB" sz="3200" dirty="0">
                <a:solidFill>
                  <a:schemeClr val="bg1"/>
                </a:solidFill>
              </a:rPr>
              <a:t>ADD CX, AX, BX</a:t>
            </a:r>
          </a:p>
          <a:p>
            <a:r>
              <a:rPr lang="en-GB" sz="3200" dirty="0">
                <a:solidFill>
                  <a:schemeClr val="bg1"/>
                </a:solidFill>
              </a:rPr>
              <a:t>MOV DX, E</a:t>
            </a:r>
          </a:p>
          <a:p>
            <a:r>
              <a:rPr lang="en-GB" sz="3200" dirty="0">
                <a:solidFill>
                  <a:schemeClr val="bg1"/>
                </a:solidFill>
              </a:rPr>
              <a:t>X:</a:t>
            </a:r>
          </a:p>
          <a:p>
            <a:r>
              <a:rPr lang="en-GB" sz="3200" dirty="0">
                <a:solidFill>
                  <a:schemeClr val="bg1"/>
                </a:solidFill>
              </a:rPr>
              <a:t>IF CX EQ DX THEN</a:t>
            </a:r>
          </a:p>
          <a:p>
            <a:r>
              <a:rPr lang="en-GB" sz="3200" dirty="0">
                <a:solidFill>
                  <a:schemeClr val="bg1"/>
                </a:solidFill>
              </a:rPr>
              <a:t>	MOV C[0], CX</a:t>
            </a:r>
          </a:p>
          <a:p>
            <a:r>
              <a:rPr lang="en-GB" sz="3200" dirty="0">
                <a:solidFill>
                  <a:schemeClr val="bg1"/>
                </a:solidFill>
              </a:rPr>
              <a:t>	MOV D, CX</a:t>
            </a:r>
          </a:p>
          <a:p>
            <a:r>
              <a:rPr lang="en-GB" sz="3200" dirty="0">
                <a:solidFill>
                  <a:schemeClr val="bg1"/>
                </a:solidFill>
              </a:rPr>
              <a:t>ELSE</a:t>
            </a:r>
          </a:p>
          <a:p>
            <a:r>
              <a:rPr lang="en-GB" sz="3200" dirty="0">
                <a:solidFill>
                  <a:schemeClr val="bg1"/>
                </a:solidFill>
              </a:rPr>
              <a:t>	MOV C[1], CX</a:t>
            </a:r>
          </a:p>
          <a:p>
            <a:r>
              <a:rPr lang="en-GB" sz="3200" dirty="0">
                <a:solidFill>
                  <a:schemeClr val="bg1"/>
                </a:solidFill>
              </a:rPr>
              <a:t>ENDIF</a:t>
            </a:r>
          </a:p>
          <a:p>
            <a:r>
              <a:rPr lang="en-GB" sz="3200" dirty="0">
                <a:solidFill>
                  <a:schemeClr val="bg1"/>
                </a:solidFill>
              </a:rPr>
              <a:t>JUMP X</a:t>
            </a:r>
          </a:p>
          <a:p>
            <a:r>
              <a:rPr lang="en-GB" sz="3200" dirty="0">
                <a:solidFill>
                  <a:schemeClr val="bg1"/>
                </a:solidFill>
              </a:rPr>
              <a:t>END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187636"/>
            <a:ext cx="9144000" cy="6564856"/>
          </a:xfrm>
        </p:spPr>
        <p:txBody>
          <a:bodyPr>
            <a:normAutofit fontScale="32500" lnSpcReduction="20000"/>
          </a:bodyPr>
          <a:lstStyle/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ENDIF</a:t>
            </a:r>
          </a:p>
          <a:p>
            <a:pPr algn="l"/>
            <a:r>
              <a:rPr lang="en-GB" sz="4800" dirty="0"/>
              <a:t>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666531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B</a:t>
            </a:r>
          </a:p>
        </p:txBody>
      </p:sp>
    </p:spTree>
    <p:extLst>
      <p:ext uri="{BB962C8B-B14F-4D97-AF65-F5344CB8AC3E}">
        <p14:creationId xmlns:p14="http://schemas.microsoft.com/office/powerpoint/2010/main" val="49858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MEMÓRIA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03417"/>
              </p:ext>
            </p:extLst>
          </p:nvPr>
        </p:nvGraphicFramePr>
        <p:xfrm>
          <a:off x="8104358" y="4821349"/>
          <a:ext cx="38844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Endereço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Tamanho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TABELA DE SÍMBOLOS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71961"/>
              </p:ext>
            </p:extLst>
          </p:nvPr>
        </p:nvGraphicFramePr>
        <p:xfrm>
          <a:off x="242551" y="1848119"/>
          <a:ext cx="6686281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68710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Nome do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bloco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Endereço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04359" y="80922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ENDEREÇOS DE BLOCO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DATA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ENDEREÇO ATUAL DA MEMÓRIA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0" y="1474632"/>
            <a:ext cx="3786389" cy="3734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LINGUAGEM INTERMEDIÁRIA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93511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55582" y="435736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REGISTRADOR</a:t>
            </a:r>
            <a:r>
              <a:rPr lang="en-GB" dirty="0"/>
              <a:t> CODES</a:t>
            </a:r>
          </a:p>
        </p:txBody>
      </p:sp>
    </p:spTree>
    <p:extLst>
      <p:ext uri="{BB962C8B-B14F-4D97-AF65-F5344CB8AC3E}">
        <p14:creationId xmlns:p14="http://schemas.microsoft.com/office/powerpoint/2010/main" val="277773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61" y="127912"/>
            <a:ext cx="9144000" cy="6730088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ENDIF</a:t>
            </a:r>
          </a:p>
          <a:p>
            <a:pPr algn="l"/>
            <a:r>
              <a:rPr lang="en-GB" sz="4800" dirty="0"/>
              <a:t>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9927" y="565007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A</a:t>
            </a:r>
          </a:p>
        </p:txBody>
      </p:sp>
    </p:spTree>
    <p:extLst>
      <p:ext uri="{BB962C8B-B14F-4D97-AF65-F5344CB8AC3E}">
        <p14:creationId xmlns:p14="http://schemas.microsoft.com/office/powerpoint/2010/main" val="10669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MEMORIA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06026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Endereço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Tamanho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TABELA DE SÍMBOLOS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53485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Nome do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bloco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Endereço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00811" y="773498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ENDEREÇOS DE BLOCO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DATA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ENDEREÇO ATUAL DA MEMÓRIA = 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LINGUAGEM INTERMEDIÁRIA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36940" y="435736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REGISTRADOR CÓDIGOS</a:t>
            </a:r>
          </a:p>
        </p:txBody>
      </p:sp>
    </p:spTree>
    <p:extLst>
      <p:ext uri="{BB962C8B-B14F-4D97-AF65-F5344CB8AC3E}">
        <p14:creationId xmlns:p14="http://schemas.microsoft.com/office/powerpoint/2010/main" val="246245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ENDIF</a:t>
            </a:r>
          </a:p>
          <a:p>
            <a:pPr algn="l"/>
            <a:r>
              <a:rPr lang="en-GB" sz="4800" dirty="0"/>
              <a:t>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89161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C[4]</a:t>
            </a:r>
          </a:p>
        </p:txBody>
      </p:sp>
    </p:spTree>
    <p:extLst>
      <p:ext uri="{BB962C8B-B14F-4D97-AF65-F5344CB8AC3E}">
        <p14:creationId xmlns:p14="http://schemas.microsoft.com/office/powerpoint/2010/main" val="363002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DATA C[4]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 CURRENT ADDRESS = 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</a:t>
            </a:r>
            <a:r>
              <a:rPr lang="en-GB" dirty="0">
                <a:solidFill>
                  <a:schemeClr val="bg1"/>
                </a:solidFill>
              </a:rPr>
              <a:t>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246245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ENDIF</a:t>
            </a:r>
          </a:p>
          <a:p>
            <a:pPr algn="l"/>
            <a:r>
              <a:rPr lang="en-GB" sz="4800" dirty="0"/>
              <a:t>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1" y="118703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D</a:t>
            </a:r>
          </a:p>
        </p:txBody>
      </p:sp>
    </p:spTree>
    <p:extLst>
      <p:ext uri="{BB962C8B-B14F-4D97-AF65-F5344CB8AC3E}">
        <p14:creationId xmlns:p14="http://schemas.microsoft.com/office/powerpoint/2010/main" val="5194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18" y="152401"/>
            <a:ext cx="10272183" cy="1371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ESBOÇO</a:t>
            </a:r>
            <a:endParaRPr lang="en-IN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bg1"/>
                </a:solidFill>
              </a:rPr>
              <a:t>INTRODUÇÃO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bg1"/>
                </a:solidFill>
              </a:rPr>
              <a:t>REQUISITOS DE SISTEMA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bg1"/>
                </a:solidFill>
              </a:rPr>
              <a:t>MÓDULOS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bg1"/>
                </a:solidFill>
              </a:rPr>
              <a:t>IMPLEMENTAÇÕES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bg1"/>
                </a:solidFill>
              </a:rPr>
              <a:t>UML DIAGRAMA (CLASSE)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bg1"/>
                </a:solidFill>
              </a:rPr>
              <a:t>RESULTADOS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bg1"/>
                </a:solidFill>
              </a:rPr>
              <a:t>REFERÊNCIAS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DATA 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 CURRENT ADDRESS = 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</a:t>
            </a:r>
            <a:r>
              <a:rPr lang="en-GB" dirty="0">
                <a:solidFill>
                  <a:schemeClr val="bg1"/>
                </a:solidFill>
              </a:rPr>
              <a:t>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246245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ENDIF</a:t>
            </a:r>
          </a:p>
          <a:p>
            <a:pPr algn="l"/>
            <a:r>
              <a:rPr lang="en-GB" sz="4800" dirty="0"/>
              <a:t>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1482458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CONST E=0</a:t>
            </a:r>
          </a:p>
        </p:txBody>
      </p:sp>
    </p:spTree>
    <p:extLst>
      <p:ext uri="{BB962C8B-B14F-4D97-AF65-F5344CB8AC3E}">
        <p14:creationId xmlns:p14="http://schemas.microsoft.com/office/powerpoint/2010/main" val="2736842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48601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23267"/>
              </p:ext>
            </p:extLst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CONST E =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 CURRENT ADDRESS = 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INTERMEDIATE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90261" y="5010873"/>
            <a:ext cx="4181997" cy="17119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Aqui tamanho constante é especificado como 0 para indicar como uma constante (uma determinada especificação especifica que a constante é sempre de 1 byte e nós armazenamos no respectivo local de memória)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12686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  <p:cxnSp>
        <p:nvCxnSpPr>
          <p:cNvPr id="3" name="Curved Connector 2"/>
          <p:cNvCxnSpPr>
            <a:cxnSpLocks/>
            <a:stCxn id="14" idx="3"/>
          </p:cNvCxnSpPr>
          <p:nvPr/>
        </p:nvCxnSpPr>
        <p:spPr>
          <a:xfrm flipV="1">
            <a:off x="5572258" y="3316300"/>
            <a:ext cx="4795235" cy="2550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14" idx="3"/>
          </p:cNvCxnSpPr>
          <p:nvPr/>
        </p:nvCxnSpPr>
        <p:spPr>
          <a:xfrm>
            <a:off x="5572258" y="5866824"/>
            <a:ext cx="2541431" cy="765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4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Até este ponto todas as declarações estão feitas.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 partir deste ponto, analise o código e gere o código intermediário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ENDIF</a:t>
            </a:r>
          </a:p>
          <a:p>
            <a:pPr algn="l"/>
            <a:r>
              <a:rPr lang="en-GB" sz="4800" dirty="0"/>
              <a:t>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059234"/>
            <a:ext cx="1100715" cy="26193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READ AX</a:t>
            </a:r>
          </a:p>
        </p:txBody>
      </p:sp>
    </p:spTree>
    <p:extLst>
      <p:ext uri="{BB962C8B-B14F-4D97-AF65-F5344CB8AC3E}">
        <p14:creationId xmlns:p14="http://schemas.microsoft.com/office/powerpoint/2010/main" val="1706205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12886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1. READ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 CURRENT ADDRESS = 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169473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ENDIF</a:t>
            </a:r>
          </a:p>
          <a:p>
            <a:pPr algn="l"/>
            <a:r>
              <a:rPr lang="en-GB" sz="1600" dirty="0"/>
              <a:t>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22516" y="3971731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IF CX EQ DX THEN</a:t>
            </a:r>
          </a:p>
        </p:txBody>
      </p:sp>
    </p:spTree>
    <p:extLst>
      <p:ext uri="{BB962C8B-B14F-4D97-AF65-F5344CB8AC3E}">
        <p14:creationId xmlns:p14="http://schemas.microsoft.com/office/powerpoint/2010/main" val="57742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LABEL TABLE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05824" y="669885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  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7. IF CX EQ DX THEN</a:t>
            </a:r>
          </a:p>
        </p:txBody>
      </p:sp>
    </p:spTree>
    <p:extLst>
      <p:ext uri="{BB962C8B-B14F-4D97-AF65-F5344CB8AC3E}">
        <p14:creationId xmlns:p14="http://schemas.microsoft.com/office/powerpoint/2010/main" val="2181362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ENDIF</a:t>
            </a:r>
          </a:p>
          <a:p>
            <a:pPr algn="l"/>
            <a:r>
              <a:rPr lang="en-GB" sz="1600" dirty="0"/>
              <a:t>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22517" y="4807753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577425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LABEL TABLE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  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10. ELSE</a:t>
            </a:r>
          </a:p>
        </p:txBody>
      </p:sp>
    </p:spTree>
    <p:extLst>
      <p:ext uri="{BB962C8B-B14F-4D97-AF65-F5344CB8AC3E}">
        <p14:creationId xmlns:p14="http://schemas.microsoft.com/office/powerpoint/2010/main" val="218136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152763"/>
            <a:ext cx="10654937" cy="4949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685800"/>
            <a:ext cx="11328400" cy="59817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Um compilador é um programa que converte instruções em um código de máquina ou em um formulário de nível inferior para que possam ser lidos e executados por um computador. O conjunto de instruções da linguagem é predefinido e a folha de dados correspondente às instruções é a seguinte:</a:t>
            </a:r>
          </a:p>
          <a:p>
            <a:pPr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Existem 8 registros, a saber:</a:t>
            </a:r>
          </a:p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AX, BX, CX, DX, EX, FX, GX, HX</a:t>
            </a:r>
          </a:p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Qualquer operação aritmética pode ser feita apenas usando registradores.</a:t>
            </a:r>
          </a:p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Existem duas instruções de entrada / saída.</a:t>
            </a:r>
          </a:p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Os operadores aritméticos suportados são ADD, SUB, MUL, DIV.</a:t>
            </a:r>
          </a:p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Operações lógicas IF THEN ELSE são suportadas.</a:t>
            </a:r>
          </a:p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A instrução JUMP é usada para pular para o rótulo correspondente no programa</a:t>
            </a:r>
          </a:p>
          <a:p>
            <a:pPr algn="just">
              <a:buNone/>
            </a:pPr>
            <a:r>
              <a:rPr lang="pt-BR" dirty="0">
                <a:solidFill>
                  <a:schemeClr val="bg1"/>
                </a:solidFill>
              </a:rPr>
              <a:t>A execução do programa começa com a palavra-chave START e termina com a palavra-chave END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483328" y="5421707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577425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LABEL TABLE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  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11. MOV C[1], CX</a:t>
            </a:r>
          </a:p>
        </p:txBody>
      </p:sp>
    </p:spTree>
    <p:extLst>
      <p:ext uri="{BB962C8B-B14F-4D97-AF65-F5344CB8AC3E}">
        <p14:creationId xmlns:p14="http://schemas.microsoft.com/office/powerpoint/2010/main" val="2181362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LABEL TABLE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  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11. MOV C[1], CX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1401" y="3526971"/>
            <a:ext cx="2504346" cy="3174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Quando nos deparamos com “ENDIF”, colocamos a pilha e armazenamos esse valor em uma variável temporária. Passamos para essa instrução no idioma intermediário e substituímos o * pelo número de instrução atual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cxnSpLocks/>
            <a:stCxn id="17" idx="1"/>
          </p:cNvCxnSpPr>
          <p:nvPr/>
        </p:nvCxnSpPr>
        <p:spPr>
          <a:xfrm rot="10800000" flipV="1">
            <a:off x="2272937" y="5114109"/>
            <a:ext cx="2948464" cy="7641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62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LABEL TABLE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89036"/>
              </p:ext>
            </p:extLst>
          </p:nvPr>
        </p:nvGraphicFramePr>
        <p:xfrm>
          <a:off x="5308824" y="1943126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 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11. MOV C[1], CX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74099" y="3265715"/>
            <a:ext cx="2300938" cy="34094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Nós estouramos a pilha novamente e nos movemos para essa Instrução em Linguagem Intermediária e substituímos o * por um valor previamente estourado (isto é, que é armazenado na variável temporária) + 1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cxnSpLocks/>
            <a:stCxn id="17" idx="1"/>
          </p:cNvCxnSpPr>
          <p:nvPr/>
        </p:nvCxnSpPr>
        <p:spPr>
          <a:xfrm rot="10800000">
            <a:off x="4598135" y="4702632"/>
            <a:ext cx="975965" cy="2677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62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ENDIF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22516" y="5722154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JUMP X</a:t>
            </a:r>
          </a:p>
        </p:txBody>
      </p:sp>
    </p:spTree>
    <p:extLst>
      <p:ext uri="{BB962C8B-B14F-4D97-AF65-F5344CB8AC3E}">
        <p14:creationId xmlns:p14="http://schemas.microsoft.com/office/powerpoint/2010/main" val="577425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LABEL TABLE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 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12. JUMP X</a:t>
            </a:r>
          </a:p>
        </p:txBody>
      </p:sp>
    </p:spTree>
    <p:extLst>
      <p:ext uri="{BB962C8B-B14F-4D97-AF65-F5344CB8AC3E}">
        <p14:creationId xmlns:p14="http://schemas.microsoft.com/office/powerpoint/2010/main" val="2181362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ENDIF</a:t>
            </a:r>
          </a:p>
          <a:p>
            <a:pPr algn="l"/>
            <a:r>
              <a:rPr lang="en-GB" sz="1600" dirty="0"/>
              <a:t>JUMP X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496390" y="5983411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7742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DIAGRAMA UML</a:t>
            </a:r>
            <a:endParaRPr lang="en-IN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UMl1 (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839" y="2011680"/>
            <a:ext cx="10162904" cy="3474720"/>
          </a:xfrm>
        </p:spPr>
      </p:pic>
    </p:spTree>
  </p:cSld>
  <p:clrMapOvr>
    <a:masterClrMapping/>
  </p:clrMapOvr>
  <p:transition spd="slow">
    <p:cover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DIAGRAMA DE CLASSE UML</a:t>
            </a:r>
          </a:p>
        </p:txBody>
      </p:sp>
      <p:pic>
        <p:nvPicPr>
          <p:cNvPr id="4" name="Content Placeholder 3" descr="UML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1737360"/>
            <a:ext cx="8268789" cy="402336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6537" y="248194"/>
            <a:ext cx="10972800" cy="69233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SAÍDA</a:t>
            </a:r>
          </a:p>
        </p:txBody>
      </p:sp>
      <p:pic>
        <p:nvPicPr>
          <p:cNvPr id="11" name="Content Placeholder 10" descr="correct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52" y="1436915"/>
            <a:ext cx="8317382" cy="368850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1" y="228601"/>
            <a:ext cx="9956800" cy="2985421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REQUISITOS DE SISTEMA</a:t>
            </a:r>
            <a:endParaRPr lang="en-US" b="1" dirty="0"/>
          </a:p>
          <a:p>
            <a:pPr>
              <a:defRPr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REQUISITOS DE SOFTWARE:</a:t>
            </a:r>
          </a:p>
          <a:p>
            <a:pPr>
              <a:defRPr/>
            </a:pPr>
            <a:endParaRPr lang="en-US" sz="2400" b="1" u="sng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b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Sistema </a:t>
            </a:r>
            <a:r>
              <a:rPr lang="en-US" sz="2400" b="1" u="sng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operacional</a:t>
            </a:r>
            <a:r>
              <a:rPr lang="en-US" sz="2400" b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: WINDOWS</a:t>
            </a:r>
          </a:p>
          <a:p>
            <a:pPr>
              <a:defRPr/>
            </a:pPr>
            <a:r>
              <a:rPr lang="en-US" sz="2400" b="1" u="sng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Idioma</a:t>
            </a:r>
            <a:r>
              <a:rPr lang="en-US" sz="2400" b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: Pascal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137" indent="-457137" eaLnBrk="1" fontAlgn="auto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SAÍDA DE ERRO</a:t>
            </a:r>
          </a:p>
        </p:txBody>
      </p:sp>
      <p:pic>
        <p:nvPicPr>
          <p:cNvPr id="4" name="Content Placeholder 3" descr="error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72" y="1600200"/>
            <a:ext cx="8680655" cy="4525963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7070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Arquivo de Objetos de exemplo</a:t>
            </a:r>
            <a:r>
              <a:rPr lang="en-IN" dirty="0">
                <a:solidFill>
                  <a:schemeClr val="bg1"/>
                </a:solidFill>
              </a:rPr>
              <a:t>(.obj)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44584"/>
            <a:ext cx="10972800" cy="5747656"/>
          </a:xfrm>
        </p:spPr>
        <p:txBody>
          <a:bodyPr>
            <a:normAutofit fontScale="40000" lnSpcReduction="20000"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---------------</a:t>
            </a:r>
            <a:r>
              <a:rPr lang="en-IN" sz="3500" dirty="0" err="1">
                <a:solidFill>
                  <a:schemeClr val="bg1"/>
                </a:solidFill>
              </a:rPr>
              <a:t>Tabela</a:t>
            </a:r>
            <a:r>
              <a:rPr lang="en-IN" sz="3500" dirty="0">
                <a:solidFill>
                  <a:schemeClr val="bg1"/>
                </a:solidFill>
              </a:rPr>
              <a:t> de </a:t>
            </a:r>
            <a:r>
              <a:rPr lang="en-IN" sz="3500" dirty="0" err="1">
                <a:solidFill>
                  <a:schemeClr val="bg1"/>
                </a:solidFill>
              </a:rPr>
              <a:t>simboos</a:t>
            </a:r>
            <a:r>
              <a:rPr lang="en-IN" sz="3500" dirty="0">
                <a:solidFill>
                  <a:schemeClr val="bg1"/>
                </a:solidFill>
              </a:rPr>
              <a:t>---------</a:t>
            </a:r>
          </a:p>
          <a:p>
            <a:r>
              <a:rPr lang="en-IN" sz="3500" dirty="0">
                <a:solidFill>
                  <a:schemeClr val="bg1"/>
                </a:solidFill>
              </a:rPr>
              <a:t>B 8 1</a:t>
            </a:r>
          </a:p>
          <a:p>
            <a:r>
              <a:rPr lang="en-IN" sz="3500" dirty="0">
                <a:solidFill>
                  <a:schemeClr val="bg1"/>
                </a:solidFill>
              </a:rPr>
              <a:t>A 9 1</a:t>
            </a:r>
          </a:p>
          <a:p>
            <a:r>
              <a:rPr lang="en-IN" sz="3500" dirty="0">
                <a:solidFill>
                  <a:schemeClr val="bg1"/>
                </a:solidFill>
              </a:rPr>
              <a:t>C 10 4</a:t>
            </a:r>
          </a:p>
          <a:p>
            <a:r>
              <a:rPr lang="en-IN" sz="3500" dirty="0">
                <a:solidFill>
                  <a:schemeClr val="bg1"/>
                </a:solidFill>
              </a:rPr>
              <a:t>D 14 1</a:t>
            </a:r>
          </a:p>
          <a:p>
            <a:r>
              <a:rPr lang="en-IN" sz="3500" dirty="0">
                <a:solidFill>
                  <a:schemeClr val="bg1"/>
                </a:solidFill>
              </a:rPr>
              <a:t>E 15 0</a:t>
            </a:r>
          </a:p>
          <a:p>
            <a:r>
              <a:rPr lang="en-IN" sz="3500" dirty="0">
                <a:solidFill>
                  <a:schemeClr val="bg1"/>
                </a:solidFill>
              </a:rPr>
              <a:t>--------------</a:t>
            </a:r>
            <a:r>
              <a:rPr lang="en-IN" sz="3500" dirty="0" err="1">
                <a:solidFill>
                  <a:schemeClr val="bg1"/>
                </a:solidFill>
              </a:rPr>
              <a:t>Tabela</a:t>
            </a:r>
            <a:r>
              <a:rPr lang="en-IN" sz="3500" dirty="0">
                <a:solidFill>
                  <a:schemeClr val="bg1"/>
                </a:solidFill>
              </a:rPr>
              <a:t> de </a:t>
            </a:r>
            <a:r>
              <a:rPr lang="en-IN" sz="3500" dirty="0" err="1">
                <a:solidFill>
                  <a:schemeClr val="bg1"/>
                </a:solidFill>
              </a:rPr>
              <a:t>blocos</a:t>
            </a:r>
            <a:r>
              <a:rPr lang="en-IN" sz="3500" dirty="0">
                <a:solidFill>
                  <a:schemeClr val="bg1"/>
                </a:solidFill>
              </a:rPr>
              <a:t>----------</a:t>
            </a:r>
          </a:p>
          <a:p>
            <a:r>
              <a:rPr lang="en-IN" sz="3500" dirty="0">
                <a:solidFill>
                  <a:schemeClr val="bg1"/>
                </a:solidFill>
              </a:rPr>
              <a:t>X 6</a:t>
            </a:r>
          </a:p>
          <a:p>
            <a:r>
              <a:rPr lang="en-IN" sz="3500" dirty="0">
                <a:solidFill>
                  <a:schemeClr val="bg1"/>
                </a:solidFill>
              </a:rPr>
              <a:t>---------------</a:t>
            </a:r>
            <a:r>
              <a:rPr lang="en-IN" sz="3500" dirty="0" err="1">
                <a:solidFill>
                  <a:schemeClr val="bg1"/>
                </a:solidFill>
              </a:rPr>
              <a:t>tabela</a:t>
            </a:r>
            <a:r>
              <a:rPr lang="en-IN" sz="3500" dirty="0">
                <a:solidFill>
                  <a:schemeClr val="bg1"/>
                </a:solidFill>
              </a:rPr>
              <a:t> de </a:t>
            </a:r>
            <a:r>
              <a:rPr lang="en-IN" sz="3500" u="sng" dirty="0" err="1">
                <a:solidFill>
                  <a:schemeClr val="bg1"/>
                </a:solidFill>
              </a:rPr>
              <a:t>instruções</a:t>
            </a:r>
            <a:r>
              <a:rPr lang="en-IN" sz="3500" u="sng" dirty="0">
                <a:solidFill>
                  <a:schemeClr val="bg1"/>
                </a:solidFill>
              </a:rPr>
              <a:t>-</a:t>
            </a:r>
            <a:r>
              <a:rPr lang="en-IN" sz="3500" dirty="0">
                <a:solidFill>
                  <a:schemeClr val="bg1"/>
                </a:solidFill>
              </a:rPr>
              <a:t>---------</a:t>
            </a:r>
          </a:p>
          <a:p>
            <a:r>
              <a:rPr lang="en-IN" sz="3500" dirty="0">
                <a:solidFill>
                  <a:schemeClr val="bg1"/>
                </a:solidFill>
              </a:rPr>
              <a:t>1 14 0</a:t>
            </a:r>
          </a:p>
          <a:p>
            <a:r>
              <a:rPr lang="en-IN" sz="3500" dirty="0">
                <a:solidFill>
                  <a:schemeClr val="bg1"/>
                </a:solidFill>
              </a:rPr>
              <a:t>2 14 1</a:t>
            </a:r>
          </a:p>
          <a:p>
            <a:r>
              <a:rPr lang="en-IN" sz="3500" dirty="0">
                <a:solidFill>
                  <a:schemeClr val="bg1"/>
                </a:solidFill>
              </a:rPr>
              <a:t>3 1 12 0</a:t>
            </a:r>
          </a:p>
          <a:p>
            <a:r>
              <a:rPr lang="en-IN" sz="3500" dirty="0">
                <a:solidFill>
                  <a:schemeClr val="bg1"/>
                </a:solidFill>
              </a:rPr>
              <a:t>4 1 8 1</a:t>
            </a:r>
          </a:p>
          <a:p>
            <a:r>
              <a:rPr lang="en-IN" sz="3500" dirty="0">
                <a:solidFill>
                  <a:schemeClr val="bg1"/>
                </a:solidFill>
              </a:rPr>
              <a:t>5 3 2 0 1</a:t>
            </a:r>
          </a:p>
          <a:p>
            <a:r>
              <a:rPr lang="en-IN" sz="3500" dirty="0">
                <a:solidFill>
                  <a:schemeClr val="bg1"/>
                </a:solidFill>
              </a:rPr>
              <a:t>6 14 0</a:t>
            </a:r>
          </a:p>
          <a:p>
            <a:r>
              <a:rPr lang="en-IN" sz="3500" dirty="0">
                <a:solidFill>
                  <a:schemeClr val="bg1"/>
                </a:solidFill>
              </a:rPr>
              <a:t>7 4 3 0 1</a:t>
            </a:r>
          </a:p>
          <a:p>
            <a:r>
              <a:rPr lang="en-IN" sz="3500" dirty="0">
                <a:solidFill>
                  <a:schemeClr val="bg1"/>
                </a:solidFill>
              </a:rPr>
              <a:t>8 13 3</a:t>
            </a:r>
          </a:p>
          <a:p>
            <a:r>
              <a:rPr lang="en-IN" sz="3500" dirty="0">
                <a:solidFill>
                  <a:schemeClr val="bg1"/>
                </a:solidFill>
              </a:rPr>
              <a:t>9 13 2</a:t>
            </a:r>
          </a:p>
          <a:p>
            <a:r>
              <a:rPr lang="en-IN" sz="3500" dirty="0">
                <a:solidFill>
                  <a:schemeClr val="bg1"/>
                </a:solidFill>
              </a:rPr>
              <a:t>10 7 2 3 8 14</a:t>
            </a:r>
          </a:p>
          <a:p>
            <a:r>
              <a:rPr lang="en-IN" sz="3500" dirty="0">
                <a:solidFill>
                  <a:schemeClr val="bg1"/>
                </a:solidFill>
              </a:rPr>
              <a:t>11 1 10 2</a:t>
            </a:r>
          </a:p>
          <a:p>
            <a:r>
              <a:rPr lang="en-IN" sz="3500" dirty="0">
                <a:solidFill>
                  <a:schemeClr val="bg1"/>
                </a:solidFill>
              </a:rPr>
              <a:t>12 13 10</a:t>
            </a:r>
          </a:p>
          <a:p>
            <a:r>
              <a:rPr lang="en-IN" sz="3500" dirty="0">
                <a:solidFill>
                  <a:schemeClr val="bg1"/>
                </a:solidFill>
              </a:rPr>
              <a:t>13 6 17</a:t>
            </a:r>
          </a:p>
          <a:p>
            <a:r>
              <a:rPr lang="en-IN" sz="3500" dirty="0">
                <a:solidFill>
                  <a:schemeClr val="bg1"/>
                </a:solidFill>
              </a:rPr>
              <a:t>14 1 11 3</a:t>
            </a:r>
          </a:p>
          <a:p>
            <a:r>
              <a:rPr lang="en-IN" sz="3500" dirty="0">
                <a:solidFill>
                  <a:schemeClr val="bg1"/>
                </a:solidFill>
              </a:rPr>
              <a:t>15 13 11</a:t>
            </a:r>
          </a:p>
          <a:p>
            <a:r>
              <a:rPr lang="en-IN" sz="3500" dirty="0">
                <a:solidFill>
                  <a:schemeClr val="bg1"/>
                </a:solidFill>
              </a:rPr>
              <a:t>16 6 6</a:t>
            </a:r>
          </a:p>
          <a:p>
            <a:r>
              <a:rPr lang="en-IN" sz="3500" dirty="0">
                <a:solidFill>
                  <a:schemeClr val="bg1"/>
                </a:solidFill>
              </a:rPr>
              <a:t>17 13 15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4" y="0"/>
            <a:ext cx="10272183" cy="2209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REFERÊNCIAS</a:t>
            </a:r>
            <a:br>
              <a:rPr lang="en-US" dirty="0">
                <a:solidFill>
                  <a:srgbClr val="FFC000"/>
                </a:solidFill>
              </a:rPr>
            </a:br>
            <a:br>
              <a:rPr lang="en-US" dirty="0">
                <a:solidFill>
                  <a:srgbClr val="FFC000"/>
                </a:solidFill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11176000" cy="3886200"/>
          </a:xfrm>
        </p:spPr>
        <p:txBody>
          <a:bodyPr rtlCol="0">
            <a:normAutofit/>
          </a:bodyPr>
          <a:lstStyle/>
          <a:p>
            <a:pPr marL="457137" indent="-457137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400" dirty="0">
                <a:solidFill>
                  <a:schemeClr val="bg1"/>
                </a:solidFill>
              </a:rPr>
              <a:t>Compiler Design Concepts 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https://www.tutorialspoint.com/compiler_design/</a:t>
            </a:r>
            <a:endParaRPr lang="en-US" sz="2400" dirty="0">
              <a:solidFill>
                <a:schemeClr val="bg1"/>
              </a:solidFill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IN" sz="2400" dirty="0">
                <a:solidFill>
                  <a:schemeClr val="bg1"/>
                </a:solidFill>
              </a:rPr>
              <a:t>Alfred V </a:t>
            </a:r>
            <a:r>
              <a:rPr lang="en-IN" sz="2400" dirty="0" err="1">
                <a:solidFill>
                  <a:schemeClr val="bg1"/>
                </a:solidFill>
              </a:rPr>
              <a:t>Aho</a:t>
            </a:r>
            <a:r>
              <a:rPr lang="en-IN" sz="2400" dirty="0">
                <a:solidFill>
                  <a:schemeClr val="bg1"/>
                </a:solidFill>
              </a:rPr>
              <a:t>, Ravi </a:t>
            </a:r>
            <a:r>
              <a:rPr lang="en-IN" sz="2400" dirty="0" err="1">
                <a:solidFill>
                  <a:schemeClr val="bg1"/>
                </a:solidFill>
              </a:rPr>
              <a:t>Sethi</a:t>
            </a:r>
            <a:r>
              <a:rPr lang="en-IN" sz="2400" dirty="0">
                <a:solidFill>
                  <a:schemeClr val="bg1"/>
                </a:solidFill>
              </a:rPr>
              <a:t>, Jeffrey </a:t>
            </a:r>
            <a:r>
              <a:rPr lang="en-IN" sz="2400" dirty="0" err="1">
                <a:solidFill>
                  <a:schemeClr val="bg1"/>
                </a:solidFill>
              </a:rPr>
              <a:t>D.Ullman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i="1" dirty="0">
                <a:solidFill>
                  <a:schemeClr val="bg1"/>
                </a:solidFill>
              </a:rPr>
              <a:t>“Compilers-Principles Techniques and Tools”, 2nd Edition, Pearson </a:t>
            </a:r>
            <a:r>
              <a:rPr lang="en-IN" sz="2400" dirty="0">
                <a:solidFill>
                  <a:schemeClr val="bg1"/>
                </a:solidFill>
              </a:rPr>
              <a:t>Education</a:t>
            </a:r>
            <a:r>
              <a:rPr lang="en-IN" sz="2400" dirty="0"/>
              <a:t>,</a:t>
            </a:r>
            <a:r>
              <a:rPr lang="en-IN" sz="2400" dirty="0">
                <a:solidFill>
                  <a:schemeClr val="bg1"/>
                </a:solidFill>
              </a:rPr>
              <a:t>2008.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IN" sz="2400" dirty="0">
                <a:solidFill>
                  <a:schemeClr val="bg1"/>
                </a:solidFill>
              </a:rPr>
              <a:t>Kenneth </a:t>
            </a:r>
            <a:r>
              <a:rPr lang="en-IN" sz="2400" dirty="0" err="1">
                <a:solidFill>
                  <a:schemeClr val="bg1"/>
                </a:solidFill>
              </a:rPr>
              <a:t>C.Louden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i="1" dirty="0">
                <a:solidFill>
                  <a:schemeClr val="bg1"/>
                </a:solidFill>
              </a:rPr>
              <a:t>“Compiler Construction-Principles and Practice”, 2nd Edition, Cengage</a:t>
            </a:r>
            <a:r>
              <a:rPr lang="en-IN" sz="2400" i="1">
                <a:solidFill>
                  <a:schemeClr val="bg1"/>
                </a:solidFill>
              </a:rPr>
              <a:t>, 2010</a:t>
            </a:r>
            <a:endParaRPr lang="en-IN" sz="2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1" y="1711234"/>
            <a:ext cx="10769600" cy="3422469"/>
          </a:xfrm>
        </p:spPr>
        <p:txBody>
          <a:bodyPr vert="horz" rtlCol="0">
            <a:normAutofit/>
          </a:bodyPr>
          <a:lstStyle/>
          <a:p>
            <a:pPr algn="ctr">
              <a:defRPr/>
            </a:pPr>
            <a:r>
              <a:rPr lang="en-US" altLang="en-US" sz="66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PERGUNTAS??</a:t>
            </a:r>
          </a:p>
        </p:txBody>
      </p:sp>
    </p:spTree>
  </p:cSld>
  <p:clrMapOvr>
    <a:masterClrMapping/>
  </p:clrMapOvr>
  <p:transition spd="slow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619794"/>
            <a:ext cx="10972800" cy="318733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6600">
                <a:solidFill>
                  <a:srgbClr val="FFC000"/>
                </a:solidFill>
              </a:rPr>
              <a:t>OBRIGADO</a:t>
            </a:r>
            <a:endParaRPr lang="en-US" altLang="en-US" sz="6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"/>
            <a:ext cx="109728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MÓDULOS</a:t>
            </a:r>
            <a:endParaRPr lang="en-US" altLang="en-US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11887200" cy="6400800"/>
          </a:xfrm>
        </p:spPr>
        <p:txBody>
          <a:bodyPr rtlCol="0">
            <a:normAutofit fontScale="25000" lnSpcReduction="20000"/>
          </a:bodyPr>
          <a:lstStyle/>
          <a:p>
            <a:pPr marL="1005702" lvl="2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sz="10600" dirty="0">
              <a:latin typeface="Times New Roman" pitchFamily="18" charset="0"/>
              <a:cs typeface="Times New Roman" pitchFamily="18" charset="0"/>
            </a:endParaRPr>
          </a:p>
          <a:p>
            <a:pPr marL="1005702" lvl="2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altLang="en-US" sz="10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Módulo</a:t>
            </a:r>
            <a:r>
              <a:rPr lang="en-US" altLang="en-US" sz="10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10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Compilação</a:t>
            </a:r>
            <a:endParaRPr lang="en-US" altLang="en-US" sz="10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05702" lvl="2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altLang="en-US" sz="10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Módulo</a:t>
            </a:r>
            <a:r>
              <a:rPr lang="en-US" altLang="en-US" sz="10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10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Execução</a:t>
            </a:r>
            <a:endParaRPr lang="en-US" altLang="en-US" sz="106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05702" lvl="2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>
              <a:latin typeface="Times New Roman" pitchFamily="18" charset="0"/>
              <a:cs typeface="Times New Roman" pitchFamily="18" charset="0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sz="1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11200" u="sng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Módulo</a:t>
            </a:r>
            <a:r>
              <a:rPr lang="en-US" altLang="en-US" sz="11200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11200" u="sng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Compilação</a:t>
            </a:r>
            <a:r>
              <a:rPr lang="en-US" altLang="en-US" sz="11200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 sz="11200" u="sng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Primeiro, verificamos se o arquivo fornecido pelo usuário está com a extensão .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ou não e depois analisamos o código de montagem linha por linha.</a:t>
            </a: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são gerados e armazenados em um arquivo .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instruções presentes no código de montagem são convertidas em seus 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correspondentes.</a:t>
            </a: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US" altLang="en-US" sz="11200" u="sng" dirty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sz="11200" u="sng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Módulo</a:t>
            </a:r>
            <a:r>
              <a:rPr lang="en-US" altLang="en-US" sz="11200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11200" u="sng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Execução</a:t>
            </a:r>
            <a:r>
              <a:rPr lang="en-US" altLang="en-US" sz="11200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 sz="11200" u="sng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Linguagem Intermediária gerada e armazenada na forma de uma tabela no módulo de Compilação é usada para executar os Códigos de Operação (</a:t>
            </a:r>
            <a:r>
              <a:rPr lang="pt-BR" altLang="en-US" sz="9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pt-BR" altLang="en-US" sz="9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e finalmente a saída é gerada neste módulo.</a:t>
            </a:r>
            <a:endParaRPr lang="en-US" altLang="en-US" sz="9600" dirty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US" altLang="en-US" sz="9600" dirty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>
              <a:latin typeface="Times New Roman" pitchFamily="18" charset="0"/>
              <a:cs typeface="Times New Roman" pitchFamily="18" charset="0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sz="11200" u="sng" dirty="0">
              <a:latin typeface="Times New Roman" pitchFamily="18" charset="0"/>
              <a:cs typeface="Times New Roman" pitchFamily="18" charset="0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u="sng" dirty="0">
              <a:latin typeface="+mj-lt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u="sng" dirty="0">
              <a:latin typeface="+mj-lt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u="sng" dirty="0">
              <a:latin typeface="+mj-lt"/>
            </a:endParaRPr>
          </a:p>
        </p:txBody>
      </p:sp>
    </p:spTree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67542"/>
            <a:ext cx="10972800" cy="2939144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IMPLEMENTAÇÃO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0972800" cy="889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FOLHA DE DADOS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749300"/>
            <a:ext cx="10972800" cy="5905500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As especificações para o montador / simulador são folha de código / folha de dados para o idioma de montagem.</a:t>
            </a:r>
          </a:p>
          <a:p>
            <a:r>
              <a:rPr lang="pt-BR" sz="2400" dirty="0">
                <a:solidFill>
                  <a:schemeClr val="bg1"/>
                </a:solidFill>
              </a:rPr>
              <a:t>O conjunto de instruções da linguagem é predefinido e a folha de dados correspondente às instruções é a seguinte:</a:t>
            </a:r>
          </a:p>
          <a:p>
            <a:r>
              <a:rPr lang="pt-BR" sz="2400" dirty="0">
                <a:solidFill>
                  <a:schemeClr val="bg1"/>
                </a:solidFill>
              </a:rPr>
              <a:t>  Existem 8 registros, a saber:</a:t>
            </a:r>
          </a:p>
          <a:p>
            <a:r>
              <a:rPr lang="pt-BR" sz="2400" dirty="0">
                <a:solidFill>
                  <a:schemeClr val="bg1"/>
                </a:solidFill>
              </a:rPr>
              <a:t>AX, BX, CX, DX, EX, FX, GX, HX</a:t>
            </a:r>
          </a:p>
          <a:p>
            <a:r>
              <a:rPr lang="pt-BR" sz="2400" dirty="0">
                <a:solidFill>
                  <a:schemeClr val="bg1"/>
                </a:solidFill>
              </a:rPr>
              <a:t>Qualquer operação aritmética pode ser feita apenas usando registradores. Exemplo:</a:t>
            </a:r>
            <a:r>
              <a:rPr lang="en-US" sz="2400" dirty="0">
                <a:solidFill>
                  <a:schemeClr val="bg1"/>
                </a:solidFill>
              </a:rPr>
              <a:t>		DATA  A	         : </a:t>
            </a:r>
            <a:r>
              <a:rPr lang="pt-BR" sz="2400" dirty="0">
                <a:solidFill>
                  <a:schemeClr val="bg1"/>
                </a:solidFill>
              </a:rPr>
              <a:t>Isso irá alocar 4 bytes para A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CONST  C =5	         : </a:t>
            </a:r>
            <a:r>
              <a:rPr lang="pt-BR" sz="2400" dirty="0">
                <a:solidFill>
                  <a:schemeClr val="bg1"/>
                </a:solidFill>
              </a:rPr>
              <a:t>Isso fará com que a constante 5 seja atribuída a C</a:t>
            </a:r>
            <a:r>
              <a:rPr lang="en-US" sz="2400" dirty="0">
                <a:solidFill>
                  <a:schemeClr val="bg1"/>
                </a:solidFill>
              </a:rPr>
              <a:t>                               </a:t>
            </a:r>
            <a:endParaRPr lang="en-IN" sz="2400" dirty="0">
              <a:solidFill>
                <a:schemeClr val="bg1"/>
              </a:solidFill>
            </a:endParaRPr>
          </a:p>
          <a:p>
            <a:pPr lvl="0"/>
            <a:r>
              <a:rPr lang="en-US" sz="2400" dirty="0">
                <a:solidFill>
                  <a:schemeClr val="bg1"/>
                </a:solidFill>
              </a:rPr>
              <a:t>MOV </a:t>
            </a:r>
            <a:r>
              <a:rPr lang="pt-BR" sz="2400" dirty="0">
                <a:solidFill>
                  <a:schemeClr val="bg1"/>
                </a:solidFill>
              </a:rPr>
              <a:t>instrução é usada para mover valores entre registradores ou entre registradores e variáveis. Exemplo 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MOV AX, C	          	: 	 </a:t>
            </a:r>
            <a:r>
              <a:rPr lang="pt-BR" sz="2400" dirty="0">
                <a:solidFill>
                  <a:schemeClr val="bg1"/>
                </a:solidFill>
              </a:rPr>
              <a:t>Agora AX tem valor de C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MOV C, AX 		:	 </a:t>
            </a:r>
            <a:r>
              <a:rPr lang="pt-BR" sz="2400" dirty="0">
                <a:solidFill>
                  <a:schemeClr val="bg1"/>
                </a:solidFill>
              </a:rPr>
              <a:t>Valor do AX se move para C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MOV AX, DX		:	 </a:t>
            </a:r>
            <a:r>
              <a:rPr lang="pt-BR" sz="2400" dirty="0">
                <a:solidFill>
                  <a:schemeClr val="bg1"/>
                </a:solidFill>
              </a:rPr>
              <a:t>Valor do DX passa para o AX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632" y="151179"/>
            <a:ext cx="10668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</a:rPr>
              <a:t>Existem duas instruções de entrada / saída além dessas</a:t>
            </a:r>
            <a:endParaRPr lang="pt-BR" sz="2000" u="sng" dirty="0">
              <a:solidFill>
                <a:schemeClr val="bg1"/>
              </a:solidFill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		READ AX 		:	 </a:t>
            </a:r>
            <a:r>
              <a:rPr lang="pt-BR" sz="2000" dirty="0">
                <a:solidFill>
                  <a:schemeClr val="bg1"/>
                </a:solidFill>
              </a:rPr>
              <a:t>Valor lido e atribuído ao registro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PRINT AX 		:	 </a:t>
            </a:r>
            <a:r>
              <a:rPr lang="pt-BR" sz="2000" dirty="0">
                <a:solidFill>
                  <a:schemeClr val="bg1"/>
                </a:solidFill>
              </a:rPr>
              <a:t>Para imprimir os valores de AX</a:t>
            </a:r>
            <a:endParaRPr lang="en-IN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 err="1">
                <a:solidFill>
                  <a:schemeClr val="bg1"/>
                </a:solidFill>
              </a:rPr>
              <a:t>Operadores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aritméticos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suportados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são</a:t>
            </a:r>
            <a:r>
              <a:rPr lang="en-US" sz="2000" dirty="0">
                <a:solidFill>
                  <a:schemeClr val="bg1"/>
                </a:solidFill>
              </a:rPr>
              <a:t> ADD, SUB, MUL ,DIV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ADD DX, AX, BX 	:	DX= AX + BX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SUB EX, DX, CX	: 	EX = DX - CX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MUL EX, DX, CX 	:	EX = DX * CX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		DIV EX, DX, CX 	: 	EX = DX / CX </a:t>
            </a:r>
            <a:endParaRPr lang="en-IN" sz="2000" dirty="0">
              <a:solidFill>
                <a:schemeClr val="bg1"/>
              </a:solidFill>
            </a:endParaRPr>
          </a:p>
          <a:p>
            <a:pPr lvl="0"/>
            <a:r>
              <a:rPr lang="pt-BR" sz="2000" dirty="0">
                <a:solidFill>
                  <a:schemeClr val="bg1"/>
                </a:solidFill>
              </a:rPr>
              <a:t>Operações lógicas IF THEN ELSE ENDIF são suportadas. Exemplo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IF </a:t>
            </a:r>
            <a:r>
              <a:rPr lang="en-US" sz="2000" dirty="0" err="1">
                <a:solidFill>
                  <a:schemeClr val="bg1"/>
                </a:solidFill>
              </a:rPr>
              <a:t>condição</a:t>
            </a:r>
            <a:r>
              <a:rPr lang="en-US" sz="2000" dirty="0">
                <a:solidFill>
                  <a:schemeClr val="bg1"/>
                </a:solidFill>
              </a:rPr>
              <a:t> THEN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		 	</a:t>
            </a:r>
            <a:r>
              <a:rPr lang="pt-BR" sz="2000" dirty="0">
                <a:solidFill>
                  <a:schemeClr val="bg1"/>
                </a:solidFill>
              </a:rPr>
              <a:t>Bloco de instruções </a:t>
            </a:r>
            <a:endParaRPr lang="pt-BR" sz="2000" u="sng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ELSE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    		</a:t>
            </a:r>
            <a:r>
              <a:rPr lang="pt-BR" sz="2000" dirty="0">
                <a:solidFill>
                  <a:schemeClr val="bg1"/>
                </a:solidFill>
              </a:rPr>
              <a:t> Bloco de instruções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		ENDIF</a:t>
            </a:r>
          </a:p>
          <a:p>
            <a:pPr lvl="0"/>
            <a:r>
              <a:rPr lang="pt-BR" sz="2000" dirty="0">
                <a:solidFill>
                  <a:schemeClr val="bg1"/>
                </a:solidFill>
              </a:rPr>
              <a:t>As verificações de condição suportadas são </a:t>
            </a:r>
            <a:r>
              <a:rPr lang="en-IN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GT	:	</a:t>
            </a:r>
            <a:r>
              <a:rPr lang="en-US" sz="2000" dirty="0" err="1">
                <a:solidFill>
                  <a:schemeClr val="bg1"/>
                </a:solidFill>
              </a:rPr>
              <a:t>Maior</a:t>
            </a:r>
            <a:r>
              <a:rPr lang="en-US" sz="2000" dirty="0">
                <a:solidFill>
                  <a:schemeClr val="bg1"/>
                </a:solidFill>
              </a:rPr>
              <a:t> que (&gt;).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LT	:	</a:t>
            </a:r>
            <a:r>
              <a:rPr lang="en-US" sz="2000" dirty="0" err="1">
                <a:solidFill>
                  <a:schemeClr val="bg1"/>
                </a:solidFill>
              </a:rPr>
              <a:t>Menor</a:t>
            </a:r>
            <a:r>
              <a:rPr lang="en-US" sz="2000" dirty="0">
                <a:solidFill>
                  <a:schemeClr val="bg1"/>
                </a:solidFill>
              </a:rPr>
              <a:t> que </a:t>
            </a:r>
            <a:r>
              <a:rPr lang="en-US" sz="2000" u="sng" dirty="0">
                <a:solidFill>
                  <a:schemeClr val="bg1"/>
                </a:solidFill>
              </a:rPr>
              <a:t>(&lt;).</a:t>
            </a:r>
            <a:endParaRPr lang="en-IN" sz="2000" u="sng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EQ	:	 </a:t>
            </a:r>
            <a:r>
              <a:rPr lang="en-US" sz="2000" dirty="0" err="1">
                <a:solidFill>
                  <a:schemeClr val="bg1"/>
                </a:solidFill>
              </a:rPr>
              <a:t>Igual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u="sng" dirty="0">
                <a:solidFill>
                  <a:schemeClr val="bg1"/>
                </a:solidFill>
              </a:rPr>
              <a:t>(=).</a:t>
            </a:r>
            <a:endParaRPr lang="en-IN" sz="2000" u="sng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GTEQ :	 </a:t>
            </a:r>
            <a:r>
              <a:rPr lang="en-US" sz="2000" dirty="0" err="1">
                <a:solidFill>
                  <a:schemeClr val="bg1"/>
                </a:solidFill>
              </a:rPr>
              <a:t>Maior</a:t>
            </a:r>
            <a:r>
              <a:rPr lang="en-US" sz="2000" dirty="0">
                <a:solidFill>
                  <a:schemeClr val="bg1"/>
                </a:solidFill>
              </a:rPr>
              <a:t> que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igual</a:t>
            </a:r>
            <a:r>
              <a:rPr lang="en-US" sz="2000" dirty="0">
                <a:solidFill>
                  <a:schemeClr val="bg1"/>
                </a:solidFill>
              </a:rPr>
              <a:t> a (&gt;=)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LTEQ  :	</a:t>
            </a:r>
            <a:r>
              <a:rPr lang="en-US" sz="2000" dirty="0" err="1">
                <a:solidFill>
                  <a:schemeClr val="bg1"/>
                </a:solidFill>
              </a:rPr>
              <a:t>Menor</a:t>
            </a:r>
            <a:r>
              <a:rPr lang="en-US" sz="2000" dirty="0">
                <a:solidFill>
                  <a:schemeClr val="bg1"/>
                </a:solidFill>
              </a:rPr>
              <a:t> que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igual</a:t>
            </a:r>
            <a:r>
              <a:rPr lang="en-US" sz="2000" dirty="0">
                <a:solidFill>
                  <a:schemeClr val="bg1"/>
                </a:solidFill>
              </a:rPr>
              <a:t> a (&lt;=).</a:t>
            </a:r>
            <a:endParaRPr lang="en-IN" sz="2000" dirty="0">
              <a:solidFill>
                <a:schemeClr val="bg1"/>
              </a:solidFill>
            </a:endParaRPr>
          </a:p>
          <a:p>
            <a:pPr lvl="0"/>
            <a:r>
              <a:rPr lang="pt-BR" sz="2000" dirty="0">
                <a:solidFill>
                  <a:schemeClr val="bg1"/>
                </a:solidFill>
              </a:rPr>
              <a:t>Onde a condição pode estar entre operadores e registros somente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44500"/>
            <a:ext cx="10350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</a:rPr>
              <a:t>A instrução JMP é usada para pular para o rótulo correspondente no programa.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	X: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  		    MOV AX, C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	JMP X		:	 </a:t>
            </a:r>
            <a:r>
              <a:rPr lang="pt-BR" sz="2000" dirty="0">
                <a:solidFill>
                  <a:schemeClr val="bg1"/>
                </a:solidFill>
              </a:rPr>
              <a:t>Vai pular a execução do programa para X</a:t>
            </a:r>
            <a:endParaRPr lang="en-IN" sz="2000" dirty="0">
              <a:solidFill>
                <a:schemeClr val="bg1"/>
              </a:solidFill>
            </a:endParaRPr>
          </a:p>
          <a:p>
            <a:pPr lvl="0"/>
            <a:r>
              <a:rPr lang="pt-BR" sz="2000" dirty="0">
                <a:solidFill>
                  <a:schemeClr val="bg1"/>
                </a:solidFill>
              </a:rPr>
              <a:t>A execução do programa começa com a palavra-chave START e termina com a palavra-chave END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IN" sz="2000" dirty="0">
                <a:solidFill>
                  <a:schemeClr val="bg1"/>
                </a:solidFill>
              </a:rPr>
              <a:t>			</a:t>
            </a:r>
            <a:r>
              <a:rPr lang="en-US" sz="2000" dirty="0">
                <a:solidFill>
                  <a:schemeClr val="bg1"/>
                </a:solidFill>
              </a:rPr>
              <a:t>START		:	 </a:t>
            </a:r>
            <a:r>
              <a:rPr lang="pt-BR" sz="2000" dirty="0">
                <a:solidFill>
                  <a:schemeClr val="bg1"/>
                </a:solidFill>
              </a:rPr>
              <a:t>Execução do programa começa aqui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			</a:t>
            </a:r>
            <a:r>
              <a:rPr lang="en-US" sz="2000" dirty="0">
                <a:solidFill>
                  <a:schemeClr val="bg1"/>
                </a:solidFill>
              </a:rPr>
              <a:t>END		:	 </a:t>
            </a:r>
            <a:r>
              <a:rPr lang="pt-BR" sz="2000" dirty="0">
                <a:solidFill>
                  <a:schemeClr val="bg1"/>
                </a:solidFill>
              </a:rPr>
              <a:t>Final da execução do programa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2189</Words>
  <Application>Microsoft Office PowerPoint</Application>
  <PresentationFormat>Widescreen</PresentationFormat>
  <Paragraphs>1278</Paragraphs>
  <Slides>44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Times New Roman</vt:lpstr>
      <vt:lpstr>Wingdings</vt:lpstr>
      <vt:lpstr>Office Theme</vt:lpstr>
      <vt:lpstr>Apresentação do PowerPoint</vt:lpstr>
      <vt:lpstr>ESBOÇO</vt:lpstr>
      <vt:lpstr>INTRODUÇÃO</vt:lpstr>
      <vt:lpstr>Apresentação do PowerPoint</vt:lpstr>
      <vt:lpstr>MÓDULOS</vt:lpstr>
      <vt:lpstr>IMPLEMENTAÇÃO</vt:lpstr>
      <vt:lpstr>FOLHA DE DADOS</vt:lpstr>
      <vt:lpstr>Apresentação do PowerPoint</vt:lpstr>
      <vt:lpstr>Apresentação do PowerPoint</vt:lpstr>
      <vt:lpstr>CONJUNTO DE INSTRUÇÕES </vt:lpstr>
      <vt:lpstr>Apresentação do PowerPoint</vt:lpstr>
      <vt:lpstr>Exemplo de código de montagem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UML</vt:lpstr>
      <vt:lpstr>DIAGRAMA DE CLASSE UML</vt:lpstr>
      <vt:lpstr>SAÍDA</vt:lpstr>
      <vt:lpstr>SAÍDA DE ERRO</vt:lpstr>
      <vt:lpstr>Arquivo de Objetos de exemplo(.obj)</vt:lpstr>
      <vt:lpstr> REFERÊNCIAS  </vt:lpstr>
      <vt:lpstr>PERGUNTAS??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battula</dc:creator>
  <cp:lastModifiedBy>Marcelo</cp:lastModifiedBy>
  <cp:revision>176</cp:revision>
  <dcterms:created xsi:type="dcterms:W3CDTF">2014-06-15T07:23:13Z</dcterms:created>
  <dcterms:modified xsi:type="dcterms:W3CDTF">2018-08-06T09:05:32Z</dcterms:modified>
</cp:coreProperties>
</file>