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24"/>
  </p:notesMasterIdLst>
  <p:handoutMasterIdLst>
    <p:handoutMasterId r:id="rId25"/>
  </p:handoutMasterIdLst>
  <p:sldIdLst>
    <p:sldId id="268" r:id="rId2"/>
    <p:sldId id="269" r:id="rId3"/>
    <p:sldId id="270" r:id="rId4"/>
    <p:sldId id="271" r:id="rId5"/>
    <p:sldId id="274" r:id="rId6"/>
    <p:sldId id="280" r:id="rId7"/>
    <p:sldId id="281" r:id="rId8"/>
    <p:sldId id="276" r:id="rId9"/>
    <p:sldId id="277" r:id="rId10"/>
    <p:sldId id="278" r:id="rId11"/>
    <p:sldId id="279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ldo Pinto" initials="RP" lastIdx="1" clrIdx="0">
    <p:extLst>
      <p:ext uri="{19B8F6BF-5375-455C-9EA6-DF929625EA0E}">
        <p15:presenceInfo xmlns:p15="http://schemas.microsoft.com/office/powerpoint/2012/main" userId="e7f185e3f6ea13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545580-60BA-47DF-9B75-6C83E1E88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9D25E5-9084-4E70-B64F-6F5520F2C8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8105F-027E-425B-8481-399B2EDE9B5E}" type="datetime1">
              <a:rPr lang="pt-BR" smtClean="0"/>
              <a:t>15/11/2019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E6351D-2C91-4DCA-AF21-0B0F8E8724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C61DDF-6D1B-445E-96E5-091350DB67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0B46B-4F84-4F04-8DA1-DBA9E4658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383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C512D-C067-477C-8449-ACA66E54AD72}" type="datetime1">
              <a:rPr lang="pt-BR" smtClean="0"/>
              <a:t>15/11/2019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E42CC-28A4-4CBC-A6CF-9EC8A37A3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2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5889" y="1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0289" y="5388319"/>
            <a:ext cx="8534400" cy="8382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6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7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9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0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2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03091"/>
            <a:fld id="{EC977FDB-6460-45BF-98E5-440D5AABE423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903091"/>
              <a:t>15/11/2019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3091"/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03091"/>
            <a:fld id="{77F76B7A-AA7E-4741-87C3-2722BB7A93D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903091"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" y="0"/>
            <a:ext cx="12189019" cy="6859678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7FDB-6460-45BF-98E5-440D5AABE423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6B7A-AA7E-4741-87C3-2722BB7A9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40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ctr" defTabSz="903091" rtl="0" eaLnBrk="1" latinLnBrk="0" hangingPunct="1">
        <a:spcBef>
          <a:spcPct val="0"/>
        </a:spcBef>
        <a:buNone/>
        <a:defRPr sz="43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659" indent="-338659" algn="l" defTabSz="903091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33761" indent="-282216" algn="l" defTabSz="903091" rtl="0" eaLnBrk="1" latinLnBrk="0" hangingPunct="1">
        <a:spcBef>
          <a:spcPct val="20000"/>
        </a:spcBef>
        <a:buFont typeface="Arial" pitchFamily="34" charset="0"/>
        <a:buChar char="–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128864" indent="-225773" algn="l" defTabSz="903091" rtl="0" eaLnBrk="1" latinLnBrk="0" hangingPunct="1">
        <a:spcBef>
          <a:spcPct val="20000"/>
        </a:spcBef>
        <a:buFont typeface="Arial" pitchFamily="34" charset="0"/>
        <a:buChar char="•"/>
        <a:defRPr sz="2358" kern="1200">
          <a:solidFill>
            <a:schemeClr val="tx1"/>
          </a:solidFill>
          <a:latin typeface="+mn-lt"/>
          <a:ea typeface="+mn-ea"/>
          <a:cs typeface="+mn-cs"/>
        </a:defRPr>
      </a:lvl3pPr>
      <a:lvl4pPr marL="1580409" indent="-225773" algn="l" defTabSz="903091" rtl="0" eaLnBrk="1" latinLnBrk="0" hangingPunct="1">
        <a:spcBef>
          <a:spcPct val="20000"/>
        </a:spcBef>
        <a:buFont typeface="Arial" pitchFamily="34" charset="0"/>
        <a:buChar char="–"/>
        <a:defRPr sz="1995" kern="1200">
          <a:solidFill>
            <a:schemeClr val="tx1"/>
          </a:solidFill>
          <a:latin typeface="+mn-lt"/>
          <a:ea typeface="+mn-ea"/>
          <a:cs typeface="+mn-cs"/>
        </a:defRPr>
      </a:lvl4pPr>
      <a:lvl5pPr marL="2031955" indent="-225773" algn="l" defTabSz="903091" rtl="0" eaLnBrk="1" latinLnBrk="0" hangingPunct="1">
        <a:spcBef>
          <a:spcPct val="20000"/>
        </a:spcBef>
        <a:buFont typeface="Arial" pitchFamily="34" charset="0"/>
        <a:buChar char="»"/>
        <a:defRPr sz="1995" kern="1200">
          <a:solidFill>
            <a:schemeClr val="tx1"/>
          </a:solidFill>
          <a:latin typeface="+mn-lt"/>
          <a:ea typeface="+mn-ea"/>
          <a:cs typeface="+mn-cs"/>
        </a:defRPr>
      </a:lvl5pPr>
      <a:lvl6pPr marL="2483500" indent="-225773" algn="l" defTabSz="903091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35046" indent="-225773" algn="l" defTabSz="903091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386591" indent="-225773" algn="l" defTabSz="903091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38136" indent="-225773" algn="l" defTabSz="903091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51545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03091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54636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06182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57727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09272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60819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12364" algn="l" defTabSz="903091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co.com.br/tutoriais/tutorialsnmp/pagina_2.asp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zabbix.com/feature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to.mercadolivre.com.br/MLB-1201634562-monitor-de-temperatura-datacenter-snmp-_JM?quantity=1#position=1&amp;type=item&amp;tracking_id=815a5427-544c-4814-9ac0-9336f16f53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oduto.mercadolivre.com.br/MLB-1194445711-sensor-temperatura-snmp-wifi-zabbix-_JM?quantity=1#position=11&amp;type=item&amp;tracking_id=cc86cdc1-3cbe-4379-85e1-f847229ecc3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ele7.com.br/monitores/monitor-sw-11-dsp-monitor-de-temperatura-e-umidade-wifi-com-snmp-e-relogio-nt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spressif.com/sites/default/files/documentation/0a-esp8266ex_datasheet_e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ouser.com/datasheet/2/758/DHT11-Technical-Data-Sheet-Translated-Version-1143054.pdf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62F70CD-1BFB-455B-B85C-BAE912DC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931" y="1509208"/>
            <a:ext cx="11174136" cy="838199"/>
          </a:xfrm>
        </p:spPr>
        <p:txBody>
          <a:bodyPr anchor="ctr">
            <a:normAutofit/>
          </a:bodyPr>
          <a:lstStyle/>
          <a:p>
            <a:r>
              <a:rPr lang="pt-BR" sz="4400" dirty="0"/>
              <a:t>MONITOR DE TEMPERATURA COM SNMP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412C0CB-CB9B-4C72-8284-3A434603E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32" y="3856615"/>
            <a:ext cx="11174135" cy="1492177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DISCIPLINA: BACHARELADO EM CIÊNCIA DA COMPUTAÇÃO</a:t>
            </a:r>
          </a:p>
          <a:p>
            <a:r>
              <a:rPr lang="pt-BR" dirty="0">
                <a:solidFill>
                  <a:schemeClr val="tx1"/>
                </a:solidFill>
              </a:rPr>
              <a:t>MATÉRIA: </a:t>
            </a:r>
            <a:r>
              <a:rPr lang="pt-BR" sz="3100" dirty="0">
                <a:solidFill>
                  <a:schemeClr val="tx1"/>
                </a:solidFill>
              </a:rPr>
              <a:t>MICROCONTROLADORES</a:t>
            </a:r>
          </a:p>
          <a:p>
            <a:r>
              <a:rPr lang="pt-BR" dirty="0">
                <a:solidFill>
                  <a:schemeClr val="tx1"/>
                </a:solidFill>
              </a:rPr>
              <a:t>AUTORES: GUSTAVO CONFORTI, MARCELO JORDANO C. MENEZES E RONALDO PINTO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5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786496" y="355385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ANÁLISE DAS TECNOLOGIAS E FERRAMENTAS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43000" y="1548970"/>
            <a:ext cx="9906000" cy="525356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/>
              <a:t>Protocolo SNMP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786496" y="2429711"/>
            <a:ext cx="10619009" cy="3194297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O </a:t>
            </a:r>
            <a:r>
              <a:rPr lang="pt-BR" sz="2000" dirty="0" err="1">
                <a:solidFill>
                  <a:schemeClr val="tx1"/>
                </a:solidFill>
              </a:rPr>
              <a:t>Simple</a:t>
            </a:r>
            <a:r>
              <a:rPr lang="pt-BR" sz="2000" dirty="0">
                <a:solidFill>
                  <a:schemeClr val="tx1"/>
                </a:solidFill>
              </a:rPr>
              <a:t> Network Management </a:t>
            </a:r>
            <a:r>
              <a:rPr lang="pt-BR" sz="2000" dirty="0" err="1">
                <a:solidFill>
                  <a:schemeClr val="tx1"/>
                </a:solidFill>
              </a:rPr>
              <a:t>Protocol</a:t>
            </a:r>
            <a:r>
              <a:rPr lang="pt-BR" sz="2000" dirty="0">
                <a:solidFill>
                  <a:schemeClr val="tx1"/>
                </a:solidFill>
              </a:rPr>
              <a:t> (SNMP) teve sua origem na RFC 1067 em 1988, evoluindo por algumas versões, estando atualmente na versão 3. É um protocolo da camada 7, que utiliza usualmente a porta 161 do protocolo 17.</a:t>
            </a:r>
          </a:p>
          <a:p>
            <a:r>
              <a:rPr lang="pt-BR" sz="2000" dirty="0">
                <a:solidFill>
                  <a:schemeClr val="tx1"/>
                </a:solidFill>
              </a:rPr>
              <a:t>É baseado no modelo gerente – agente; a estação de gerenciamento se comporta como cliente e o dispositivo de rede a ser monitorado se comporta como servidor, enquanto que na operação TRAP ocorre o oposto, pois é o dispositivo gerenciado que inicia a comunicação. Como as tarefas mais complexas de processamento e armazenamento de dados ficam com o gerente, o protocolo requer pouco processamento e pouco software, tornando sua adoção extremamente barata.</a:t>
            </a:r>
          </a:p>
          <a:p>
            <a:r>
              <a:rPr lang="pt-BR" sz="2000" dirty="0">
                <a:solidFill>
                  <a:schemeClr val="tx1"/>
                </a:solidFill>
              </a:rPr>
              <a:t>O protocolo, usado na maioria das vezes em sistemas de gerenciamento de dispositivos ligados em rede, é composto por dois objetos fundamentais: MIB e OID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628A66-A086-44C8-BC34-ED3E5A016225}"/>
              </a:ext>
            </a:extLst>
          </p:cNvPr>
          <p:cNvSpPr txBox="1"/>
          <p:nvPr/>
        </p:nvSpPr>
        <p:spPr>
          <a:xfrm>
            <a:off x="1" y="582263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hlinkClick r:id="rId2"/>
              </a:rPr>
              <a:t>https://www.teleco.com.br/tutoriais/tutorialsnmp/pagina_2.asp</a:t>
            </a:r>
            <a:endParaRPr lang="pt-BR" sz="1400" dirty="0"/>
          </a:p>
          <a:p>
            <a:pPr algn="ctr"/>
            <a:r>
              <a:rPr lang="pt-BR" sz="1400" dirty="0"/>
              <a:t>Acessado em 31/10/2019</a:t>
            </a:r>
          </a:p>
        </p:txBody>
      </p:sp>
    </p:spTree>
    <p:extLst>
      <p:ext uri="{BB962C8B-B14F-4D97-AF65-F5344CB8AC3E}">
        <p14:creationId xmlns:p14="http://schemas.microsoft.com/office/powerpoint/2010/main" val="168179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786496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ANÁLISE DAS TECNOLOGIAS E FERRAMENTAS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73943" y="1548864"/>
            <a:ext cx="9906000" cy="525356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/>
              <a:t>ZABBIX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116073" y="2430046"/>
            <a:ext cx="7463370" cy="3391920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Uma ferramenta de monitoramento de dispositivos e aplicações em rede. Mesmo sendo totalmente open-</a:t>
            </a:r>
            <a:r>
              <a:rPr lang="pt-BR" sz="2000" dirty="0" err="1">
                <a:solidFill>
                  <a:schemeClr val="tx1"/>
                </a:solidFill>
              </a:rPr>
              <a:t>source</a:t>
            </a:r>
            <a:r>
              <a:rPr lang="pt-BR" sz="2000" dirty="0">
                <a:solidFill>
                  <a:schemeClr val="tx1"/>
                </a:solidFill>
              </a:rPr>
              <a:t>, é altamente adotada no ambiente corporativo, devido a sua facilidade de implementação e vasta documentação; o grande número de usuários culmina em um grande número de casos de uso e </a:t>
            </a:r>
            <a:r>
              <a:rPr lang="pt-BR" sz="2000" dirty="0" err="1">
                <a:solidFill>
                  <a:schemeClr val="tx1"/>
                </a:solidFill>
              </a:rPr>
              <a:t>templates</a:t>
            </a:r>
            <a:r>
              <a:rPr lang="pt-BR" sz="2000" dirty="0">
                <a:solidFill>
                  <a:schemeClr val="tx1"/>
                </a:solidFill>
              </a:rPr>
              <a:t>, diminuindo o tempo de configuração e troubleshooting de novos monitores ou </a:t>
            </a:r>
            <a:r>
              <a:rPr lang="pt-BR" sz="2000" dirty="0" err="1">
                <a:solidFill>
                  <a:schemeClr val="tx1"/>
                </a:solidFill>
              </a:rPr>
              <a:t>dashboards</a:t>
            </a:r>
            <a:r>
              <a:rPr lang="pt-BR" sz="2000" dirty="0">
                <a:solidFill>
                  <a:schemeClr val="tx1"/>
                </a:solidFill>
              </a:rPr>
              <a:t>. Além disso, o protocolo aberto possibilita uma fácil integração com outras ferramentas, como o </a:t>
            </a:r>
            <a:r>
              <a:rPr lang="pt-BR" sz="2000" dirty="0" err="1">
                <a:solidFill>
                  <a:schemeClr val="tx1"/>
                </a:solidFill>
              </a:rPr>
              <a:t>Grafana</a:t>
            </a:r>
            <a:r>
              <a:rPr lang="pt-BR" sz="2000" dirty="0">
                <a:solidFill>
                  <a:schemeClr val="tx1"/>
                </a:solidFill>
              </a:rPr>
              <a:t>, para o desenvolvimento </a:t>
            </a:r>
            <a:r>
              <a:rPr lang="pt-BR" sz="2000" dirty="0" err="1">
                <a:solidFill>
                  <a:schemeClr val="tx1"/>
                </a:solidFill>
              </a:rPr>
              <a:t>dashboards</a:t>
            </a:r>
            <a:r>
              <a:rPr lang="pt-BR" sz="2000" dirty="0">
                <a:solidFill>
                  <a:schemeClr val="tx1"/>
                </a:solidFill>
              </a:rPr>
              <a:t> complexos, o ELK </a:t>
            </a:r>
            <a:r>
              <a:rPr lang="pt-BR" sz="2000" dirty="0" err="1">
                <a:solidFill>
                  <a:schemeClr val="tx1"/>
                </a:solidFill>
              </a:rPr>
              <a:t>Stack</a:t>
            </a:r>
            <a:r>
              <a:rPr lang="pt-BR" sz="2000" dirty="0">
                <a:solidFill>
                  <a:schemeClr val="tx1"/>
                </a:solidFill>
              </a:rPr>
              <a:t>, para centralização, armazenamento e </a:t>
            </a:r>
            <a:r>
              <a:rPr lang="pt-BR" sz="2000" dirty="0" err="1">
                <a:solidFill>
                  <a:schemeClr val="tx1"/>
                </a:solidFill>
              </a:rPr>
              <a:t>correlacionamento</a:t>
            </a:r>
            <a:r>
              <a:rPr lang="pt-BR" sz="2000" dirty="0">
                <a:solidFill>
                  <a:schemeClr val="tx1"/>
                </a:solidFill>
              </a:rPr>
              <a:t> de eventos, entre outros</a:t>
            </a:r>
          </a:p>
          <a:p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628A66-A086-44C8-BC34-ED3E5A016225}"/>
              </a:ext>
            </a:extLst>
          </p:cNvPr>
          <p:cNvSpPr txBox="1"/>
          <p:nvPr/>
        </p:nvSpPr>
        <p:spPr>
          <a:xfrm>
            <a:off x="1" y="582196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hlinkClick r:id="rId2"/>
              </a:rPr>
              <a:t>https://www.zabbix.com/features</a:t>
            </a:r>
            <a:endParaRPr lang="pt-BR" sz="1400" dirty="0"/>
          </a:p>
          <a:p>
            <a:pPr algn="ctr"/>
            <a:r>
              <a:rPr lang="pt-BR" sz="1400" dirty="0"/>
              <a:t>Acessado em 31/10/2019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443" y="2724019"/>
            <a:ext cx="4380412" cy="24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3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786496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DESCRIÇÃO DA SOLUÇÃO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786496" y="1771977"/>
            <a:ext cx="10619010" cy="1157681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O armazenamento das informações se dará através de uma pequena estrutura SNMPv2 estática dentro da </a:t>
            </a:r>
            <a:r>
              <a:rPr lang="pt-BR" sz="2000" dirty="0" err="1">
                <a:solidFill>
                  <a:schemeClr val="tx1"/>
                </a:solidFill>
              </a:rPr>
              <a:t>memóra</a:t>
            </a:r>
            <a:r>
              <a:rPr lang="pt-BR" sz="2000" dirty="0">
                <a:solidFill>
                  <a:schemeClr val="tx1"/>
                </a:solidFill>
              </a:rPr>
              <a:t> do </a:t>
            </a:r>
            <a:r>
              <a:rPr lang="pt-BR" sz="2000" dirty="0" err="1">
                <a:solidFill>
                  <a:schemeClr val="tx1"/>
                </a:solidFill>
              </a:rPr>
              <a:t>NodeMCU</a:t>
            </a:r>
            <a:r>
              <a:rPr lang="pt-BR" sz="2000" dirty="0">
                <a:solidFill>
                  <a:schemeClr val="tx1"/>
                </a:solidFill>
              </a:rPr>
              <a:t> contendo os valores de umidade, temperatura, descrição do sistema, nome do sistema, localidade e tempo online do sistema. As </a:t>
            </a:r>
            <a:r>
              <a:rPr lang="pt-BR" sz="2000" dirty="0" err="1">
                <a:solidFill>
                  <a:schemeClr val="tx1"/>
                </a:solidFill>
              </a:rPr>
              <a:t>OIDs</a:t>
            </a:r>
            <a:r>
              <a:rPr lang="pt-BR" sz="2000" dirty="0">
                <a:solidFill>
                  <a:schemeClr val="tx1"/>
                </a:solidFill>
              </a:rPr>
              <a:t> são as seguintes: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502768-8C69-46A2-B1ED-4F726092A8D5}"/>
              </a:ext>
            </a:extLst>
          </p:cNvPr>
          <p:cNvSpPr/>
          <p:nvPr/>
        </p:nvSpPr>
        <p:spPr>
          <a:xfrm>
            <a:off x="3048000" y="3429000"/>
            <a:ext cx="6096000" cy="281461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sysDescr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				1.3.6.1.2.1.1.1.0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sysUpTime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			1.3.6.1.2.1.1.2.0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			1.3.6.1.2.1.1.3.0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sysLocation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			1.3.6.1.2.1.1.4.0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sysTemperature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		1.3.6.1.2.1.1.5.0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pt-BR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sysHumidity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	1.3.6.1.2.1.1.6.0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6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786496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DESCRIÇÃO DA SOLUÇÃO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786496" y="1669775"/>
            <a:ext cx="5309504" cy="4469767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Esses valores serão inseridos na árvore através das leituras em tempo real realizadas pelo DHT11. A transformação de dado analógico para digital é feita pelo próprio sensor, jogando pulsos interpretáveis pelo pino DATA OUT no pino Digital 3 do </a:t>
            </a:r>
            <a:r>
              <a:rPr lang="pt-BR" sz="2000" dirty="0" err="1">
                <a:solidFill>
                  <a:schemeClr val="tx1"/>
                </a:solidFill>
              </a:rPr>
              <a:t>NodeMCU</a:t>
            </a:r>
            <a:r>
              <a:rPr lang="pt-BR" sz="2000" dirty="0">
                <a:solidFill>
                  <a:schemeClr val="tx1"/>
                </a:solidFill>
              </a:rPr>
              <a:t>. O DHT11 é alimentado nos pinos VCC (+5V) e GND, do </a:t>
            </a:r>
            <a:r>
              <a:rPr lang="pt-BR" sz="2000" dirty="0" err="1">
                <a:solidFill>
                  <a:schemeClr val="tx1"/>
                </a:solidFill>
              </a:rPr>
              <a:t>NodeMCU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  <a:p>
            <a:r>
              <a:rPr lang="pt-BR" sz="2000" dirty="0">
                <a:solidFill>
                  <a:schemeClr val="tx1"/>
                </a:solidFill>
              </a:rPr>
              <a:t>A coleta das informações será realizada pelo </a:t>
            </a:r>
            <a:r>
              <a:rPr lang="pt-BR" sz="2000" dirty="0" err="1">
                <a:solidFill>
                  <a:schemeClr val="tx1"/>
                </a:solidFill>
              </a:rPr>
              <a:t>Zabbix</a:t>
            </a:r>
            <a:r>
              <a:rPr lang="pt-BR" sz="2000" dirty="0">
                <a:solidFill>
                  <a:schemeClr val="tx1"/>
                </a:solidFill>
              </a:rPr>
              <a:t> através de </a:t>
            </a:r>
            <a:r>
              <a:rPr lang="pt-BR" sz="2000" dirty="0" err="1">
                <a:solidFill>
                  <a:schemeClr val="tx1"/>
                </a:solidFill>
              </a:rPr>
              <a:t>gets</a:t>
            </a:r>
            <a:r>
              <a:rPr lang="pt-BR" sz="2000" dirty="0">
                <a:solidFill>
                  <a:schemeClr val="tx1"/>
                </a:solidFill>
              </a:rPr>
              <a:t> periódicos nas </a:t>
            </a:r>
            <a:r>
              <a:rPr lang="pt-BR" sz="2000" dirty="0" err="1">
                <a:solidFill>
                  <a:schemeClr val="tx1"/>
                </a:solidFill>
              </a:rPr>
              <a:t>OIDs</a:t>
            </a:r>
            <a:r>
              <a:rPr lang="pt-BR" sz="2000" dirty="0">
                <a:solidFill>
                  <a:schemeClr val="tx1"/>
                </a:solidFill>
              </a:rPr>
              <a:t> estabelecidas no código. Os itens </a:t>
            </a:r>
            <a:r>
              <a:rPr lang="pt-BR" sz="2000" dirty="0" err="1">
                <a:solidFill>
                  <a:schemeClr val="tx1"/>
                </a:solidFill>
              </a:rPr>
              <a:t>Temperature</a:t>
            </a:r>
            <a:r>
              <a:rPr lang="pt-BR" sz="2000" dirty="0">
                <a:solidFill>
                  <a:schemeClr val="tx1"/>
                </a:solidFill>
              </a:rPr>
              <a:t> e </a:t>
            </a:r>
            <a:r>
              <a:rPr lang="pt-BR" sz="2000" dirty="0" err="1">
                <a:solidFill>
                  <a:schemeClr val="tx1"/>
                </a:solidFill>
              </a:rPr>
              <a:t>Humidity</a:t>
            </a:r>
            <a:r>
              <a:rPr lang="pt-BR" sz="2000" dirty="0">
                <a:solidFill>
                  <a:schemeClr val="tx1"/>
                </a:solidFill>
              </a:rPr>
              <a:t> do Host </a:t>
            </a:r>
            <a:r>
              <a:rPr lang="pt-BR" sz="2000" dirty="0" err="1">
                <a:solidFill>
                  <a:schemeClr val="tx1"/>
                </a:solidFill>
              </a:rPr>
              <a:t>NodeMCU</a:t>
            </a:r>
            <a:r>
              <a:rPr lang="pt-BR" sz="2000" dirty="0">
                <a:solidFill>
                  <a:schemeClr val="tx1"/>
                </a:solidFill>
              </a:rPr>
              <a:t> irão alimentar o </a:t>
            </a:r>
            <a:r>
              <a:rPr lang="pt-BR" sz="2000" dirty="0" err="1">
                <a:solidFill>
                  <a:schemeClr val="tx1"/>
                </a:solidFill>
              </a:rPr>
              <a:t>Zabbix</a:t>
            </a:r>
            <a:r>
              <a:rPr lang="pt-BR" sz="2000" dirty="0">
                <a:solidFill>
                  <a:schemeClr val="tx1"/>
                </a:solidFill>
              </a:rPr>
              <a:t>. Estes valores serão a base para o estabelecimento de </a:t>
            </a:r>
            <a:r>
              <a:rPr lang="pt-BR" sz="2000" dirty="0" err="1">
                <a:solidFill>
                  <a:schemeClr val="tx1"/>
                </a:solidFill>
              </a:rPr>
              <a:t>thresholds</a:t>
            </a:r>
            <a:r>
              <a:rPr lang="pt-BR" sz="2000" dirty="0">
                <a:solidFill>
                  <a:schemeClr val="tx1"/>
                </a:solidFill>
              </a:rPr>
              <a:t>, notificações, dashboards, 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452C98-C51F-461F-B1F1-71084B33C6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74" y="1669776"/>
            <a:ext cx="4812836" cy="44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8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786496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METODOLOGIA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786495" y="2565515"/>
            <a:ext cx="10619010" cy="2034478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Alocação da árvore SNMP;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Inicialização do pino de saída com o LED para identificar que o sistema está rodando;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Inicialização do driver Wi-Fi, conecta e obtém IP;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Inicialização do driver sensor de temperatura;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Inicialização do agente SNMP e registro da função de </a:t>
            </a:r>
            <a:r>
              <a:rPr lang="pt-BR" sz="2000" dirty="0" err="1">
                <a:solidFill>
                  <a:schemeClr val="tx1"/>
                </a:solidFill>
              </a:rPr>
              <a:t>callback</a:t>
            </a:r>
            <a:r>
              <a:rPr lang="pt-BR" sz="2000" dirty="0">
                <a:solidFill>
                  <a:schemeClr val="tx1"/>
                </a:solidFill>
              </a:rPr>
              <a:t> de dados recebidos.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D3D95B-8CDC-417A-B622-DE923716E8D5}"/>
              </a:ext>
            </a:extLst>
          </p:cNvPr>
          <p:cNvSpPr/>
          <p:nvPr/>
        </p:nvSpPr>
        <p:spPr>
          <a:xfrm>
            <a:off x="5001277" y="1626687"/>
            <a:ext cx="2189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+mj-lt"/>
                <a:ea typeface="Calibri" panose="020F0502020204030204" pitchFamily="34" charset="0"/>
              </a:rPr>
              <a:t>Inicialização</a:t>
            </a: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049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786496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METODOLOGIA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786495" y="1911173"/>
            <a:ext cx="10619010" cy="4347013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tx1"/>
                </a:solidFill>
              </a:rPr>
              <a:t>A execução passa para a etapa do loop, realizado na seguinte sequência: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Liga o LED conectado ao pino D1, isto serve para identificar que o sistema está rodando;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Coleta os valores de temperatura e humidade fornecidos pelo DHT11;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Os valores, originalmente ponto flutuante, são multiplicados por 10 e é realizado o casting para inteiro;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O destinatário do pacote deverá realizar a divisão do valor por 10;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Atualiza o valor que é enviado quando é realizada uma requisição para o OID </a:t>
            </a:r>
            <a:r>
              <a:rPr lang="pt-BR" sz="2000" i="1" dirty="0" err="1">
                <a:solidFill>
                  <a:schemeClr val="tx1"/>
                </a:solidFill>
              </a:rPr>
              <a:t>sysUpTime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Desliga o LED de atividade;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Chama o método </a:t>
            </a:r>
            <a:r>
              <a:rPr lang="pt-BR" sz="2000" dirty="0" err="1">
                <a:solidFill>
                  <a:schemeClr val="tx1"/>
                </a:solidFill>
              </a:rPr>
              <a:t>listen</a:t>
            </a:r>
            <a:r>
              <a:rPr lang="pt-BR" sz="2000" dirty="0">
                <a:solidFill>
                  <a:schemeClr val="tx1"/>
                </a:solidFill>
              </a:rPr>
              <a:t>() da biblioteca </a:t>
            </a:r>
            <a:r>
              <a:rPr lang="pt-BR" sz="2000" dirty="0" err="1">
                <a:solidFill>
                  <a:schemeClr val="tx1"/>
                </a:solidFill>
              </a:rPr>
              <a:t>Agentuino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Este método, internamente, chama o método </a:t>
            </a:r>
            <a:r>
              <a:rPr lang="pt-BR" sz="2000" dirty="0" err="1">
                <a:solidFill>
                  <a:schemeClr val="tx1"/>
                </a:solidFill>
              </a:rPr>
              <a:t>listen</a:t>
            </a:r>
            <a:r>
              <a:rPr lang="pt-BR" sz="2000" dirty="0">
                <a:solidFill>
                  <a:schemeClr val="tx1"/>
                </a:solidFill>
              </a:rPr>
              <a:t>() da biblioteca Wi-Fi UDP;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Caso existam pacotes UDP recebidos, a biblioteca </a:t>
            </a:r>
            <a:r>
              <a:rPr lang="pt-BR" sz="2000" dirty="0" err="1">
                <a:solidFill>
                  <a:schemeClr val="tx1"/>
                </a:solidFill>
              </a:rPr>
              <a:t>Agentuino</a:t>
            </a:r>
            <a:r>
              <a:rPr lang="pt-BR" sz="2000" dirty="0">
                <a:solidFill>
                  <a:schemeClr val="tx1"/>
                </a:solidFill>
              </a:rPr>
              <a:t> realiza o call-back, ou seja, executa o método de tratamento </a:t>
            </a:r>
            <a:r>
              <a:rPr lang="pt-BR" sz="2000" dirty="0" err="1">
                <a:solidFill>
                  <a:schemeClr val="tx1"/>
                </a:solidFill>
              </a:rPr>
              <a:t>pduReceivedCallback</a:t>
            </a:r>
            <a:r>
              <a:rPr lang="pt-BR" sz="2000" dirty="0">
                <a:solidFill>
                  <a:schemeClr val="tx1"/>
                </a:solidFill>
              </a:rPr>
              <a:t>() presente no firmware desenvolvido.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D3D95B-8CDC-417A-B622-DE923716E8D5}"/>
              </a:ext>
            </a:extLst>
          </p:cNvPr>
          <p:cNvSpPr/>
          <p:nvPr/>
        </p:nvSpPr>
        <p:spPr>
          <a:xfrm>
            <a:off x="5592497" y="1299516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+mj-lt"/>
                <a:ea typeface="Calibri" panose="020F0502020204030204" pitchFamily="34" charset="0"/>
              </a:rPr>
              <a:t>Loop</a:t>
            </a: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41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786496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RESULTADOS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902871" y="2408978"/>
            <a:ext cx="5740140" cy="2660827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tx1"/>
                </a:solidFill>
              </a:rPr>
              <a:t>A validação do firmware foi realizada em etapas: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Aplicação para leitura de temperatura e humidade provenientes do DHT11;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Envio dos valores para a serial e observação através do monitor nativo da IDE do Arduino;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Validação da montagem e os pinos utilizados.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D3D95B-8CDC-417A-B622-DE923716E8D5}"/>
              </a:ext>
            </a:extLst>
          </p:cNvPr>
          <p:cNvSpPr/>
          <p:nvPr/>
        </p:nvSpPr>
        <p:spPr>
          <a:xfrm>
            <a:off x="5207263" y="1548419"/>
            <a:ext cx="1777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+mj-lt"/>
                <a:ea typeface="Calibri" panose="020F0502020204030204" pitchFamily="34" charset="0"/>
              </a:rPr>
              <a:t>Validação</a:t>
            </a:r>
            <a:endParaRPr lang="pt-BR" sz="3200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CE6950-8CB9-403D-8891-CF1C2AC954D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8" t="29800" b="3842"/>
          <a:stretch/>
        </p:blipFill>
        <p:spPr bwMode="auto">
          <a:xfrm>
            <a:off x="8150959" y="2124903"/>
            <a:ext cx="3138170" cy="322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79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844683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RESULTADOS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844683" y="2408979"/>
            <a:ext cx="10619009" cy="2414692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tx1"/>
                </a:solidFill>
              </a:rPr>
              <a:t>Teste e validação da conexão Wi-Fi: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NodeMCU</a:t>
            </a:r>
            <a:r>
              <a:rPr lang="pt-BR" sz="2000" dirty="0">
                <a:solidFill>
                  <a:schemeClr val="tx1"/>
                </a:solidFill>
              </a:rPr>
              <a:t> conectado na rede FADERGS;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Possível realizar testes de PING entre as máquinas e o dispositivo;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Realizada a validação da comunicação SNMP através da biblioteca </a:t>
            </a:r>
            <a:r>
              <a:rPr lang="pt-BR" sz="2000" dirty="0" err="1">
                <a:solidFill>
                  <a:schemeClr val="tx1"/>
                </a:solidFill>
              </a:rPr>
              <a:t>Argentuino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Modificação da biblioteca para realizar a comunicação via Wi-Fi;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Utilização do software </a:t>
            </a:r>
            <a:r>
              <a:rPr lang="pt-BR" sz="2000" dirty="0" err="1">
                <a:solidFill>
                  <a:schemeClr val="tx1"/>
                </a:solidFill>
              </a:rPr>
              <a:t>Paessler</a:t>
            </a:r>
            <a:r>
              <a:rPr lang="pt-BR" sz="2000" dirty="0">
                <a:solidFill>
                  <a:schemeClr val="tx1"/>
                </a:solidFill>
              </a:rPr>
              <a:t> SNMP </a:t>
            </a:r>
            <a:r>
              <a:rPr lang="pt-BR" sz="2000" dirty="0" err="1">
                <a:solidFill>
                  <a:schemeClr val="tx1"/>
                </a:solidFill>
              </a:rPr>
              <a:t>Tester</a:t>
            </a:r>
            <a:r>
              <a:rPr lang="pt-BR" sz="2000" dirty="0">
                <a:solidFill>
                  <a:schemeClr val="tx1"/>
                </a:solidFill>
              </a:rPr>
              <a:t> para realizar as requisições.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D3D95B-8CDC-417A-B622-DE923716E8D5}"/>
              </a:ext>
            </a:extLst>
          </p:cNvPr>
          <p:cNvSpPr/>
          <p:nvPr/>
        </p:nvSpPr>
        <p:spPr>
          <a:xfrm>
            <a:off x="5265450" y="1548419"/>
            <a:ext cx="1777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+mj-lt"/>
                <a:ea typeface="Calibri" panose="020F0502020204030204" pitchFamily="34" charset="0"/>
              </a:rPr>
              <a:t>Validação</a:t>
            </a: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0682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844683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RESULTADOS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844683" y="2390803"/>
            <a:ext cx="10619009" cy="1902962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tx1"/>
                </a:solidFill>
              </a:rPr>
              <a:t>A configuração de conexão é realizada no software de teste, onde: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Local IP: é o IP do computador, no caso, o host;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Device IP/</a:t>
            </a:r>
            <a:r>
              <a:rPr lang="pt-BR" sz="2000" dirty="0" err="1">
                <a:solidFill>
                  <a:schemeClr val="tx1"/>
                </a:solidFill>
              </a:rPr>
              <a:t>Port</a:t>
            </a:r>
            <a:r>
              <a:rPr lang="pt-BR" sz="2000" dirty="0">
                <a:solidFill>
                  <a:schemeClr val="tx1"/>
                </a:solidFill>
              </a:rPr>
              <a:t>: IP do </a:t>
            </a:r>
            <a:r>
              <a:rPr lang="pt-BR" sz="2000" dirty="0" err="1">
                <a:solidFill>
                  <a:schemeClr val="tx1"/>
                </a:solidFill>
              </a:rPr>
              <a:t>NodeMCU</a:t>
            </a:r>
            <a:r>
              <a:rPr lang="pt-BR" sz="2000" dirty="0">
                <a:solidFill>
                  <a:schemeClr val="tx1"/>
                </a:solidFill>
              </a:rPr>
              <a:t> e a porta 161 (padrão UDP);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SNMP </a:t>
            </a:r>
            <a:r>
              <a:rPr lang="pt-BR" sz="2000" dirty="0" err="1">
                <a:solidFill>
                  <a:schemeClr val="tx1"/>
                </a:solidFill>
              </a:rPr>
              <a:t>Version</a:t>
            </a:r>
            <a:r>
              <a:rPr lang="pt-BR" sz="2000" dirty="0">
                <a:solidFill>
                  <a:schemeClr val="tx1"/>
                </a:solidFill>
              </a:rPr>
              <a:t>: É utilizada a versão 1 do protocolo;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Community: A comunidade é pública.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D3D95B-8CDC-417A-B622-DE923716E8D5}"/>
              </a:ext>
            </a:extLst>
          </p:cNvPr>
          <p:cNvSpPr/>
          <p:nvPr/>
        </p:nvSpPr>
        <p:spPr>
          <a:xfrm>
            <a:off x="5265450" y="1539331"/>
            <a:ext cx="1777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+mj-lt"/>
                <a:ea typeface="Calibri" panose="020F0502020204030204" pitchFamily="34" charset="0"/>
              </a:rPr>
              <a:t>Validação</a:t>
            </a:r>
            <a:endParaRPr lang="pt-BR" sz="3200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B70B70-E470-452B-B5E2-E8186A7EDE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32" y="4560462"/>
            <a:ext cx="4711336" cy="15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7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693400" y="294088"/>
            <a:ext cx="10967297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RESULTADOS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693400" y="2456419"/>
            <a:ext cx="10967296" cy="838200"/>
          </a:xfrm>
          <a:prstGeom prst="rect">
            <a:avLst/>
          </a:prstGeom>
          <a:ln>
            <a:noFill/>
          </a:ln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tx1"/>
                </a:solidFill>
              </a:rPr>
              <a:t>O </a:t>
            </a:r>
            <a:r>
              <a:rPr lang="pt-BR" sz="2000" dirty="0" err="1">
                <a:solidFill>
                  <a:schemeClr val="tx1"/>
                </a:solidFill>
              </a:rPr>
              <a:t>NodeMCU</a:t>
            </a:r>
            <a:r>
              <a:rPr lang="pt-BR" sz="2000" dirty="0">
                <a:solidFill>
                  <a:schemeClr val="tx1"/>
                </a:solidFill>
              </a:rPr>
              <a:t> realiza as configurações e habilita a comunicação Wi-Fi.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Saída serial do dispositivo durante a inicialização: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A56181-6D43-43BF-B143-104684E834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0" y="3664296"/>
            <a:ext cx="4187945" cy="245127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193A022-E66B-4925-8F9D-4335C245700A}"/>
              </a:ext>
            </a:extLst>
          </p:cNvPr>
          <p:cNvSpPr/>
          <p:nvPr/>
        </p:nvSpPr>
        <p:spPr>
          <a:xfrm>
            <a:off x="5288311" y="1501966"/>
            <a:ext cx="1777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+mj-lt"/>
                <a:ea typeface="Calibri" panose="020F0502020204030204" pitchFamily="34" charset="0"/>
              </a:rPr>
              <a:t>Validação</a:t>
            </a: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564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1143001" y="631031"/>
            <a:ext cx="990599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APRESENTAÇÃO</a:t>
            </a:r>
            <a:r>
              <a:rPr lang="pt-BR" dirty="0"/>
              <a:t> GERAL DO PROJETO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43000" y="2100262"/>
            <a:ext cx="9906000" cy="516777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>
                <a:latin typeface="+mj-lt"/>
              </a:rPr>
              <a:t>Problema: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1142999" y="3248070"/>
            <a:ext cx="9906001" cy="2978900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O projeto surgiu de uma oportunidade comercial na empresa de um dos integrantes. É uma companhia de gerenciamento e implementação de redes, segurança e virtualização para terceiros. A ideia é criar um dispositivo que possibilite a monitoria remota da temperatura do data center do cliente 24/7, como serviço; o termômetro irá enviar dados para as ferramentas de monitoramento da empresa. Cada técnico levará um desses consigo e será bonificado com uma porcentagem de cada implementação.</a:t>
            </a:r>
          </a:p>
          <a:p>
            <a:r>
              <a:rPr lang="pt-BR" sz="2000" dirty="0">
                <a:solidFill>
                  <a:schemeClr val="tx1"/>
                </a:solidFill>
              </a:rPr>
              <a:t>Atualmente a empresa não disponibiliza controle de temperatura para os clientes, logo seria uma adição ao seu portfólio de produtos.</a:t>
            </a:r>
          </a:p>
          <a:p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3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352337" y="288060"/>
            <a:ext cx="510605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D3D95B-8CDC-417A-B622-DE923716E8D5}"/>
              </a:ext>
            </a:extLst>
          </p:cNvPr>
          <p:cNvSpPr/>
          <p:nvPr/>
        </p:nvSpPr>
        <p:spPr>
          <a:xfrm>
            <a:off x="2016629" y="1126260"/>
            <a:ext cx="1777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+mj-lt"/>
                <a:ea typeface="Calibri" panose="020F0502020204030204" pitchFamily="34" charset="0"/>
              </a:rPr>
              <a:t>Validação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0F0C6C-7DB6-4C3C-A4D3-8B125758411D}"/>
              </a:ext>
            </a:extLst>
          </p:cNvPr>
          <p:cNvSpPr/>
          <p:nvPr/>
        </p:nvSpPr>
        <p:spPr>
          <a:xfrm>
            <a:off x="352337" y="3228945"/>
            <a:ext cx="510605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/>
              <a:t>Exemplos de requisições e respostas através do software SNMP </a:t>
            </a:r>
            <a:r>
              <a:rPr lang="pt-BR" sz="2000" dirty="0" err="1"/>
              <a:t>Tester</a:t>
            </a:r>
            <a:r>
              <a:rPr lang="pt-BR" sz="2000" dirty="0"/>
              <a:t>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2BCFDD-3069-4414-A0C5-FAAE312EA7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1381"/>
          <a:stretch/>
        </p:blipFill>
        <p:spPr>
          <a:xfrm>
            <a:off x="6065240" y="288060"/>
            <a:ext cx="5774423" cy="60540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42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352337" y="288060"/>
            <a:ext cx="11282314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D3D95B-8CDC-417A-B622-DE923716E8D5}"/>
              </a:ext>
            </a:extLst>
          </p:cNvPr>
          <p:cNvSpPr/>
          <p:nvPr/>
        </p:nvSpPr>
        <p:spPr>
          <a:xfrm>
            <a:off x="5207263" y="1346399"/>
            <a:ext cx="1777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+mj-lt"/>
                <a:ea typeface="Calibri" panose="020F0502020204030204" pitchFamily="34" charset="0"/>
              </a:rPr>
              <a:t>Validação</a:t>
            </a:r>
            <a:endParaRPr lang="pt-BR" sz="3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0F0C6C-7DB6-4C3C-A4D3-8B125758411D}"/>
              </a:ext>
            </a:extLst>
          </p:cNvPr>
          <p:cNvSpPr/>
          <p:nvPr/>
        </p:nvSpPr>
        <p:spPr>
          <a:xfrm>
            <a:off x="650307" y="3879485"/>
            <a:ext cx="7065488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/>
              <a:t>No monitor serial é possível acompanhar as requisições recebidas: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05EFFA-A83F-42C4-8326-18EA8901B3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75" y="2054372"/>
            <a:ext cx="2814639" cy="40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6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403590" y="288060"/>
            <a:ext cx="11282314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D3D95B-8CDC-417A-B622-DE923716E8D5}"/>
              </a:ext>
            </a:extLst>
          </p:cNvPr>
          <p:cNvSpPr/>
          <p:nvPr/>
        </p:nvSpPr>
        <p:spPr>
          <a:xfrm>
            <a:off x="5097212" y="1347650"/>
            <a:ext cx="1895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+mj-lt"/>
                <a:ea typeface="Calibri" panose="020F0502020204030204" pitchFamily="34" charset="0"/>
              </a:rPr>
              <a:t>Conclusão</a:t>
            </a:r>
            <a:endParaRPr lang="pt-BR" sz="3200" dirty="0">
              <a:latin typeface="+mj-l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2AD060-DB58-4C2F-8F07-880127C0F7CB}"/>
              </a:ext>
            </a:extLst>
          </p:cNvPr>
          <p:cNvSpPr/>
          <p:nvPr/>
        </p:nvSpPr>
        <p:spPr>
          <a:xfrm>
            <a:off x="403590" y="2153814"/>
            <a:ext cx="112823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Vasta quantidade de material sobre Arduino na internet;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Falta de recursos da IDE do Arduino torna o tratamento de problemas mais dificultoso quando o processo “sai da curva” dos diversos tutoriais online;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É essencial o conhecimento teórico sobre microcontroladores e programação;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Dificuldades, principalmente, com a biblioteca do protocolo SNMP;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Biblioteca </a:t>
            </a:r>
            <a:r>
              <a:rPr lang="pt-BR" sz="2000" dirty="0" err="1"/>
              <a:t>Agentuino</a:t>
            </a:r>
            <a:r>
              <a:rPr lang="pt-BR" sz="2000" dirty="0"/>
              <a:t> é antiga e limitada sendo necessário diversas </a:t>
            </a:r>
            <a:r>
              <a:rPr lang="pt-BR" sz="2000" dirty="0" err="1"/>
              <a:t>strings</a:t>
            </a:r>
            <a:r>
              <a:rPr lang="pt-BR" sz="2000" dirty="0"/>
              <a:t>, uma para cada OID;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Quanto mais valores são utilizados, mais cresce o consumo de memória, como </a:t>
            </a:r>
            <a:r>
              <a:rPr lang="pt-BR" sz="2000" dirty="0" err="1"/>
              <a:t>NodeMCU</a:t>
            </a:r>
            <a:r>
              <a:rPr lang="pt-BR" sz="2000" dirty="0"/>
              <a:t> isto pode se tornar um problema;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Alterar o código da biblioteca para utilizar a biblioteca </a:t>
            </a:r>
            <a:r>
              <a:rPr lang="pt-BR" sz="2000" dirty="0" err="1"/>
              <a:t>WiFiUdp.h</a:t>
            </a:r>
            <a:r>
              <a:rPr lang="pt-BR" sz="2000" dirty="0"/>
              <a:t> pois a padrão utiliza Ethernet;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IDE do Arduino compila as bibliotecas no mesmo momento de compilação do firmware principal;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projeto foi uma excelente oportunidade para aprender, na prática, a desenvolver um projeto do zero;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Desenvolvimento próprio de firmware e comunicação com outros dispositivos, sendo o principal aspecto de </a:t>
            </a:r>
            <a:r>
              <a:rPr lang="pt-BR" sz="2000" dirty="0" err="1"/>
              <a:t>IoT</a:t>
            </a:r>
            <a:r>
              <a:rPr lang="pt-BR" sz="2000" dirty="0"/>
              <a:t> (Internet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Things</a:t>
            </a:r>
            <a:r>
              <a:rPr lang="pt-B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906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1141412" y="805780"/>
            <a:ext cx="990599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APRESENTAÇÃO GERAL DO PROJETO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41411" y="2449760"/>
            <a:ext cx="9906000" cy="525356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>
                <a:latin typeface="+mj-lt"/>
              </a:rPr>
              <a:t>Solução do Problema: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1141412" y="3780896"/>
            <a:ext cx="9906000" cy="2271322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Proporcionar uma opção barata para geração de dados de temperatura, esta irá alimentar ferramentas externas de monitoramento de recursos através do protocolo </a:t>
            </a:r>
            <a:r>
              <a:rPr lang="pt-BR" sz="2000" dirty="0" err="1">
                <a:solidFill>
                  <a:schemeClr val="tx1"/>
                </a:solidFill>
              </a:rPr>
              <a:t>snmp</a:t>
            </a:r>
            <a:r>
              <a:rPr lang="pt-BR" sz="2000" dirty="0">
                <a:solidFill>
                  <a:schemeClr val="tx1"/>
                </a:solidFill>
              </a:rPr>
              <a:t>. Com isto, será possível a configuração de </a:t>
            </a:r>
            <a:r>
              <a:rPr lang="pt-BR" sz="2000" dirty="0" err="1">
                <a:solidFill>
                  <a:schemeClr val="tx1"/>
                </a:solidFill>
              </a:rPr>
              <a:t>thresholds</a:t>
            </a:r>
            <a:r>
              <a:rPr lang="pt-BR" sz="2000" dirty="0">
                <a:solidFill>
                  <a:schemeClr val="tx1"/>
                </a:solidFill>
              </a:rPr>
              <a:t> máximos e mínimos e o geração de alertas mediante a ultrapassagem dos mesmos e os valores lidos pelo dispositivo poderão ser interpretados por softwares terceiros.</a:t>
            </a:r>
          </a:p>
        </p:txBody>
      </p:sp>
    </p:spTree>
    <p:extLst>
      <p:ext uri="{BB962C8B-B14F-4D97-AF65-F5344CB8AC3E}">
        <p14:creationId xmlns:p14="http://schemas.microsoft.com/office/powerpoint/2010/main" val="66173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1141412" y="632969"/>
            <a:ext cx="990599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APRESENTAÇÃO GERAL DO PROJETO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41411" y="2104138"/>
            <a:ext cx="9906000" cy="525356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>
                <a:latin typeface="+mj-lt"/>
              </a:rPr>
              <a:t>Visão Geral: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1141411" y="3262463"/>
            <a:ext cx="9906000" cy="2962567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O projeto será baseado em três pilares principais.</a:t>
            </a:r>
          </a:p>
          <a:p>
            <a:r>
              <a:rPr lang="pt-BR" sz="2000" dirty="0">
                <a:solidFill>
                  <a:schemeClr val="tx1"/>
                </a:solidFill>
              </a:rPr>
              <a:t>Para hardware, utilizaremos o módulo </a:t>
            </a:r>
            <a:r>
              <a:rPr lang="pt-BR" sz="2000" dirty="0" err="1">
                <a:solidFill>
                  <a:schemeClr val="tx1"/>
                </a:solidFill>
              </a:rPr>
              <a:t>NodeMCU</a:t>
            </a:r>
            <a:r>
              <a:rPr lang="pt-BR" sz="2000" dirty="0">
                <a:solidFill>
                  <a:schemeClr val="tx1"/>
                </a:solidFill>
              </a:rPr>
              <a:t> e o sensor de temperatura DHT11, eles serão responsáveis pela coleta e conversão dos dados climáticos do ambiente. </a:t>
            </a:r>
          </a:p>
          <a:p>
            <a:r>
              <a:rPr lang="pt-BR" sz="2000" dirty="0">
                <a:solidFill>
                  <a:schemeClr val="tx1"/>
                </a:solidFill>
              </a:rPr>
              <a:t>O protocolo SNMP será o encarregado de transmitir essas informações para outros dispositivos em rede. </a:t>
            </a:r>
          </a:p>
          <a:p>
            <a:r>
              <a:rPr lang="pt-BR" sz="2000" dirty="0">
                <a:solidFill>
                  <a:schemeClr val="tx1"/>
                </a:solidFill>
              </a:rPr>
              <a:t>Como prova de conceito, usaremos uma VM do </a:t>
            </a:r>
            <a:r>
              <a:rPr lang="pt-BR" sz="2000" dirty="0" err="1">
                <a:solidFill>
                  <a:schemeClr val="tx1"/>
                </a:solidFill>
              </a:rPr>
              <a:t>Zabbix</a:t>
            </a:r>
            <a:r>
              <a:rPr lang="pt-BR" sz="2000" dirty="0">
                <a:solidFill>
                  <a:schemeClr val="tx1"/>
                </a:solidFill>
              </a:rPr>
              <a:t> para visualizar os dados gerados pelo termômetro.</a:t>
            </a:r>
          </a:p>
        </p:txBody>
      </p:sp>
    </p:spTree>
    <p:extLst>
      <p:ext uri="{BB962C8B-B14F-4D97-AF65-F5344CB8AC3E}">
        <p14:creationId xmlns:p14="http://schemas.microsoft.com/office/powerpoint/2010/main" val="331532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1143001" y="126406"/>
            <a:ext cx="990599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DESCRIÇÃO DO PROBLEMA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43000" y="1152807"/>
            <a:ext cx="9906000" cy="525356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>
                <a:latin typeface="+mj-lt"/>
              </a:rPr>
              <a:t>Alternativas Disponíveis: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119543" y="1866364"/>
            <a:ext cx="7959055" cy="3876486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>
                <a:solidFill>
                  <a:schemeClr val="tx1"/>
                </a:solidFill>
              </a:rPr>
              <a:t>Nextcon</a:t>
            </a:r>
            <a:r>
              <a:rPr lang="pt-BR" sz="2000" b="1" dirty="0">
                <a:solidFill>
                  <a:schemeClr val="tx1"/>
                </a:solidFill>
              </a:rPr>
              <a:t> - MLB-1201634562: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Compatível com ZABIXX, PRTG, DUDE e outros sistemas que utilizam SNMP;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Sistema não possui interface gráfica ou </a:t>
            </a:r>
            <a:r>
              <a:rPr lang="pt-BR" sz="2000" dirty="0" err="1">
                <a:solidFill>
                  <a:schemeClr val="tx1"/>
                </a:solidFill>
              </a:rPr>
              <a:t>telnet</a:t>
            </a:r>
            <a:r>
              <a:rPr lang="pt-BR" sz="2000" dirty="0">
                <a:solidFill>
                  <a:schemeClr val="tx1"/>
                </a:solidFill>
              </a:rPr>
              <a:t> para acesso;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Acesso aos dados coletados deve ser realizado exclusivamente por um cliente SNMP;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Sensor com porta cabeada Ethernet RJ45;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Conectado a uma rede Ethernet com DHCP ativado e monitoramento via SNMP;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Informações de temperatura a partir de qualquer Smartfone, tablet ou PC.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FC6775-D82B-4B73-BCD2-09EA3D27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712" y="2453463"/>
            <a:ext cx="3617478" cy="27022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CB61BF8-FE60-44B2-B0A5-B09955712DAE}"/>
              </a:ext>
            </a:extLst>
          </p:cNvPr>
          <p:cNvSpPr txBox="1"/>
          <p:nvPr/>
        </p:nvSpPr>
        <p:spPr>
          <a:xfrm flipH="1">
            <a:off x="0" y="5931051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hlinkClick r:id="rId3"/>
              </a:rPr>
              <a:t>https://produto.mercadolivre.com.br/MLB-1201634562-monitor-de-temperatura-datacenter-snmp-_JM?quantity=1#position=1&amp;type=item&amp;tracking_id=815a5427-544c-4814-9ac0-9336f16f5318</a:t>
            </a:r>
            <a:endParaRPr lang="pt-BR" sz="1050" dirty="0"/>
          </a:p>
          <a:p>
            <a:pPr algn="ctr"/>
            <a:r>
              <a:rPr lang="pt-BR" sz="1050" dirty="0"/>
              <a:t>Acessado em 17/11/2019.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229D48-AAA8-40BB-9C97-36FD33ADEBCA}"/>
              </a:ext>
            </a:extLst>
          </p:cNvPr>
          <p:cNvSpPr/>
          <p:nvPr/>
        </p:nvSpPr>
        <p:spPr>
          <a:xfrm>
            <a:off x="9546644" y="5164139"/>
            <a:ext cx="1225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R$ 399,99</a:t>
            </a:r>
          </a:p>
        </p:txBody>
      </p:sp>
    </p:spTree>
    <p:extLst>
      <p:ext uri="{BB962C8B-B14F-4D97-AF65-F5344CB8AC3E}">
        <p14:creationId xmlns:p14="http://schemas.microsoft.com/office/powerpoint/2010/main" val="36738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1143001" y="126406"/>
            <a:ext cx="990599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DESCRIÇÃO DO PROBLEMA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43000" y="1152807"/>
            <a:ext cx="9906000" cy="525356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>
                <a:latin typeface="+mj-lt"/>
              </a:rPr>
              <a:t>Alternativas Disponíveis: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119543" y="1866364"/>
            <a:ext cx="7959055" cy="3876486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>
                <a:solidFill>
                  <a:schemeClr val="tx1"/>
                </a:solidFill>
              </a:rPr>
              <a:t>Nextcon</a:t>
            </a:r>
            <a:r>
              <a:rPr lang="pt-BR" sz="2000" b="1" dirty="0">
                <a:solidFill>
                  <a:schemeClr val="tx1"/>
                </a:solidFill>
              </a:rPr>
              <a:t> - MLB-1287618357: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Compatível com ZABIXX, PRTG, DUDE e outros sistemas que utilizam SNMP;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Sistema não possui interface gráfica ou </a:t>
            </a:r>
            <a:r>
              <a:rPr lang="pt-BR" sz="2000" dirty="0" err="1">
                <a:solidFill>
                  <a:schemeClr val="tx1"/>
                </a:solidFill>
              </a:rPr>
              <a:t>telnet</a:t>
            </a:r>
            <a:r>
              <a:rPr lang="pt-BR" sz="2000" dirty="0">
                <a:solidFill>
                  <a:schemeClr val="tx1"/>
                </a:solidFill>
              </a:rPr>
              <a:t> para acesso;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Acesso aos dados coletados deve ser realizado exclusivamente por um cliente SNMP;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Sensor com conectividade WiFi;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Conectado a uma rede Ethernet com DHCP ativado e monitoramento via SNMP;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Informações de temperatura a partir de qualquer Smartfone, tablet ou PC.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B61BF8-FE60-44B2-B0A5-B09955712DAE}"/>
              </a:ext>
            </a:extLst>
          </p:cNvPr>
          <p:cNvSpPr txBox="1"/>
          <p:nvPr/>
        </p:nvSpPr>
        <p:spPr>
          <a:xfrm flipH="1">
            <a:off x="0" y="5931051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hlinkClick r:id="rId2"/>
              </a:rPr>
              <a:t>https://produto.mercadolivre.com.br/MLB-1194445711-sensor-temperatura-snmp-wifi-zabbix-_JM?quantity=1#position=11&amp;type=item&amp;tracking_id=cc86cdc1-3cbe-4379-85e1-f847229ecc3c</a:t>
            </a:r>
            <a:endParaRPr lang="pt-BR" sz="1050" dirty="0"/>
          </a:p>
          <a:p>
            <a:pPr algn="ctr"/>
            <a:r>
              <a:rPr lang="pt-BR" sz="1050" dirty="0"/>
              <a:t>Acessado em 17/11/2019.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147AA1E-64FF-49E5-A038-8E17E079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377" y="2454133"/>
            <a:ext cx="3589371" cy="270094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B18CF03-7911-474C-8A99-4E418C376CF5}"/>
              </a:ext>
            </a:extLst>
          </p:cNvPr>
          <p:cNvSpPr/>
          <p:nvPr/>
        </p:nvSpPr>
        <p:spPr>
          <a:xfrm>
            <a:off x="9546644" y="5164139"/>
            <a:ext cx="1225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R$ 399,99</a:t>
            </a:r>
          </a:p>
        </p:txBody>
      </p:sp>
    </p:spTree>
    <p:extLst>
      <p:ext uri="{BB962C8B-B14F-4D97-AF65-F5344CB8AC3E}">
        <p14:creationId xmlns:p14="http://schemas.microsoft.com/office/powerpoint/2010/main" val="12719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1143001" y="126406"/>
            <a:ext cx="990599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DESCRIÇÃO DO PROBLEMA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43000" y="1302606"/>
            <a:ext cx="9906000" cy="525356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>
                <a:latin typeface="+mj-lt"/>
              </a:rPr>
              <a:t>Alternativas Disponíveis: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119543" y="2165962"/>
            <a:ext cx="7959055" cy="3427089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tx1"/>
                </a:solidFill>
              </a:rPr>
              <a:t>SW-11DSP: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Painel com mostradores de 7 segmentos gigantes;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Permite visualizar a informação do sensor através da rede IP por SNMP ou enviar os dados a nuvem;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Acesso aos dados coletados por Web Server Interno, DCM Cloud ou </a:t>
            </a:r>
            <a:r>
              <a:rPr lang="pt-BR" sz="2000" dirty="0" err="1">
                <a:solidFill>
                  <a:schemeClr val="tx1"/>
                </a:solidFill>
              </a:rPr>
              <a:t>Zabbix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Sensor com conectividade WiFi;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Consultas por SNMP </a:t>
            </a:r>
            <a:r>
              <a:rPr lang="pt-BR" sz="2000" dirty="0" err="1">
                <a:solidFill>
                  <a:schemeClr val="tx1"/>
                </a:solidFill>
              </a:rPr>
              <a:t>Get</a:t>
            </a:r>
            <a:r>
              <a:rPr lang="pt-BR" sz="2000" dirty="0">
                <a:solidFill>
                  <a:schemeClr val="tx1"/>
                </a:solidFill>
              </a:rPr>
              <a:t> de todos os sensores e flags de alarme;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Alertas por e-mail e SMS.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B61BF8-FE60-44B2-B0A5-B09955712DAE}"/>
              </a:ext>
            </a:extLst>
          </p:cNvPr>
          <p:cNvSpPr txBox="1"/>
          <p:nvPr/>
        </p:nvSpPr>
        <p:spPr>
          <a:xfrm flipH="1">
            <a:off x="0" y="5931051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hlinkClick r:id="rId2"/>
              </a:rPr>
              <a:t>https://www.tele7.com.br/monitores/monitor-sw-11-dsp-monitor-de-temperatura-e-umidade-wifi-com-snmp-e-relogio-ntp</a:t>
            </a:r>
            <a:endParaRPr lang="pt-BR" sz="1050" dirty="0"/>
          </a:p>
          <a:p>
            <a:pPr algn="ctr"/>
            <a:r>
              <a:rPr lang="pt-BR" sz="1050" dirty="0"/>
              <a:t>Acessado em 17/11/2019.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18CF03-7911-474C-8A99-4E418C376CF5}"/>
              </a:ext>
            </a:extLst>
          </p:cNvPr>
          <p:cNvSpPr/>
          <p:nvPr/>
        </p:nvSpPr>
        <p:spPr>
          <a:xfrm>
            <a:off x="9263108" y="5028695"/>
            <a:ext cx="1418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R$ 2.460,00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398D5E-55E2-4499-A6C0-DBBA45B3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050" y="2730317"/>
            <a:ext cx="3257094" cy="22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0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786496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ANÁLISE DAS TECNOLOGIAS E FERRAMENTAS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43000" y="1707068"/>
            <a:ext cx="9906000" cy="525356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err="1">
                <a:latin typeface="+mj-lt"/>
              </a:rPr>
              <a:t>NodeMCU</a:t>
            </a:r>
            <a:r>
              <a:rPr lang="pt-BR" sz="3200" dirty="0">
                <a:latin typeface="+mj-lt"/>
              </a:rPr>
              <a:t>: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428403" y="2666858"/>
            <a:ext cx="6879015" cy="2799052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O </a:t>
            </a:r>
            <a:r>
              <a:rPr lang="pt-BR" sz="2000" dirty="0" err="1">
                <a:solidFill>
                  <a:schemeClr val="tx1"/>
                </a:solidFill>
              </a:rPr>
              <a:t>NodeMCU</a:t>
            </a:r>
            <a:r>
              <a:rPr lang="pt-BR" sz="2000" dirty="0">
                <a:solidFill>
                  <a:schemeClr val="tx1"/>
                </a:solidFill>
              </a:rPr>
              <a:t> é uma plataforma open </a:t>
            </a:r>
            <a:r>
              <a:rPr lang="pt-BR" sz="2000" dirty="0" err="1">
                <a:solidFill>
                  <a:schemeClr val="tx1"/>
                </a:solidFill>
              </a:rPr>
              <a:t>source</a:t>
            </a:r>
            <a:r>
              <a:rPr lang="pt-BR" sz="2000" dirty="0">
                <a:solidFill>
                  <a:schemeClr val="tx1"/>
                </a:solidFill>
              </a:rPr>
              <a:t> com o </a:t>
            </a:r>
            <a:r>
              <a:rPr lang="pt-BR" sz="2000" dirty="0" err="1">
                <a:solidFill>
                  <a:schemeClr val="tx1"/>
                </a:solidFill>
              </a:rPr>
              <a:t>microcontrolador</a:t>
            </a:r>
            <a:r>
              <a:rPr lang="pt-BR" sz="2000" dirty="0">
                <a:solidFill>
                  <a:schemeClr val="tx1"/>
                </a:solidFill>
              </a:rPr>
              <a:t> chinês ESP8266. Possui funcionalidade Wi-Fi integrada, por isso muitas vezes é chamado comumente de “módulo Wi-Fi”. </a:t>
            </a:r>
          </a:p>
          <a:p>
            <a:r>
              <a:rPr lang="pt-BR" sz="2000" dirty="0">
                <a:solidFill>
                  <a:schemeClr val="tx1"/>
                </a:solidFill>
              </a:rPr>
              <a:t>O ESP8266 pode funcionar no modo </a:t>
            </a:r>
            <a:r>
              <a:rPr lang="pt-BR" sz="2000" dirty="0" err="1">
                <a:solidFill>
                  <a:schemeClr val="tx1"/>
                </a:solidFill>
              </a:rPr>
              <a:t>standalone</a:t>
            </a:r>
            <a:r>
              <a:rPr lang="pt-BR" sz="2000" dirty="0">
                <a:solidFill>
                  <a:schemeClr val="tx1"/>
                </a:solidFill>
              </a:rPr>
              <a:t>, ou seja, sendo a MCU do projeto. É possível também utilizá-lo como escravo com interface em outra controladora central do projeto.</a:t>
            </a:r>
          </a:p>
          <a:p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21368BD-2C37-4801-890F-C7DEAB5193E1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" b="97954" l="0" r="99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1" y="3020852"/>
            <a:ext cx="4027775" cy="209106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628A66-A086-44C8-BC34-ED3E5A016225}"/>
              </a:ext>
            </a:extLst>
          </p:cNvPr>
          <p:cNvSpPr txBox="1"/>
          <p:nvPr/>
        </p:nvSpPr>
        <p:spPr>
          <a:xfrm>
            <a:off x="30943" y="582196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hlinkClick r:id="rId4"/>
              </a:rPr>
              <a:t>https://</a:t>
            </a:r>
            <a:r>
              <a:rPr lang="pt-BR" sz="1200" dirty="0">
                <a:hlinkClick r:id="rId4"/>
              </a:rPr>
              <a:t>www.espressif.com/sites/default/files/documentation/0a-esp8266ex_datasheet_en.pdf</a:t>
            </a:r>
            <a:endParaRPr lang="pt-BR" sz="1200" dirty="0"/>
          </a:p>
          <a:p>
            <a:pPr algn="ctr"/>
            <a:r>
              <a:rPr lang="pt-BR" sz="1400" dirty="0"/>
              <a:t>Acessado em 31/10/2019</a:t>
            </a:r>
          </a:p>
        </p:txBody>
      </p:sp>
    </p:spTree>
    <p:extLst>
      <p:ext uri="{BB962C8B-B14F-4D97-AF65-F5344CB8AC3E}">
        <p14:creationId xmlns:p14="http://schemas.microsoft.com/office/powerpoint/2010/main" val="28511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 txBox="1">
            <a:spLocks/>
          </p:cNvSpPr>
          <p:nvPr/>
        </p:nvSpPr>
        <p:spPr>
          <a:xfrm>
            <a:off x="786496" y="434434"/>
            <a:ext cx="10619009" cy="838200"/>
          </a:xfrm>
          <a:prstGeom prst="rect">
            <a:avLst/>
          </a:prstGeom>
        </p:spPr>
        <p:txBody>
          <a:bodyPr vert="horz" lIns="99569" tIns="49785" rIns="99569" bIns="49785" rtlCol="0" anchor="ctr">
            <a:noAutofit/>
          </a:bodyPr>
          <a:lstStyle>
            <a:lvl1pPr algn="ctr" defTabSz="903091" rtl="0" eaLnBrk="1" latinLnBrk="0" hangingPunct="1">
              <a:spcBef>
                <a:spcPct val="0"/>
              </a:spcBef>
              <a:buNone/>
              <a:defRPr sz="4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ANÁLISE DAS TECNOLOGIAS E FERRAMENTAS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 txBox="1">
            <a:spLocks/>
          </p:cNvSpPr>
          <p:nvPr/>
        </p:nvSpPr>
        <p:spPr>
          <a:xfrm>
            <a:off x="1143000" y="1707068"/>
            <a:ext cx="9906000" cy="525356"/>
          </a:xfrm>
          <a:prstGeom prst="rect">
            <a:avLst/>
          </a:prstGeom>
        </p:spPr>
        <p:txBody>
          <a:bodyPr>
            <a:noAutofit/>
          </a:bodyPr>
          <a:lstStyle>
            <a:lvl1pPr marL="338659" indent="-338659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3761" indent="-282216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8864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409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55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3500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504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6591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8136" indent="-225773" algn="l" defTabSz="9030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/>
              <a:t>Sensor DHT11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 txBox="1">
            <a:spLocks/>
          </p:cNvSpPr>
          <p:nvPr/>
        </p:nvSpPr>
        <p:spPr>
          <a:xfrm>
            <a:off x="828443" y="2627669"/>
            <a:ext cx="6879015" cy="2827655"/>
          </a:xfrm>
          <a:prstGeom prst="rect">
            <a:avLst/>
          </a:prstGeom>
        </p:spPr>
        <p:txBody>
          <a:bodyPr vert="horz" lIns="99569" tIns="49785" rIns="99569" bIns="49785" rtlCol="0">
            <a:noAutofit/>
          </a:bodyPr>
          <a:lstStyle>
            <a:lvl1pPr marL="0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31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1545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72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3091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235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54636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618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57727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09272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60819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12364" indent="0" algn="ctr" defTabSz="903091" rtl="0" eaLnBrk="1" latinLnBrk="0" hangingPunct="1">
              <a:spcBef>
                <a:spcPct val="20000"/>
              </a:spcBef>
              <a:buFont typeface="Arial" pitchFamily="34" charset="0"/>
              <a:buNone/>
              <a:defRPr sz="19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O DHT11 é um sensor de temperatura e umidade complexo, com saída de sinal digital calibrada. Contém medição de umidade de tipo resistivo e um componente de medição de temperatura NTC, conectado a um </a:t>
            </a:r>
            <a:r>
              <a:rPr lang="pt-BR" sz="2000" dirty="0" err="1">
                <a:solidFill>
                  <a:schemeClr val="tx1"/>
                </a:solidFill>
              </a:rPr>
              <a:t>microcontrolador</a:t>
            </a:r>
            <a:r>
              <a:rPr lang="pt-BR" sz="2000" dirty="0">
                <a:solidFill>
                  <a:schemeClr val="tx1"/>
                </a:solidFill>
              </a:rPr>
              <a:t> interno de 8 bits de alto desempenho. Este sensor é altamente utilizado em projetos de automação e provas de conceito de produtos. Possui uma resposta e precisão satisfatória, que aliada com o bom custo benefício o torna uma das principais opções para projetos simples de automação</a:t>
            </a:r>
          </a:p>
          <a:p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628A66-A086-44C8-BC34-ED3E5A016225}"/>
              </a:ext>
            </a:extLst>
          </p:cNvPr>
          <p:cNvSpPr txBox="1"/>
          <p:nvPr/>
        </p:nvSpPr>
        <p:spPr>
          <a:xfrm>
            <a:off x="30943" y="582196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hlinkClick r:id="rId2"/>
              </a:rPr>
              <a:t>https://www.mouser.com/datasheet/2/758/DHT11-Technical-Data-Sheet-Translated-Version-1143054.pdf</a:t>
            </a:r>
            <a:endParaRPr lang="pt-BR" sz="1400" dirty="0"/>
          </a:p>
          <a:p>
            <a:pPr algn="ctr"/>
            <a:r>
              <a:rPr lang="pt-BR" sz="1400" dirty="0"/>
              <a:t>Acessado em 31/10/2019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AB8BCD7-A703-45FA-9A7F-221F1E940DC3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5" b="100000" l="0" r="100000">
                        <a14:foregroundMark x1="29825" y1="82164" x2="29825" y2="82164"/>
                        <a14:foregroundMark x1="35965" y1="89766" x2="35965" y2="8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901" y="2627669"/>
            <a:ext cx="2827655" cy="28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1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3233</TotalTime>
  <Words>1898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MONITOR DE TEMPERATURA COM SNMP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GERAL DO PROJETO</dc:title>
  <dc:creator>Ronaldo Pinto</dc:creator>
  <cp:lastModifiedBy>Ronaldo Pinto</cp:lastModifiedBy>
  <cp:revision>65</cp:revision>
  <dcterms:created xsi:type="dcterms:W3CDTF">2019-11-03T22:42:21Z</dcterms:created>
  <dcterms:modified xsi:type="dcterms:W3CDTF">2019-11-17T23:06:48Z</dcterms:modified>
</cp:coreProperties>
</file>