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ldo Pinto" initials="RP" lastIdx="1" clrIdx="0">
    <p:extLst>
      <p:ext uri="{19B8F6BF-5375-455C-9EA6-DF929625EA0E}">
        <p15:presenceInfo xmlns:p15="http://schemas.microsoft.com/office/powerpoint/2012/main" userId="e7f185e3f6ea13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D545580-60BA-47DF-9B75-6C83E1E889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teste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9D25E5-9084-4E70-B64F-6F5520F2C8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8105F-027E-425B-8481-399B2EDE9B5E}" type="datetime1">
              <a:rPr lang="pt-BR" smtClean="0"/>
              <a:t>03/11/2019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E6351D-2C91-4DCA-AF21-0B0F8E8724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teste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CC61DDF-6D1B-445E-96E5-091350DB67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0B46B-4F84-4F04-8DA1-DBA9E4658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7383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teste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C512D-C067-477C-8449-ACA66E54AD72}" type="datetime1">
              <a:rPr lang="pt-BR" smtClean="0"/>
              <a:t>03/11/2019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teste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E42CC-28A4-4CBC-A6CF-9EC8A37A3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927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4966-135B-4E0D-920F-BED7CD2467FF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0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C3F4-281A-405E-841B-254CAAAD539F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4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7415-393F-4F8C-806A-2E62B332CE3C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243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C547-150A-4201-B3BC-650E25A3B270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05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908B-8169-4A4C-B27C-6CD70F1D91F9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04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E454-3D85-472F-BB78-1277AD8B35AE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61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4433-C7C5-43EB-A70C-F66D7BA19D4A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83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A92D-4061-4C36-859A-008675C9B13A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82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90FA-9290-4E78-BF0B-8B6F87808490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5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14C3-5505-4C9F-B11D-2CB9D5E4ECE7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2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B4CE-4C95-45D5-A207-7E0C1FA46D43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BC05-462A-40BA-A0F0-249AC1271083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2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EC0-7B53-4AA4-AC90-EAFD7EF1F17F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1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F2D5-C99A-4FD0-B355-517C2D458B40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3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59E9-6AB8-420A-A8A7-4B98E3D0CE1C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2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3531-6301-46C6-A604-C8C43C1B01CB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0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7F7BB2E-1FBC-40BB-827B-F97123682266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0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C74DF80-F606-46D6-B07A-5DE08D6F29A6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mouser.com/datasheet/2/758/DHT11-Technical-Data-Sheet-Translated-Version-1143054.pdf" TargetMode="Externa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leco.com.br/tutoriais/tutorialsnmp/pagina_2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abbix.com/featur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espressif.com/sites/default/files/documentation/0a-esp8266ex_datasheet_en.pdf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F70CD-1BFB-455B-B85C-BAE912DC8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931" y="1843686"/>
            <a:ext cx="11174136" cy="838199"/>
          </a:xfrm>
        </p:spPr>
        <p:txBody>
          <a:bodyPr anchor="ctr">
            <a:normAutofit fontScale="90000"/>
          </a:bodyPr>
          <a:lstStyle/>
          <a:p>
            <a:r>
              <a:rPr lang="pt-BR" dirty="0"/>
              <a:t>MONITOR DE TEMPERATURA COM SNMP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12C0CB-CB9B-4C72-8284-3A434603E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932" y="4176116"/>
            <a:ext cx="11174135" cy="1492177"/>
          </a:xfrm>
        </p:spPr>
        <p:txBody>
          <a:bodyPr>
            <a:normAutofit/>
          </a:bodyPr>
          <a:lstStyle/>
          <a:p>
            <a:r>
              <a:rPr lang="pt-BR" dirty="0"/>
              <a:t>DISCIPLINA: BACHARELADO EM CIÊNCIA DA COMPUTAÇÃO</a:t>
            </a:r>
          </a:p>
          <a:p>
            <a:r>
              <a:rPr lang="pt-BR" dirty="0"/>
              <a:t>MATÉRIA: MICROCONTROLADORES</a:t>
            </a:r>
          </a:p>
          <a:p>
            <a:r>
              <a:rPr lang="pt-BR" dirty="0"/>
              <a:t>AUTORES: GUSTAVO CONFORTI, MARCELO JORDANO C. MENEZES E RONALDO PINTO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C262602-E16F-4699-B57E-36C5E0004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83" y="230811"/>
            <a:ext cx="2044435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6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6CCAE-D5CE-4C2F-A582-9AB3DD2C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94213"/>
            <a:ext cx="9905999" cy="838200"/>
          </a:xfrm>
        </p:spPr>
        <p:txBody>
          <a:bodyPr/>
          <a:lstStyle/>
          <a:p>
            <a:pPr algn="ctr"/>
            <a:r>
              <a:rPr lang="pt-BR" dirty="0"/>
              <a:t>ANÁLISE DAS TECNOLOGIAS E FERRAMENTAS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D2889B-D7B5-4A2A-954B-E609FB02B3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1413" y="2217610"/>
            <a:ext cx="9906000" cy="525356"/>
          </a:xfrm>
        </p:spPr>
        <p:txBody>
          <a:bodyPr>
            <a:normAutofit/>
          </a:bodyPr>
          <a:lstStyle/>
          <a:p>
            <a:pPr algn="ctr"/>
            <a:r>
              <a:rPr lang="pt-BR" sz="2400" dirty="0"/>
              <a:t>Sensor DHT11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BC88DA-5BA4-4FA2-A11C-EED5C3A75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444" y="2928163"/>
            <a:ext cx="6879015" cy="3196216"/>
          </a:xfrm>
        </p:spPr>
        <p:txBody>
          <a:bodyPr>
            <a:noAutofit/>
          </a:bodyPr>
          <a:lstStyle/>
          <a:p>
            <a:pPr algn="ctr"/>
            <a:r>
              <a:rPr lang="pt-BR" sz="2000" dirty="0"/>
              <a:t>O DHT11 é um sensor de temperatura e umidade complexo, com saída de sinal digital calibrada. Contém medição de umidade de tipo resistivo e um componente de medição de temperatura NTC, conectado a um microcontrolador interno de 8 bits de alto desempenho. Este sensor é altamente utilizado em projetos de automação e provas de conceito de produtos. Possui uma resposta e precisão satisfatória, que aliada com o bom custo benefício o torna uma das principais opções para projetos simples de automação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674772-AE3D-4688-A239-F73E40EA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81" y="226478"/>
            <a:ext cx="2044435" cy="612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AB8BCD7-A703-45FA-9A7F-221F1E940DC3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5" b="100000" l="0" r="100000">
                        <a14:foregroundMark x1="29825" y1="82164" x2="29825" y2="82164"/>
                        <a14:foregroundMark x1="35965" y1="89766" x2="35965" y2="89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901" y="3112443"/>
            <a:ext cx="2827655" cy="282765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44449FD-2A8B-41EC-8B6B-835859C91823}"/>
              </a:ext>
            </a:extLst>
          </p:cNvPr>
          <p:cNvSpPr txBox="1"/>
          <p:nvPr/>
        </p:nvSpPr>
        <p:spPr>
          <a:xfrm flipH="1">
            <a:off x="828444" y="6309575"/>
            <a:ext cx="10535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hlinkClick r:id="rId5"/>
              </a:rPr>
              <a:t>https://www.mouser.com/datasheet/2/758/DHT11-Technical-Data-Sheet-Translated-Version-1143054.pdf</a:t>
            </a:r>
            <a:endParaRPr lang="pt-BR" sz="1200" dirty="0"/>
          </a:p>
          <a:p>
            <a:pPr algn="ctr"/>
            <a:r>
              <a:rPr lang="pt-BR" sz="1200" dirty="0"/>
              <a:t>Acessado em 31/10/2019</a:t>
            </a:r>
          </a:p>
        </p:txBody>
      </p:sp>
    </p:spTree>
    <p:extLst>
      <p:ext uri="{BB962C8B-B14F-4D97-AF65-F5344CB8AC3E}">
        <p14:creationId xmlns:p14="http://schemas.microsoft.com/office/powerpoint/2010/main" val="3747096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6CCAE-D5CE-4C2F-A582-9AB3DD2C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02169"/>
            <a:ext cx="9905999" cy="838200"/>
          </a:xfrm>
        </p:spPr>
        <p:txBody>
          <a:bodyPr/>
          <a:lstStyle/>
          <a:p>
            <a:pPr algn="ctr"/>
            <a:r>
              <a:rPr lang="pt-BR" dirty="0"/>
              <a:t>ANÁLISE DAS TECNOLOGIAS E FERRAMENTAS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D2889B-D7B5-4A2A-954B-E609FB02B3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0" y="1797858"/>
            <a:ext cx="9906000" cy="525356"/>
          </a:xfrm>
        </p:spPr>
        <p:txBody>
          <a:bodyPr>
            <a:normAutofit/>
          </a:bodyPr>
          <a:lstStyle/>
          <a:p>
            <a:pPr algn="ctr"/>
            <a:r>
              <a:rPr lang="pt-BR" sz="2400" dirty="0"/>
              <a:t>Protocolo SNMP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BC88DA-5BA4-4FA2-A11C-EED5C3A75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3676" y="2380703"/>
            <a:ext cx="10624648" cy="3749964"/>
          </a:xfrm>
        </p:spPr>
        <p:txBody>
          <a:bodyPr>
            <a:noAutofit/>
          </a:bodyPr>
          <a:lstStyle/>
          <a:p>
            <a:pPr algn="ctr"/>
            <a:r>
              <a:rPr lang="pt-BR" sz="2000" dirty="0"/>
              <a:t>O </a:t>
            </a:r>
            <a:r>
              <a:rPr lang="pt-BR" sz="2000" dirty="0" err="1"/>
              <a:t>Simple</a:t>
            </a:r>
            <a:r>
              <a:rPr lang="pt-BR" sz="2000" dirty="0"/>
              <a:t> Network Management </a:t>
            </a:r>
            <a:r>
              <a:rPr lang="pt-BR" sz="2000" dirty="0" err="1"/>
              <a:t>Protocol</a:t>
            </a:r>
            <a:r>
              <a:rPr lang="pt-BR" sz="2000" dirty="0"/>
              <a:t> (SNMP) teve sua origem na RFC 1067 em 1988, evoluindo por algumas versões, estando atualmente na versão 3. É um protocolo da camada 7, que utiliza usualmente a porta 161 do protocolo 17.</a:t>
            </a:r>
          </a:p>
          <a:p>
            <a:pPr algn="ctr"/>
            <a:r>
              <a:rPr lang="pt-BR" sz="2000" dirty="0"/>
              <a:t>É baseado no modelo gerente – agente; a estação de gerenciamento se comporta como cliente e o dispositivo de rede a ser monitorado se comporta como servidor, enquanto que na operação TRAP ocorre o oposto, pois é o dispositivo gerenciado que inicia a comunicação. Como as tarefas mais complexas de processamento e armazenamento de dados ficam com o gerente, o protocolo requer pouco processamento e pouco software, tornando sua adoção extremamente barata.</a:t>
            </a:r>
          </a:p>
          <a:p>
            <a:pPr algn="ctr"/>
            <a:r>
              <a:rPr lang="pt-BR" sz="2000" dirty="0"/>
              <a:t>O protocolo, usado na maioria das vezes em sistemas de gerenciamento de dispositivos ligados em rede, é composto por dois objetos fundamentais: MIB e OID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674772-AE3D-4688-A239-F73E40EA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81" y="226478"/>
            <a:ext cx="2044435" cy="612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B2147C0-E24C-479E-B7CF-5FA598769610}"/>
              </a:ext>
            </a:extLst>
          </p:cNvPr>
          <p:cNvSpPr txBox="1"/>
          <p:nvPr/>
        </p:nvSpPr>
        <p:spPr>
          <a:xfrm>
            <a:off x="783676" y="6188156"/>
            <a:ext cx="1062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hlinkClick r:id="rId3"/>
              </a:rPr>
              <a:t>https://www.teleco.com.br/tutoriais/tutorialsnmp/pagina_2.asp</a:t>
            </a:r>
            <a:endParaRPr lang="pt-BR" sz="1200" dirty="0"/>
          </a:p>
          <a:p>
            <a:pPr algn="ctr"/>
            <a:r>
              <a:rPr lang="pt-BR" sz="1200" dirty="0"/>
              <a:t>Acessado em 31/10/2019</a:t>
            </a:r>
          </a:p>
        </p:txBody>
      </p:sp>
    </p:spTree>
    <p:extLst>
      <p:ext uri="{BB962C8B-B14F-4D97-AF65-F5344CB8AC3E}">
        <p14:creationId xmlns:p14="http://schemas.microsoft.com/office/powerpoint/2010/main" val="3754006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6CCAE-D5CE-4C2F-A582-9AB3DD2C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94213"/>
            <a:ext cx="9905999" cy="838200"/>
          </a:xfrm>
        </p:spPr>
        <p:txBody>
          <a:bodyPr/>
          <a:lstStyle/>
          <a:p>
            <a:pPr algn="ctr"/>
            <a:r>
              <a:rPr lang="pt-BR" dirty="0"/>
              <a:t>ANÁLISE DAS TECNOLOGIAS E FERRAMENTAS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D2889B-D7B5-4A2A-954B-E609FB02B3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1413" y="2217610"/>
            <a:ext cx="9906000" cy="525356"/>
          </a:xfrm>
        </p:spPr>
        <p:txBody>
          <a:bodyPr>
            <a:normAutofit/>
          </a:bodyPr>
          <a:lstStyle/>
          <a:p>
            <a:pPr algn="ctr"/>
            <a:r>
              <a:rPr lang="pt-BR" sz="2400" dirty="0"/>
              <a:t>ZABBIX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BC88DA-5BA4-4FA2-A11C-EED5C3A75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74" y="2928163"/>
            <a:ext cx="10681251" cy="2735624"/>
          </a:xfrm>
        </p:spPr>
        <p:txBody>
          <a:bodyPr>
            <a:noAutofit/>
          </a:bodyPr>
          <a:lstStyle/>
          <a:p>
            <a:pPr algn="ctr"/>
            <a:r>
              <a:rPr lang="pt-BR" sz="2000" dirty="0"/>
              <a:t>Uma ferramenta de monitoramento de dispositivos e aplicações em rede. Mesmo sendo totalmente open-</a:t>
            </a:r>
            <a:r>
              <a:rPr lang="pt-BR" sz="2000" dirty="0" err="1"/>
              <a:t>source</a:t>
            </a:r>
            <a:r>
              <a:rPr lang="pt-BR" sz="2000" dirty="0"/>
              <a:t>, é altamente adotada no ambiente corporativo, devido a sua facilidade de implementação e vasta documentação; o grande número de usuários culmina em um grande número de casos de uso e </a:t>
            </a:r>
            <a:r>
              <a:rPr lang="pt-BR" sz="2000" dirty="0" err="1"/>
              <a:t>templates</a:t>
            </a:r>
            <a:r>
              <a:rPr lang="pt-BR" sz="2000" dirty="0"/>
              <a:t>, diminuindo o tempo de configuração e troubleshooting de novos monitores ou dashboards. Além disso, o protocolo aberto possibilita uma fácil integração com outras ferramentas, como o </a:t>
            </a:r>
            <a:r>
              <a:rPr lang="pt-BR" sz="2000" dirty="0" err="1"/>
              <a:t>Grafana</a:t>
            </a:r>
            <a:r>
              <a:rPr lang="pt-BR" sz="2000" dirty="0"/>
              <a:t>, para o desenvolvimento dashboards complexos, o ELK </a:t>
            </a:r>
            <a:r>
              <a:rPr lang="pt-BR" sz="2000" dirty="0" err="1"/>
              <a:t>Stack</a:t>
            </a:r>
            <a:r>
              <a:rPr lang="pt-BR" sz="2000" dirty="0"/>
              <a:t>, para centralização, armazenamento e </a:t>
            </a:r>
            <a:r>
              <a:rPr lang="pt-BR" sz="2000" dirty="0" err="1"/>
              <a:t>correlacionamento</a:t>
            </a:r>
            <a:r>
              <a:rPr lang="pt-BR" sz="2000" dirty="0"/>
              <a:t> de eventos, entre outros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674772-AE3D-4688-A239-F73E40EA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81" y="226478"/>
            <a:ext cx="2044435" cy="612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44449FD-2A8B-41EC-8B6B-835859C91823}"/>
              </a:ext>
            </a:extLst>
          </p:cNvPr>
          <p:cNvSpPr txBox="1"/>
          <p:nvPr/>
        </p:nvSpPr>
        <p:spPr>
          <a:xfrm flipH="1">
            <a:off x="826856" y="6018855"/>
            <a:ext cx="10535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hlinkClick r:id="rId3"/>
              </a:rPr>
              <a:t>https://www.zabbix.com/features</a:t>
            </a:r>
            <a:endParaRPr lang="pt-BR" sz="1200" dirty="0"/>
          </a:p>
          <a:p>
            <a:pPr algn="ctr"/>
            <a:r>
              <a:rPr lang="pt-BR" sz="1200" dirty="0"/>
              <a:t>Acessado em 31/10/2019</a:t>
            </a:r>
          </a:p>
        </p:txBody>
      </p:sp>
    </p:spTree>
    <p:extLst>
      <p:ext uri="{BB962C8B-B14F-4D97-AF65-F5344CB8AC3E}">
        <p14:creationId xmlns:p14="http://schemas.microsoft.com/office/powerpoint/2010/main" val="88631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6CCAE-D5CE-4C2F-A582-9AB3DD2C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330670"/>
            <a:ext cx="9905999" cy="838200"/>
          </a:xfrm>
        </p:spPr>
        <p:txBody>
          <a:bodyPr/>
          <a:lstStyle/>
          <a:p>
            <a:pPr algn="ctr"/>
            <a:r>
              <a:rPr lang="pt-BR" dirty="0"/>
              <a:t>APRESENTAÇÃO GERAL DO PROJETO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D2889B-D7B5-4A2A-954B-E609FB02B3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1412" y="2532878"/>
            <a:ext cx="9906000" cy="516777"/>
          </a:xfrm>
        </p:spPr>
        <p:txBody>
          <a:bodyPr>
            <a:normAutofit/>
          </a:bodyPr>
          <a:lstStyle/>
          <a:p>
            <a:pPr algn="ctr"/>
            <a:r>
              <a:rPr lang="pt-BR" sz="2400" dirty="0"/>
              <a:t>Problema: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BC88DA-5BA4-4FA2-A11C-EED5C3A75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3413663"/>
            <a:ext cx="9906000" cy="3080327"/>
          </a:xfrm>
        </p:spPr>
        <p:txBody>
          <a:bodyPr>
            <a:normAutofit/>
          </a:bodyPr>
          <a:lstStyle/>
          <a:p>
            <a:pPr algn="ctr"/>
            <a:r>
              <a:rPr lang="pt-BR" sz="2000" dirty="0"/>
              <a:t>O projeto surgiu de uma oportunidade comercial na empresa de um dos integrantes. É uma companhia de gerenciamento e implementação de redes, segurança e virtualização para terceiros. A ideia é criar um dispositivo que possibilite a monitoria remota da temperatura do data center do cliente 24/7, como serviço; o termômetro irá enviar dados para as ferramentas de monitoramento da empresa. Cada técnico levará um desses consigo e será bonificado com uma porcentagem de cada implementação.</a:t>
            </a:r>
          </a:p>
          <a:p>
            <a:pPr algn="ctr"/>
            <a:r>
              <a:rPr lang="pt-BR" sz="2000" dirty="0"/>
              <a:t>Atualmente a empresa não disponibiliza controle de temperatura para os clientes, logo seria uma adição ao seu portfólio de produtos.</a:t>
            </a:r>
          </a:p>
          <a:p>
            <a:pPr algn="ctr"/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674772-AE3D-4688-A239-F73E40EA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82" y="230666"/>
            <a:ext cx="2044435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8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6CCAE-D5CE-4C2F-A582-9AB3DD2C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650842"/>
            <a:ext cx="9905999" cy="838200"/>
          </a:xfrm>
        </p:spPr>
        <p:txBody>
          <a:bodyPr/>
          <a:lstStyle/>
          <a:p>
            <a:pPr algn="ctr"/>
            <a:r>
              <a:rPr lang="pt-BR" dirty="0"/>
              <a:t>APRESENTAÇÃO GERAL DO PROJETO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D2889B-D7B5-4A2A-954B-E609FB02B3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1411" y="3013136"/>
            <a:ext cx="9906000" cy="525356"/>
          </a:xfrm>
        </p:spPr>
        <p:txBody>
          <a:bodyPr>
            <a:normAutofit/>
          </a:bodyPr>
          <a:lstStyle/>
          <a:p>
            <a:pPr algn="ctr"/>
            <a:r>
              <a:rPr lang="pt-BR" sz="2400" dirty="0"/>
              <a:t>Solução do Problema: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BC88DA-5BA4-4FA2-A11C-EED5C3A75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4062586"/>
            <a:ext cx="9906000" cy="2271322"/>
          </a:xfrm>
        </p:spPr>
        <p:txBody>
          <a:bodyPr>
            <a:normAutofit/>
          </a:bodyPr>
          <a:lstStyle/>
          <a:p>
            <a:pPr algn="ctr"/>
            <a:r>
              <a:rPr lang="pt-BR" sz="2000" dirty="0"/>
              <a:t>Proporcionar uma opção barata para geração de dados de temperatura, esta irá alimentar ferramentas externas de monitoramento de recursos através do protocolo </a:t>
            </a:r>
            <a:r>
              <a:rPr lang="pt-BR" sz="2000" dirty="0" err="1"/>
              <a:t>snmp</a:t>
            </a:r>
            <a:r>
              <a:rPr lang="pt-BR" sz="2000" dirty="0"/>
              <a:t>. Com isto, será possível a configuração de </a:t>
            </a:r>
            <a:r>
              <a:rPr lang="pt-BR" sz="2000" dirty="0" err="1"/>
              <a:t>thresholds</a:t>
            </a:r>
            <a:r>
              <a:rPr lang="pt-BR" sz="2000" dirty="0"/>
              <a:t> máximos e mínimos e o geração de alertas mediante a ultrapassagem dos mesmos e os valores lidos pelo dispositivo poderão ser interpretados por softwares terceiros.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674772-AE3D-4688-A239-F73E40EA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85" y="227328"/>
            <a:ext cx="2044435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8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6CCAE-D5CE-4C2F-A582-9AB3DD2C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374344"/>
            <a:ext cx="9905999" cy="838200"/>
          </a:xfrm>
        </p:spPr>
        <p:txBody>
          <a:bodyPr/>
          <a:lstStyle/>
          <a:p>
            <a:pPr algn="ctr"/>
            <a:r>
              <a:rPr lang="pt-BR" dirty="0"/>
              <a:t>APRESENTAÇÃO GERAL DO PROJETO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D2889B-D7B5-4A2A-954B-E609FB02B3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1411" y="2598389"/>
            <a:ext cx="9906000" cy="525356"/>
          </a:xfrm>
        </p:spPr>
        <p:txBody>
          <a:bodyPr>
            <a:normAutofit/>
          </a:bodyPr>
          <a:lstStyle/>
          <a:p>
            <a:pPr algn="ctr"/>
            <a:r>
              <a:rPr lang="pt-BR" sz="2400" dirty="0"/>
              <a:t>Visão geral: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BC88DA-5BA4-4FA2-A11C-EED5C3A75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3509590"/>
            <a:ext cx="9906000" cy="2962567"/>
          </a:xfrm>
        </p:spPr>
        <p:txBody>
          <a:bodyPr>
            <a:noAutofit/>
          </a:bodyPr>
          <a:lstStyle/>
          <a:p>
            <a:pPr algn="ctr"/>
            <a:r>
              <a:rPr lang="pt-BR" sz="2000" dirty="0"/>
              <a:t>O projeto será baseado em três pilares principais.</a:t>
            </a:r>
          </a:p>
          <a:p>
            <a:pPr algn="ctr"/>
            <a:r>
              <a:rPr lang="pt-BR" sz="2000" dirty="0"/>
              <a:t>Para hardware, utilizaremos o módulo </a:t>
            </a:r>
            <a:r>
              <a:rPr lang="pt-BR" sz="2000" dirty="0" err="1"/>
              <a:t>NodeMCU</a:t>
            </a:r>
            <a:r>
              <a:rPr lang="pt-BR" sz="2000" dirty="0"/>
              <a:t> e o sensor de temperatura DHT11, eles serão responsáveis pela coleta e conversão dos dados climáticos do ambiente. </a:t>
            </a:r>
          </a:p>
          <a:p>
            <a:pPr algn="ctr"/>
            <a:r>
              <a:rPr lang="pt-BR" sz="2000" dirty="0"/>
              <a:t>O protocolo SNMP será o encarregado de transmitir essas informações para outros dispositivos em rede. </a:t>
            </a:r>
          </a:p>
          <a:p>
            <a:pPr algn="ctr"/>
            <a:r>
              <a:rPr lang="pt-BR" sz="2000" dirty="0"/>
              <a:t>Como prova de conceito, usaremos uma VM do </a:t>
            </a:r>
            <a:r>
              <a:rPr lang="pt-BR" sz="2000" dirty="0" err="1"/>
              <a:t>Zabbix</a:t>
            </a:r>
            <a:r>
              <a:rPr lang="pt-BR" sz="2000" dirty="0"/>
              <a:t> para visualizar os dados gerados pelo termômetro.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674772-AE3D-4688-A239-F73E40EA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81" y="226478"/>
            <a:ext cx="2044435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2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6CCAE-D5CE-4C2F-A582-9AB3DD2C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60824"/>
            <a:ext cx="9905999" cy="838200"/>
          </a:xfrm>
        </p:spPr>
        <p:txBody>
          <a:bodyPr/>
          <a:lstStyle/>
          <a:p>
            <a:pPr algn="ctr"/>
            <a:r>
              <a:rPr lang="pt-BR" dirty="0"/>
              <a:t>descrição do problema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BC88DA-5BA4-4FA2-A11C-EED5C3A75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721370"/>
            <a:ext cx="9906000" cy="3910152"/>
          </a:xfrm>
        </p:spPr>
        <p:txBody>
          <a:bodyPr>
            <a:noAutofit/>
          </a:bodyPr>
          <a:lstStyle/>
          <a:p>
            <a:pPr algn="ctr"/>
            <a:r>
              <a:rPr lang="pt-BR" sz="2000" dirty="0"/>
              <a:t>Mussum Ipsum, </a:t>
            </a:r>
            <a:r>
              <a:rPr lang="pt-BR" sz="2000" dirty="0" err="1"/>
              <a:t>cacilds</a:t>
            </a:r>
            <a:r>
              <a:rPr lang="pt-BR" sz="2000" dirty="0"/>
              <a:t> </a:t>
            </a:r>
            <a:r>
              <a:rPr lang="pt-BR" sz="2000" dirty="0" err="1"/>
              <a:t>vidis</a:t>
            </a:r>
            <a:r>
              <a:rPr lang="pt-BR" sz="2000" dirty="0"/>
              <a:t> litro </a:t>
            </a:r>
            <a:r>
              <a:rPr lang="pt-BR" sz="2000" dirty="0" err="1"/>
              <a:t>abertis</a:t>
            </a:r>
            <a:r>
              <a:rPr lang="pt-BR" sz="2000" dirty="0"/>
              <a:t>. Quem manda na minha terra sou </a:t>
            </a:r>
            <a:r>
              <a:rPr lang="pt-BR" sz="2000" dirty="0" err="1"/>
              <a:t>euzis</a:t>
            </a:r>
            <a:r>
              <a:rPr lang="pt-BR" sz="2000" dirty="0"/>
              <a:t>! Quem num gosta </a:t>
            </a:r>
            <a:r>
              <a:rPr lang="pt-BR" sz="2000" dirty="0" err="1"/>
              <a:t>di</a:t>
            </a:r>
            <a:r>
              <a:rPr lang="pt-BR" sz="2000" dirty="0"/>
              <a:t> mim que vai </a:t>
            </a:r>
            <a:r>
              <a:rPr lang="pt-BR" sz="2000" dirty="0" err="1"/>
              <a:t>caçá</a:t>
            </a:r>
            <a:r>
              <a:rPr lang="pt-BR" sz="2000" dirty="0"/>
              <a:t> sua </a:t>
            </a:r>
            <a:r>
              <a:rPr lang="pt-BR" sz="2000" dirty="0" err="1"/>
              <a:t>turmis</a:t>
            </a:r>
            <a:r>
              <a:rPr lang="pt-BR" sz="2000" dirty="0"/>
              <a:t>! </a:t>
            </a:r>
            <a:r>
              <a:rPr lang="pt-BR" sz="2000" dirty="0" err="1"/>
              <a:t>Delegadis</a:t>
            </a:r>
            <a:r>
              <a:rPr lang="pt-BR" sz="2000" dirty="0"/>
              <a:t> gente finis, </a:t>
            </a:r>
            <a:r>
              <a:rPr lang="pt-BR" sz="2000" dirty="0" err="1"/>
              <a:t>bibendum</a:t>
            </a:r>
            <a:r>
              <a:rPr lang="pt-BR" sz="2000" dirty="0"/>
              <a:t> </a:t>
            </a:r>
            <a:r>
              <a:rPr lang="pt-BR" sz="2000" dirty="0" err="1"/>
              <a:t>egestas</a:t>
            </a:r>
            <a:r>
              <a:rPr lang="pt-BR" sz="2000" dirty="0"/>
              <a:t> </a:t>
            </a:r>
            <a:r>
              <a:rPr lang="pt-BR" sz="2000" dirty="0" err="1"/>
              <a:t>augue</a:t>
            </a:r>
            <a:r>
              <a:rPr lang="pt-BR" sz="2000" dirty="0"/>
              <a:t> </a:t>
            </a:r>
            <a:r>
              <a:rPr lang="pt-BR" sz="2000" dirty="0" err="1"/>
              <a:t>arcu</a:t>
            </a:r>
            <a:r>
              <a:rPr lang="pt-BR" sz="2000" dirty="0"/>
              <a:t> ut est. Todo mundo vê os </a:t>
            </a:r>
            <a:r>
              <a:rPr lang="pt-BR" sz="2000" dirty="0" err="1"/>
              <a:t>porris</a:t>
            </a:r>
            <a:r>
              <a:rPr lang="pt-BR" sz="2000" dirty="0"/>
              <a:t> que eu tomo, mas ninguém vê os </a:t>
            </a:r>
            <a:r>
              <a:rPr lang="pt-BR" sz="2000" dirty="0" err="1"/>
              <a:t>tombis</a:t>
            </a:r>
            <a:r>
              <a:rPr lang="pt-BR" sz="2000" dirty="0"/>
              <a:t> que eu levo!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674772-AE3D-4688-A239-F73E40EA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81" y="226478"/>
            <a:ext cx="2044435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1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6CCAE-D5CE-4C2F-A582-9AB3DD2C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35804"/>
            <a:ext cx="9905999" cy="838200"/>
          </a:xfrm>
        </p:spPr>
        <p:txBody>
          <a:bodyPr/>
          <a:lstStyle/>
          <a:p>
            <a:pPr algn="ctr"/>
            <a:r>
              <a:rPr lang="pt-BR" dirty="0"/>
              <a:t>descrição do problema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D2889B-D7B5-4A2A-954B-E609FB02B3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1411" y="2459849"/>
            <a:ext cx="9906000" cy="525356"/>
          </a:xfrm>
        </p:spPr>
        <p:txBody>
          <a:bodyPr>
            <a:normAutofit/>
          </a:bodyPr>
          <a:lstStyle/>
          <a:p>
            <a:pPr algn="ctr"/>
            <a:r>
              <a:rPr lang="pt-BR" sz="2400" dirty="0"/>
              <a:t>alternativas disponíveis: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BC88DA-5BA4-4FA2-A11C-EED5C3A75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3371050"/>
            <a:ext cx="9906000" cy="2962567"/>
          </a:xfrm>
        </p:spPr>
        <p:txBody>
          <a:bodyPr>
            <a:noAutofit/>
          </a:bodyPr>
          <a:lstStyle/>
          <a:p>
            <a:pPr algn="ctr"/>
            <a:r>
              <a:rPr lang="pt-BR" sz="2000" dirty="0"/>
              <a:t>Mussum Ipsum 1:</a:t>
            </a:r>
          </a:p>
          <a:p>
            <a:pPr algn="ctr"/>
            <a:r>
              <a:rPr lang="pt-BR" sz="2000" dirty="0"/>
              <a:t>Mussum Ipsum, </a:t>
            </a:r>
            <a:r>
              <a:rPr lang="pt-BR" sz="2000" dirty="0" err="1"/>
              <a:t>cacilds</a:t>
            </a:r>
            <a:r>
              <a:rPr lang="pt-BR" sz="2000" dirty="0"/>
              <a:t> </a:t>
            </a:r>
            <a:r>
              <a:rPr lang="pt-BR" sz="2000" dirty="0" err="1"/>
              <a:t>vidis</a:t>
            </a:r>
            <a:r>
              <a:rPr lang="pt-BR" sz="2000" dirty="0"/>
              <a:t> litro </a:t>
            </a:r>
            <a:r>
              <a:rPr lang="pt-BR" sz="2000" dirty="0" err="1"/>
              <a:t>abertis</a:t>
            </a:r>
            <a:r>
              <a:rPr lang="pt-BR" sz="2000" dirty="0"/>
              <a:t>. </a:t>
            </a:r>
            <a:r>
              <a:rPr lang="pt-BR" sz="2000" dirty="0" err="1"/>
              <a:t>Sapien</a:t>
            </a:r>
            <a:r>
              <a:rPr lang="pt-BR" sz="2000" dirty="0"/>
              <a:t> in </a:t>
            </a:r>
            <a:r>
              <a:rPr lang="pt-BR" sz="2000" dirty="0" err="1"/>
              <a:t>monti</a:t>
            </a:r>
            <a:r>
              <a:rPr lang="pt-BR" sz="2000" dirty="0"/>
              <a:t> </a:t>
            </a:r>
            <a:r>
              <a:rPr lang="pt-BR" sz="2000" dirty="0" err="1"/>
              <a:t>palavris</a:t>
            </a:r>
            <a:r>
              <a:rPr lang="pt-BR" sz="2000" dirty="0"/>
              <a:t> </a:t>
            </a:r>
            <a:r>
              <a:rPr lang="pt-BR" sz="2000" dirty="0" err="1"/>
              <a:t>qui</a:t>
            </a:r>
            <a:r>
              <a:rPr lang="pt-BR" sz="2000" dirty="0"/>
              <a:t> num significa </a:t>
            </a:r>
            <a:r>
              <a:rPr lang="pt-BR" sz="2000" dirty="0" err="1"/>
              <a:t>nadis</a:t>
            </a:r>
            <a:r>
              <a:rPr lang="pt-BR" sz="2000" dirty="0"/>
              <a:t> i pareci latim. </a:t>
            </a:r>
            <a:r>
              <a:rPr lang="pt-BR" sz="2000" dirty="0" err="1"/>
              <a:t>Cevadis</a:t>
            </a:r>
            <a:r>
              <a:rPr lang="pt-BR" sz="2000" dirty="0"/>
              <a:t> </a:t>
            </a:r>
            <a:r>
              <a:rPr lang="pt-BR" sz="2000" dirty="0" err="1"/>
              <a:t>im</a:t>
            </a:r>
            <a:r>
              <a:rPr lang="pt-BR" sz="2000" dirty="0"/>
              <a:t> ampola </a:t>
            </a:r>
            <a:r>
              <a:rPr lang="pt-BR" sz="2000" dirty="0" err="1"/>
              <a:t>pa</a:t>
            </a:r>
            <a:r>
              <a:rPr lang="pt-BR" sz="2000" dirty="0"/>
              <a:t> arma uma </a:t>
            </a:r>
            <a:r>
              <a:rPr lang="pt-BR" sz="2000" dirty="0" err="1"/>
              <a:t>pindureta</a:t>
            </a:r>
            <a:r>
              <a:rPr lang="pt-BR" sz="2000" dirty="0"/>
              <a:t>. Atirei o pau no gatis, per gatis num </a:t>
            </a:r>
            <a:r>
              <a:rPr lang="pt-BR" sz="2000" dirty="0" err="1"/>
              <a:t>morreus</a:t>
            </a:r>
            <a:r>
              <a:rPr lang="pt-BR" sz="2000" dirty="0"/>
              <a:t>. </a:t>
            </a:r>
            <a:r>
              <a:rPr lang="pt-BR" sz="2000" dirty="0" err="1"/>
              <a:t>Posuere</a:t>
            </a:r>
            <a:r>
              <a:rPr lang="pt-BR" sz="2000" dirty="0"/>
              <a:t> libero </a:t>
            </a:r>
            <a:r>
              <a:rPr lang="pt-BR" sz="2000" dirty="0" err="1"/>
              <a:t>varius</a:t>
            </a:r>
            <a:r>
              <a:rPr lang="pt-BR" sz="2000" dirty="0"/>
              <a:t>. </a:t>
            </a:r>
            <a:r>
              <a:rPr lang="pt-BR" sz="2000" dirty="0" err="1"/>
              <a:t>Nullam</a:t>
            </a:r>
            <a:r>
              <a:rPr lang="pt-BR" sz="2000" dirty="0"/>
              <a:t> a </a:t>
            </a:r>
            <a:r>
              <a:rPr lang="pt-BR" sz="2000" dirty="0" err="1"/>
              <a:t>nisl</a:t>
            </a:r>
            <a:r>
              <a:rPr lang="pt-BR" sz="2000" dirty="0"/>
              <a:t> ut ante </a:t>
            </a:r>
            <a:r>
              <a:rPr lang="pt-BR" sz="2000" dirty="0" err="1"/>
              <a:t>blandit</a:t>
            </a:r>
            <a:r>
              <a:rPr lang="pt-BR" sz="2000" dirty="0"/>
              <a:t> </a:t>
            </a:r>
            <a:r>
              <a:rPr lang="pt-BR" sz="2000" dirty="0" err="1"/>
              <a:t>hendrerit</a:t>
            </a:r>
            <a:r>
              <a:rPr lang="pt-BR" sz="2000" dirty="0"/>
              <a:t>. </a:t>
            </a:r>
            <a:r>
              <a:rPr lang="pt-BR" sz="2000" dirty="0" err="1"/>
              <a:t>Aenean</a:t>
            </a:r>
            <a:r>
              <a:rPr lang="pt-BR" sz="2000" dirty="0"/>
              <a:t> </a:t>
            </a:r>
            <a:r>
              <a:rPr lang="pt-BR" sz="2000" dirty="0" err="1"/>
              <a:t>sit</a:t>
            </a:r>
            <a:r>
              <a:rPr lang="pt-BR" sz="2000" dirty="0"/>
              <a:t> </a:t>
            </a:r>
            <a:r>
              <a:rPr lang="pt-BR" sz="2000" dirty="0" err="1"/>
              <a:t>amet</a:t>
            </a:r>
            <a:r>
              <a:rPr lang="pt-BR" sz="2000" dirty="0"/>
              <a:t> </a:t>
            </a:r>
            <a:r>
              <a:rPr lang="pt-BR" sz="2000" dirty="0" err="1"/>
              <a:t>nisi</a:t>
            </a:r>
            <a:r>
              <a:rPr lang="pt-BR" sz="2000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674772-AE3D-4688-A239-F73E40EA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81" y="226478"/>
            <a:ext cx="2044435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7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6CCAE-D5CE-4C2F-A582-9AB3DD2C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35804"/>
            <a:ext cx="9905999" cy="838200"/>
          </a:xfrm>
        </p:spPr>
        <p:txBody>
          <a:bodyPr/>
          <a:lstStyle/>
          <a:p>
            <a:pPr algn="ctr"/>
            <a:r>
              <a:rPr lang="pt-BR" dirty="0"/>
              <a:t>descrição do problema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D2889B-D7B5-4A2A-954B-E609FB02B3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1411" y="2459849"/>
            <a:ext cx="9906000" cy="525356"/>
          </a:xfrm>
        </p:spPr>
        <p:txBody>
          <a:bodyPr>
            <a:normAutofit/>
          </a:bodyPr>
          <a:lstStyle/>
          <a:p>
            <a:pPr algn="ctr"/>
            <a:r>
              <a:rPr lang="pt-BR" sz="2400" dirty="0"/>
              <a:t>alternativas disponíveis: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BC88DA-5BA4-4FA2-A11C-EED5C3A75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3371050"/>
            <a:ext cx="9906000" cy="2962567"/>
          </a:xfrm>
        </p:spPr>
        <p:txBody>
          <a:bodyPr>
            <a:noAutofit/>
          </a:bodyPr>
          <a:lstStyle/>
          <a:p>
            <a:pPr algn="ctr"/>
            <a:r>
              <a:rPr lang="pt-BR" sz="2000" dirty="0"/>
              <a:t>Mussum Ipsum 2:</a:t>
            </a:r>
          </a:p>
          <a:p>
            <a:pPr algn="ctr"/>
            <a:r>
              <a:rPr lang="pt-BR" sz="2000" dirty="0"/>
              <a:t>Mussum Ipsum, </a:t>
            </a:r>
            <a:r>
              <a:rPr lang="pt-BR" sz="2000" dirty="0" err="1"/>
              <a:t>cacilds</a:t>
            </a:r>
            <a:r>
              <a:rPr lang="pt-BR" sz="2000" dirty="0"/>
              <a:t> </a:t>
            </a:r>
            <a:r>
              <a:rPr lang="pt-BR" sz="2000" dirty="0" err="1"/>
              <a:t>vidis</a:t>
            </a:r>
            <a:r>
              <a:rPr lang="pt-BR" sz="2000" dirty="0"/>
              <a:t> litro </a:t>
            </a:r>
            <a:r>
              <a:rPr lang="pt-BR" sz="2000" dirty="0" err="1"/>
              <a:t>abertis</a:t>
            </a:r>
            <a:r>
              <a:rPr lang="pt-BR" sz="2000" dirty="0"/>
              <a:t>. </a:t>
            </a:r>
            <a:r>
              <a:rPr lang="pt-BR" sz="2000" dirty="0" err="1"/>
              <a:t>Sapien</a:t>
            </a:r>
            <a:r>
              <a:rPr lang="pt-BR" sz="2000" dirty="0"/>
              <a:t> in </a:t>
            </a:r>
            <a:r>
              <a:rPr lang="pt-BR" sz="2000" dirty="0" err="1"/>
              <a:t>monti</a:t>
            </a:r>
            <a:r>
              <a:rPr lang="pt-BR" sz="2000" dirty="0"/>
              <a:t> </a:t>
            </a:r>
            <a:r>
              <a:rPr lang="pt-BR" sz="2000" dirty="0" err="1"/>
              <a:t>palavris</a:t>
            </a:r>
            <a:r>
              <a:rPr lang="pt-BR" sz="2000" dirty="0"/>
              <a:t> </a:t>
            </a:r>
            <a:r>
              <a:rPr lang="pt-BR" sz="2000" dirty="0" err="1"/>
              <a:t>qui</a:t>
            </a:r>
            <a:r>
              <a:rPr lang="pt-BR" sz="2000" dirty="0"/>
              <a:t> num significa </a:t>
            </a:r>
            <a:r>
              <a:rPr lang="pt-BR" sz="2000" dirty="0" err="1"/>
              <a:t>nadis</a:t>
            </a:r>
            <a:r>
              <a:rPr lang="pt-BR" sz="2000" dirty="0"/>
              <a:t> i pareci latim. </a:t>
            </a:r>
            <a:r>
              <a:rPr lang="pt-BR" sz="2000" dirty="0" err="1"/>
              <a:t>Cevadis</a:t>
            </a:r>
            <a:r>
              <a:rPr lang="pt-BR" sz="2000" dirty="0"/>
              <a:t> </a:t>
            </a:r>
            <a:r>
              <a:rPr lang="pt-BR" sz="2000" dirty="0" err="1"/>
              <a:t>im</a:t>
            </a:r>
            <a:r>
              <a:rPr lang="pt-BR" sz="2000" dirty="0"/>
              <a:t> ampola </a:t>
            </a:r>
            <a:r>
              <a:rPr lang="pt-BR" sz="2000" dirty="0" err="1"/>
              <a:t>pa</a:t>
            </a:r>
            <a:r>
              <a:rPr lang="pt-BR" sz="2000" dirty="0"/>
              <a:t> arma uma </a:t>
            </a:r>
            <a:r>
              <a:rPr lang="pt-BR" sz="2000" dirty="0" err="1"/>
              <a:t>pindureta</a:t>
            </a:r>
            <a:r>
              <a:rPr lang="pt-BR" sz="2000" dirty="0"/>
              <a:t>. Atirei o pau no gatis, per gatis num </a:t>
            </a:r>
            <a:r>
              <a:rPr lang="pt-BR" sz="2000" dirty="0" err="1"/>
              <a:t>morreus</a:t>
            </a:r>
            <a:r>
              <a:rPr lang="pt-BR" sz="2000" dirty="0"/>
              <a:t>. </a:t>
            </a:r>
            <a:r>
              <a:rPr lang="pt-BR" sz="2000" dirty="0" err="1"/>
              <a:t>Posuere</a:t>
            </a:r>
            <a:r>
              <a:rPr lang="pt-BR" sz="2000" dirty="0"/>
              <a:t> libero </a:t>
            </a:r>
            <a:r>
              <a:rPr lang="pt-BR" sz="2000" dirty="0" err="1"/>
              <a:t>varius</a:t>
            </a:r>
            <a:r>
              <a:rPr lang="pt-BR" sz="2000" dirty="0"/>
              <a:t>. </a:t>
            </a:r>
            <a:r>
              <a:rPr lang="pt-BR" sz="2000" dirty="0" err="1"/>
              <a:t>Nullam</a:t>
            </a:r>
            <a:r>
              <a:rPr lang="pt-BR" sz="2000" dirty="0"/>
              <a:t> a </a:t>
            </a:r>
            <a:r>
              <a:rPr lang="pt-BR" sz="2000" dirty="0" err="1"/>
              <a:t>nisl</a:t>
            </a:r>
            <a:r>
              <a:rPr lang="pt-BR" sz="2000" dirty="0"/>
              <a:t> ut ante </a:t>
            </a:r>
            <a:r>
              <a:rPr lang="pt-BR" sz="2000" dirty="0" err="1"/>
              <a:t>blandit</a:t>
            </a:r>
            <a:r>
              <a:rPr lang="pt-BR" sz="2000" dirty="0"/>
              <a:t> </a:t>
            </a:r>
            <a:r>
              <a:rPr lang="pt-BR" sz="2000" dirty="0" err="1"/>
              <a:t>hendrerit</a:t>
            </a:r>
            <a:r>
              <a:rPr lang="pt-BR" sz="2000" dirty="0"/>
              <a:t>. </a:t>
            </a:r>
            <a:r>
              <a:rPr lang="pt-BR" sz="2000" dirty="0" err="1"/>
              <a:t>Aenean</a:t>
            </a:r>
            <a:r>
              <a:rPr lang="pt-BR" sz="2000" dirty="0"/>
              <a:t> </a:t>
            </a:r>
            <a:r>
              <a:rPr lang="pt-BR" sz="2000" dirty="0" err="1"/>
              <a:t>sit</a:t>
            </a:r>
            <a:r>
              <a:rPr lang="pt-BR" sz="2000" dirty="0"/>
              <a:t> </a:t>
            </a:r>
            <a:r>
              <a:rPr lang="pt-BR" sz="2000" dirty="0" err="1"/>
              <a:t>amet</a:t>
            </a:r>
            <a:r>
              <a:rPr lang="pt-BR" sz="2000" dirty="0"/>
              <a:t> </a:t>
            </a:r>
            <a:r>
              <a:rPr lang="pt-BR" sz="2000" dirty="0" err="1"/>
              <a:t>nisi</a:t>
            </a:r>
            <a:r>
              <a:rPr lang="pt-BR" sz="2000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674772-AE3D-4688-A239-F73E40EA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81" y="226478"/>
            <a:ext cx="2044435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1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6CCAE-D5CE-4C2F-A582-9AB3DD2C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35804"/>
            <a:ext cx="9905999" cy="838200"/>
          </a:xfrm>
        </p:spPr>
        <p:txBody>
          <a:bodyPr/>
          <a:lstStyle/>
          <a:p>
            <a:pPr algn="ctr"/>
            <a:r>
              <a:rPr lang="pt-BR" dirty="0"/>
              <a:t>descrição do problema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D2889B-D7B5-4A2A-954B-E609FB02B3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1411" y="2459849"/>
            <a:ext cx="9906000" cy="525356"/>
          </a:xfrm>
        </p:spPr>
        <p:txBody>
          <a:bodyPr>
            <a:normAutofit/>
          </a:bodyPr>
          <a:lstStyle/>
          <a:p>
            <a:pPr algn="ctr"/>
            <a:r>
              <a:rPr lang="pt-BR" sz="2400" dirty="0"/>
              <a:t>alternativas disponíveis: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BC88DA-5BA4-4FA2-A11C-EED5C3A75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3371050"/>
            <a:ext cx="9906000" cy="2962567"/>
          </a:xfrm>
        </p:spPr>
        <p:txBody>
          <a:bodyPr>
            <a:noAutofit/>
          </a:bodyPr>
          <a:lstStyle/>
          <a:p>
            <a:pPr algn="ctr"/>
            <a:r>
              <a:rPr lang="pt-BR" sz="2000" dirty="0"/>
              <a:t>Mussum Ipsum 3:</a:t>
            </a:r>
          </a:p>
          <a:p>
            <a:pPr algn="ctr"/>
            <a:r>
              <a:rPr lang="pt-BR" sz="2000" dirty="0"/>
              <a:t>Mussum Ipsum, </a:t>
            </a:r>
            <a:r>
              <a:rPr lang="pt-BR" sz="2000" dirty="0" err="1"/>
              <a:t>cacilds</a:t>
            </a:r>
            <a:r>
              <a:rPr lang="pt-BR" sz="2000" dirty="0"/>
              <a:t> </a:t>
            </a:r>
            <a:r>
              <a:rPr lang="pt-BR" sz="2000" dirty="0" err="1"/>
              <a:t>vidis</a:t>
            </a:r>
            <a:r>
              <a:rPr lang="pt-BR" sz="2000" dirty="0"/>
              <a:t> litro </a:t>
            </a:r>
            <a:r>
              <a:rPr lang="pt-BR" sz="2000" dirty="0" err="1"/>
              <a:t>abertis</a:t>
            </a:r>
            <a:r>
              <a:rPr lang="pt-BR" sz="2000" dirty="0"/>
              <a:t>. </a:t>
            </a:r>
            <a:r>
              <a:rPr lang="pt-BR" sz="2000" dirty="0" err="1"/>
              <a:t>Sapien</a:t>
            </a:r>
            <a:r>
              <a:rPr lang="pt-BR" sz="2000" dirty="0"/>
              <a:t> in </a:t>
            </a:r>
            <a:r>
              <a:rPr lang="pt-BR" sz="2000" dirty="0" err="1"/>
              <a:t>monti</a:t>
            </a:r>
            <a:r>
              <a:rPr lang="pt-BR" sz="2000" dirty="0"/>
              <a:t> </a:t>
            </a:r>
            <a:r>
              <a:rPr lang="pt-BR" sz="2000" dirty="0" err="1"/>
              <a:t>palavris</a:t>
            </a:r>
            <a:r>
              <a:rPr lang="pt-BR" sz="2000" dirty="0"/>
              <a:t> </a:t>
            </a:r>
            <a:r>
              <a:rPr lang="pt-BR" sz="2000" dirty="0" err="1"/>
              <a:t>qui</a:t>
            </a:r>
            <a:r>
              <a:rPr lang="pt-BR" sz="2000" dirty="0"/>
              <a:t> num significa </a:t>
            </a:r>
            <a:r>
              <a:rPr lang="pt-BR" sz="2000" dirty="0" err="1"/>
              <a:t>nadis</a:t>
            </a:r>
            <a:r>
              <a:rPr lang="pt-BR" sz="2000" dirty="0"/>
              <a:t> i pareci latim. </a:t>
            </a:r>
            <a:r>
              <a:rPr lang="pt-BR" sz="2000" dirty="0" err="1"/>
              <a:t>Cevadis</a:t>
            </a:r>
            <a:r>
              <a:rPr lang="pt-BR" sz="2000" dirty="0"/>
              <a:t> </a:t>
            </a:r>
            <a:r>
              <a:rPr lang="pt-BR" sz="2000" dirty="0" err="1"/>
              <a:t>im</a:t>
            </a:r>
            <a:r>
              <a:rPr lang="pt-BR" sz="2000" dirty="0"/>
              <a:t> ampola </a:t>
            </a:r>
            <a:r>
              <a:rPr lang="pt-BR" sz="2000" dirty="0" err="1"/>
              <a:t>pa</a:t>
            </a:r>
            <a:r>
              <a:rPr lang="pt-BR" sz="2000" dirty="0"/>
              <a:t> arma uma </a:t>
            </a:r>
            <a:r>
              <a:rPr lang="pt-BR" sz="2000" dirty="0" err="1"/>
              <a:t>pindureta</a:t>
            </a:r>
            <a:r>
              <a:rPr lang="pt-BR" sz="2000" dirty="0"/>
              <a:t>. Atirei o pau no gatis, per gatis num </a:t>
            </a:r>
            <a:r>
              <a:rPr lang="pt-BR" sz="2000" dirty="0" err="1"/>
              <a:t>morreus</a:t>
            </a:r>
            <a:r>
              <a:rPr lang="pt-BR" sz="2000" dirty="0"/>
              <a:t>. </a:t>
            </a:r>
            <a:r>
              <a:rPr lang="pt-BR" sz="2000" dirty="0" err="1"/>
              <a:t>Posuere</a:t>
            </a:r>
            <a:r>
              <a:rPr lang="pt-BR" sz="2000" dirty="0"/>
              <a:t> libero </a:t>
            </a:r>
            <a:r>
              <a:rPr lang="pt-BR" sz="2000" dirty="0" err="1"/>
              <a:t>varius</a:t>
            </a:r>
            <a:r>
              <a:rPr lang="pt-BR" sz="2000" dirty="0"/>
              <a:t>. </a:t>
            </a:r>
            <a:r>
              <a:rPr lang="pt-BR" sz="2000" dirty="0" err="1"/>
              <a:t>Nullam</a:t>
            </a:r>
            <a:r>
              <a:rPr lang="pt-BR" sz="2000" dirty="0"/>
              <a:t> a </a:t>
            </a:r>
            <a:r>
              <a:rPr lang="pt-BR" sz="2000" dirty="0" err="1"/>
              <a:t>nisl</a:t>
            </a:r>
            <a:r>
              <a:rPr lang="pt-BR" sz="2000" dirty="0"/>
              <a:t> ut ante </a:t>
            </a:r>
            <a:r>
              <a:rPr lang="pt-BR" sz="2000" dirty="0" err="1"/>
              <a:t>blandit</a:t>
            </a:r>
            <a:r>
              <a:rPr lang="pt-BR" sz="2000" dirty="0"/>
              <a:t> </a:t>
            </a:r>
            <a:r>
              <a:rPr lang="pt-BR" sz="2000" dirty="0" err="1"/>
              <a:t>hendrerit</a:t>
            </a:r>
            <a:r>
              <a:rPr lang="pt-BR" sz="2000" dirty="0"/>
              <a:t>. </a:t>
            </a:r>
            <a:r>
              <a:rPr lang="pt-BR" sz="2000" dirty="0" err="1"/>
              <a:t>Aenean</a:t>
            </a:r>
            <a:r>
              <a:rPr lang="pt-BR" sz="2000" dirty="0"/>
              <a:t> </a:t>
            </a:r>
            <a:r>
              <a:rPr lang="pt-BR" sz="2000" dirty="0" err="1"/>
              <a:t>sit</a:t>
            </a:r>
            <a:r>
              <a:rPr lang="pt-BR" sz="2000" dirty="0"/>
              <a:t> </a:t>
            </a:r>
            <a:r>
              <a:rPr lang="pt-BR" sz="2000" dirty="0" err="1"/>
              <a:t>amet</a:t>
            </a:r>
            <a:r>
              <a:rPr lang="pt-BR" sz="2000" dirty="0"/>
              <a:t> </a:t>
            </a:r>
            <a:r>
              <a:rPr lang="pt-BR" sz="2000" dirty="0" err="1"/>
              <a:t>nisi</a:t>
            </a:r>
            <a:r>
              <a:rPr lang="pt-BR" sz="2000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674772-AE3D-4688-A239-F73E40EA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81" y="226478"/>
            <a:ext cx="2044435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4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6CCAE-D5CE-4C2F-A582-9AB3DD2C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94213"/>
            <a:ext cx="9905999" cy="838200"/>
          </a:xfrm>
        </p:spPr>
        <p:txBody>
          <a:bodyPr/>
          <a:lstStyle/>
          <a:p>
            <a:pPr algn="ctr"/>
            <a:r>
              <a:rPr lang="pt-BR" dirty="0"/>
              <a:t>ANÁLISE DAS TECNOLOGIAS E FERRAMENTAS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D2889B-D7B5-4A2A-954B-E609FB02B3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1413" y="2388148"/>
            <a:ext cx="9906000" cy="525356"/>
          </a:xfrm>
        </p:spPr>
        <p:txBody>
          <a:bodyPr>
            <a:normAutofit/>
          </a:bodyPr>
          <a:lstStyle/>
          <a:p>
            <a:pPr algn="ctr"/>
            <a:r>
              <a:rPr lang="pt-BR" sz="2400" dirty="0" err="1"/>
              <a:t>nodemcu</a:t>
            </a:r>
            <a:r>
              <a:rPr lang="pt-BR" sz="2400" dirty="0"/>
              <a:t>: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BC88DA-5BA4-4FA2-A11C-EED5C3A75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403" y="3269239"/>
            <a:ext cx="6879015" cy="2799052"/>
          </a:xfrm>
        </p:spPr>
        <p:txBody>
          <a:bodyPr>
            <a:noAutofit/>
          </a:bodyPr>
          <a:lstStyle/>
          <a:p>
            <a:pPr algn="ctr"/>
            <a:r>
              <a:rPr lang="pt-BR" sz="2000" dirty="0"/>
              <a:t>O </a:t>
            </a:r>
            <a:r>
              <a:rPr lang="pt-BR" sz="2000" dirty="0" err="1"/>
              <a:t>NodeMCU</a:t>
            </a:r>
            <a:r>
              <a:rPr lang="pt-BR" sz="2000" dirty="0"/>
              <a:t> é uma plataforma open </a:t>
            </a:r>
            <a:r>
              <a:rPr lang="pt-BR" sz="2000" dirty="0" err="1"/>
              <a:t>source</a:t>
            </a:r>
            <a:r>
              <a:rPr lang="pt-BR" sz="2000" dirty="0"/>
              <a:t> com o microcontrolador chinês ESP8266. Possui funcionalidade Wi-Fi integrada, por isso muitas vezes é chamado comumente de “módulo Wi-Fi”. </a:t>
            </a:r>
          </a:p>
          <a:p>
            <a:pPr algn="ctr"/>
            <a:r>
              <a:rPr lang="pt-BR" sz="2000" dirty="0"/>
              <a:t>O ESP8266 pode funcionar no modo </a:t>
            </a:r>
            <a:r>
              <a:rPr lang="pt-BR" sz="2000" dirty="0" err="1"/>
              <a:t>standalone</a:t>
            </a:r>
            <a:r>
              <a:rPr lang="pt-BR" sz="2000" dirty="0"/>
              <a:t>, ou seja, sendo a MCU do projeto. É possível também utilizá-lo como escravo com interface em outra controladora central do projeto.</a:t>
            </a:r>
          </a:p>
          <a:p>
            <a:pPr algn="ctr"/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674772-AE3D-4688-A239-F73E40EA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81" y="226478"/>
            <a:ext cx="2044435" cy="612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21368BD-2C37-4801-890F-C7DEAB5193E1}"/>
              </a:ext>
            </a:extLst>
          </p:cNvPr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6" b="97954" l="0" r="99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822" y="3623233"/>
            <a:ext cx="4027775" cy="209106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F628A66-A086-44C8-BC34-ED3E5A016225}"/>
              </a:ext>
            </a:extLst>
          </p:cNvPr>
          <p:cNvSpPr txBox="1"/>
          <p:nvPr/>
        </p:nvSpPr>
        <p:spPr>
          <a:xfrm>
            <a:off x="428403" y="6068291"/>
            <a:ext cx="1133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hlinkClick r:id="rId5"/>
              </a:rPr>
              <a:t>https://www.espressif.com/sites/default/files/documentation/0a-esp8266ex_datasheet_en.pdf</a:t>
            </a:r>
            <a:endParaRPr lang="pt-BR" sz="1200" dirty="0"/>
          </a:p>
          <a:p>
            <a:pPr algn="ctr"/>
            <a:r>
              <a:rPr lang="pt-BR" sz="1200" dirty="0"/>
              <a:t>Acessado em 31/10/2019</a:t>
            </a:r>
          </a:p>
        </p:txBody>
      </p:sp>
    </p:spTree>
    <p:extLst>
      <p:ext uri="{BB962C8B-B14F-4D97-AF65-F5344CB8AC3E}">
        <p14:creationId xmlns:p14="http://schemas.microsoft.com/office/powerpoint/2010/main" val="27567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175</TotalTime>
  <Words>1048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Malha</vt:lpstr>
      <vt:lpstr>MONITOR DE TEMPERATURA COM SNMP</vt:lpstr>
      <vt:lpstr>APRESENTAÇÃO GERAL DO PROJETO</vt:lpstr>
      <vt:lpstr>APRESENTAÇÃO GERAL DO PROJETO</vt:lpstr>
      <vt:lpstr>APRESENTAÇÃO GERAL DO PROJETO</vt:lpstr>
      <vt:lpstr>descrição do problema</vt:lpstr>
      <vt:lpstr>descrição do problema</vt:lpstr>
      <vt:lpstr>descrição do problema</vt:lpstr>
      <vt:lpstr>descrição do problema</vt:lpstr>
      <vt:lpstr>ANÁLISE DAS TECNOLOGIAS E FERRAMENTAS</vt:lpstr>
      <vt:lpstr>ANÁLISE DAS TECNOLOGIAS E FERRAMENTAS</vt:lpstr>
      <vt:lpstr>ANÁLISE DAS TECNOLOGIAS E FERRAMENTAS</vt:lpstr>
      <vt:lpstr>ANÁLISE DAS TECNOLOGIAS E FERRAMENTAS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GERAL DO PROJETO</dc:title>
  <dc:creator>Ronaldo Pinto</dc:creator>
  <cp:lastModifiedBy>Ronaldo Pinto</cp:lastModifiedBy>
  <cp:revision>19</cp:revision>
  <dcterms:created xsi:type="dcterms:W3CDTF">2019-11-03T22:42:21Z</dcterms:created>
  <dcterms:modified xsi:type="dcterms:W3CDTF">2019-11-04T01:40:59Z</dcterms:modified>
</cp:coreProperties>
</file>