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76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86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182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17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71.xml"/>
  <Override ContentType="application/vnd.openxmlformats-officedocument.presentationml.notesSlide+xml" PartName="/ppt/notesSlides/notesSlide18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18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17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174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85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9.xml"/>
  <Override ContentType="application/vnd.openxmlformats-officedocument.presentationml.notesSlide+xml" PartName="/ppt/notesSlides/notesSlide177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179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83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70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8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73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75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7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82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17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170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179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54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184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185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68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178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159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176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180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181.xml"/>
  <Override ContentType="application/vnd.openxmlformats-officedocument.presentationml.slide+xml" PartName="/ppt/slides/slide85.xml"/>
  <Override ContentType="application/vnd.openxmlformats-officedocument.presentationml.slide+xml" PartName="/ppt/slides/slide157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73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183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71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169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51.xml"/>
  <Override ContentType="application/vnd.openxmlformats-officedocument.presentationml.slide+xml" PartName="/ppt/slides/slide177.xml"/>
  <Override ContentType="application/vnd.openxmlformats-officedocument.presentationml.slide+xml" PartName="/ppt/slides/slide186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160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15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  <p:sldId id="375" r:id="rId124"/>
    <p:sldId id="376" r:id="rId125"/>
    <p:sldId id="377" r:id="rId126"/>
    <p:sldId id="378" r:id="rId127"/>
    <p:sldId id="379" r:id="rId128"/>
    <p:sldId id="380" r:id="rId129"/>
    <p:sldId id="381" r:id="rId130"/>
    <p:sldId id="382" r:id="rId131"/>
    <p:sldId id="383" r:id="rId132"/>
    <p:sldId id="384" r:id="rId133"/>
    <p:sldId id="385" r:id="rId134"/>
    <p:sldId id="386" r:id="rId135"/>
    <p:sldId id="387" r:id="rId136"/>
    <p:sldId id="388" r:id="rId137"/>
    <p:sldId id="389" r:id="rId138"/>
    <p:sldId id="390" r:id="rId139"/>
    <p:sldId id="391" r:id="rId140"/>
    <p:sldId id="392" r:id="rId141"/>
    <p:sldId id="393" r:id="rId142"/>
    <p:sldId id="394" r:id="rId143"/>
    <p:sldId id="395" r:id="rId144"/>
    <p:sldId id="396" r:id="rId145"/>
    <p:sldId id="397" r:id="rId146"/>
    <p:sldId id="398" r:id="rId147"/>
    <p:sldId id="399" r:id="rId148"/>
    <p:sldId id="400" r:id="rId149"/>
    <p:sldId id="401" r:id="rId150"/>
    <p:sldId id="402" r:id="rId151"/>
    <p:sldId id="403" r:id="rId152"/>
    <p:sldId id="404" r:id="rId153"/>
    <p:sldId id="405" r:id="rId154"/>
    <p:sldId id="406" r:id="rId155"/>
    <p:sldId id="407" r:id="rId156"/>
    <p:sldId id="408" r:id="rId157"/>
    <p:sldId id="409" r:id="rId158"/>
    <p:sldId id="410" r:id="rId159"/>
    <p:sldId id="411" r:id="rId160"/>
    <p:sldId id="412" r:id="rId161"/>
    <p:sldId id="413" r:id="rId162"/>
    <p:sldId id="414" r:id="rId163"/>
    <p:sldId id="415" r:id="rId164"/>
    <p:sldId id="416" r:id="rId165"/>
    <p:sldId id="417" r:id="rId166"/>
    <p:sldId id="418" r:id="rId167"/>
    <p:sldId id="419" r:id="rId168"/>
    <p:sldId id="420" r:id="rId169"/>
    <p:sldId id="421" r:id="rId170"/>
    <p:sldId id="422" r:id="rId171"/>
    <p:sldId id="423" r:id="rId172"/>
    <p:sldId id="424" r:id="rId173"/>
    <p:sldId id="425" r:id="rId174"/>
    <p:sldId id="426" r:id="rId175"/>
    <p:sldId id="427" r:id="rId176"/>
    <p:sldId id="428" r:id="rId177"/>
    <p:sldId id="429" r:id="rId178"/>
    <p:sldId id="430" r:id="rId179"/>
    <p:sldId id="431" r:id="rId180"/>
    <p:sldId id="432" r:id="rId181"/>
    <p:sldId id="433" r:id="rId182"/>
    <p:sldId id="434" r:id="rId183"/>
    <p:sldId id="435" r:id="rId184"/>
    <p:sldId id="436" r:id="rId185"/>
    <p:sldId id="437" r:id="rId186"/>
    <p:sldId id="438" r:id="rId187"/>
    <p:sldId id="439" r:id="rId188"/>
    <p:sldId id="440" r:id="rId189"/>
    <p:sldId id="441" r:id="rId190"/>
  </p:sldIdLst>
  <p:sldSz cy="5143500" cx="9144000"/>
  <p:notesSz cx="6858000" cy="9144000"/>
  <p:embeddedFontLst>
    <p:embeddedFont>
      <p:font typeface="Helvetica Neue"/>
      <p:regular r:id="rId191"/>
      <p:bold r:id="rId192"/>
      <p:italic r:id="rId193"/>
      <p:boldItalic r:id="rId19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190" Type="http://schemas.openxmlformats.org/officeDocument/2006/relationships/slide" Target="slides/slide18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194" Type="http://schemas.openxmlformats.org/officeDocument/2006/relationships/font" Target="fonts/HelveticaNeue-boldItalic.fntdata"/><Relationship Id="rId43" Type="http://schemas.openxmlformats.org/officeDocument/2006/relationships/slide" Target="slides/slide39.xml"/><Relationship Id="rId193" Type="http://schemas.openxmlformats.org/officeDocument/2006/relationships/font" Target="fonts/HelveticaNeue-italic.fntdata"/><Relationship Id="rId46" Type="http://schemas.openxmlformats.org/officeDocument/2006/relationships/slide" Target="slides/slide42.xml"/><Relationship Id="rId192" Type="http://schemas.openxmlformats.org/officeDocument/2006/relationships/font" Target="fonts/HelveticaNeue-bold.fntdata"/><Relationship Id="rId45" Type="http://schemas.openxmlformats.org/officeDocument/2006/relationships/slide" Target="slides/slide41.xml"/><Relationship Id="rId191" Type="http://schemas.openxmlformats.org/officeDocument/2006/relationships/font" Target="fonts/HelveticaNeue-regular.fntdata"/><Relationship Id="rId48" Type="http://schemas.openxmlformats.org/officeDocument/2006/relationships/slide" Target="slides/slide44.xml"/><Relationship Id="rId187" Type="http://schemas.openxmlformats.org/officeDocument/2006/relationships/slide" Target="slides/slide183.xml"/><Relationship Id="rId47" Type="http://schemas.openxmlformats.org/officeDocument/2006/relationships/slide" Target="slides/slide43.xml"/><Relationship Id="rId186" Type="http://schemas.openxmlformats.org/officeDocument/2006/relationships/slide" Target="slides/slide182.xml"/><Relationship Id="rId185" Type="http://schemas.openxmlformats.org/officeDocument/2006/relationships/slide" Target="slides/slide181.xml"/><Relationship Id="rId49" Type="http://schemas.openxmlformats.org/officeDocument/2006/relationships/slide" Target="slides/slide45.xml"/><Relationship Id="rId184" Type="http://schemas.openxmlformats.org/officeDocument/2006/relationships/slide" Target="slides/slide180.xml"/><Relationship Id="rId189" Type="http://schemas.openxmlformats.org/officeDocument/2006/relationships/slide" Target="slides/slide185.xml"/><Relationship Id="rId188" Type="http://schemas.openxmlformats.org/officeDocument/2006/relationships/slide" Target="slides/slide18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183" Type="http://schemas.openxmlformats.org/officeDocument/2006/relationships/slide" Target="slides/slide179.xml"/><Relationship Id="rId32" Type="http://schemas.openxmlformats.org/officeDocument/2006/relationships/slide" Target="slides/slide28.xml"/><Relationship Id="rId182" Type="http://schemas.openxmlformats.org/officeDocument/2006/relationships/slide" Target="slides/slide178.xml"/><Relationship Id="rId35" Type="http://schemas.openxmlformats.org/officeDocument/2006/relationships/slide" Target="slides/slide31.xml"/><Relationship Id="rId181" Type="http://schemas.openxmlformats.org/officeDocument/2006/relationships/slide" Target="slides/slide177.xml"/><Relationship Id="rId34" Type="http://schemas.openxmlformats.org/officeDocument/2006/relationships/slide" Target="slides/slide30.xml"/><Relationship Id="rId180" Type="http://schemas.openxmlformats.org/officeDocument/2006/relationships/slide" Target="slides/slide176.xml"/><Relationship Id="rId37" Type="http://schemas.openxmlformats.org/officeDocument/2006/relationships/slide" Target="slides/slide33.xml"/><Relationship Id="rId176" Type="http://schemas.openxmlformats.org/officeDocument/2006/relationships/slide" Target="slides/slide172.xml"/><Relationship Id="rId36" Type="http://schemas.openxmlformats.org/officeDocument/2006/relationships/slide" Target="slides/slide32.xml"/><Relationship Id="rId175" Type="http://schemas.openxmlformats.org/officeDocument/2006/relationships/slide" Target="slides/slide171.xml"/><Relationship Id="rId39" Type="http://schemas.openxmlformats.org/officeDocument/2006/relationships/slide" Target="slides/slide35.xml"/><Relationship Id="rId174" Type="http://schemas.openxmlformats.org/officeDocument/2006/relationships/slide" Target="slides/slide170.xml"/><Relationship Id="rId38" Type="http://schemas.openxmlformats.org/officeDocument/2006/relationships/slide" Target="slides/slide34.xml"/><Relationship Id="rId173" Type="http://schemas.openxmlformats.org/officeDocument/2006/relationships/slide" Target="slides/slide169.xml"/><Relationship Id="rId179" Type="http://schemas.openxmlformats.org/officeDocument/2006/relationships/slide" Target="slides/slide175.xml"/><Relationship Id="rId178" Type="http://schemas.openxmlformats.org/officeDocument/2006/relationships/slide" Target="slides/slide174.xml"/><Relationship Id="rId177" Type="http://schemas.openxmlformats.org/officeDocument/2006/relationships/slide" Target="slides/slide173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150" Type="http://schemas.openxmlformats.org/officeDocument/2006/relationships/slide" Target="slides/slide146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149" Type="http://schemas.openxmlformats.org/officeDocument/2006/relationships/slide" Target="slides/slide145.xml"/><Relationship Id="rId4" Type="http://schemas.openxmlformats.org/officeDocument/2006/relationships/notesMaster" Target="notesMasters/notesMaster1.xml"/><Relationship Id="rId148" Type="http://schemas.openxmlformats.org/officeDocument/2006/relationships/slide" Target="slides/slide144.xml"/><Relationship Id="rId9" Type="http://schemas.openxmlformats.org/officeDocument/2006/relationships/slide" Target="slides/slide5.xml"/><Relationship Id="rId143" Type="http://schemas.openxmlformats.org/officeDocument/2006/relationships/slide" Target="slides/slide139.xml"/><Relationship Id="rId142" Type="http://schemas.openxmlformats.org/officeDocument/2006/relationships/slide" Target="slides/slide138.xml"/><Relationship Id="rId141" Type="http://schemas.openxmlformats.org/officeDocument/2006/relationships/slide" Target="slides/slide137.xml"/><Relationship Id="rId140" Type="http://schemas.openxmlformats.org/officeDocument/2006/relationships/slide" Target="slides/slide136.xml"/><Relationship Id="rId5" Type="http://schemas.openxmlformats.org/officeDocument/2006/relationships/slide" Target="slides/slide1.xml"/><Relationship Id="rId147" Type="http://schemas.openxmlformats.org/officeDocument/2006/relationships/slide" Target="slides/slide143.xml"/><Relationship Id="rId6" Type="http://schemas.openxmlformats.org/officeDocument/2006/relationships/slide" Target="slides/slide2.xml"/><Relationship Id="rId146" Type="http://schemas.openxmlformats.org/officeDocument/2006/relationships/slide" Target="slides/slide142.xml"/><Relationship Id="rId7" Type="http://schemas.openxmlformats.org/officeDocument/2006/relationships/slide" Target="slides/slide3.xml"/><Relationship Id="rId145" Type="http://schemas.openxmlformats.org/officeDocument/2006/relationships/slide" Target="slides/slide141.xml"/><Relationship Id="rId8" Type="http://schemas.openxmlformats.org/officeDocument/2006/relationships/slide" Target="slides/slide4.xml"/><Relationship Id="rId144" Type="http://schemas.openxmlformats.org/officeDocument/2006/relationships/slide" Target="slides/slide14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139" Type="http://schemas.openxmlformats.org/officeDocument/2006/relationships/slide" Target="slides/slide135.xml"/><Relationship Id="rId138" Type="http://schemas.openxmlformats.org/officeDocument/2006/relationships/slide" Target="slides/slide134.xml"/><Relationship Id="rId137" Type="http://schemas.openxmlformats.org/officeDocument/2006/relationships/slide" Target="slides/slide133.xml"/><Relationship Id="rId132" Type="http://schemas.openxmlformats.org/officeDocument/2006/relationships/slide" Target="slides/slide128.xml"/><Relationship Id="rId131" Type="http://schemas.openxmlformats.org/officeDocument/2006/relationships/slide" Target="slides/slide127.xml"/><Relationship Id="rId130" Type="http://schemas.openxmlformats.org/officeDocument/2006/relationships/slide" Target="slides/slide126.xml"/><Relationship Id="rId136" Type="http://schemas.openxmlformats.org/officeDocument/2006/relationships/slide" Target="slides/slide132.xml"/><Relationship Id="rId135" Type="http://schemas.openxmlformats.org/officeDocument/2006/relationships/slide" Target="slides/slide131.xml"/><Relationship Id="rId134" Type="http://schemas.openxmlformats.org/officeDocument/2006/relationships/slide" Target="slides/slide130.xml"/><Relationship Id="rId133" Type="http://schemas.openxmlformats.org/officeDocument/2006/relationships/slide" Target="slides/slide12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172" Type="http://schemas.openxmlformats.org/officeDocument/2006/relationships/slide" Target="slides/slide168.xml"/><Relationship Id="rId65" Type="http://schemas.openxmlformats.org/officeDocument/2006/relationships/slide" Target="slides/slide61.xml"/><Relationship Id="rId171" Type="http://schemas.openxmlformats.org/officeDocument/2006/relationships/slide" Target="slides/slide167.xml"/><Relationship Id="rId68" Type="http://schemas.openxmlformats.org/officeDocument/2006/relationships/slide" Target="slides/slide64.xml"/><Relationship Id="rId170" Type="http://schemas.openxmlformats.org/officeDocument/2006/relationships/slide" Target="slides/slide166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165" Type="http://schemas.openxmlformats.org/officeDocument/2006/relationships/slide" Target="slides/slide161.xml"/><Relationship Id="rId69" Type="http://schemas.openxmlformats.org/officeDocument/2006/relationships/slide" Target="slides/slide65.xml"/><Relationship Id="rId164" Type="http://schemas.openxmlformats.org/officeDocument/2006/relationships/slide" Target="slides/slide160.xml"/><Relationship Id="rId163" Type="http://schemas.openxmlformats.org/officeDocument/2006/relationships/slide" Target="slides/slide159.xml"/><Relationship Id="rId162" Type="http://schemas.openxmlformats.org/officeDocument/2006/relationships/slide" Target="slides/slide158.xml"/><Relationship Id="rId169" Type="http://schemas.openxmlformats.org/officeDocument/2006/relationships/slide" Target="slides/slide165.xml"/><Relationship Id="rId168" Type="http://schemas.openxmlformats.org/officeDocument/2006/relationships/slide" Target="slides/slide164.xml"/><Relationship Id="rId167" Type="http://schemas.openxmlformats.org/officeDocument/2006/relationships/slide" Target="slides/slide163.xml"/><Relationship Id="rId166" Type="http://schemas.openxmlformats.org/officeDocument/2006/relationships/slide" Target="slides/slide162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161" Type="http://schemas.openxmlformats.org/officeDocument/2006/relationships/slide" Target="slides/slide157.xml"/><Relationship Id="rId54" Type="http://schemas.openxmlformats.org/officeDocument/2006/relationships/slide" Target="slides/slide50.xml"/><Relationship Id="rId160" Type="http://schemas.openxmlformats.org/officeDocument/2006/relationships/slide" Target="slides/slide156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159" Type="http://schemas.openxmlformats.org/officeDocument/2006/relationships/slide" Target="slides/slide155.xml"/><Relationship Id="rId59" Type="http://schemas.openxmlformats.org/officeDocument/2006/relationships/slide" Target="slides/slide55.xml"/><Relationship Id="rId154" Type="http://schemas.openxmlformats.org/officeDocument/2006/relationships/slide" Target="slides/slide150.xml"/><Relationship Id="rId58" Type="http://schemas.openxmlformats.org/officeDocument/2006/relationships/slide" Target="slides/slide54.xml"/><Relationship Id="rId153" Type="http://schemas.openxmlformats.org/officeDocument/2006/relationships/slide" Target="slides/slide149.xml"/><Relationship Id="rId152" Type="http://schemas.openxmlformats.org/officeDocument/2006/relationships/slide" Target="slides/slide148.xml"/><Relationship Id="rId151" Type="http://schemas.openxmlformats.org/officeDocument/2006/relationships/slide" Target="slides/slide147.xml"/><Relationship Id="rId158" Type="http://schemas.openxmlformats.org/officeDocument/2006/relationships/slide" Target="slides/slide154.xml"/><Relationship Id="rId157" Type="http://schemas.openxmlformats.org/officeDocument/2006/relationships/slide" Target="slides/slide153.xml"/><Relationship Id="rId156" Type="http://schemas.openxmlformats.org/officeDocument/2006/relationships/slide" Target="slides/slide152.xml"/><Relationship Id="rId155" Type="http://schemas.openxmlformats.org/officeDocument/2006/relationships/slide" Target="slides/slide151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129" Type="http://schemas.openxmlformats.org/officeDocument/2006/relationships/slide" Target="slides/slide125.xml"/><Relationship Id="rId128" Type="http://schemas.openxmlformats.org/officeDocument/2006/relationships/slide" Target="slides/slide124.xml"/><Relationship Id="rId127" Type="http://schemas.openxmlformats.org/officeDocument/2006/relationships/slide" Target="slides/slide123.xml"/><Relationship Id="rId126" Type="http://schemas.openxmlformats.org/officeDocument/2006/relationships/slide" Target="slides/slide122.xml"/><Relationship Id="rId121" Type="http://schemas.openxmlformats.org/officeDocument/2006/relationships/slide" Target="slides/slide117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24" Type="http://schemas.openxmlformats.org/officeDocument/2006/relationships/slide" Target="slides/slide120.xml"/><Relationship Id="rId123" Type="http://schemas.openxmlformats.org/officeDocument/2006/relationships/slide" Target="slides/slide119.xml"/><Relationship Id="rId122" Type="http://schemas.openxmlformats.org/officeDocument/2006/relationships/slide" Target="slides/slide118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99" Type="http://schemas.openxmlformats.org/officeDocument/2006/relationships/slide" Target="slides/slide95.xml"/><Relationship Id="rId98" Type="http://schemas.openxmlformats.org/officeDocument/2006/relationships/slide" Target="slides/slide94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18" Type="http://schemas.openxmlformats.org/officeDocument/2006/relationships/slide" Target="slides/slide114.xml"/><Relationship Id="rId117" Type="http://schemas.openxmlformats.org/officeDocument/2006/relationships/slide" Target="slides/slide113.xml"/><Relationship Id="rId116" Type="http://schemas.openxmlformats.org/officeDocument/2006/relationships/slide" Target="slides/slide112.xml"/><Relationship Id="rId115" Type="http://schemas.openxmlformats.org/officeDocument/2006/relationships/slide" Target="slides/slide111.xml"/><Relationship Id="rId119" Type="http://schemas.openxmlformats.org/officeDocument/2006/relationships/slide" Target="slides/slide115.xml"/><Relationship Id="rId110" Type="http://schemas.openxmlformats.org/officeDocument/2006/relationships/slide" Target="slides/slide106.xml"/><Relationship Id="rId114" Type="http://schemas.openxmlformats.org/officeDocument/2006/relationships/slide" Target="slides/slide110.xml"/><Relationship Id="rId113" Type="http://schemas.openxmlformats.org/officeDocument/2006/relationships/slide" Target="slides/slide109.xml"/><Relationship Id="rId112" Type="http://schemas.openxmlformats.org/officeDocument/2006/relationships/slide" Target="slides/slide108.xml"/><Relationship Id="rId111" Type="http://schemas.openxmlformats.org/officeDocument/2006/relationships/slide" Target="slides/slide10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4" name="Shape 6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0" name="Shape 6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6" name="Shape 6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2" name="Shape 6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8" name="Shape 6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4" name="Shape 6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0" name="Shape 6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6" name="Shape 6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2" name="Shape 6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8" name="Shape 6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4" name="Shape 7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0" name="Shape 7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6" name="Shape 7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2" name="Shape 7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8" name="Shape 7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4" name="Shape 7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0" name="Shape 7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6" name="Shape 7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2" name="Shape 7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8" name="Shape 7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4" name="Shape 7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0" name="Shape 7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6" name="Shape 7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2" name="Shape 7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8" name="Shape 7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4" name="Shape 7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0" name="Shape 8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6" name="Shape 8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2" name="Shape 8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8" name="Shape 8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4" name="Shape 8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0" name="Shape 8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6" name="Shape 8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2" name="Shape 8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Shape 8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8" name="Shape 8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4" name="Shape 8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0" name="Shape 8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Shape 8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6" name="Shape 8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2" name="Shape 8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8" name="Shape 8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hape 8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4" name="Shape 8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0" name="Shape 8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Shape 8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6" name="Shape 8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Shape 9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2" name="Shape 9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Shape 9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8" name="Shape 9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Shape 9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4" name="Shape 9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Shape 9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0" name="Shape 9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6" name="Shape 9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2" name="Shape 9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8" name="Shape 9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Shape 9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4" name="Shape 9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Shape 9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0" name="Shape 9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Shape 9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6" name="Shape 9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Shape 9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2" name="Shape 9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Shape 9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8" name="Shape 9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Shape 9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4" name="Shape 9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Shape 9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0" name="Shape 9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Shape 9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6" name="Shape 9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Shape 9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2" name="Shape 9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Shape 9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8" name="Shape 9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4" name="Shape 10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Shape 10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0" name="Shape 10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Shape 10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6" name="Shape 10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2" name="Shape 10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hape 10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8" name="Shape 10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Shape 10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4" name="Shape 10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Shape 10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0" name="Shape 10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6" name="Shape 10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Shape 10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2" name="Shape 10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Shape 10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8" name="Shape 10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Shape 10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4" name="Shape 10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Shape 10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0" name="Shape 10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Shape 10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6" name="Shape 10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Shape 10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2" name="Shape 10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Shape 10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8" name="Shape 10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Shape 10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4" name="Shape 10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Shape 10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0" name="Shape 1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Shape 1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6" name="Shape 1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Shape 1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2" name="Shape 1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Shape 1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8" name="Shape 1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Shape 1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4" name="Shape 1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Shape 1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0" name="Shape 1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Shape 1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6" name="Shape 1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Shape 1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2" name="Shape 1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Shape 1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8" name="Shape 1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Shape 1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4" name="Shape 1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Shape 1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0" name="Shape 1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6" name="Shape 5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0" name="Shape 5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8" name="Shape 5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4" name="Shape 5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6" name="Shape 5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2" name="Shape 6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8" name="Shape 6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4" name="Shape 6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0" name="Shape 6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6" name="Shape 6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2" name="Shape 6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8" name="Shape 6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7200"/>
            </a:lvl1pPr>
            <a:lvl2pPr lvl="1">
              <a:spcBef>
                <a:spcPts val="0"/>
              </a:spcBef>
              <a:buSzPct val="100000"/>
              <a:defRPr sz="7200"/>
            </a:lvl2pPr>
            <a:lvl3pPr lvl="2">
              <a:spcBef>
                <a:spcPts val="0"/>
              </a:spcBef>
              <a:buSzPct val="100000"/>
              <a:defRPr sz="7200"/>
            </a:lvl3pPr>
            <a:lvl4pPr lvl="3">
              <a:spcBef>
                <a:spcPts val="0"/>
              </a:spcBef>
              <a:buSzPct val="100000"/>
              <a:defRPr sz="7200"/>
            </a:lvl4pPr>
            <a:lvl5pPr lvl="4">
              <a:spcBef>
                <a:spcPts val="0"/>
              </a:spcBef>
              <a:buSzPct val="100000"/>
              <a:defRPr sz="7200"/>
            </a:lvl5pPr>
            <a:lvl6pPr lvl="5">
              <a:spcBef>
                <a:spcPts val="0"/>
              </a:spcBef>
              <a:buSzPct val="100000"/>
              <a:defRPr sz="7200"/>
            </a:lvl6pPr>
            <a:lvl7pPr lvl="6">
              <a:spcBef>
                <a:spcPts val="0"/>
              </a:spcBef>
              <a:buSzPct val="100000"/>
              <a:defRPr sz="7200"/>
            </a:lvl7pPr>
            <a:lvl8pPr lvl="7">
              <a:spcBef>
                <a:spcPts val="0"/>
              </a:spcBef>
              <a:buSzPct val="100000"/>
              <a:defRPr sz="7200"/>
            </a:lvl8pPr>
            <a:lvl9pPr lvl="8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" name="Shape 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5" name="Shape 35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6" name="Shape 3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3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02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jp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03.pn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8.xm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png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1.xml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2.xml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3.xml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4.xml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5.xml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6.xml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7.xml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8.xml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9.xml"/><Relationship Id="rId3" Type="http://schemas.openxmlformats.org/officeDocument/2006/relationships/hyperlink" Target="http://jsfiddle.net/4jwLm8Ls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0.xml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1.xml"/><Relationship Id="rId3" Type="http://schemas.openxmlformats.org/officeDocument/2006/relationships/hyperlink" Target="http://plnkr.co/edit/z01qliOuGmyvPklyMHtn" TargetMode="External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2.xml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3.xml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4.xml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5.xml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6.xml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7.xml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8.xml"/></Relationships>
</file>

<file path=ppt/slides/_rels/slide1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9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0.xml"/></Relationships>
</file>

<file path=ppt/slides/_rels/slide1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1.xml"/></Relationships>
</file>

<file path=ppt/slides/_rels/slide1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2.xml"/></Relationships>
</file>

<file path=ppt/slides/_rels/slide1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3.xml"/></Relationships>
</file>

<file path=ppt/slides/_rels/slide1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4.xml"/></Relationships>
</file>

<file path=ppt/slides/_rels/slide1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5.xml"/></Relationships>
</file>

<file path=ppt/slides/_rels/slide1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6.xml"/></Relationships>
</file>

<file path=ppt/slides/_rels/slide1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7.xml"/></Relationships>
</file>

<file path=ppt/slides/_rels/slide1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8.xml"/></Relationships>
</file>

<file path=ppt/slides/_rels/slide1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9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0.xml"/></Relationships>
</file>

<file path=ppt/slides/_rels/slide1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1.xml"/></Relationships>
</file>

<file path=ppt/slides/_rels/slide1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2.xml"/></Relationships>
</file>

<file path=ppt/slides/_rels/slide1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3.xml"/></Relationships>
</file>

<file path=ppt/slides/_rels/slide1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4.xml"/></Relationships>
</file>

<file path=ppt/slides/_rels/slide1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5.xml"/></Relationships>
</file>

<file path=ppt/slides/_rels/slide1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6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hyperlink" Target="http://plnkr.co/edit/VxR6oXf8qSTMdYWs0GM2?p=preview" TargetMode="External"/><Relationship Id="rId4" Type="http://schemas.openxmlformats.org/officeDocument/2006/relationships/hyperlink" Target="http://jsfiddle.net/viralpatel/84gJX/light/" TargetMode="Externa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AngularJS</a:t>
            </a:r>
          </a:p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Primeros pasos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MCV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AngularJS sigue el patrón MVC (modelo-vista-controlador).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"/>
              <a:t>Esto significa que el controlador modifica al modelo y el modelo actualiza la vista, que es lo que el usuario finalmente ve.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Rutas</a:t>
            </a:r>
          </a:p>
        </p:txBody>
      </p:sp>
      <p:pic>
        <p:nvPicPr>
          <p:cNvPr id="647" name="Shape 6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8091" y="0"/>
            <a:ext cx="461441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Rutas</a:t>
            </a:r>
          </a:p>
        </p:txBody>
      </p:sp>
      <p:sp>
        <p:nvSpPr>
          <p:cNvPr id="653" name="Shape 6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En AngularJS las URL se ven así por defecto: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http://myangularjsapp.com/index.html#books</a:t>
            </a:r>
            <a:br>
              <a:rPr lang="e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http://myangularjsapp.com/index.html#albums</a:t>
            </a:r>
            <a:br>
              <a:rPr lang="e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http://myangularjsapp.com/index.html#games</a:t>
            </a:r>
            <a:br>
              <a:rPr lang="e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http://myangularjsapp.com/index.html#apps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Todo lo que siga al carácter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s" sz="2400"/>
              <a:t> será considerada una ruta distinta por la aplicación.</a:t>
            </a:r>
          </a:p>
        </p:txBody>
      </p:sp>
    </p:spTree>
  </p:cSld>
  <p:clrMapOvr>
    <a:masterClrMapping/>
  </p:clrMapOvr>
  <p:transition spd="slow">
    <p:cut/>
  </p:transition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Rutas</a:t>
            </a:r>
          </a:p>
        </p:txBody>
      </p:sp>
      <p:sp>
        <p:nvSpPr>
          <p:cNvPr id="659" name="Shape 6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300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br>
              <a:rPr lang="es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300">
                <a:latin typeface="Courier New"/>
                <a:ea typeface="Courier New"/>
                <a:cs typeface="Courier New"/>
                <a:sym typeface="Courier New"/>
              </a:rPr>
              <a:t>&lt;html lang="en"&gt;</a:t>
            </a:r>
            <a:br>
              <a:rPr lang="es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300">
                <a:latin typeface="Courier New"/>
                <a:ea typeface="Courier New"/>
                <a:cs typeface="Courier New"/>
                <a:sym typeface="Courier New"/>
              </a:rPr>
              <a:t>	&lt;head&gt;</a:t>
            </a:r>
            <a:br>
              <a:rPr lang="es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300">
                <a:latin typeface="Courier New"/>
                <a:ea typeface="Courier New"/>
                <a:cs typeface="Courier New"/>
                <a:sym typeface="Courier New"/>
              </a:rPr>
              <a:t>    		&lt;title&gt;AngularJS Routes example&lt;/title&gt;</a:t>
            </a:r>
            <a:br>
              <a:rPr lang="es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300">
                <a:latin typeface="Courier New"/>
                <a:ea typeface="Courier New"/>
                <a:cs typeface="Courier New"/>
                <a:sym typeface="Courier New"/>
              </a:rPr>
              <a:t>    		&lt;script src="angular.min.js"&gt;&lt;/script&gt;</a:t>
            </a:r>
            <a:br>
              <a:rPr lang="es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300">
                <a:latin typeface="Courier New"/>
                <a:ea typeface="Courier New"/>
                <a:cs typeface="Courier New"/>
                <a:sym typeface="Courier New"/>
              </a:rPr>
              <a:t>    		&lt;script src="angular-route.min.js"&gt;&lt;/script&gt;</a:t>
            </a:r>
            <a:br>
              <a:rPr lang="es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300">
                <a:latin typeface="Courier New"/>
                <a:ea typeface="Courier New"/>
                <a:cs typeface="Courier New"/>
                <a:sym typeface="Courier New"/>
              </a:rPr>
              <a:t>	&lt;/head&gt;</a:t>
            </a:r>
            <a:br>
              <a:rPr lang="es" sz="13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300">
                <a:latin typeface="Courier New"/>
                <a:ea typeface="Courier New"/>
                <a:cs typeface="Courier New"/>
                <a:sym typeface="Courier New"/>
              </a:rPr>
              <a:t>	&lt;body ng-app="sampleApp"&gt;</a:t>
            </a:r>
            <a:br>
              <a:rPr lang="es" sz="13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3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s" sz="1300">
                <a:latin typeface="Courier New"/>
                <a:ea typeface="Courier New"/>
                <a:cs typeface="Courier New"/>
                <a:sym typeface="Courier New"/>
              </a:rPr>
              <a:t>&lt;div ng-view&gt;&lt;/div&gt;</a:t>
            </a:r>
            <a:br>
              <a:rPr lang="es" sz="13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300">
                <a:latin typeface="Courier New"/>
                <a:ea typeface="Courier New"/>
                <a:cs typeface="Courier New"/>
                <a:sym typeface="Courier New"/>
              </a:rPr>
              <a:t>	&lt;/body&gt;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30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</a:p>
        </p:txBody>
      </p:sp>
    </p:spTree>
  </p:cSld>
  <p:clrMapOvr>
    <a:masterClrMapping/>
  </p:clrMapOvr>
  <p:transition spd="slow">
    <p:cut/>
  </p:transition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Rutas</a:t>
            </a:r>
          </a:p>
        </p:txBody>
      </p:sp>
      <p:sp>
        <p:nvSpPr>
          <p:cNvPr id="665" name="Shape 6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AngularJS pegará la vista para cada ruta dentro del elemento que tenga la directiva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ng-view</a:t>
            </a:r>
            <a:r>
              <a:rPr lang="es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¿Y cómo capturamos las distintas rutas? 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Lo haremos con el servicio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$route</a:t>
            </a:r>
            <a:r>
              <a:rPr lang="es"/>
              <a:t>, aunque el seteo de esas rutas se hará en la función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es"/>
              <a:t>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Rutas</a:t>
            </a:r>
          </a:p>
        </p:txBody>
      </p:sp>
      <p:sp>
        <p:nvSpPr>
          <p:cNvPr id="671" name="Shape 67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Entonces, si tenemos que inyectar el servicio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$route</a:t>
            </a:r>
            <a:r>
              <a:rPr lang="es"/>
              <a:t> en la función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es"/>
              <a:t>… ¿cómo debemos hacerlo?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Inyectando el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$routeProvider</a:t>
            </a:r>
            <a:r>
              <a:rPr lang="es"/>
              <a:t>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Rutas</a:t>
            </a:r>
          </a:p>
        </p:txBody>
      </p:sp>
      <p:sp>
        <p:nvSpPr>
          <p:cNvPr id="677" name="Shape 67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var app = angular.module("sampleApp", ['ngRoute']);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app.</a:t>
            </a:r>
            <a:r>
              <a:rPr b="1" lang="es" sz="1400"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   function(</a:t>
            </a:r>
            <a:r>
              <a:rPr b="1" lang="es" sz="1400">
                <a:latin typeface="Courier New"/>
                <a:ea typeface="Courier New"/>
                <a:cs typeface="Courier New"/>
                <a:sym typeface="Courier New"/>
              </a:rPr>
              <a:t>$routeProvider</a:t>
            </a: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      $routeProvider.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s" sz="1400"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('/route1', {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            templateUrl: 'angular-route-template-1.html',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            controller: 'ControllerOne'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         }).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s" sz="1400"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('/route2', {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            templateUrl: 'angular-route-template-2.html',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            controller: 'ControllerTwo'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         }).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s" sz="1400">
                <a:latin typeface="Courier New"/>
                <a:ea typeface="Courier New"/>
                <a:cs typeface="Courier New"/>
                <a:sym typeface="Courier New"/>
              </a:rPr>
              <a:t>otherwise</a:t>
            </a: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({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            redirectTo: '/'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         });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   });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Rutas</a:t>
            </a:r>
          </a:p>
        </p:txBody>
      </p:sp>
      <p:sp>
        <p:nvSpPr>
          <p:cNvPr id="683" name="Shape 68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De acuerdo a esto, necesitamos dos templates HTML: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angular-route-template-1.html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angular-route-template-2.html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Y dos controladores: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ControllerOne</a:t>
            </a: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ControllerTwo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Rutas</a:t>
            </a:r>
          </a:p>
        </p:txBody>
      </p:sp>
      <p:sp>
        <p:nvSpPr>
          <p:cNvPr id="689" name="Shape 68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¿Qué tipos de rutas van a </a:t>
            </a:r>
            <a:r>
              <a:rPr i="1" lang="es" sz="2400"/>
              <a:t>machear </a:t>
            </a:r>
            <a:r>
              <a:rPr lang="es" sz="2400"/>
              <a:t>este seteo del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$routeProvider</a:t>
            </a:r>
            <a:r>
              <a:rPr lang="es" sz="2400"/>
              <a:t>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&lt;a href="#/route1"&gt;Route 1&lt;/a&gt;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&lt;a href="#/route2"&gt;Route 2&lt;/a&gt;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¿Y si queremos incluir parámetros?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&lt;a href="#/route1/12532"&gt;Route 1&lt;/a&gt;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&lt;a href="#/route2/453/8753"&gt;Route 1&lt;/a&gt;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¿Qué se acuerdan?</a:t>
            </a:r>
          </a:p>
        </p:txBody>
      </p:sp>
      <p:sp>
        <p:nvSpPr>
          <p:cNvPr id="695" name="Shape 695"/>
          <p:cNvSpPr txBox="1"/>
          <p:nvPr>
            <p:ph idx="1" type="body"/>
          </p:nvPr>
        </p:nvSpPr>
        <p:spPr>
          <a:xfrm>
            <a:off x="457200" y="1200150"/>
            <a:ext cx="8363099" cy="3725699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¿Qué es un Provider? ¿Para qué sirve?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¿Qué es la función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$get </a:t>
            </a:r>
            <a:r>
              <a:rPr lang="es" sz="2400"/>
              <a:t>de un provider?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¿Qué pasa si lo inyectamos en un módulo?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¿Qué podemos inyectar en la función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es" sz="2400"/>
              <a:t>? ¿Qué es lo que se inyecta?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¿Qué se acuerdan?</a:t>
            </a:r>
          </a:p>
        </p:txBody>
      </p:sp>
      <p:sp>
        <p:nvSpPr>
          <p:cNvPr id="701" name="Shape 701"/>
          <p:cNvSpPr txBox="1"/>
          <p:nvPr>
            <p:ph idx="1" type="body"/>
          </p:nvPr>
        </p:nvSpPr>
        <p:spPr>
          <a:xfrm>
            <a:off x="457200" y="1200150"/>
            <a:ext cx="83630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Rutas, ¿qué son y dónde empiezan?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¿Con qué provider las manejamos?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¿Cuáles son sus dos métodos principales?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¿Qué se carga en cada ruta?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¿Dónde se coloca el template cargado?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Two-way data binding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En la mayoría de frameworks, el modelo actualiza la vista pero la vista no actualiza al modelo.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"/>
              <a:t>Cuando tenemos bindeo de datos de una sola vía, el template y el modelo se unen para formar la vista.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Rutas</a:t>
            </a:r>
          </a:p>
        </p:txBody>
      </p:sp>
      <p:sp>
        <p:nvSpPr>
          <p:cNvPr id="707" name="Shape 70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s" sz="2400"/>
              <a:t>Ya vimos como se </a:t>
            </a:r>
            <a:r>
              <a:rPr i="1" lang="es" sz="2400"/>
              <a:t>matchean </a:t>
            </a:r>
            <a:r>
              <a:rPr lang="es" sz="2400"/>
              <a:t>este tipo de rutas...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&lt;a href="#/route1"&gt;Route 1&lt;/a&gt;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&lt;a href="#/route2"&gt;Route 2&lt;/a&gt;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s" sz="2400"/>
              <a:t>¿Y si queremos incluir parámetros?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&lt;a href="#/route1/12532"&gt;Route 1&lt;/a&gt;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&lt;a href="#/route2/453/8753"&gt;Route 1&lt;/a&gt;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Rutas</a:t>
            </a:r>
          </a:p>
        </p:txBody>
      </p:sp>
      <p:sp>
        <p:nvSpPr>
          <p:cNvPr id="713" name="Shape 71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var app = angular.module("sampleApp", ['ngRoute']);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app.config(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   function($routeProvider) {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" sz="1400">
                <a:latin typeface="Courier New"/>
                <a:ea typeface="Courier New"/>
                <a:cs typeface="Courier New"/>
                <a:sym typeface="Courier New"/>
              </a:rPr>
              <a:t>$routeProvider</a:t>
            </a: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s" sz="1400">
                <a:latin typeface="Courier New"/>
                <a:ea typeface="Courier New"/>
                <a:cs typeface="Courier New"/>
                <a:sym typeface="Courier New"/>
              </a:rPr>
              <a:t>when('/route1/:id'</a:t>
            </a: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            templateUrl: 'angular-route-template-1.jsp',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            controller: 'ControllerOne'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         }).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s" sz="1400">
                <a:latin typeface="Courier New"/>
                <a:ea typeface="Courier New"/>
                <a:cs typeface="Courier New"/>
                <a:sym typeface="Courier New"/>
              </a:rPr>
              <a:t>when('/route2/:routeId/:id'</a:t>
            </a: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            templateUrl: 'angular-route-template-2.jsp',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            controller: 'ControllerTwo'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         }).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         otherwise({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            redirectTo: '/'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         });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   });</a:t>
            </a:r>
          </a:p>
        </p:txBody>
      </p:sp>
    </p:spTree>
  </p:cSld>
  <p:clrMapOvr>
    <a:masterClrMapping/>
  </p:clrMapOvr>
  <p:transition spd="slow">
    <p:cut/>
  </p:transition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Rutas</a:t>
            </a:r>
          </a:p>
        </p:txBody>
      </p:sp>
      <p:sp>
        <p:nvSpPr>
          <p:cNvPr id="719" name="Shape 71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Eso significa que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:id </a:t>
            </a:r>
            <a:r>
              <a:rPr lang="es" sz="2400"/>
              <a:t>y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:routeId</a:t>
            </a:r>
            <a:r>
              <a:rPr lang="es" sz="2400"/>
              <a:t> son la representación de los parámetros pasados a la ruta.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¿Cómo los obtenemos en el controlador que se instancian y así poder usarlos?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Tenemos que inyectar otro servicio en el controlador: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$routeParams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Rutas</a:t>
            </a:r>
          </a:p>
        </p:txBody>
      </p:sp>
      <p:sp>
        <p:nvSpPr>
          <p:cNvPr id="725" name="Shape 72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app.controller("ControllerOne", function($scope, </a:t>
            </a:r>
            <a:r>
              <a:rPr b="1" lang="es" sz="1800">
                <a:latin typeface="Courier New"/>
                <a:ea typeface="Courier New"/>
                <a:cs typeface="Courier New"/>
                <a:sym typeface="Courier New"/>
              </a:rPr>
              <a:t>$routeParams</a:t>
            </a: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    $scope.id = $routeParams.id;</a:t>
            </a:r>
            <a:br>
              <a:rPr lang="e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  <a:p>
            <a:pPr lvl="0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app.controller("ControllerTwo", function($scope, </a:t>
            </a:r>
            <a:r>
              <a:rPr b="1" lang="es" sz="1800">
                <a:latin typeface="Courier New"/>
                <a:ea typeface="Courier New"/>
                <a:cs typeface="Courier New"/>
                <a:sym typeface="Courier New"/>
              </a:rPr>
              <a:t>$routeParams</a:t>
            </a: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    $scope.routeId = $routeParams.routeId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$scope.idBig = $routeParams.id;</a:t>
            </a:r>
            <a:br>
              <a:rPr lang="e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Rutas</a:t>
            </a:r>
          </a:p>
        </p:txBody>
      </p:sp>
      <p:sp>
        <p:nvSpPr>
          <p:cNvPr id="731" name="Shape 73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El método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when </a:t>
            </a:r>
            <a:r>
              <a:rPr lang="es" sz="2400"/>
              <a:t>también posee la propiedad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redirectTo </a:t>
            </a:r>
            <a:r>
              <a:rPr lang="es" sz="2400"/>
              <a:t>como el método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otherwise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Así, podemos redireccionar una ruta a otra.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Lo interesante es que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redirectTo</a:t>
            </a:r>
            <a:r>
              <a:rPr lang="es" sz="2400"/>
              <a:t>, además de recibir un string de ruta, también puede recibir una función que nos permite leer los parámetros de la ruta.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Rutas</a:t>
            </a:r>
          </a:p>
        </p:txBody>
      </p:sp>
      <p:sp>
        <p:nvSpPr>
          <p:cNvPr id="737" name="Shape 7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app.config(function($routeProvider) {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   $routeProvider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     .when('/',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     {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       templateUrl: "app.html",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       controller: "AppCtrl"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     })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     .when('/pizza/:crust/:toppings', {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s" sz="1400">
                <a:latin typeface="Courier New"/>
                <a:ea typeface="Courier New"/>
                <a:cs typeface="Courier New"/>
                <a:sym typeface="Courier New"/>
              </a:rPr>
              <a:t>redirectTo: function(routeParams, path)</a:t>
            </a: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         return "/" + routeParams.crust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     })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     .otherwise({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s" sz="1400">
                <a:latin typeface="Courier New"/>
                <a:ea typeface="Courier New"/>
                <a:cs typeface="Courier New"/>
                <a:sym typeface="Courier New"/>
              </a:rPr>
              <a:t>redirectTo: "/"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     })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Rutas</a:t>
            </a:r>
          </a:p>
        </p:txBody>
      </p:sp>
      <p:sp>
        <p:nvSpPr>
          <p:cNvPr id="743" name="Shape 7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Una vez que ya estamos en el controlador, ¿cómo hacemos para leer la URL si necesitamos? ¿O incluso como redireccionamos al usuario hacia otra ruta?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Tenemos que hacerlo usando el servicio de AngularJS llamado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$location</a:t>
            </a:r>
            <a:r>
              <a:rPr lang="es" sz="2400"/>
              <a:t>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Rutas</a:t>
            </a:r>
          </a:p>
        </p:txBody>
      </p:sp>
      <p:sp>
        <p:nvSpPr>
          <p:cNvPr id="749" name="Shape 7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El servicio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$location</a:t>
            </a:r>
            <a:r>
              <a:rPr lang="es" sz="2400"/>
              <a:t> tiene dos funcionalidades: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s" sz="2400"/>
              <a:t>P</a:t>
            </a:r>
            <a:r>
              <a:rPr i="1" lang="es" sz="2400"/>
              <a:t>arsea </a:t>
            </a:r>
            <a:r>
              <a:rPr lang="es" sz="2400"/>
              <a:t>la URL y la guarda de tal forma que nuestra aplicación pueda leerla. Cualquier cambio en la URL va a estar automáticamente disponible en el servicio.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s" sz="2400"/>
              <a:t>También nos permite cambiar esa URL </a:t>
            </a:r>
            <a:r>
              <a:rPr i="1" lang="es" sz="2400"/>
              <a:t>parseada </a:t>
            </a:r>
            <a:r>
              <a:rPr lang="es" sz="2400"/>
              <a:t>en el servicio, impactando inmediatamente en la URL real.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Rutas</a:t>
            </a:r>
          </a:p>
        </p:txBody>
      </p:sp>
      <p:sp>
        <p:nvSpPr>
          <p:cNvPr id="755" name="Shape 7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s" sz="2400"/>
              <a:t>Getters </a:t>
            </a:r>
            <a:r>
              <a:rPr lang="es" sz="2400"/>
              <a:t>y </a:t>
            </a:r>
            <a:r>
              <a:rPr i="1" lang="es" sz="2400"/>
              <a:t>setters</a:t>
            </a:r>
            <a:r>
              <a:rPr lang="es" sz="2400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El servicio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$location</a:t>
            </a:r>
            <a:r>
              <a:rPr lang="es" sz="2400"/>
              <a:t> provee algunas funciones getters para la parte de sólo lectura de la URL. Esas son: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absUrl</a:t>
            </a:r>
            <a:r>
              <a:rPr lang="es" sz="2400"/>
              <a:t>,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protocol</a:t>
            </a:r>
            <a:r>
              <a:rPr lang="es" sz="2400"/>
              <a:t>,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host </a:t>
            </a:r>
            <a:r>
              <a:rPr lang="es" sz="2400"/>
              <a:t>y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es" sz="240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Y funciones getters + setters para el resto: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s" sz="2400"/>
              <a:t>,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es" sz="2400"/>
              <a:t>,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search </a:t>
            </a:r>
            <a:r>
              <a:rPr lang="es" sz="2400"/>
              <a:t>y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hash</a:t>
            </a:r>
            <a:r>
              <a:rPr lang="es" sz="2400"/>
              <a:t>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Rutas</a:t>
            </a:r>
          </a:p>
        </p:txBody>
      </p:sp>
      <p:sp>
        <p:nvSpPr>
          <p:cNvPr id="761" name="Shape 76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/>
              <a:t>Obtener la ruta actual: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$location.path();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800"/>
              <a:t>Establecer una nueva ruta: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$location.path('/newValue');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800"/>
              <a:t>Todos los métodos setter devuelven el mismo objeto </a:t>
            </a: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$location</a:t>
            </a:r>
            <a:r>
              <a:rPr lang="es" sz="1800"/>
              <a:t> para permitir el encadenamiento: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$location.path('/newValue').search({key: value});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One-way data binding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317" y="1200150"/>
            <a:ext cx="5460957" cy="37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Rutas</a:t>
            </a:r>
          </a:p>
        </p:txBody>
      </p:sp>
      <p:sp>
        <p:nvSpPr>
          <p:cNvPr id="767" name="Shape 76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Los servicios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$route</a:t>
            </a:r>
            <a:r>
              <a:rPr lang="es" sz="2400"/>
              <a:t> y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$location</a:t>
            </a:r>
            <a:r>
              <a:rPr lang="es" sz="2400"/>
              <a:t> de AngularJS crean nuevas entradas en el historial del navegador.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¿Por qué necesitan hacer esto?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Porque como AngularJS crea SPA, al tocar el botón atrás nos iríamos de la aplicación: ¡solo tiene una página para el navegador!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Rutas</a:t>
            </a:r>
          </a:p>
        </p:txBody>
      </p:sp>
      <p:sp>
        <p:nvSpPr>
          <p:cNvPr id="773" name="Shape 77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/>
              <a:t>El método </a:t>
            </a: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replace()</a:t>
            </a:r>
            <a:r>
              <a:rPr lang="es" sz="1800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s" sz="1800"/>
              <a:t>Le dice al servicio </a:t>
            </a: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$location</a:t>
            </a:r>
            <a:r>
              <a:rPr lang="es" sz="1800"/>
              <a:t> que la próxima vez que sincronice con la URL del navegador, la última entrada en el Historial debe ser reemplazada en vez de crear una nueva.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s" sz="1800"/>
              <a:t>Esto es muy útil cuando hacemos una redirección. ¿Por qué?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/>
              <a:t>This is very useful when we want a redirection. Why?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s" sz="1800"/>
              <a:t>Porque, de otra forma, el botón de “atrás” quedaría roto (se dispararía la redirección cada vez que lo toquemos).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Rutas</a:t>
            </a:r>
          </a:p>
        </p:txBody>
      </p:sp>
      <p:sp>
        <p:nvSpPr>
          <p:cNvPr id="779" name="Shape 77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$location.path('/someNewPath');</a:t>
            </a:r>
            <a:br>
              <a:rPr lang="e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$location.replace();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br>
              <a:rPr lang="e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// O encadenado: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$location.path('/someNewPath').replace();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Rutas</a:t>
            </a:r>
          </a:p>
        </p:txBody>
      </p:sp>
      <p:pic>
        <p:nvPicPr>
          <p:cNvPr id="785" name="Shape 7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8091" y="0"/>
            <a:ext cx="461441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Eventos</a:t>
            </a:r>
          </a:p>
        </p:txBody>
      </p:sp>
      <p:sp>
        <p:nvSpPr>
          <p:cNvPr id="791" name="Shape 79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Los eventos en AngularJS son </a:t>
            </a:r>
            <a:r>
              <a:rPr b="1" lang="es"/>
              <a:t>acciones </a:t>
            </a:r>
            <a:r>
              <a:rPr lang="es"/>
              <a:t>que suceden por: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Interacción con el usuario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Cambios en el modelo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Porque queremos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Eventos</a:t>
            </a:r>
          </a:p>
        </p:txBody>
      </p:sp>
      <p:sp>
        <p:nvSpPr>
          <p:cNvPr id="797" name="Shape 79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Los eventos que son disparados por el usuario no son algo nuevo de AngularJS. Son más bien heredados por la forma en que los navegadores y Javascript trabajan juntos.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Sin embargo, esos eventos del navegador generalmente se corresponden con una directiva.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Eventos</a:t>
            </a:r>
          </a:p>
        </p:txBody>
      </p:sp>
      <p:sp>
        <p:nvSpPr>
          <p:cNvPr id="803" name="Shape 80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onClick → ng-click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onChange → ng-change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onBlur → ng-blur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lvl="0" rtl="0">
              <a:spcBef>
                <a:spcPts val="0"/>
              </a:spcBef>
              <a:buNone/>
            </a:pPr>
            <a:r>
              <a:rPr lang="es"/>
              <a:t>...y varios más.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Todas estas directivas nos permiten saber cuándo se dispara un evento y luego llamar a una función.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Eventos</a:t>
            </a:r>
          </a:p>
        </p:txBody>
      </p:sp>
      <p:sp>
        <p:nvSpPr>
          <p:cNvPr id="809" name="Shape 80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También podemos escuchar cambios en el modelo desde los controladores.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La función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$watch</a:t>
            </a:r>
            <a:r>
              <a:rPr lang="es" sz="2400"/>
              <a:t> es una de las herramientas que nos provee AngularJS para tal fin.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Puede “escuchar” cualquier cambio de valor en el modelo ($scope) y luego llamar a una función con el viejo y el nuevo valor.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Eventos</a:t>
            </a:r>
          </a:p>
        </p:txBody>
      </p:sp>
      <p:sp>
        <p:nvSpPr>
          <p:cNvPr id="815" name="Shape 8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Como la función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$watch</a:t>
            </a:r>
            <a:r>
              <a:rPr lang="es"/>
              <a:t> solamente puede ver cambios en las propiedades del modelo, tiene que estar necesariamente adjunto al scope::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$scope.$watch()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/>
              <a:t>Veamos un ejemplo...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Eventos</a:t>
            </a:r>
          </a:p>
        </p:txBody>
      </p:sp>
      <p:sp>
        <p:nvSpPr>
          <p:cNvPr id="821" name="Shape 821"/>
          <p:cNvSpPr txBox="1"/>
          <p:nvPr>
            <p:ph idx="1" type="body"/>
          </p:nvPr>
        </p:nvSpPr>
        <p:spPr>
          <a:xfrm>
            <a:off x="457200" y="1200150"/>
            <a:ext cx="83787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$scope.$watch(“foo”,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function(newVal, oldVal) {</a:t>
            </a:r>
            <a:br>
              <a:rPr lang="e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	console.log(newVal, oldVal);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s" sz="2400"/>
              <a:t>Primer parámetro: propiedad del modelo </a:t>
            </a:r>
            <a:r>
              <a:rPr b="1" lang="es" sz="2400"/>
              <a:t>pasada como string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s" sz="2400"/>
              <a:t>Segundo parámetro: función a ejecutar cuando se detecta el evento. La función recibe el valor anterior y el nuevo valor.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One-way data binding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Por esta razón es que debemos buscar el elemento y actualizarlo “manualmente” en jQuery, porque la vista ya fue compilada.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Eventos</a:t>
            </a:r>
          </a:p>
        </p:txBody>
      </p:sp>
      <p:sp>
        <p:nvSpPr>
          <p:cNvPr id="827" name="Shape 82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" sz="2400"/>
              <a:t>También podemos “escuchar” cambios en varias propiedades del modelo al mismo tiempo.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buNone/>
            </a:pPr>
            <a:r>
              <a:rPr lang="es" sz="2400"/>
              <a:t>Si cualquiera de ellas cambia,  se disparará la función:</a:t>
            </a:r>
          </a:p>
          <a:p>
            <a:pPr lvl="0" rtl="0">
              <a:spcBef>
                <a:spcPts val="0"/>
              </a:spcBef>
              <a:buNone/>
            </a:pPr>
            <a:br>
              <a:rPr lang="es" sz="18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$scope.</a:t>
            </a:r>
            <a:r>
              <a:rPr b="1" lang="es" sz="1800">
                <a:latin typeface="Courier New"/>
                <a:ea typeface="Courier New"/>
                <a:cs typeface="Courier New"/>
                <a:sym typeface="Courier New"/>
              </a:rPr>
              <a:t>$watchGroup</a:t>
            </a: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 sz="18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“name”, “lastName”</a:t>
            </a:r>
            <a:r>
              <a:rPr b="1" lang="es" sz="18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br>
              <a:rPr lang="e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    function(</a:t>
            </a:r>
            <a:r>
              <a:rPr b="1" lang="es" sz="1800">
                <a:latin typeface="Courier New"/>
                <a:ea typeface="Courier New"/>
                <a:cs typeface="Courier New"/>
                <a:sym typeface="Courier New"/>
              </a:rPr>
              <a:t>newNames</a:t>
            </a: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800">
                <a:latin typeface="Courier New"/>
                <a:ea typeface="Courier New"/>
                <a:cs typeface="Courier New"/>
                <a:sym typeface="Courier New"/>
              </a:rPr>
              <a:t>oldNames</a:t>
            </a: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      $scope.dataCount = newNames.length;</a:t>
            </a:r>
            <a:br>
              <a:rPr lang="e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    });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Eventos</a:t>
            </a:r>
          </a:p>
        </p:txBody>
      </p:sp>
      <p:sp>
        <p:nvSpPr>
          <p:cNvPr id="833" name="Shape 83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La función pasada a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$watch</a:t>
            </a:r>
            <a:r>
              <a:rPr lang="es"/>
              <a:t> o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$watchGroup</a:t>
            </a:r>
            <a:r>
              <a:rPr lang="es"/>
              <a:t> solamente va a ser llamada si alguna de las propiedades del modelo que “escuchamos” cambia de valor.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¿Pero qué pasa si queremos nuestros propios eventos no dependiente de cambios de valor de una propiedad del modelo?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Shape 8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Eventos</a:t>
            </a:r>
          </a:p>
        </p:txBody>
      </p:sp>
      <p:sp>
        <p:nvSpPr>
          <p:cNvPr id="839" name="Shape 83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Es muy fácil hacer eso en AngularJS. Solamente necesitamos dos cosas: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s"/>
              <a:t>Una parte del código que transmita un evento.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s"/>
              <a:t>Otra parte del código que esté escuchando a ese evento.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Eventos</a:t>
            </a:r>
          </a:p>
        </p:txBody>
      </p:sp>
      <p:sp>
        <p:nvSpPr>
          <p:cNvPr id="845" name="Shape 84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A su vez, un </a:t>
            </a:r>
            <a:r>
              <a:rPr b="1" lang="es"/>
              <a:t>evento (custom event)</a:t>
            </a:r>
            <a:r>
              <a:rPr lang="es"/>
              <a:t> en AngularJS consistirá de dos cosas: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s"/>
              <a:t>Un nombre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s"/>
              <a:t>Información a enviar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Eventos - $emit</a:t>
            </a:r>
          </a:p>
        </p:txBody>
      </p:sp>
      <p:sp>
        <p:nvSpPr>
          <p:cNvPr id="851" name="Shape 85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s"/>
              <a:t>Todo evento siempre se originará desde un scope.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Podemos transmitir un evento usando el método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$emit</a:t>
            </a:r>
            <a:r>
              <a:rPr lang="es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$scope.$emit(“MY_EVENT_NAME”, obj);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Eventos - $emit</a:t>
            </a:r>
          </a:p>
        </p:txBody>
      </p:sp>
      <p:sp>
        <p:nvSpPr>
          <p:cNvPr id="857" name="Shape 85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Ese evento </a:t>
            </a:r>
            <a:r>
              <a:rPr b="1" lang="es" sz="2400"/>
              <a:t>comenzará en el scope desde donde fue emitido y, desde ahí, irá subiendo en la jerarquía de scopes</a:t>
            </a:r>
            <a:r>
              <a:rPr lang="es" sz="2400"/>
              <a:t> hasta llegar a la raíz.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Cualquier controlador que esté escuchando a ese evento podrá reaccionar cuando llegue y ejecutar la función que se le haya pasado.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La propagación del evento finalizará en el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$rootScope</a:t>
            </a:r>
            <a:r>
              <a:rPr lang="es" sz="2400"/>
              <a:t> si ningún </a:t>
            </a:r>
            <a:r>
              <a:rPr i="1" lang="es" sz="2400"/>
              <a:t>listener </a:t>
            </a:r>
            <a:r>
              <a:rPr lang="es" sz="2400"/>
              <a:t>lo frena primero.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Shape 8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Eventos - $broadcast</a:t>
            </a:r>
          </a:p>
        </p:txBody>
      </p:sp>
      <p:sp>
        <p:nvSpPr>
          <p:cNvPr id="863" name="Shape 86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El método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$broadcast</a:t>
            </a:r>
            <a:r>
              <a:rPr lang="es"/>
              <a:t> es muy similar al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$emit</a:t>
            </a:r>
            <a:r>
              <a:rPr lang="es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$scope.$broadcast(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“MY_EVENT_NAME”,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obj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Eventos - $broadcast</a:t>
            </a:r>
          </a:p>
        </p:txBody>
      </p:sp>
      <p:sp>
        <p:nvSpPr>
          <p:cNvPr id="869" name="Shape 86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s" sz="2400"/>
              <a:t>Ese evento </a:t>
            </a:r>
            <a:r>
              <a:rPr b="1" lang="es" sz="2400"/>
              <a:t>comenzará en el scope desde donde fue emitido y, desde ahí, irá bajando en la jerarquía de scopes</a:t>
            </a:r>
            <a:r>
              <a:rPr lang="es" sz="240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s" sz="2400"/>
              <a:t>Cualquier controlador que esté escuchando a ese evento podrá reaccionar cuando llegue y ejecutar la función que se le haya pasado.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La propagación del evento terminará en los scopes que sean las hojas del árbol de scopes si es que ningún listener lo frena antes.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Eventos - $on</a:t>
            </a:r>
          </a:p>
        </p:txBody>
      </p:sp>
      <p:sp>
        <p:nvSpPr>
          <p:cNvPr id="875" name="Shape 87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El método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$on</a:t>
            </a:r>
            <a:r>
              <a:rPr lang="es" sz="2400"/>
              <a:t> nos sirve para escuchar a esos eventos que disparamos con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$emit</a:t>
            </a:r>
            <a:r>
              <a:rPr lang="es" sz="2400"/>
              <a:t> y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$broadcast</a:t>
            </a:r>
            <a:r>
              <a:rPr lang="es" sz="2400"/>
              <a:t>. Siempre tiene que estar asociado a un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$scope</a:t>
            </a:r>
            <a:r>
              <a:rPr lang="es" sz="240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$scope.$on(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“MY_EVENT_NAME”,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function (event, obj) 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		// Función callback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¿Qué se acuerdan?</a:t>
            </a:r>
          </a:p>
        </p:txBody>
      </p:sp>
      <p:sp>
        <p:nvSpPr>
          <p:cNvPr id="881" name="Shape 881"/>
          <p:cNvSpPr txBox="1"/>
          <p:nvPr>
            <p:ph idx="1" type="body"/>
          </p:nvPr>
        </p:nvSpPr>
        <p:spPr>
          <a:xfrm>
            <a:off x="457200" y="1200150"/>
            <a:ext cx="82793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Rutas con parámetros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¿Cómo los pasamos en el string de matcheo del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$routeProvider</a:t>
            </a:r>
            <a:r>
              <a:rPr lang="es" sz="2400"/>
              <a:t>?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¿Cómo los obtenemos en el controller?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¿Qué puede recibir la propiedad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redirectTo</a:t>
            </a:r>
            <a:r>
              <a:rPr lang="es" sz="2400"/>
              <a:t>?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¿Qué parámetros puede recibir esa función?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¿Qué servicio sincroniza la ruta con la URL?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¿Cómo obtenemos y cambiamos la URL?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Two-way data binding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Sin embargo, AngularJS usa el bindeo de dos vías.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¿Qué significa eso?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Que tenemos el template y el modelo que se compilan para forma la vista y </a:t>
            </a:r>
            <a:r>
              <a:rPr b="1" lang="es" sz="2400"/>
              <a:t>además</a:t>
            </a:r>
            <a:r>
              <a:rPr lang="es" sz="2400"/>
              <a:t> cualquier cambio en la vista modificará al modelo.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¿Qué se acuerdan?</a:t>
            </a:r>
          </a:p>
        </p:txBody>
      </p:sp>
      <p:sp>
        <p:nvSpPr>
          <p:cNvPr id="887" name="Shape 887"/>
          <p:cNvSpPr txBox="1"/>
          <p:nvPr>
            <p:ph idx="1" type="body"/>
          </p:nvPr>
        </p:nvSpPr>
        <p:spPr>
          <a:xfrm>
            <a:off x="457200" y="1200150"/>
            <a:ext cx="82793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¿Qué hace el método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replace()</a:t>
            </a:r>
            <a:r>
              <a:rPr lang="es" sz="2400"/>
              <a:t> del servicio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$location</a:t>
            </a:r>
            <a:r>
              <a:rPr lang="es" sz="2400"/>
              <a:t>?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¿Qué tipos de eventos existen en AngularJS?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¿Cómo podemos reaccionar ante interacciones con el usuario?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¿Cómo podemos “escuchar” cambios  en el modelo?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¿Cómo hacemos para disparar nuestros propios eventos?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¿Cómo “escuchamos” esos eventos?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Eventos - $on</a:t>
            </a:r>
          </a:p>
        </p:txBody>
      </p:sp>
      <p:sp>
        <p:nvSpPr>
          <p:cNvPr id="893" name="Shape 89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El evento pasado a la función callback del método $on va a recibir algunos parámetros: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targetScope</a:t>
            </a:r>
            <a:r>
              <a:rPr lang="es" sz="2400"/>
              <a:t>: el scope donde el evento fue disparado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currentScope</a:t>
            </a:r>
            <a:r>
              <a:rPr lang="es" sz="2400"/>
              <a:t>: el scope donde el evento fue caputrado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2400"/>
              <a:t>: el nombre del evento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stopPropagation</a:t>
            </a:r>
            <a:r>
              <a:rPr lang="es" sz="2400"/>
              <a:t>: función para frenar la propagación del evento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preventDefault</a:t>
            </a:r>
            <a:r>
              <a:rPr lang="es" sz="2400"/>
              <a:t>: función para prevenir el comportamiento por defecto del evento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Shape 8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Eventos - Ejemplo 8 </a:t>
            </a:r>
          </a:p>
        </p:txBody>
      </p:sp>
      <p:sp>
        <p:nvSpPr>
          <p:cNvPr id="899" name="Shape 89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Shape 9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Eventos - Listeners</a:t>
            </a:r>
          </a:p>
        </p:txBody>
      </p:sp>
      <p:sp>
        <p:nvSpPr>
          <p:cNvPr id="905" name="Shape 90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Todos los </a:t>
            </a:r>
            <a:r>
              <a:rPr i="1" lang="es" sz="2400"/>
              <a:t>listeners </a:t>
            </a:r>
            <a:r>
              <a:rPr lang="es" sz="2400"/>
              <a:t>de eventos de AngularJS (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$on, $watch, $watchGroup</a:t>
            </a:r>
            <a:r>
              <a:rPr lang="es" sz="2400"/>
              <a:t>, et. al.) devuelven una función de desregistración: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b="1" lang="es" sz="1800"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deregisterListener =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$scope.$on(“MY_EVENT_NAME”, function (event, obj)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		// Función callback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deregisterListener</a:t>
            </a:r>
            <a:r>
              <a:rPr b="1" lang="es" sz="180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Shape 9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Eventos - Listeners</a:t>
            </a:r>
          </a:p>
        </p:txBody>
      </p:sp>
      <p:sp>
        <p:nvSpPr>
          <p:cNvPr id="911" name="Shape 91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¿Eso significa que tenemos que desregistrar todos los listeners?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 rtl="0">
              <a:spcBef>
                <a:spcPts val="0"/>
              </a:spcBef>
              <a:buNone/>
            </a:pPr>
            <a:r>
              <a:rPr lang="es"/>
              <a:t>No.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 rtl="0">
              <a:spcBef>
                <a:spcPts val="0"/>
              </a:spcBef>
              <a:buNone/>
            </a:pPr>
            <a:r>
              <a:rPr lang="es"/>
              <a:t>AngularJS va a desregistrar todos los listeners cuando el scope sobre el que vivan sea destruido.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Shape 9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Eventos - Listeners</a:t>
            </a:r>
          </a:p>
        </p:txBody>
      </p:sp>
      <p:sp>
        <p:nvSpPr>
          <p:cNvPr id="917" name="Shape 9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¿Entonces por qué AngularJS hace que los listeners devuelvan una función desregistradora?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¿Cuándo sí va a valer la pena desregistrarlos?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Shape 9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Eventos - Listeners</a:t>
            </a:r>
          </a:p>
        </p:txBody>
      </p:sp>
      <p:sp>
        <p:nvSpPr>
          <p:cNvPr id="923" name="Shape 92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Cuando no necesitamos que el listener siga existiendo aunque el scope sí lo haga.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Escucho sus ejemplos…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Shape 9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Eventos - Listeners</a:t>
            </a:r>
          </a:p>
        </p:txBody>
      </p:sp>
      <p:sp>
        <p:nvSpPr>
          <p:cNvPr id="929" name="Shape 92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Solo necesitamos escuchar el evento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"/>
              <a:t> cantidad de veces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Eventos adjuntos al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$rootScope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Eventos creados en una directiva con scope compartido que luego es destruida.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Shape 9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Eventos - $destroy</a:t>
            </a:r>
          </a:p>
        </p:txBody>
      </p:sp>
      <p:sp>
        <p:nvSpPr>
          <p:cNvPr id="935" name="Shape 93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AngularJS dispara muchos eventos para que nosotros podamos interactuar con ellos. El evento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$destroy</a:t>
            </a:r>
            <a:r>
              <a:rPr lang="es" sz="2400"/>
              <a:t> es uno de ellos y lo dispara un scope cuando está a punto de destruirse (o de destruirse una referencia al mismo).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Podemos escuchar al evento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$destroy</a:t>
            </a:r>
            <a:r>
              <a:rPr lang="es" sz="2400"/>
              <a:t> y realizar la limpieza necesaria antes de que el scope o la referencia al mismo sean perdidas para siempre.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Shape 9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Eventos - $destroy</a:t>
            </a:r>
          </a:p>
        </p:txBody>
      </p:sp>
      <p:sp>
        <p:nvSpPr>
          <p:cNvPr id="941" name="Shape 94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deregisterListener =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$scope.$on(“MY_EVENT_NAME”, function (event, obj) 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		// Función callback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$scope.$on(“$destroy”, function () 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	deregisterListener</a:t>
            </a:r>
            <a:r>
              <a:rPr b="1" lang="es" sz="180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Two-way data binding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373" y="1200150"/>
            <a:ext cx="4997950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Shape 9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Filtros</a:t>
            </a:r>
          </a:p>
        </p:txBody>
      </p:sp>
      <p:sp>
        <p:nvSpPr>
          <p:cNvPr id="947" name="Shape 94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Los filtros en AngularJS son otro tipo de módulos, que como su nombre implica, nos permiten </a:t>
            </a:r>
            <a:r>
              <a:rPr b="1" lang="es"/>
              <a:t>manipular la presentación de las vistas.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/>
          </a:p>
          <a:p>
            <a:pPr lvl="0" rtl="0">
              <a:spcBef>
                <a:spcPts val="0"/>
              </a:spcBef>
              <a:buNone/>
            </a:pPr>
            <a:r>
              <a:rPr lang="es"/>
              <a:t>Entonces, como son transformaciones de las vistas, los filtros deben usarse en las vistas y nunca en los controladores.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Shape 9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Filtros</a:t>
            </a:r>
          </a:p>
        </p:txBody>
      </p:sp>
      <p:sp>
        <p:nvSpPr>
          <p:cNvPr id="953" name="Shape 9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Esto nos dice mucho de cómo AngularJS nos dice que debemos separar las cuestiones.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Shape 9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Filtros</a:t>
            </a:r>
          </a:p>
        </p:txBody>
      </p:sp>
      <p:sp>
        <p:nvSpPr>
          <p:cNvPr id="959" name="Shape 9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Podemos aplicar filtros directamente extendiendo el bindeo en el HTML de la siguiente forma: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{{ totalCount 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| currency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}}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Shape 9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Filtros - Encadenamiento</a:t>
            </a:r>
          </a:p>
        </p:txBody>
      </p:sp>
      <p:sp>
        <p:nvSpPr>
          <p:cNvPr id="965" name="Shape 9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>
                <a:solidFill>
                  <a:srgbClr val="333333"/>
                </a:solidFill>
                <a:highlight>
                  <a:srgbClr val="FFFFFF"/>
                </a:highlight>
              </a:rPr>
              <a:t>Los filtros también pueden encadenarse agregando sucesivos pipes </a:t>
            </a:r>
            <a:r>
              <a:rPr lang="es" sz="2400">
                <a:solidFill>
                  <a:srgbClr val="333333"/>
                </a:solidFill>
              </a:rPr>
              <a:t>( | ) </a:t>
            </a:r>
            <a:r>
              <a:rPr lang="es" sz="2400">
                <a:solidFill>
                  <a:srgbClr val="333333"/>
                </a:solidFill>
                <a:highlight>
                  <a:srgbClr val="FFFFFF"/>
                </a:highlight>
              </a:rPr>
              <a:t>entre ellos: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2000">
                <a:latin typeface="Courier New"/>
                <a:ea typeface="Courier New"/>
                <a:cs typeface="Courier New"/>
                <a:sym typeface="Courier New"/>
              </a:rPr>
              <a:t>{{ totalCount </a:t>
            </a:r>
            <a:r>
              <a:rPr b="1" lang="es" sz="2000">
                <a:latin typeface="Courier New"/>
                <a:ea typeface="Courier New"/>
                <a:cs typeface="Courier New"/>
                <a:sym typeface="Courier New"/>
              </a:rPr>
              <a:t>| currency</a:t>
            </a:r>
            <a:r>
              <a:rPr lang="es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2000">
                <a:latin typeface="Courier New"/>
                <a:ea typeface="Courier New"/>
                <a:cs typeface="Courier New"/>
                <a:sym typeface="Courier New"/>
              </a:rPr>
              <a:t>| filter2 | filter3</a:t>
            </a:r>
            <a:r>
              <a:rPr lang="es" sz="2000">
                <a:latin typeface="Courier New"/>
                <a:ea typeface="Courier New"/>
                <a:cs typeface="Courier New"/>
                <a:sym typeface="Courier New"/>
              </a:rPr>
              <a:t> }}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Shape 9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Filtros - Parámetros</a:t>
            </a:r>
          </a:p>
        </p:txBody>
      </p:sp>
      <p:sp>
        <p:nvSpPr>
          <p:cNvPr id="971" name="Shape 97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>
                <a:solidFill>
                  <a:srgbClr val="333333"/>
                </a:solidFill>
                <a:highlight>
                  <a:srgbClr val="FFFFFF"/>
                </a:highlight>
              </a:rPr>
              <a:t>Por último, los filtros pueden ser configurados pasándole algunos valores que son interpretados como parámetros: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{{ totalCount </a:t>
            </a: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| currency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”USD”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 }}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Filtros - String</a:t>
            </a:r>
          </a:p>
        </p:txBody>
      </p:sp>
      <p:sp>
        <p:nvSpPr>
          <p:cNvPr id="977" name="Shape 97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AngularJS viene con una serie de filtros ya incluidos en el framework.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Para los strings, es muy simple hacer que un string sea todo mayúsculas, o todo minúsculas gracias a los filtros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uppercase </a:t>
            </a:r>
            <a:r>
              <a:rPr lang="es" sz="2400"/>
              <a:t>y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lowercase</a:t>
            </a:r>
            <a:r>
              <a:rPr lang="es" sz="240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Shape 9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Filtros - Number</a:t>
            </a:r>
          </a:p>
        </p:txBody>
      </p:sp>
      <p:sp>
        <p:nvSpPr>
          <p:cNvPr id="983" name="Shape 98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>
                <a:solidFill>
                  <a:srgbClr val="333333"/>
                </a:solidFill>
                <a:highlight>
                  <a:srgbClr val="FFFFFF"/>
                </a:highlight>
              </a:rPr>
              <a:t>También podemos aplicar filtros a los números, pudiendo elegir cómo presentarlos en la vista con respecto a la representación decimal y el redondeo.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{{ totalCount </a:t>
            </a: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| number:3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 }}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Shape 9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Filtros - Ejemplo</a:t>
            </a:r>
          </a:p>
        </p:txBody>
      </p:sp>
      <p:sp>
        <p:nvSpPr>
          <p:cNvPr id="989" name="Shape 98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http://jsfiddle.net/rtdphaL7/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ransition spd="slow">
    <p:cut/>
  </p:transition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Shape 9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Filtros - Date</a:t>
            </a:r>
          </a:p>
        </p:txBody>
      </p:sp>
      <p:sp>
        <p:nvSpPr>
          <p:cNvPr id="995" name="Shape 99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200"/>
              <a:t>Los filtros de Date que vienen con AngularJS son muy interesantes. Toman cualquier string en el formato ISO 8601 y lo </a:t>
            </a:r>
            <a:r>
              <a:rPr i="1" lang="es" sz="2200"/>
              <a:t>parsean </a:t>
            </a:r>
            <a:r>
              <a:rPr lang="es" sz="2200"/>
              <a:t>de cientos de diferentes modos para cada necesidad.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 rtl="0">
              <a:spcBef>
                <a:spcPts val="0"/>
              </a:spcBef>
              <a:buNone/>
            </a:pPr>
            <a:r>
              <a:rPr lang="es" sz="2200"/>
              <a:t>Ejemplos: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-304800" lvl="0" marL="4572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Font typeface="Helvetica Neue"/>
            </a:pPr>
            <a:r>
              <a:rPr lang="es" sz="1200">
                <a:solidFill>
                  <a:srgbClr val="DD1144"/>
                </a:solidFill>
                <a:highlight>
                  <a:srgbClr val="F9F2F4"/>
                </a:highlight>
                <a:latin typeface="Consolas"/>
                <a:ea typeface="Consolas"/>
                <a:cs typeface="Consolas"/>
                <a:sym typeface="Consolas"/>
              </a:rPr>
              <a:t>'yyyy'</a:t>
            </a:r>
            <a:r>
              <a:rPr lang="es" sz="12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 representación del año en 4 dígitos (ej. AD 1 =&gt; 0001, AD 2010 =&gt; 2010)</a:t>
            </a:r>
          </a:p>
          <a:p>
            <a:pPr indent="-304800" lvl="0" marL="4572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Font typeface="Helvetica Neue"/>
            </a:pPr>
            <a:r>
              <a:rPr lang="es" sz="1200">
                <a:solidFill>
                  <a:srgbClr val="DD1144"/>
                </a:solidFill>
                <a:highlight>
                  <a:srgbClr val="F9F2F4"/>
                </a:highlight>
                <a:latin typeface="Consolas"/>
                <a:ea typeface="Consolas"/>
                <a:cs typeface="Consolas"/>
                <a:sym typeface="Consolas"/>
              </a:rPr>
              <a:t>'M'</a:t>
            </a:r>
            <a:r>
              <a:rPr lang="es" sz="12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 mes del año (1-12)</a:t>
            </a:r>
          </a:p>
          <a:p>
            <a:pPr indent="-304800" lvl="0" marL="4572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Font typeface="Helvetica Neue"/>
            </a:pPr>
            <a:r>
              <a:rPr lang="es" sz="1200">
                <a:solidFill>
                  <a:srgbClr val="DD1144"/>
                </a:solidFill>
                <a:highlight>
                  <a:srgbClr val="F9F2F4"/>
                </a:highlight>
                <a:latin typeface="Consolas"/>
                <a:ea typeface="Consolas"/>
                <a:cs typeface="Consolas"/>
                <a:sym typeface="Consolas"/>
              </a:rPr>
              <a:t>'d'</a:t>
            </a:r>
            <a:r>
              <a:rPr lang="es" sz="12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 día del mes (1-31)</a:t>
            </a:r>
          </a:p>
          <a:p>
            <a:pPr indent="-304800" lvl="0" marL="4572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Font typeface="Helvetica Neue"/>
            </a:pPr>
            <a:r>
              <a:rPr lang="es" sz="1200">
                <a:solidFill>
                  <a:srgbClr val="DD1144"/>
                </a:solidFill>
                <a:highlight>
                  <a:srgbClr val="F9F2F4"/>
                </a:highlight>
                <a:latin typeface="Consolas"/>
                <a:ea typeface="Consolas"/>
                <a:cs typeface="Consolas"/>
                <a:sym typeface="Consolas"/>
              </a:rPr>
              <a:t>'h'</a:t>
            </a:r>
            <a:r>
              <a:rPr lang="es" sz="12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 hora (1-12)</a:t>
            </a:r>
          </a:p>
          <a:p>
            <a:pPr indent="-304800" lvl="0" marL="4572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Font typeface="Helvetica Neue"/>
            </a:pPr>
            <a:r>
              <a:rPr lang="es" sz="1200">
                <a:solidFill>
                  <a:srgbClr val="DD1144"/>
                </a:solidFill>
                <a:highlight>
                  <a:srgbClr val="F9F2F4"/>
                </a:highlight>
                <a:latin typeface="Consolas"/>
                <a:ea typeface="Consolas"/>
                <a:cs typeface="Consolas"/>
                <a:sym typeface="Consolas"/>
              </a:rPr>
              <a:t>'m'</a:t>
            </a:r>
            <a:r>
              <a:rPr lang="es" sz="12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 minutos (0-59)</a:t>
            </a:r>
          </a:p>
          <a:p>
            <a:pPr indent="-304800" lvl="0" marL="4572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Font typeface="Helvetica Neue"/>
            </a:pPr>
            <a:r>
              <a:rPr lang="es" sz="1200">
                <a:solidFill>
                  <a:srgbClr val="DD1144"/>
                </a:solidFill>
                <a:highlight>
                  <a:srgbClr val="F9F2F4"/>
                </a:highlight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s" sz="12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 marcador AM/PM </a:t>
            </a:r>
          </a:p>
          <a:p>
            <a:pPr indent="-304800" lvl="0" marL="4572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Font typeface="Helvetica Neue"/>
            </a:pPr>
            <a:r>
              <a:rPr lang="es" sz="1200">
                <a:solidFill>
                  <a:srgbClr val="DD1144"/>
                </a:solidFill>
                <a:highlight>
                  <a:srgbClr val="F9F2F4"/>
                </a:highlight>
                <a:latin typeface="Consolas"/>
                <a:ea typeface="Consolas"/>
                <a:cs typeface="Consolas"/>
                <a:sym typeface="Consolas"/>
              </a:rPr>
              <a:t>'mediumDate'</a:t>
            </a:r>
            <a:r>
              <a:rPr lang="es" sz="12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 atajo equivalente a </a:t>
            </a:r>
            <a:r>
              <a:rPr lang="es" sz="1200">
                <a:solidFill>
                  <a:srgbClr val="DD1144"/>
                </a:solidFill>
                <a:highlight>
                  <a:srgbClr val="F9F2F4"/>
                </a:highlight>
                <a:latin typeface="Consolas"/>
                <a:ea typeface="Consolas"/>
                <a:cs typeface="Consolas"/>
                <a:sym typeface="Consolas"/>
              </a:rPr>
              <a:t>'MMM d, y'</a:t>
            </a:r>
            <a:r>
              <a:rPr lang="es" sz="12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(ej. Sep 3, 2010)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Filtros - Ejemplo</a:t>
            </a:r>
          </a:p>
        </p:txBody>
      </p:sp>
      <p:sp>
        <p:nvSpPr>
          <p:cNvPr id="1001" name="Shape 100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http://jsfiddle.net/4jwLm8Ls/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Documentación completa: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https://docs.angularjs.org/api/ng/filter/date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Two-way data binding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Repasemos el primer ejemplo.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¿Dónde se ve en acción el two-way data binding?</a:t>
            </a:r>
          </a:p>
        </p:txBody>
      </p:sp>
    </p:spTree>
  </p:cSld>
  <p:clrMapOvr>
    <a:masterClrMapping/>
  </p:clrMapOvr>
  <p:transition spd="slow">
    <p:cut/>
  </p:transition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Shape 10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Filtros - LimitTo</a:t>
            </a:r>
          </a:p>
        </p:txBody>
      </p:sp>
      <p:sp>
        <p:nvSpPr>
          <p:cNvPr id="1007" name="Shape 100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Además de aplicarse a strings para limitar la cantidad de caracteres, el filtro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LimitTo</a:t>
            </a:r>
            <a:r>
              <a:rPr lang="es" sz="2400"/>
              <a:t> también puede ser aplicado en conjunto con la directiva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ng-repeat</a:t>
            </a:r>
            <a:r>
              <a:rPr lang="es" sz="2400"/>
              <a:t>. Por ejemplo: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s" sz="1600">
                <a:latin typeface="Courier New"/>
                <a:ea typeface="Courier New"/>
                <a:cs typeface="Courier New"/>
                <a:sym typeface="Courier New"/>
              </a:rPr>
              <a:t>&lt;ul&gt;</a:t>
            </a:r>
            <a:br>
              <a:rPr lang="e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600">
                <a:latin typeface="Courier New"/>
                <a:ea typeface="Courier New"/>
                <a:cs typeface="Courier New"/>
                <a:sym typeface="Courier New"/>
              </a:rPr>
              <a:t>  &lt;li ng-repeat="person in list | limitTo:4"&gt;{{ person }}&lt;/li&gt;</a:t>
            </a:r>
            <a:br>
              <a:rPr lang="e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600"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¿Qué uso imaginan para esta funcionalidad?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Shape 10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Filtros - Filter</a:t>
            </a:r>
          </a:p>
        </p:txBody>
      </p:sp>
      <p:sp>
        <p:nvSpPr>
          <p:cNvPr id="1013" name="Shape 101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AngularJS también provee un filtro muy adaptable que se llama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es" sz="240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Si le pasamos un valor comparador, filtrará lo que queramos de un array.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Funciona de forma similar a la función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filter()</a:t>
            </a:r>
            <a:r>
              <a:rPr lang="es" sz="2400"/>
              <a:t> de JavaScript.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Ejemplo: </a:t>
            </a:r>
            <a:r>
              <a:rPr lang="es" sz="2400" u="sng">
                <a:solidFill>
                  <a:schemeClr val="hlink"/>
                </a:solidFill>
                <a:hlinkClick r:id="rId3"/>
              </a:rPr>
              <a:t>http://plnkr.co/edit/z01qliOuGmyvPklyMHtn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Shape 10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Filtros - Filtros propios</a:t>
            </a:r>
          </a:p>
        </p:txBody>
      </p:sp>
      <p:sp>
        <p:nvSpPr>
          <p:cNvPr id="1019" name="Shape 101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Algunas veces, los filtros provistos por AngularJS no son suficiente.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AngularJS nos permite crear nuestros propios filtros para obtener exactamente lo que queramos.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Un filtro es un módulo, por lo tanto irá adjunto al módulo principal. Es similar a un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service </a:t>
            </a:r>
            <a:r>
              <a:rPr lang="es" sz="2400"/>
              <a:t>o a un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factory </a:t>
            </a:r>
            <a:r>
              <a:rPr lang="es" sz="2400"/>
              <a:t>en muchos sentidos.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Shape 10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Filtros - Filtros propios</a:t>
            </a:r>
          </a:p>
        </p:txBody>
      </p:sp>
      <p:sp>
        <p:nvSpPr>
          <p:cNvPr id="1025" name="Shape 102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Será un </a:t>
            </a:r>
            <a:r>
              <a:rPr i="1" lang="es"/>
              <a:t>singleton</a:t>
            </a:r>
            <a:r>
              <a:rPr lang="es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Se incorporará directamente al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$rootScope</a:t>
            </a:r>
            <a:r>
              <a:rPr lang="es"/>
              <a:t> por lo que podremos usarlo libremente en cualquier scope.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hape 10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Filtros - Filtros propios</a:t>
            </a:r>
          </a:p>
        </p:txBody>
      </p:sp>
      <p:sp>
        <p:nvSpPr>
          <p:cNvPr id="1031" name="Shape 103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app.</a:t>
            </a:r>
            <a:r>
              <a:rPr b="1" lang="es" sz="1800"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('myFilter', function() {</a:t>
            </a:r>
            <a:br>
              <a:rPr lang="es" sz="1800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s" sz="1800">
                <a:latin typeface="Courier New"/>
                <a:ea typeface="Courier New"/>
                <a:cs typeface="Courier New"/>
                <a:sym typeface="Courier New"/>
              </a:rPr>
              <a:t>return function(input, optional1, optional2, ...) {</a:t>
            </a:r>
            <a:br>
              <a:rPr lang="e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    var output;</a:t>
            </a:r>
            <a:br>
              <a:rPr lang="es" sz="18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    // Hacer todo el el trabajo de filtrado</a:t>
            </a:r>
            <a:br>
              <a:rPr lang="es" sz="18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    return output;</a:t>
            </a:r>
            <a:br>
              <a:rPr lang="e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hape 10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¿De qué se acuerdan?</a:t>
            </a:r>
          </a:p>
        </p:txBody>
      </p:sp>
      <p:sp>
        <p:nvSpPr>
          <p:cNvPr id="1037" name="Shape 10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300"/>
              <a:t>¿Para qué sirve el método $on?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2300"/>
              <a:t>¿Qué parámetros recibe?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2300"/>
              <a:t>¿Qué propiedades tiene ese objeto de evento?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2300"/>
              <a:t>¿Qué devuelven todos los listeners?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2300"/>
              <a:t>¿Hace falta desregistrar todos los eventos? ¿Por qué?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2300"/>
              <a:t>¿Cuando sí hace falta desregistrarlos?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2300"/>
              <a:t>¿Qué son los filtros? ¿Cómo se aplican?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2300"/>
              <a:t>¿Cómo se les pasan parámetros?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2300"/>
              <a:t>Dar ejemplos de filtros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Shape 10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Filtros - Filtros propios - Ejercicio</a:t>
            </a:r>
          </a:p>
        </p:txBody>
      </p:sp>
      <p:sp>
        <p:nvSpPr>
          <p:cNvPr id="1043" name="Shape 10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Se nos pide un filtro que convierta números a sus valores ordinales, en inglés.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Eso significa, por ejemplo, si aplicamos nuestro filtro ordinal al número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43, </a:t>
            </a:r>
            <a:r>
              <a:rPr lang="es" sz="2400"/>
              <a:t>lo que debería verse es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“43rd”.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¿Cómo podemos lograrlo?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Shape 10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Servicios - $http</a:t>
            </a:r>
          </a:p>
        </p:txBody>
      </p:sp>
      <p:sp>
        <p:nvSpPr>
          <p:cNvPr id="1049" name="Shape 10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El servicio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$http</a:t>
            </a:r>
            <a:r>
              <a:rPr lang="es" sz="2400"/>
              <a:t> es un componente central de AngularJS. Facilita la comunicación con servidores HTTP remotos a través del objeto del browser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XMLHttpRequest</a:t>
            </a:r>
            <a:r>
              <a:rPr lang="es" sz="2400"/>
              <a:t> o vía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JSONP</a:t>
            </a:r>
            <a:r>
              <a:rPr lang="es" sz="240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El servicio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$http</a:t>
            </a:r>
            <a:r>
              <a:rPr lang="es" sz="2400"/>
              <a:t> expone funciones que solo toman un objeto de configuración y crean peticiones bajo el protocolo HTTP.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/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Luego de realizar las peticiones, podemos manejar los casos de éxito y error de sus respuestas.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Shape 10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Servicios - $http</a:t>
            </a:r>
          </a:p>
        </p:txBody>
      </p:sp>
      <p:sp>
        <p:nvSpPr>
          <p:cNvPr id="1055" name="Shape 10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000">
                <a:latin typeface="Courier New"/>
                <a:ea typeface="Courier New"/>
                <a:cs typeface="Courier New"/>
                <a:sym typeface="Courier New"/>
              </a:rPr>
              <a:t>$http.get</a:t>
            </a:r>
            <a:r>
              <a:rPr lang="es" sz="2000">
                <a:latin typeface="Courier New"/>
                <a:ea typeface="Courier New"/>
                <a:cs typeface="Courier New"/>
                <a:sym typeface="Courier New"/>
              </a:rPr>
              <a:t>(“/unaUrl”)</a:t>
            </a:r>
            <a:br>
              <a:rPr lang="e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2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s" sz="2000">
                <a:latin typeface="Courier New"/>
                <a:ea typeface="Courier New"/>
                <a:cs typeface="Courier New"/>
                <a:sym typeface="Courier New"/>
              </a:rPr>
              <a:t>.success</a:t>
            </a:r>
            <a:r>
              <a:rPr lang="es" sz="2000">
                <a:latin typeface="Courier New"/>
                <a:ea typeface="Courier New"/>
                <a:cs typeface="Courier New"/>
                <a:sym typeface="Courier New"/>
              </a:rPr>
              <a:t>(function(data, status, headers, config) {</a:t>
            </a:r>
            <a:br>
              <a:rPr lang="e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2000">
                <a:latin typeface="Courier New"/>
                <a:ea typeface="Courier New"/>
                <a:cs typeface="Courier New"/>
                <a:sym typeface="Courier New"/>
              </a:rPr>
              <a:t>    // Hacer algo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2000">
                <a:latin typeface="Courier New"/>
                <a:ea typeface="Courier New"/>
                <a:cs typeface="Courier New"/>
                <a:sym typeface="Courier New"/>
              </a:rPr>
              <a:t>  })</a:t>
            </a:r>
            <a:br>
              <a:rPr lang="e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2000">
                <a:latin typeface="Courier New"/>
                <a:ea typeface="Courier New"/>
                <a:cs typeface="Courier New"/>
                <a:sym typeface="Courier New"/>
              </a:rPr>
              <a:t>.error</a:t>
            </a:r>
            <a:r>
              <a:rPr lang="es" sz="2000">
                <a:latin typeface="Courier New"/>
                <a:ea typeface="Courier New"/>
                <a:cs typeface="Courier New"/>
                <a:sym typeface="Courier New"/>
              </a:rPr>
              <a:t>(function(data, status, headers, config) {</a:t>
            </a:r>
            <a:br>
              <a:rPr lang="e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2000">
                <a:latin typeface="Courier New"/>
                <a:ea typeface="Courier New"/>
                <a:cs typeface="Courier New"/>
                <a:sym typeface="Courier New"/>
              </a:rPr>
              <a:t>    // Hacer otra cosa</a:t>
            </a:r>
            <a:br>
              <a:rPr lang="e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2000"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2000"/>
              <a:t>Un código de respuesta entre 200 y 299 será considerado una petición exitosa.</a:t>
            </a:r>
          </a:p>
        </p:txBody>
      </p:sp>
    </p:spTree>
  </p:cSld>
  <p:clrMapOvr>
    <a:masterClrMapping/>
  </p:clrMapOvr>
  <p:transition spd="slow">
    <p:cut/>
  </p:transition>
</p:sld>
</file>

<file path=ppt/slides/slide1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Shape 10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Servicios - $http</a:t>
            </a:r>
          </a:p>
        </p:txBody>
      </p:sp>
      <p:sp>
        <p:nvSpPr>
          <p:cNvPr id="1061" name="Shape 106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000">
                <a:latin typeface="Courier New"/>
                <a:ea typeface="Courier New"/>
                <a:cs typeface="Courier New"/>
                <a:sym typeface="Courier New"/>
              </a:rPr>
              <a:t>$http.post</a:t>
            </a:r>
            <a:r>
              <a:rPr lang="es" sz="2000">
                <a:latin typeface="Courier New"/>
                <a:ea typeface="Courier New"/>
                <a:cs typeface="Courier New"/>
                <a:sym typeface="Courier New"/>
              </a:rPr>
              <a:t>(“/unaUrl”, </a:t>
            </a:r>
            <a:r>
              <a:rPr b="1" lang="es" sz="2000">
                <a:latin typeface="Courier New"/>
                <a:ea typeface="Courier New"/>
                <a:cs typeface="Courier New"/>
                <a:sym typeface="Courier New"/>
              </a:rPr>
              <a:t>{msg: “Hello world!”}</a:t>
            </a:r>
            <a:r>
              <a:rPr lang="es" sz="2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2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s" sz="2000">
                <a:latin typeface="Courier New"/>
                <a:ea typeface="Courier New"/>
                <a:cs typeface="Courier New"/>
                <a:sym typeface="Courier New"/>
              </a:rPr>
              <a:t>.success</a:t>
            </a:r>
            <a:r>
              <a:rPr lang="es" sz="2000">
                <a:latin typeface="Courier New"/>
                <a:ea typeface="Courier New"/>
                <a:cs typeface="Courier New"/>
                <a:sym typeface="Courier New"/>
              </a:rPr>
              <a:t>(function(data, status, headers, config) {</a:t>
            </a:r>
            <a:br>
              <a:rPr lang="e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2000">
                <a:latin typeface="Courier New"/>
                <a:ea typeface="Courier New"/>
                <a:cs typeface="Courier New"/>
                <a:sym typeface="Courier New"/>
              </a:rPr>
              <a:t>    // Hacer algo</a:t>
            </a:r>
            <a:br>
              <a:rPr lang="e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2000">
                <a:latin typeface="Courier New"/>
                <a:ea typeface="Courier New"/>
                <a:cs typeface="Courier New"/>
                <a:sym typeface="Courier New"/>
              </a:rPr>
              <a:t>  })</a:t>
            </a:r>
            <a:br>
              <a:rPr lang="e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2000">
                <a:latin typeface="Courier New"/>
                <a:ea typeface="Courier New"/>
                <a:cs typeface="Courier New"/>
                <a:sym typeface="Courier New"/>
              </a:rPr>
              <a:t>.error</a:t>
            </a:r>
            <a:r>
              <a:rPr lang="es" sz="2000">
                <a:latin typeface="Courier New"/>
                <a:ea typeface="Courier New"/>
                <a:cs typeface="Courier New"/>
                <a:sym typeface="Courier New"/>
              </a:rPr>
              <a:t>(function(data, status, headers, config) {</a:t>
            </a:r>
            <a:br>
              <a:rPr lang="e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2000">
                <a:latin typeface="Courier New"/>
                <a:ea typeface="Courier New"/>
                <a:cs typeface="Courier New"/>
                <a:sym typeface="Courier New"/>
              </a:rPr>
              <a:t>    // Hacer otra cosa</a:t>
            </a:r>
            <a:br>
              <a:rPr lang="e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2000"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Expresiones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En AngularJS las expresiones son pequeñas partes de código que generalmente se colocan entre llaves en la vista.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{{ expresion }}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Shape 10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Servicios - $http</a:t>
            </a:r>
          </a:p>
        </p:txBody>
      </p:sp>
      <p:sp>
        <p:nvSpPr>
          <p:cNvPr id="1067" name="Shape 106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/>
              <a:t>Más métodos del servicio </a:t>
            </a: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$http</a:t>
            </a:r>
            <a:r>
              <a:rPr lang="es" sz="1800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/>
          </a:p>
          <a:p>
            <a:pPr lvl="0" rtl="0">
              <a:spcBef>
                <a:spcPts val="0"/>
              </a:spcBef>
              <a:buNone/>
            </a:pP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get()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head()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post()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put()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delete()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jsonp()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patch()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/>
          </a:p>
          <a:p>
            <a:pPr lvl="0" rtl="0">
              <a:spcBef>
                <a:spcPts val="0"/>
              </a:spcBef>
              <a:buNone/>
            </a:pPr>
            <a:r>
              <a:rPr lang="es" sz="1800"/>
              <a:t>Todos necesitan la URL del servidor externo al que le queremos hacer la petición. En el caso de los métodos </a:t>
            </a: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post()</a:t>
            </a:r>
            <a:r>
              <a:rPr lang="es" sz="1800"/>
              <a:t> y </a:t>
            </a: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put()</a:t>
            </a:r>
            <a:r>
              <a:rPr lang="es" sz="1800"/>
              <a:t>, además, debemos adjuntar el objeto a enviar.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Shape 10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Servicios - $http</a:t>
            </a:r>
          </a:p>
        </p:txBody>
      </p:sp>
      <p:sp>
        <p:nvSpPr>
          <p:cNvPr id="1073" name="Shape 107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/>
              <a:t>El servicio </a:t>
            </a: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$http</a:t>
            </a:r>
            <a:r>
              <a:rPr lang="es" sz="1800"/>
              <a:t> viene con algunas cabeceras por defecto que se adjuntan a cada llamada HTTP. Dependiendo de la configuración del servidor, podemos necesitar cambiarlos. ¿Dónde hacemos esto?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 rtl="0">
              <a:spcBef>
                <a:spcPts val="0"/>
              </a:spcBef>
              <a:buNone/>
            </a:pPr>
            <a:r>
              <a:rPr lang="es" sz="1800"/>
              <a:t>En la función </a:t>
            </a: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es" sz="1800"/>
              <a:t>, pasando el </a:t>
            </a: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/>
          </a:p>
          <a:p>
            <a:pPr lvl="0" rtl="0">
              <a:spcBef>
                <a:spcPts val="0"/>
              </a:spcBef>
              <a:buNone/>
            </a:pPr>
            <a:r>
              <a:rPr lang="es" sz="1500">
                <a:latin typeface="Courier New"/>
                <a:ea typeface="Courier New"/>
                <a:cs typeface="Courier New"/>
                <a:sym typeface="Courier New"/>
              </a:rPr>
              <a:t>var app = angular.module(“myApp”, [“ngRoute”]);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s" sz="1500">
                <a:latin typeface="Courier New"/>
                <a:ea typeface="Courier New"/>
                <a:cs typeface="Courier New"/>
                <a:sym typeface="Courier New"/>
              </a:rPr>
              <a:t>app.config</a:t>
            </a:r>
            <a:r>
              <a:rPr lang="es" sz="1500">
                <a:latin typeface="Courier New"/>
                <a:ea typeface="Courier New"/>
                <a:cs typeface="Courier New"/>
                <a:sym typeface="Courier New"/>
              </a:rPr>
              <a:t>(function (</a:t>
            </a:r>
            <a:r>
              <a:rPr b="1" lang="es" sz="1500">
                <a:latin typeface="Courier New"/>
                <a:ea typeface="Courier New"/>
                <a:cs typeface="Courier New"/>
                <a:sym typeface="Courier New"/>
              </a:rPr>
              <a:t>$httpProvider</a:t>
            </a:r>
            <a:r>
              <a:rPr lang="es" sz="1500"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5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s" sz="1500">
                <a:latin typeface="Courier New"/>
                <a:ea typeface="Courier New"/>
                <a:cs typeface="Courier New"/>
                <a:sym typeface="Courier New"/>
              </a:rPr>
              <a:t>$httpProvider.defaults.headers.get</a:t>
            </a:r>
            <a:r>
              <a:rPr lang="es" sz="1500">
                <a:latin typeface="Courier New"/>
                <a:ea typeface="Courier New"/>
                <a:cs typeface="Courier New"/>
                <a:sym typeface="Courier New"/>
              </a:rPr>
              <a:t> = { 'My-Header' : 'value' };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b="1" lang="es" sz="1500">
                <a:latin typeface="Courier New"/>
                <a:ea typeface="Courier New"/>
                <a:cs typeface="Courier New"/>
                <a:sym typeface="Courier New"/>
              </a:rPr>
              <a:t>$httpProvider.defaults.headers.common.Authorization</a:t>
            </a:r>
            <a:r>
              <a:rPr lang="es" sz="1500">
                <a:latin typeface="Courier New"/>
                <a:ea typeface="Courier New"/>
                <a:cs typeface="Courier New"/>
                <a:sym typeface="Courier New"/>
              </a:rPr>
              <a:t> = 'Basic YmVlcDpib29w';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500"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Shape 10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Servicios - Ejercicio</a:t>
            </a:r>
          </a:p>
        </p:txBody>
      </p:sp>
      <p:sp>
        <p:nvSpPr>
          <p:cNvPr id="1079" name="Shape 107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Modificar la agenda para que los datos de los contactos sean obtenidos desde una llamada HTTP.</a:t>
            </a:r>
          </a:p>
        </p:txBody>
      </p:sp>
    </p:spTree>
  </p:cSld>
  <p:clrMapOvr>
    <a:masterClrMapping/>
  </p:clrMapOvr>
  <p:transition spd="slow">
    <p:cut/>
  </p:transition>
</p:sld>
</file>

<file path=ppt/slides/slide1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Shape 10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Servicios - Promesas</a:t>
            </a:r>
          </a:p>
        </p:txBody>
      </p:sp>
      <p:sp>
        <p:nvSpPr>
          <p:cNvPr id="1085" name="Shape 108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¿Pero cómo es que el servicio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$http</a:t>
            </a:r>
            <a:r>
              <a:rPr lang="es" sz="2400"/>
              <a:t> realmente se comunica con otro servidor y ejecuta funciones de callback en su respuesta?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JavaScript es un lenguaje síncrono. Entonces, si toma un largo tiempo obtener una respuesta de una petición HTTP, la aplicación se quedará ahí, esperando a que termine para poder seguir con la ejecución.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Esto claramente no está muy bueno, así que AngularJS utiliza las </a:t>
            </a:r>
            <a:r>
              <a:rPr b="1" lang="es" sz="2400"/>
              <a:t>promesas </a:t>
            </a:r>
            <a:r>
              <a:rPr lang="es" sz="2400"/>
              <a:t>para resolver esto.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DCDCDC"/>
              </a:solidFill>
              <a:highlight>
                <a:srgbClr val="3F3F3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Shape 10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Servicios - Promesas</a:t>
            </a:r>
          </a:p>
        </p:txBody>
      </p:sp>
      <p:sp>
        <p:nvSpPr>
          <p:cNvPr id="1091" name="Shape 109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La idea es enviar una orden para ejecutar una función en el servidor que sabemos que puede tomar unos momentos y, </a:t>
            </a:r>
            <a:r>
              <a:rPr b="1" lang="es" sz="2400"/>
              <a:t>mientras tanto</a:t>
            </a:r>
            <a:r>
              <a:rPr lang="es" sz="2400"/>
              <a:t>, continuar con la ejecución del código.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Luego, una vez que esa función en el servidor termine, nos avise de alguna forma y volvamos a ese pedazo de código que maneja la respuesta.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Una vez manejada, volver a donde estábamos con la ejecución.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Shape 10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Servicios - Promesas</a:t>
            </a:r>
          </a:p>
        </p:txBody>
      </p:sp>
      <p:sp>
        <p:nvSpPr>
          <p:cNvPr id="1097" name="Shape 109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¡Esta es una excelente forma de manejar llamadas asíncronas!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Se llaman promesas y AngularJS las hace usando el servicio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$q</a:t>
            </a:r>
            <a:r>
              <a:rPr lang="es" sz="240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El servicio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$q</a:t>
            </a:r>
            <a:r>
              <a:rPr lang="es" sz="2400"/>
              <a:t> enviará una petición asíncrona a una URL externa y nos devolverá una promesa que podremos usar en base a diferentes casos.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Shape 11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Servicios - Promesas</a:t>
            </a:r>
          </a:p>
        </p:txBody>
      </p:sp>
      <p:sp>
        <p:nvSpPr>
          <p:cNvPr id="1103" name="Shape 110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var promise = someService.callThatRunsInBackground();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	</a:t>
            </a:r>
            <a:r>
              <a:rPr b="1"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promise.then</a:t>
            </a: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	  </a:t>
            </a:r>
            <a:r>
              <a:rPr b="1"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function(result)</a:t>
            </a: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   		// Hacer algo en caso de éxito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6	  },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	  </a:t>
            </a:r>
            <a:r>
              <a:rPr b="1"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function(error)</a:t>
            </a: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8	    // Manejar el error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9	  },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	  </a:t>
            </a:r>
            <a:r>
              <a:rPr b="1"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function(progress)</a:t>
            </a: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11	   // Mostrar progreso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12	  });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DCDCDC"/>
              </a:solidFill>
              <a:highlight>
                <a:srgbClr val="3F3F3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Shape 11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Servicios - Promesas</a:t>
            </a:r>
          </a:p>
        </p:txBody>
      </p:sp>
      <p:sp>
        <p:nvSpPr>
          <p:cNvPr id="1109" name="Shape 110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Los servicios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$http</a:t>
            </a:r>
            <a:r>
              <a:rPr lang="es"/>
              <a:t>,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$interval</a:t>
            </a:r>
            <a:r>
              <a:rPr lang="es"/>
              <a:t> and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$timeout</a:t>
            </a:r>
            <a:r>
              <a:rPr lang="es"/>
              <a:t> devuelven promesas por defecto.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s"/>
              <a:t>Veamos un ejemplo…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 rtl="0">
              <a:spcBef>
                <a:spcPts val="0"/>
              </a:spcBef>
              <a:buNone/>
            </a:pPr>
            <a:r>
              <a:rPr lang="es"/>
              <a:t>Digamos que queremos hacer una llamada a un backend (una REST API) usando el servicio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$http</a:t>
            </a:r>
            <a:r>
              <a:rPr lang="es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DCDCDC"/>
              </a:solidFill>
              <a:highlight>
                <a:srgbClr val="3F3F3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Shape 11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Servicios - Promesas</a:t>
            </a:r>
          </a:p>
        </p:txBody>
      </p:sp>
      <p:sp>
        <p:nvSpPr>
          <p:cNvPr id="1115" name="Shape 11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5000"/>
              </a:lnSpc>
              <a:spcBef>
                <a:spcPts val="0"/>
              </a:spcBef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 promise = $http.get('/api/v1/movies/avengers');</a:t>
            </a:r>
          </a:p>
          <a:p>
            <a:pPr lvl="0" rtl="0">
              <a:lnSpc>
                <a:spcPct val="135000"/>
              </a:lnSpc>
              <a:spcBef>
                <a:spcPts val="0"/>
              </a:spcBef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lnSpc>
                <a:spcPct val="135000"/>
              </a:lnSpc>
              <a:spcBef>
                <a:spcPts val="0"/>
              </a:spcBef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promise.then(</a:t>
            </a:r>
          </a:p>
          <a:p>
            <a:pPr lvl="0" rtl="0">
              <a:lnSpc>
                <a:spcPct val="135000"/>
              </a:lnSpc>
              <a:spcBef>
                <a:spcPts val="0"/>
              </a:spcBef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function(payload) {</a:t>
            </a:r>
          </a:p>
          <a:p>
            <a:pPr lvl="0" rtl="0">
              <a:lnSpc>
                <a:spcPct val="135000"/>
              </a:lnSpc>
              <a:spcBef>
                <a:spcPts val="0"/>
              </a:spcBef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$scope.</a:t>
            </a: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movieContent = payload.data;</a:t>
            </a:r>
          </a:p>
          <a:p>
            <a:pPr lvl="0" rtl="0">
              <a:lnSpc>
                <a:spcPct val="135000"/>
              </a:lnSpc>
              <a:spcBef>
                <a:spcPts val="0"/>
              </a:spcBef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}),</a:t>
            </a:r>
          </a:p>
          <a:p>
            <a:pPr lvl="0" rtl="0">
              <a:lnSpc>
                <a:spcPct val="135000"/>
              </a:lnSpc>
              <a:spcBef>
                <a:spcPts val="0"/>
              </a:spcBef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function(error) {</a:t>
            </a:r>
          </a:p>
          <a:p>
            <a:pPr lvl="0" rtl="0">
              <a:lnSpc>
                <a:spcPct val="135000"/>
              </a:lnSpc>
              <a:spcBef>
                <a:spcPts val="0"/>
              </a:spcBef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// Manejamos el error</a:t>
            </a:r>
          </a:p>
          <a:p>
            <a:pPr lvl="0" rtl="0">
              <a:lnSpc>
                <a:spcPct val="135000"/>
              </a:lnSpc>
              <a:spcBef>
                <a:spcPts val="0"/>
              </a:spcBef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});</a:t>
            </a:r>
          </a:p>
          <a:p>
            <a:pPr lvl="0" rtl="0">
              <a:lnSpc>
                <a:spcPct val="135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3838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35000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000000"/>
                </a:solidFill>
              </a:rPr>
              <a:t>¿Este código dónde iría?</a:t>
            </a:r>
          </a:p>
          <a:p>
            <a:pPr lvl="0" rtl="0">
              <a:lnSpc>
                <a:spcPct val="135000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000000"/>
                </a:solidFill>
              </a:rPr>
              <a:t>¿Y qué sensación les da ponerlo en un controller? ¿Por qué?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DCDCDC"/>
              </a:solidFill>
              <a:highlight>
                <a:srgbClr val="3F3F3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1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Shape 11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Servicios - Promesas</a:t>
            </a:r>
          </a:p>
        </p:txBody>
      </p:sp>
      <p:sp>
        <p:nvSpPr>
          <p:cNvPr id="1121" name="Shape 112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5000"/>
              </a:lnSpc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Mejor sería crear una </a:t>
            </a:r>
            <a:r>
              <a:rPr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factory…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DCDCDC"/>
              </a:solidFill>
              <a:highlight>
                <a:srgbClr val="3F3F3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Expresiones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Estas expresiones se ejecutarán, por lo que si estamos representando a una variable, en la vista veremos solo su valor: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{{ 12 }}</a:t>
            </a:r>
          </a:p>
          <a:p>
            <a:pPr lvl="0" rtl="0">
              <a:spcBef>
                <a:spcPts val="0"/>
              </a:spcBef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{{ a + b }}</a:t>
            </a:r>
          </a:p>
          <a:p>
            <a:pPr lvl="0" rtl="0">
              <a:spcBef>
                <a:spcPts val="0"/>
              </a:spcBef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{{ user.name }}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{{ articles[index] }}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Shape 11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Servicios - Promesas</a:t>
            </a:r>
          </a:p>
        </p:txBody>
      </p:sp>
      <p:sp>
        <p:nvSpPr>
          <p:cNvPr id="1127" name="Shape 112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5000"/>
              </a:lnSpc>
              <a:spcBef>
                <a:spcPts val="0"/>
              </a:spcBef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getMovie: function(movie) {</a:t>
            </a:r>
          </a:p>
          <a:p>
            <a:pPr lvl="0" rtl="0">
              <a:lnSpc>
                <a:spcPct val="135000"/>
              </a:lnSpc>
              <a:spcBef>
                <a:spcPts val="0"/>
              </a:spcBef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 deferred = $q.defer();</a:t>
            </a:r>
          </a:p>
          <a:p>
            <a:pPr lvl="0" rtl="0">
              <a:lnSpc>
                <a:spcPct val="135000"/>
              </a:lnSpc>
              <a:spcBef>
                <a:spcPts val="0"/>
              </a:spcBef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$http.get('/api/v1/movies/' + movie).then(</a:t>
            </a:r>
          </a:p>
          <a:p>
            <a:pPr lvl="0" rtl="0">
              <a:lnSpc>
                <a:spcPct val="135000"/>
              </a:lnSpc>
              <a:spcBef>
                <a:spcPts val="0"/>
              </a:spcBef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function(result) {</a:t>
            </a:r>
          </a:p>
          <a:p>
            <a:pPr lvl="0" rtl="0">
              <a:lnSpc>
                <a:spcPct val="135000"/>
              </a:lnSpc>
              <a:spcBef>
                <a:spcPts val="0"/>
              </a:spcBef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deferred.resolve</a:t>
            </a: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({</a:t>
            </a:r>
          </a:p>
          <a:p>
            <a:pPr lvl="0" rtl="0">
              <a:lnSpc>
                <a:spcPct val="135000"/>
              </a:lnSpc>
              <a:spcBef>
                <a:spcPts val="0"/>
              </a:spcBef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title: </a:t>
            </a: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.title,</a:t>
            </a:r>
          </a:p>
          <a:p>
            <a:pPr lvl="0" rtl="0">
              <a:lnSpc>
                <a:spcPct val="135000"/>
              </a:lnSpc>
              <a:spcBef>
                <a:spcPts val="0"/>
              </a:spcBef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cost: </a:t>
            </a: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.price});</a:t>
            </a:r>
          </a:p>
          <a:p>
            <a:pPr lvl="0" rtl="0">
              <a:lnSpc>
                <a:spcPct val="135000"/>
              </a:lnSpc>
              <a:spcBef>
                <a:spcPts val="0"/>
              </a:spcBef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},</a:t>
            </a:r>
          </a:p>
          <a:p>
            <a:pPr indent="0" lvl="0" marL="457200" rtl="0">
              <a:lnSpc>
                <a:spcPct val="135000"/>
              </a:lnSpc>
              <a:spcBef>
                <a:spcPts val="0"/>
              </a:spcBef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function(error) {</a:t>
            </a:r>
          </a:p>
          <a:p>
            <a:pPr lvl="0" rtl="0">
              <a:lnSpc>
                <a:spcPct val="135000"/>
              </a:lnSpc>
              <a:spcBef>
                <a:spcPts val="0"/>
              </a:spcBef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deferred.reject</a:t>
            </a: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(error.msg);</a:t>
            </a:r>
          </a:p>
          <a:p>
            <a:pPr lvl="0" rtl="0">
              <a:lnSpc>
                <a:spcPct val="135000"/>
              </a:lnSpc>
              <a:spcBef>
                <a:spcPts val="0"/>
              </a:spcBef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$log.error(</a:t>
            </a: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error.msg</a:t>
            </a: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error.code</a:t>
            </a: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lnSpc>
                <a:spcPct val="135000"/>
              </a:lnSpc>
              <a:spcBef>
                <a:spcPts val="0"/>
              </a:spcBef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});</a:t>
            </a:r>
          </a:p>
          <a:p>
            <a:pPr lvl="0" rtl="0">
              <a:lnSpc>
                <a:spcPct val="135000"/>
              </a:lnSpc>
              <a:spcBef>
                <a:spcPts val="0"/>
              </a:spcBef>
              <a:buNone/>
            </a:pPr>
            <a:r>
              <a:t/>
            </a:r>
            <a:endParaRPr sz="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35000"/>
              </a:lnSpc>
              <a:spcBef>
                <a:spcPts val="0"/>
              </a:spcBef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deferred.promise;</a:t>
            </a:r>
          </a:p>
          <a:p>
            <a:pPr lvl="0" rtl="0">
              <a:lnSpc>
                <a:spcPct val="135000"/>
              </a:lnSpc>
              <a:spcBef>
                <a:spcPts val="0"/>
              </a:spcBef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lnSpc>
                <a:spcPct val="135000"/>
              </a:lnSpc>
              <a:spcBef>
                <a:spcPts val="0"/>
              </a:spcBef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rtl="0">
              <a:lnSpc>
                <a:spcPct val="135000"/>
              </a:lnSpc>
              <a:spcBef>
                <a:spcPts val="0"/>
              </a:spcBef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DCDCDC"/>
              </a:solidFill>
              <a:highlight>
                <a:srgbClr val="3F3F3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1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Shape 11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Servicios - Promesas</a:t>
            </a:r>
          </a:p>
        </p:txBody>
      </p:sp>
      <p:sp>
        <p:nvSpPr>
          <p:cNvPr id="1133" name="Shape 113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5000"/>
              </a:lnSpc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Y ahora tenemos que inyectar la </a:t>
            </a:r>
            <a:r>
              <a:rPr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factory</a:t>
            </a:r>
            <a:r>
              <a:rPr lang="es">
                <a:solidFill>
                  <a:srgbClr val="000000"/>
                </a:solidFill>
              </a:rPr>
              <a:t> y llamar a la función </a:t>
            </a:r>
            <a:r>
              <a:rPr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getMovie()</a:t>
            </a:r>
            <a:r>
              <a:rPr lang="es">
                <a:solidFill>
                  <a:srgbClr val="000000"/>
                </a:solidFill>
              </a:rPr>
              <a:t>.</a:t>
            </a:r>
          </a:p>
          <a:p>
            <a:pPr lvl="0" rtl="0">
              <a:lnSpc>
                <a:spcPct val="13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lnSpc>
                <a:spcPct val="135000"/>
              </a:lnSpc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¿Pero cómo se usa?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DCDCDC"/>
              </a:solidFill>
              <a:highlight>
                <a:srgbClr val="3F3F3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1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Shape 11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Servicios - Promesas</a:t>
            </a:r>
          </a:p>
        </p:txBody>
      </p:sp>
      <p:sp>
        <p:nvSpPr>
          <p:cNvPr id="1139" name="Shape 113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movieService</a:t>
            </a:r>
            <a:r>
              <a:rPr b="1" lang="es" sz="18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" sz="1800">
                <a:solidFill>
                  <a:srgbClr val="383838"/>
                </a:solidFill>
                <a:latin typeface="Courier New"/>
                <a:ea typeface="Courier New"/>
                <a:cs typeface="Courier New"/>
                <a:sym typeface="Courier New"/>
              </a:rPr>
              <a:t>getMovie</a:t>
            </a:r>
            <a:r>
              <a:rPr lang="es" sz="1800">
                <a:solidFill>
                  <a:srgbClr val="383838"/>
                </a:solidFill>
                <a:latin typeface="Courier New"/>
                <a:ea typeface="Courier New"/>
                <a:cs typeface="Courier New"/>
                <a:sym typeface="Courier New"/>
              </a:rPr>
              <a:t>($scope.movieId)</a:t>
            </a:r>
            <a:r>
              <a:rPr b="1" lang="es" sz="1800">
                <a:solidFill>
                  <a:srgbClr val="383838"/>
                </a:solidFill>
                <a:latin typeface="Courier New"/>
                <a:ea typeface="Courier New"/>
                <a:cs typeface="Courier New"/>
                <a:sym typeface="Courier New"/>
              </a:rPr>
              <a:t>.then(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rgbClr val="383838"/>
                </a:solidFill>
                <a:latin typeface="Courier New"/>
                <a:ea typeface="Courier New"/>
                <a:cs typeface="Courier New"/>
                <a:sym typeface="Courier New"/>
              </a:rPr>
              <a:t>	function (result) 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rgbClr val="383838"/>
                </a:solidFill>
                <a:latin typeface="Courier New"/>
                <a:ea typeface="Courier New"/>
                <a:cs typeface="Courier New"/>
                <a:sym typeface="Courier New"/>
              </a:rPr>
              <a:t>		// Hacer algo cuando la promesa es resuelta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rgbClr val="383838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r>
              <a:rPr b="1" lang="es" sz="1800">
                <a:solidFill>
                  <a:srgbClr val="383838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rgbClr val="383838"/>
                </a:solidFill>
                <a:latin typeface="Courier New"/>
                <a:ea typeface="Courier New"/>
                <a:cs typeface="Courier New"/>
                <a:sym typeface="Courier New"/>
              </a:rPr>
              <a:t>	function (error) 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rgbClr val="383838"/>
                </a:solidFill>
                <a:latin typeface="Courier New"/>
                <a:ea typeface="Courier New"/>
                <a:cs typeface="Courier New"/>
                <a:sym typeface="Courier New"/>
              </a:rPr>
              <a:t>		// Hacer algo cuando la promesa es rechazada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rgbClr val="383838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383838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DCDCDC"/>
              </a:solidFill>
              <a:highlight>
                <a:srgbClr val="3F3F3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1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Shape 11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Servicios - Promesas</a:t>
            </a:r>
          </a:p>
        </p:txBody>
      </p:sp>
      <p:sp>
        <p:nvSpPr>
          <p:cNvPr id="1145" name="Shape 114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Entonces, esencialmente una nueva instancia del objeto promesa sea crea cuando llamamos al método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defer()</a:t>
            </a:r>
            <a:r>
              <a:rPr lang="es" sz="2400"/>
              <a:t> del servicio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$q</a:t>
            </a:r>
            <a:r>
              <a:rPr lang="es" sz="2400"/>
              <a:t>. Luego, devolvemos la propiedad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promise </a:t>
            </a:r>
            <a:r>
              <a:rPr lang="es" sz="2400"/>
              <a:t>de ese objeto como resultado de invocar a la función.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El propósito del objeto de la promesa es permitir, a todos los interesados, el acceso al resultado de la tarea deferida una vez que esta se complete.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Shape 11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Servicios - Promesas</a:t>
            </a:r>
          </a:p>
        </p:txBody>
      </p:sp>
      <p:sp>
        <p:nvSpPr>
          <p:cNvPr id="1151" name="Shape 115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200">
                <a:latin typeface="Courier New"/>
                <a:ea typeface="Courier New"/>
                <a:cs typeface="Courier New"/>
                <a:sym typeface="Courier New"/>
              </a:rPr>
              <a:t>then(successCallback, errorCallback, notifyCallback)</a:t>
            </a:r>
            <a:r>
              <a:rPr lang="es" sz="2200"/>
              <a:t> – sin importar cuando la promesa sea resuelta o rechazada, el método </a:t>
            </a:r>
            <a:r>
              <a:rPr lang="es" sz="2200"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s" sz="2200"/>
              <a:t> ejecuta o el callback de error o el de éxito asíncronamente tan pronto como el resultado esté listo.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lvl="0" rtl="0">
              <a:spcBef>
                <a:spcPts val="0"/>
              </a:spcBef>
              <a:buNone/>
            </a:pPr>
            <a:r>
              <a:rPr lang="es" sz="2200"/>
              <a:t>Los callbacks son llamados con un solo argumento: el objeto resultado o el objeto de error. Adicionalmente, el callback de notificación puede ser llamado muchas veces para proveer una indicación de progreso antes de que la promesa se resuelva o rechace.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Shape 11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Servicios - Promesas</a:t>
            </a:r>
          </a:p>
        </p:txBody>
      </p:sp>
      <p:sp>
        <p:nvSpPr>
          <p:cNvPr id="1157" name="Shape 1157"/>
          <p:cNvSpPr txBox="1"/>
          <p:nvPr>
            <p:ph idx="1" type="body"/>
          </p:nvPr>
        </p:nvSpPr>
        <p:spPr>
          <a:xfrm>
            <a:off x="457200" y="1200150"/>
            <a:ext cx="83630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Ejercicio: pasar la llamada al JSON del controlador al servicio envolviendola en una promesa.</a:t>
            </a:r>
          </a:p>
        </p:txBody>
      </p:sp>
    </p:spTree>
  </p:cSld>
  <p:clrMapOvr>
    <a:masterClrMapping/>
  </p:clrMapOvr>
  <p:transition spd="slow">
    <p:cut/>
  </p:transition>
</p:sld>
</file>

<file path=ppt/slides/slide1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Shape 11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*** THE END ***</a:t>
            </a:r>
          </a:p>
        </p:txBody>
      </p:sp>
      <p:sp>
        <p:nvSpPr>
          <p:cNvPr id="1163" name="Shape 1163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4" name="Shape 1164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Expresiones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Las expresiones en AngularJS no se comportan estrictamente igual que Javascript puro.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"/>
              <a:t>Por ejemplo, no hacen uso de la función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$eval</a:t>
            </a:r>
            <a:r>
              <a:rPr lang="es"/>
              <a:t> y están siempre adosadas al objeto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$window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Temario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/>
              <a:t>Conceptos básicos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/>
              <a:t>	Introducción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/>
              <a:t>	Hola mundo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/>
              <a:t>	Patrón MVC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/>
              <a:t>	Bindeo de datos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/>
              <a:t>	Expresiones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/>
              <a:t>	Vistas</a:t>
            </a:r>
          </a:p>
          <a:p>
            <a:pPr lvl="0">
              <a:spcBef>
                <a:spcPts val="0"/>
              </a:spcBef>
              <a:buNone/>
            </a:pPr>
            <a:r>
              <a:rPr lang="es" sz="1800"/>
              <a:t>	Módulos</a:t>
            </a:r>
          </a:p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/>
              <a:t>Controladores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/>
              <a:t>	Scope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/>
              <a:t>	Anidado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s" sz="1800"/>
              <a:t>Servicios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/>
              <a:t>	Inyección de dependencias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/>
              <a:t>	Service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/>
              <a:t>	Factory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/>
              <a:t>	Otros servicios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Expresiones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AngularJS “perdona” componentes que sean null o undefined.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{{ a.b.c }}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s"/>
              <a:t>Eso significa que en vez de tirar una excepción como se espera en Javascript, simplemente no mostrará nada.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Directivas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400"/>
              <a:t>En un alto nivel, podemos decir que las directivas son marcadores de un elemento DOM (un atributo, elemento, comentario o clase) que le dicen al compilador HTML que tiene AngularJS que le agregue cierto comportamiento específico a ese elemento DOM o incluso transforme el elemento y a sus hijos.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s"/>
              <a:t>Directivas incorporadas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s" sz="1800"/>
              <a:t>ngIf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/>
              <a:t>Imprime un objeto DOM dependiendo de la veracidad de la expresión pasada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s" sz="1800"/>
              <a:t>ngRepeat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/>
              <a:t>Repite el elemento sobre el que es aplicado tantas veces como elementos tenga el array pasado</a:t>
            </a:r>
          </a:p>
        </p:txBody>
      </p:sp>
      <p:sp>
        <p:nvSpPr>
          <p:cNvPr id="176" name="Shape 176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/>
              <a:t>ngClick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/>
              <a:t>Llama a la función pasada cuando se le hace click al elemento sobre el que se aplica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b="1" lang="es" sz="1800"/>
              <a:t>ngClass</a:t>
            </a:r>
          </a:p>
          <a:p>
            <a:pPr lvl="0">
              <a:spcBef>
                <a:spcPts val="0"/>
              </a:spcBef>
              <a:buNone/>
            </a:pPr>
            <a:r>
              <a:rPr lang="es" sz="1800"/>
              <a:t>Aplica una clase dependiendo de la veracidad de la expresión pasada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Built-in directives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/>
              <a:t>ngShow/ngHide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/>
              <a:t>Muestra o esconde el elemento de acuerdo a la veracidad de la expresión pasada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b="1" lang="es" sz="1800"/>
              <a:t>ngChange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/>
              <a:t>Ejecuta la función pasada cuando el modelo asociado al elemento sobre el que es aplicada cambia</a:t>
            </a:r>
          </a:p>
        </p:txBody>
      </p:sp>
      <p:sp>
        <p:nvSpPr>
          <p:cNvPr id="183" name="Shape 183"/>
          <p:cNvSpPr txBox="1"/>
          <p:nvPr>
            <p:ph idx="2" type="body"/>
          </p:nvPr>
        </p:nvSpPr>
        <p:spPr>
          <a:xfrm>
            <a:off x="48103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/>
              <a:t>ngApp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/>
              <a:t>Establece donde comienza la aplicación y el nombre de cada una.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b="1" lang="es" sz="1800"/>
              <a:t>ngModel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/>
              <a:t>Asocia el elemento a una propiedad del modelo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Hagamos un ejercicio juntos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/>
              <a:t>Crearemos una app muy simple que contenga dos radio buttons para saber si el usuario es una persona o es un perro.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s" sz="1800"/>
              <a:t>De acuerdo a su elección, tendremos dos campos (nombre y domicilio o nombre y raza) que marcaremos en rojo hasta que los completen.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s" sz="1800"/>
              <a:t>Finalmente, tendremos un botón de “Submit” que muestre un resumen breve de las opciones elegidas.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Scopes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¿Cómo es que funciona todo esto?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 rtl="0">
              <a:spcBef>
                <a:spcPts val="0"/>
              </a:spcBef>
              <a:buNone/>
            </a:pPr>
            <a:r>
              <a:rPr lang="es"/>
              <a:t>¿Dónde está creado ese modelo?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 rtl="0">
              <a:spcBef>
                <a:spcPts val="0"/>
              </a:spcBef>
              <a:buNone/>
            </a:pPr>
            <a:r>
              <a:rPr lang="es"/>
              <a:t>AngularJS crea un scope implícito.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"/>
              <a:t>El scope es el pegamento que bindea al modelo y al controlador.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Scopes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Toda aplicación Angular tendrá un scope padre asociado directamente a la raíz de la aplicación: </a:t>
            </a:r>
            <a:r>
              <a:rPr b="1" lang="es"/>
              <a:t>$rootScope</a:t>
            </a:r>
            <a:r>
              <a:rPr lang="es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"/>
              <a:t>De ahí, colgarán jerárquicamente todos los scopes que nosotros creemos.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Scopes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Toda propiedad del modelo que no esté dentro de alguno de nuestros scopes, AngularJS la va a poner directamente en el $rootScope.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Scopes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¿Cómo creamos nuestros propios scopes?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Creando </a:t>
            </a:r>
            <a:r>
              <a:rPr b="1" lang="es"/>
              <a:t>controladores.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"/>
              <a:t>Pero… primero necesitamos entender la modularidad de AngularJS y cómo adjuntar controladores a la aplicación principal.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Módulos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Cuando las aplicaciones crecen, nos puede resultar difícil gestionarlas.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"/>
              <a:t>AngularJS resuelve esto al permitirnos crear múltiples módulos (tantos como queramos) y adjuntarlos a la aplicación principal.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Agenda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/>
              <a:t>Filtros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/>
              <a:t>	Filtros provistos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/>
              <a:t>	Creación de filtros propios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/>
              <a:t>Eventos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/>
              <a:t>	$watch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/>
              <a:t>	$broadcast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/>
              <a:t>	$emit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/>
              <a:t>	$on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/>
              <a:t>Directivas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/>
              <a:t>	Directivas de AngularJS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/>
              <a:t>	Directivas propias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/>
              <a:t>	Link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/>
              <a:t>	Scope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Módulos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angular.module("myApp", []);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var app = angular.module("myApp", []);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Controladores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Los controladores en AngularJS son </a:t>
            </a:r>
            <a:r>
              <a:rPr b="1" lang="es" sz="2400"/>
              <a:t>módulos </a:t>
            </a:r>
            <a:r>
              <a:rPr lang="es" sz="2400"/>
              <a:t>que están asociados a partes de la vista.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En cualquier vista podemos tener múltiples controladores que se bindeen con elementos HTML en vez de con vistas enteras.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s" sz="2400"/>
              <a:t>Pero solo </a:t>
            </a:r>
            <a:r>
              <a:rPr b="1" lang="es" sz="2400"/>
              <a:t>un </a:t>
            </a:r>
            <a:r>
              <a:rPr lang="es" sz="2400"/>
              <a:t>controlador debería estar al control de una parte específica de la vista.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Controladores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Ejemplo 4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s"/>
              <a:t>Controladores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La jerarquía de los controladores coincide con la jerarquía de los elementos HTML en la vista.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Ejemplo 5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s"/>
              <a:t>Controladores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Los controladores no deberían hacer demasiado. Solo deberían mantener la lógica mínima y controlar sólo una vista.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b="1" lang="es"/>
              <a:t>Esa es la propuesta de AngularJS.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¿Qué recuerdan?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Two-way data binding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Directivas incorporadas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Controladores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"/>
              <a:t>Scope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Controladores - ejercicio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Crear una aplicación donde el usuario ingrese números separados por comas.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Cuando hagan click en el botón “Add” la aplicación tiene que mostrar un array de todos los números ingresados donde a cada elemento se le haya sumado 1.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s" sz="2400"/>
              <a:t>Ejemplo: “1,2,3” =&gt; [2,3,4]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Hagamos un ejercicio juntos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Vamos a crear una agenda de contactos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"/>
              <a:t>Veamos primero cómo se debería ver y funcionar.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Directivas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Las directivas son otro tipo de módulos, que como ya dijimos, se comportan como marcadores de un elemento DOM.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"/>
              <a:t>Las directivas modifican, adjuntan o crean nuevos comportamientos en elementos HTML en la fase de compilación de AngularJS.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Directivas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Existen dos tipos de directivas: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Las directivas de </a:t>
            </a:r>
            <a:r>
              <a:rPr b="1" lang="es"/>
              <a:t>“atributo”</a:t>
            </a:r>
            <a:r>
              <a:rPr lang="es"/>
              <a:t> agregan nueva sintaxis a elementos HTML.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s"/>
              <a:t>Las directivas de </a:t>
            </a:r>
            <a:r>
              <a:rPr b="1" lang="es"/>
              <a:t>“elemento”</a:t>
            </a:r>
            <a:r>
              <a:rPr lang="es"/>
              <a:t> crean elementos HTML totalmente nuevos.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¿Qué es AngularJS?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AngularJS es un framework open source de front-end que es soportado por Google.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"/>
              <a:t>Su objetivo principal es incrementar las aplicaciones web a la vez que su desarrollo sea más fácil, más sostenible y simple de probar.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Directivas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Directiva de elemento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&lt;date-picker&gt;&lt;/date-picker&gt;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s"/>
              <a:t>Directiva de atributo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es" sz="24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type="text"</a:t>
            </a:r>
            <a:r>
              <a:rPr lang="es" sz="24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date-picker=”full”&gt;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/>
              <a:t>Como lo haría jQuery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$(element).datePicker()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Directivas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AngularJS viene con muchas directivas por defecto.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"/>
              <a:t>Ya vimos algunas de ellas, ¿cuáles se acuerdan? ¿Son de elemento o de atributo?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Directivas - Creando una directiva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63636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var app = angular.module('myApp', []);</a:t>
            </a:r>
          </a:p>
          <a:p>
            <a:pPr lvl="0" rtl="0">
              <a:lnSpc>
                <a:spcPct val="163636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lnSpc>
                <a:spcPct val="163636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app.</a:t>
            </a:r>
            <a:r>
              <a:rPr b="1" lang="es" sz="1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directive</a:t>
            </a:r>
            <a:r>
              <a:rPr lang="es" sz="1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('helloWorld', function() {</a:t>
            </a:r>
          </a:p>
          <a:p>
            <a:pPr lvl="0" rtl="0">
              <a:lnSpc>
                <a:spcPct val="163636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s" sz="1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return {</a:t>
            </a:r>
          </a:p>
          <a:p>
            <a:pPr lvl="0" rtl="0">
              <a:lnSpc>
                <a:spcPct val="163636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" sz="1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restrict: 'AE',</a:t>
            </a:r>
          </a:p>
          <a:p>
            <a:pPr lvl="0" rtl="0">
              <a:lnSpc>
                <a:spcPct val="163636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" sz="1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replace: 'true',</a:t>
            </a:r>
          </a:p>
          <a:p>
            <a:pPr lvl="0" rtl="0">
              <a:lnSpc>
                <a:spcPct val="163636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" sz="1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template: '&lt;h3&gt;Hello World!!&lt;/h3&gt;'</a:t>
            </a:r>
          </a:p>
          <a:p>
            <a:pPr lvl="0" rtl="0">
              <a:lnSpc>
                <a:spcPct val="163636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s" sz="1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lvl="0">
              <a:lnSpc>
                <a:spcPct val="163636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s"/>
              <a:t>Directivas - Creando una directiva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Y en el HTML se puede usar así: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&lt;hello-world&gt;&lt;/hello-world&gt;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o así: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&lt;div hello-world&gt;&lt;/div&gt;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Directivas - Creando una directiva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También podemos linkear al template: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63636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s" sz="16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app.directive('helloWorld', function() {</a:t>
            </a:r>
          </a:p>
          <a:p>
            <a:pPr lvl="0" rtl="0">
              <a:lnSpc>
                <a:spcPct val="163636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s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6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return {</a:t>
            </a:r>
          </a:p>
          <a:p>
            <a:pPr lvl="0" rtl="0">
              <a:lnSpc>
                <a:spcPct val="163636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s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" sz="16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restrict: 'AE',</a:t>
            </a:r>
          </a:p>
          <a:p>
            <a:pPr lvl="0" rtl="0">
              <a:lnSpc>
                <a:spcPct val="163636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s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" sz="16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replace: 'true',</a:t>
            </a:r>
          </a:p>
          <a:p>
            <a:pPr lvl="0" rtl="0">
              <a:lnSpc>
                <a:spcPct val="163636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s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s" sz="16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templateUrl: 'templates/hello-world.html'</a:t>
            </a:r>
          </a:p>
          <a:p>
            <a:pPr lvl="0" rtl="0">
              <a:lnSpc>
                <a:spcPct val="163636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s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6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lvl="0">
              <a:lnSpc>
                <a:spcPct val="163636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s" sz="16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Directivas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Importante! AngularJS transforma el nombre separado por guiones en el HTML a </a:t>
            </a:r>
            <a:r>
              <a:rPr i="1" lang="es"/>
              <a:t>camel case</a:t>
            </a:r>
            <a:r>
              <a:rPr lang="es"/>
              <a:t> en el módulo de la directiva.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Entonces, es </a:t>
            </a:r>
            <a:r>
              <a:rPr b="1" lang="es"/>
              <a:t>ngModel</a:t>
            </a:r>
            <a:r>
              <a:rPr lang="es"/>
              <a:t> en el módulo y </a:t>
            </a:r>
            <a:r>
              <a:rPr b="1" lang="es"/>
              <a:t>ng-model</a:t>
            </a:r>
            <a:r>
              <a:rPr lang="es"/>
              <a:t> en el HTML.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Directivas</a:t>
            </a:r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¿Será HTML válido poner atributos del estilo </a:t>
            </a:r>
            <a:r>
              <a:rPr b="1" lang="es"/>
              <a:t>ng-model</a:t>
            </a:r>
            <a:r>
              <a:rPr lang="es"/>
              <a:t>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 rtl="0">
              <a:spcBef>
                <a:spcPts val="0"/>
              </a:spcBef>
              <a:buNone/>
            </a:pPr>
            <a:r>
              <a:rPr lang="es"/>
              <a:t>Para que nuestra HTML sea validado por la W3C vamos a tener que decirle al browser que son atributos propios, fuera del estándar HTML5: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 rtl="0">
              <a:spcBef>
                <a:spcPts val="0"/>
              </a:spcBef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data-ng-model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Directivas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La directiva es simplemente el objeto que retornamos en el módulo. Este objeto tiene varias propiedades específicas. Entre ellas 3 funciones: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-228600" lvl="0" marL="457200" rtl="0">
              <a:spcBef>
                <a:spcPts val="0"/>
              </a:spcBef>
              <a:buFont typeface="Courier New"/>
              <a:buChar char="●"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compile</a:t>
            </a:r>
          </a:p>
          <a:p>
            <a:pPr indent="-228600" lvl="0" marL="457200" rtl="0">
              <a:spcBef>
                <a:spcPts val="0"/>
              </a:spcBef>
              <a:buFont typeface="Courier New"/>
              <a:buChar char="●"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link</a:t>
            </a:r>
          </a:p>
          <a:p>
            <a:pPr indent="-228600" lvl="0" marL="457200">
              <a:spcBef>
                <a:spcPts val="0"/>
              </a:spcBef>
              <a:buFont typeface="Courier New"/>
              <a:buChar char="●"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Directivas - Función link</a:t>
            </a: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>
                <a:solidFill>
                  <a:srgbClr val="262626"/>
                </a:solidFill>
              </a:rPr>
              <a:t>Por defecto, las directivas no obtienen un nuevo scope, sino que utilizan el del padre.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26262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2400">
                <a:solidFill>
                  <a:srgbClr val="262626"/>
                </a:solidFill>
              </a:rPr>
              <a:t>¿Qué significa esto?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262626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s" sz="2400">
                <a:solidFill>
                  <a:srgbClr val="262626"/>
                </a:solidFill>
              </a:rPr>
              <a:t>La directiva estará ubicada en algún lugar del HTML. El controlador que tenga el scope sobre ese sector es el que tendrá por defecto la directiva.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s"/>
              <a:t>Directivas - Función link</a:t>
            </a: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Para acceder a ese scope e interactuar con él necesitamos usar la función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es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rPr lang="es"/>
              <a:t>Una vez que la directiva sea compilada, la función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link </a:t>
            </a:r>
            <a:r>
              <a:rPr lang="es"/>
              <a:t>será ejecutada.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>
              <a:spcBef>
                <a:spcPts val="0"/>
              </a:spcBef>
              <a:buNone/>
            </a:pPr>
            <a:r>
              <a:rPr lang="es"/>
              <a:t>Como toda función de JS, todo su ambiente se destruirá cuando se termine su ejecución.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¿Por qué usar AngularJS?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"/>
              <a:t>Es excelente para extender el vocabulario HTML.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"/>
              <a:t>Se basa en documentos estáticos.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"/>
              <a:t>El ambiente resultante es muy simple, entendible, elegante y rápido de desarrollar.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s"/>
              <a:t>Directivas - Función link</a:t>
            </a: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La función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link </a:t>
            </a:r>
            <a:r>
              <a:rPr lang="es"/>
              <a:t>se utiliza generalmente para adjuntar comportamiento a distintos sectores del template de la directiva.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Por ejemplo, listeners de eventos.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Directivas - Función link</a:t>
            </a:r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La función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link </a:t>
            </a:r>
            <a:r>
              <a:rPr lang="es"/>
              <a:t>recibe 3 parámetros: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scope:</a:t>
            </a:r>
            <a:r>
              <a:rPr lang="es"/>
              <a:t> es el scope de la directiva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element:</a:t>
            </a:r>
            <a:r>
              <a:rPr lang="es"/>
              <a:t> es el elemento sobre el que la directiva es aplicado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attrs:</a:t>
            </a:r>
            <a:r>
              <a:rPr lang="es"/>
              <a:t> es un objeto normalizado representando los atributos del elemento sobre el que se aplica la directiva.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Directivas - Función link</a:t>
            </a:r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Ejemplo 7</a:t>
            </a:r>
          </a:p>
        </p:txBody>
      </p:sp>
      <p:sp>
        <p:nvSpPr>
          <p:cNvPr id="358" name="Shape 358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Directivas - Scope</a:t>
            </a:r>
          </a:p>
        </p:txBody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Como habíamos dicho, la directiva obtiene por defecto el scope del controlador del padre.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¿Cuál controlador padre?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"/>
              <a:t>Bueno, el que esté definido por la estructura del HTML.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Directivas - Scope</a:t>
            </a:r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63636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app.directive('helloWorld', function() {</a:t>
            </a:r>
          </a:p>
          <a:p>
            <a:pPr lvl="0" rtl="0">
              <a:lnSpc>
                <a:spcPct val="163636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return {</a:t>
            </a:r>
          </a:p>
          <a:p>
            <a:pPr lvl="0" rtl="0">
              <a:lnSpc>
                <a:spcPct val="163636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s" sz="1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scope: false,</a:t>
            </a:r>
          </a:p>
          <a:p>
            <a:pPr lvl="0" rtl="0">
              <a:lnSpc>
                <a:spcPct val="163636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restrict: 'AE',</a:t>
            </a:r>
          </a:p>
          <a:p>
            <a:pPr lvl="0" rtl="0">
              <a:lnSpc>
                <a:spcPct val="163636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replace: 'true',</a:t>
            </a:r>
          </a:p>
          <a:p>
            <a:pPr lvl="0" rtl="0">
              <a:lnSpc>
                <a:spcPct val="163636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template: '&lt;h3&gt;Hello World!!&lt;/h3&gt;'</a:t>
            </a:r>
          </a:p>
          <a:p>
            <a:pPr lvl="0" rtl="0">
              <a:lnSpc>
                <a:spcPct val="163636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lvl="0">
              <a:lnSpc>
                <a:spcPct val="163636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Directivas - Scope</a:t>
            </a:r>
          </a:p>
        </p:txBody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Pero… no vamos a querer siempre esto.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¿Por qué?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Directivas - Scope</a:t>
            </a:r>
          </a:p>
        </p:txBody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s"/>
              <a:t>El scope del controlador padre queda expuesto, dejando que cualquier directiva lo modifique.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s"/>
              <a:t>Si la directiva usa funciones y propiedades de su padre, significa que solo la vamos a poder usar dentro de padres que las tengan.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Directivas - Scope</a:t>
            </a:r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Entonces, tenemos dos opciones para obtener un scope propio y no tocar el del padre: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s"/>
              <a:t>Scope hijo:</a:t>
            </a:r>
            <a:r>
              <a:rPr lang="es"/>
              <a:t> la directiva hereda prototípicamente el scope del controlador padre. Pero es uno nuevo!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-228600" lvl="0" marL="457200">
              <a:spcBef>
                <a:spcPts val="0"/>
              </a:spcBef>
              <a:buChar char="●"/>
            </a:pPr>
            <a:r>
              <a:rPr b="1" lang="es"/>
              <a:t>Scope aislado:</a:t>
            </a:r>
            <a:r>
              <a:rPr lang="es"/>
              <a:t> crea un nuevo scope totalmente nuevo y en blanco.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Directivas - Scope</a:t>
            </a:r>
          </a:p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¿Por qué creen que serviría no tener scope y usar el del padre de la directiva?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Cuando no nos importe donde la directiva sea usada y no necesitemos nada del padre.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b="1" lang="es" sz="2400"/>
              <a:t>Siempre es mejor no crear nuevos scopes.</a:t>
            </a:r>
            <a:r>
              <a:rPr lang="es" sz="2400"/>
              <a:t> De esta forma reducimos las fases de AngularJS y ahorramos memoria.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Directivas - Scope</a:t>
            </a:r>
          </a:p>
        </p:txBody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s" sz="1800"/>
              <a:t>Scope hijo: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t/>
            </a:r>
            <a:endParaRPr sz="600"/>
          </a:p>
          <a:p>
            <a:pPr lvl="0" rtl="0">
              <a:lnSpc>
                <a:spcPct val="163636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s" sz="17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app.directive('helloWorld', function() {</a:t>
            </a:r>
          </a:p>
          <a:p>
            <a:pPr lvl="0" rtl="0">
              <a:lnSpc>
                <a:spcPct val="163636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s" sz="17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7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return {</a:t>
            </a:r>
          </a:p>
          <a:p>
            <a:pPr lvl="0" rtl="0">
              <a:lnSpc>
                <a:spcPct val="163636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s" sz="17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s" sz="17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scope: true,</a:t>
            </a:r>
          </a:p>
          <a:p>
            <a:pPr lvl="0" rtl="0">
              <a:lnSpc>
                <a:spcPct val="163636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s" sz="17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7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restrict: 'AE',</a:t>
            </a:r>
          </a:p>
          <a:p>
            <a:pPr lvl="0" rtl="0">
              <a:lnSpc>
                <a:spcPct val="163636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s" sz="17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7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replace: 'true',</a:t>
            </a:r>
          </a:p>
          <a:p>
            <a:pPr lvl="0" rtl="0">
              <a:lnSpc>
                <a:spcPct val="163636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s" sz="17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7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template: '&lt;h3&gt;Hello World!!&lt;/h3&gt;'</a:t>
            </a:r>
          </a:p>
          <a:p>
            <a:pPr lvl="0" rtl="0">
              <a:lnSpc>
                <a:spcPct val="163636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s" sz="17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7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lvl="0">
              <a:lnSpc>
                <a:spcPct val="163636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s" sz="17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¿Por qué? - Expansión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Es totalmente expandible. Esto significa que podemos crearle nuevos módulos que funcionen perfectamente con otras librerías.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"/>
              <a:t>Cada funcionalidad puede ser modificada o reemplazada de acuerdo a las necesidades del proyecto.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Directivas - Scope</a:t>
            </a:r>
          </a:p>
        </p:txBody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/>
              <a:t>Scope aislado: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7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app.directive('helloWorld', function() {</a:t>
            </a:r>
          </a:p>
          <a:p>
            <a:pPr lvl="0"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7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7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return {</a:t>
            </a:r>
          </a:p>
          <a:p>
            <a:pPr lvl="0"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7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s" sz="17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scope: {},</a:t>
            </a:r>
          </a:p>
          <a:p>
            <a:pPr lvl="0"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7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7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restrict: 'AE',</a:t>
            </a:r>
          </a:p>
          <a:p>
            <a:pPr lvl="0"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7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7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replace: 'true',</a:t>
            </a:r>
          </a:p>
          <a:p>
            <a:pPr lvl="0"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7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7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template: '&lt;h3&gt;Hello World!!&lt;/h3&gt;'</a:t>
            </a:r>
          </a:p>
          <a:p>
            <a:pPr lvl="0"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7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7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lvl="0"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7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¿Qué recuerdan?</a:t>
            </a:r>
          </a:p>
        </p:txBody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Definición directiva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Tipos de directiva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Templates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Función link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Scope</a:t>
            </a:r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Directivas - Scope</a:t>
            </a:r>
          </a:p>
        </p:txBody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¿Cuándo deberíamos usar un scope aislado?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Cuando queramos crear directivas reusables, que funcionen en cualquier contexto. En ese caso, no vamos a querer estar atados al controlador padre.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Pero… ¿y si queremos crear componentes reutilizables pero igual acceder a información en el controlador padre? Piensen en una grilla, por ejemplo…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Directivas - Scope</a:t>
            </a:r>
          </a:p>
        </p:txBody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AngularJS nos permite pasar atributos que vivan en el controlador padre a las directivas con scope aislado, y reaccionar a sus valores y cambios: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lnSpc>
                <a:spcPct val="163636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&lt;body ng-controller="MyController"&gt;</a:t>
            </a:r>
          </a:p>
          <a:p>
            <a:pPr lvl="0" rtl="0">
              <a:lnSpc>
                <a:spcPct val="163636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&lt;input type="text" ng-model="color" placeholder="Enter a color"&gt;</a:t>
            </a:r>
          </a:p>
          <a:p>
            <a:pPr lvl="0" rtl="0">
              <a:lnSpc>
                <a:spcPct val="163636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&lt;hello-world </a:t>
            </a:r>
            <a:r>
              <a:rPr b="1" lang="es" sz="1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the-color="{{ color }}"</a:t>
            </a:r>
            <a:r>
              <a:rPr lang="es" sz="1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&gt;&lt;/hello-world&gt;</a:t>
            </a:r>
          </a:p>
          <a:p>
            <a:pPr lvl="0" rtl="0">
              <a:lnSpc>
                <a:spcPct val="163636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Directivas - Scope</a:t>
            </a:r>
          </a:p>
        </p:txBody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¿Cómo recibimos la información pasada desde el HTML?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Existen 3 formas diferentes:</a:t>
            </a:r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Directivas - Scope</a:t>
            </a:r>
          </a:p>
        </p:txBody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s" sz="2400"/>
              <a:t>Podemos usar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s" sz="2400"/>
              <a:t> para bindear el atributo en solo una dirección y normalizado (padre → hijo)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/>
          </a:p>
          <a:p>
            <a:pPr lvl="0" rtl="0">
              <a:lnSpc>
                <a:spcPct val="163636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app.directive('helloWorld', function() {</a:t>
            </a:r>
          </a:p>
          <a:p>
            <a:pPr lvl="0" rtl="0">
              <a:lnSpc>
                <a:spcPct val="163636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4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return {</a:t>
            </a:r>
          </a:p>
          <a:p>
            <a:pPr lvl="0" rtl="0">
              <a:lnSpc>
                <a:spcPct val="163636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s" sz="14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scope: {</a:t>
            </a:r>
          </a:p>
          <a:p>
            <a:pPr lvl="0" rtl="0">
              <a:lnSpc>
                <a:spcPct val="163636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s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s" sz="14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color: '@theColor'</a:t>
            </a:r>
          </a:p>
          <a:p>
            <a:pPr lvl="0" rtl="0">
              <a:lnSpc>
                <a:spcPct val="163636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s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s" sz="14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" sz="14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lnSpc>
                <a:spcPct val="163636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4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....</a:t>
            </a:r>
          </a:p>
          <a:p>
            <a:pPr lvl="0" rtl="0">
              <a:lnSpc>
                <a:spcPct val="163636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4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lvl="0" rtl="0">
              <a:lnSpc>
                <a:spcPct val="163636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Directivas - Scope</a:t>
            </a:r>
          </a:p>
        </p:txBody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2. O podemos usar el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2400"/>
              <a:t> para bindear atributos en ambas direcciones (padre ← → hijo)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app.directive('helloWorld', function() 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return 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scope: 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s" sz="1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color: '=theColor'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....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Directivas - Scope</a:t>
            </a:r>
          </a:p>
        </p:txBody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3. Si estamos pasando una función, podemos decidir pasar el puntero a la función que vive en el padre usando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&amp;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63636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&lt;body ng-controller="MainCtrl"&gt;</a:t>
            </a:r>
          </a:p>
          <a:p>
            <a:pPr lvl="0" rtl="0">
              <a:lnSpc>
                <a:spcPct val="163636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&lt;input type="text" ng-model="color" placeholder="Enter a color"&gt;</a:t>
            </a:r>
          </a:p>
          <a:p>
            <a:pPr lvl="0" rtl="0">
              <a:lnSpc>
                <a:spcPct val="163636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&lt;hello-world the-color="{{ color }}" </a:t>
            </a:r>
            <a:r>
              <a:rPr b="1" lang="es" sz="1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callback="sayHello()"</a:t>
            </a:r>
            <a:r>
              <a:rPr lang="es" sz="1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&gt;&lt;/hello-world&gt;</a:t>
            </a:r>
          </a:p>
          <a:p>
            <a:pPr lvl="0"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</a:p>
        </p:txBody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Directivas - Scope</a:t>
            </a:r>
          </a:p>
        </p:txBody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app.directive('helloWorld', function() {</a:t>
            </a:r>
          </a:p>
          <a:p>
            <a:pPr lvl="0"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return {</a:t>
            </a:r>
          </a:p>
          <a:p>
            <a:pPr lvl="0"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scope: {</a:t>
            </a:r>
          </a:p>
          <a:p>
            <a:pPr lvl="0"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s" sz="1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callback: '&amp;’</a:t>
            </a:r>
          </a:p>
          <a:p>
            <a:pPr lvl="0"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</a:p>
          <a:p>
            <a:pPr lvl="0"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....</a:t>
            </a:r>
          </a:p>
          <a:p>
            <a:pPr lvl="0"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lvl="0" rtl="0">
              <a:lnSpc>
                <a:spcPct val="163636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Ejercicio</a:t>
            </a:r>
          </a:p>
        </p:txBody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Hagamos una directiva que se llame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myCustomer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/>
              <a:t>El template tiene que mostrar el nombre y la dirección de un cliente. Estos datos tienen que estar en el controlador padre.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Ejemplo 1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	Ejemplo 7</a:t>
            </a:r>
          </a:p>
        </p:txBody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" name="Shape 467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Servicios</a:t>
            </a:r>
          </a:p>
        </p:txBody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Los servicios son módulos de AngularJS.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Son </a:t>
            </a:r>
            <a:r>
              <a:rPr b="1" lang="es"/>
              <a:t>singletons</a:t>
            </a:r>
            <a:r>
              <a:rPr lang="es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Eso significa que solo existirá una instancia de cada servicio para toda la aplicación.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También son </a:t>
            </a:r>
            <a:r>
              <a:rPr i="1" lang="es"/>
              <a:t>lazy-instantiated</a:t>
            </a:r>
            <a:r>
              <a:rPr lang="es"/>
              <a:t>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Servicios -  ¿Para qué se usan?</a:t>
            </a:r>
          </a:p>
        </p:txBody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Los servicios se usan para realizar tareas que son comunes a varios controladores.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 rtl="0">
              <a:spcBef>
                <a:spcPts val="0"/>
              </a:spcBef>
              <a:buNone/>
            </a:pPr>
            <a:r>
              <a:rPr lang="es"/>
              <a:t>Esto incluye principalmente a la lógica de negocio y a la comunicación con el backend.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 rtl="0">
              <a:spcBef>
                <a:spcPts val="0"/>
              </a:spcBef>
              <a:buNone/>
            </a:pPr>
            <a:r>
              <a:rPr lang="es"/>
              <a:t>De esta forma, obtenemos modularización y código reutilizable.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Servicios -  ¿Para qué se usan?</a:t>
            </a:r>
          </a:p>
        </p:txBody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Los servicios también son ideales para la comunicación entre controladores.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Como son singletons, podemos guardar información desde un controller y leerla desde otro.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Servicios -  ¿Cómo se usan?</a:t>
            </a:r>
          </a:p>
        </p:txBody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Los servicios son muy simples de usar. Siguen el patrón de inyección de dependencia.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De esta forma, solamente necesitamos pasarlos como una dependencia a un controller, a una directiva o a otro servicio.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Tipos de servicio</a:t>
            </a:r>
          </a:p>
        </p:txBody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457200" y="1200150"/>
            <a:ext cx="82793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Existen 3 tipos principales de servicios: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Service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Factory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Provider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Servicios - Service</a:t>
            </a:r>
          </a:p>
        </p:txBody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app.</a:t>
            </a: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('foo', </a:t>
            </a: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function() {</a:t>
            </a:r>
            <a:br>
              <a:rPr lang="e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  var thisIsPrivate = "Private";</a:t>
            </a:r>
            <a:br>
              <a:rPr lang="e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s" sz="24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.variable = "This is public";</a:t>
            </a:r>
            <a:br>
              <a:rPr lang="e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b="1" i="1" lang="es" sz="24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.getPrivate = function() {</a:t>
            </a:r>
            <a:br>
              <a:rPr lang="e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    return thisIsPrivate;</a:t>
            </a:r>
            <a:br>
              <a:rPr lang="e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  };</a:t>
            </a:r>
          </a:p>
          <a:p>
            <a:pPr indent="387350" lvl="0" mar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br>
              <a:rPr lang="e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</p:spTree>
  </p:cSld>
  <p:clrMapOvr>
    <a:masterClrMapping/>
  </p:clrMapOvr>
  <p:transition spd="slow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Servicios - Factory</a:t>
            </a:r>
          </a:p>
        </p:txBody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app.</a:t>
            </a: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factory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('serviceId', function() {</a:t>
            </a:r>
            <a:br>
              <a:rPr lang="e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  var shinyNewServiceInstance = 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		interfaceFuncName: _internalName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lvl="0" rtl="0">
              <a:spcBef>
                <a:spcPts val="0"/>
              </a:spcBef>
              <a:buNone/>
            </a:pPr>
            <a:br>
              <a:rPr lang="e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shinyNewServiceInstance;</a:t>
            </a:r>
            <a:br>
              <a:rPr lang="e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Servicios - Ejemplos</a:t>
            </a:r>
          </a:p>
        </p:txBody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http://plnkr.co/edit/VxR6oXf8qSTMdYWs0GM2?p=preview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http://jsfiddle.net/viralpatel/84gJX/light/</a:t>
            </a:r>
            <a:r>
              <a:rPr lang="e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Servicios - Otros servicios</a:t>
            </a:r>
          </a:p>
        </p:txBody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Podemos guardar simples valores y constantes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app.</a:t>
            </a: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('foo', 'A simple value');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app.</a:t>
            </a: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constant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('fooConfig', {</a:t>
            </a:r>
            <a:br>
              <a:rPr lang="e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  config1: true,</a:t>
            </a:r>
            <a:br>
              <a:rPr lang="e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  config2: "Default config2"</a:t>
            </a:r>
            <a:br>
              <a:rPr lang="e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Comparación con jQuery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¿Cómo habríamos hecho esto usando jQuery?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¿Qué es lo que no está tan bueno acá?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"/>
              <a:t>Manipulación del DOM :(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¿Qué recuerdan?</a:t>
            </a:r>
          </a:p>
        </p:txBody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Scope aislado en directiva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Pasando parámetros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Servicios - características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Tipos de servicios</a:t>
            </a:r>
          </a:p>
        </p:txBody>
      </p:sp>
    </p:spTree>
  </p:cSld>
  <p:clrMapOvr>
    <a:masterClrMapping/>
  </p:clrMapOvr>
  <p:transition spd="slow">
    <p:cut/>
  </p:transition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Ejercicio</a:t>
            </a:r>
          </a:p>
        </p:txBody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457200" y="1200150"/>
            <a:ext cx="84051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Modificar la agenda para que la grilla sea una directiva y el array de contactos esté en un servicio.</a:t>
            </a:r>
          </a:p>
        </p:txBody>
      </p:sp>
    </p:spTree>
  </p:cSld>
  <p:clrMapOvr>
    <a:masterClrMapping/>
  </p:clrMapOvr>
  <p:transition spd="slow">
    <p:cut/>
  </p:transition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Servicios - Providers</a:t>
            </a:r>
          </a:p>
        </p:txBody>
      </p:sp>
      <p:sp>
        <p:nvSpPr>
          <p:cNvPr id="539" name="Shape 53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El servicio Provider es el servicio de más bajo nivel en AngularJS.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Todos los servicios se basan internamente en un provider.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Servicios - Provider</a:t>
            </a:r>
          </a:p>
        </p:txBody>
      </p:sp>
      <p:sp>
        <p:nvSpPr>
          <p:cNvPr id="545" name="Shape 54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app.provider('foo', function() {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s" sz="1400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s" sz="1400">
                <a:latin typeface="Courier New"/>
                <a:ea typeface="Courier New"/>
                <a:cs typeface="Courier New"/>
                <a:sym typeface="Courier New"/>
              </a:rPr>
              <a:t>$get:</a:t>
            </a: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400">
                <a:latin typeface="Courier New"/>
                <a:ea typeface="Courier New"/>
                <a:cs typeface="Courier New"/>
                <a:sym typeface="Courier New"/>
              </a:rPr>
              <a:t>function() {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     var thisIsPrivate = "Private";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 function _getPrivate() {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       return thisIsPrivate;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     return {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       variable: "This is public",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       getPrivate: _getPrivate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     };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br>
              <a:rPr lang="es" sz="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 };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Servicios - Provider</a:t>
            </a:r>
          </a:p>
        </p:txBody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88181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rPr lang="es" sz="2000"/>
              <a:t>Un </a:t>
            </a:r>
            <a:r>
              <a:rPr lang="es" sz="2000"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lang="es" sz="2000"/>
              <a:t>, en su forma más simple, sólo necesita retornar un objeto con una propiedad que sea una función y se llame </a:t>
            </a:r>
            <a:r>
              <a:rPr lang="es" sz="2000">
                <a:latin typeface="Courier New"/>
                <a:ea typeface="Courier New"/>
                <a:cs typeface="Courier New"/>
                <a:sym typeface="Courier New"/>
              </a:rPr>
              <a:t>$get</a:t>
            </a:r>
            <a:r>
              <a:rPr lang="es" sz="2000"/>
              <a:t>.</a:t>
            </a:r>
          </a:p>
          <a:p>
            <a:pPr lvl="0" rtl="0">
              <a:lnSpc>
                <a:spcPct val="188181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rPr lang="es" sz="2000"/>
              <a:t>Esta función es la que será inyectada en otros módulos.</a:t>
            </a:r>
          </a:p>
          <a:p>
            <a:pPr lvl="0" rtl="0">
              <a:lnSpc>
                <a:spcPct val="188181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rPr lang="es" sz="2000"/>
              <a:t>Entonces, siguiendo el ejemplo, si inyectamos </a:t>
            </a:r>
            <a:r>
              <a:rPr lang="es" sz="2000"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lang="es" sz="2000"/>
              <a:t> lo que vamos a estar haciendo es inyectando su función </a:t>
            </a:r>
            <a:r>
              <a:rPr lang="es" sz="2000">
                <a:latin typeface="Courier New"/>
                <a:ea typeface="Courier New"/>
                <a:cs typeface="Courier New"/>
                <a:sym typeface="Courier New"/>
              </a:rPr>
              <a:t>$get</a:t>
            </a:r>
            <a:r>
              <a:rPr lang="es" sz="200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Servicios - Provider</a:t>
            </a:r>
          </a:p>
        </p:txBody>
      </p:sp>
      <p:sp>
        <p:nvSpPr>
          <p:cNvPr id="557" name="Shape 55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88181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rPr lang="es" sz="2400"/>
              <a:t>Entonces la pregunta es: ¿por qué usaríamos un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lang="es" sz="2400"/>
              <a:t> cuando un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factory </a:t>
            </a:r>
            <a:r>
              <a:rPr lang="es" sz="2400"/>
              <a:t>es mucho más simple de usar?</a:t>
            </a:r>
          </a:p>
          <a:p>
            <a:pPr lvl="0" rtl="0">
              <a:lnSpc>
                <a:spcPct val="188181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rPr lang="es" sz="2400"/>
              <a:t>Porque podemos configurar al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provider </a:t>
            </a:r>
            <a:r>
              <a:rPr lang="es" sz="2400"/>
              <a:t>dentro de la función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es" sz="240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Servicios - Provider - Función config</a:t>
            </a:r>
          </a:p>
        </p:txBody>
      </p:sp>
      <p:sp>
        <p:nvSpPr>
          <p:cNvPr id="563" name="Shape 56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rPr lang="es" sz="2400"/>
              <a:t>La función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config </a:t>
            </a:r>
            <a:r>
              <a:rPr lang="es" sz="2400"/>
              <a:t>es una función que se ejecutará tan pronto como la aplicación de AngularJS sea cargada.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t/>
            </a:r>
            <a:endParaRPr sz="2400"/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8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var app = angular.module(</a:t>
            </a:r>
            <a:r>
              <a:rPr lang="es" sz="1800">
                <a:solidFill>
                  <a:srgbClr val="DD1144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'myApp'</a:t>
            </a:r>
            <a:r>
              <a:rPr lang="es" sz="18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, []);</a:t>
            </a:r>
            <a:br>
              <a:rPr lang="es" sz="18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8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app.config(function(inyectables) { 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8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800">
                <a:solidFill>
                  <a:srgbClr val="999988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// Whatever acá</a:t>
            </a:r>
            <a:br>
              <a:rPr lang="es" sz="18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8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t/>
            </a:r>
            <a:endParaRPr sz="2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Servicios - Provider - Función config</a:t>
            </a:r>
          </a:p>
        </p:txBody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/>
              <a:t>Volvamos al ejemplo del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lang="es"/>
              <a:t>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/>
              <a:t>¿Qué pasaría si además de tener la propiedad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$get</a:t>
            </a:r>
            <a:r>
              <a:rPr lang="es"/>
              <a:t>, tenemos también otras?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t/>
            </a:r>
            <a:endParaRPr sz="2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Servicios - Provider - Función config</a:t>
            </a:r>
          </a:p>
        </p:txBody>
      </p:sp>
      <p:sp>
        <p:nvSpPr>
          <p:cNvPr id="575" name="Shape 57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200">
                <a:latin typeface="Courier New"/>
                <a:ea typeface="Courier New"/>
                <a:cs typeface="Courier New"/>
                <a:sym typeface="Courier New"/>
              </a:rPr>
              <a:t>app.</a:t>
            </a:r>
            <a:r>
              <a:rPr b="1" lang="es" sz="1200"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lang="es" sz="1200">
                <a:latin typeface="Courier New"/>
                <a:ea typeface="Courier New"/>
                <a:cs typeface="Courier New"/>
                <a:sym typeface="Courier New"/>
              </a:rPr>
              <a:t>('foo', function() {</a:t>
            </a:r>
            <a:br>
              <a:rPr lang="es" sz="8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" sz="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200">
                <a:latin typeface="Courier New"/>
                <a:ea typeface="Courier New"/>
                <a:cs typeface="Courier New"/>
                <a:sym typeface="Courier New"/>
              </a:rPr>
              <a:t>  var thisIsPrivate = "Private";</a:t>
            </a:r>
            <a:br>
              <a:rPr lang="es" sz="8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" sz="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s" sz="1200"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s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s" sz="12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200">
                <a:latin typeface="Courier New"/>
                <a:ea typeface="Courier New"/>
                <a:cs typeface="Courier New"/>
                <a:sym typeface="Courier New"/>
              </a:rPr>
              <a:t>    setPrivate: function(newVal) {</a:t>
            </a:r>
            <a:br>
              <a:rPr lang="es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200">
                <a:latin typeface="Courier New"/>
                <a:ea typeface="Courier New"/>
                <a:cs typeface="Courier New"/>
                <a:sym typeface="Courier New"/>
              </a:rPr>
              <a:t>      thisIsPrivate = newVal;</a:t>
            </a:r>
            <a:br>
              <a:rPr lang="es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200"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br>
              <a:rPr lang="es" sz="8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" sz="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s" sz="1200">
                <a:latin typeface="Courier New"/>
                <a:ea typeface="Courier New"/>
                <a:cs typeface="Courier New"/>
                <a:sym typeface="Courier New"/>
              </a:rPr>
              <a:t>$get:</a:t>
            </a:r>
            <a:r>
              <a:rPr lang="es" sz="1200">
                <a:latin typeface="Courier New"/>
                <a:ea typeface="Courier New"/>
                <a:cs typeface="Courier New"/>
                <a:sym typeface="Courier New"/>
              </a:rPr>
              <a:t> function() {</a:t>
            </a:r>
            <a:br>
              <a:rPr lang="es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200">
                <a:latin typeface="Courier New"/>
                <a:ea typeface="Courier New"/>
                <a:cs typeface="Courier New"/>
                <a:sym typeface="Courier New"/>
              </a:rPr>
              <a:t>      function getPrivate() {</a:t>
            </a:r>
            <a:br>
              <a:rPr lang="es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200">
                <a:latin typeface="Courier New"/>
                <a:ea typeface="Courier New"/>
                <a:cs typeface="Courier New"/>
                <a:sym typeface="Courier New"/>
              </a:rPr>
              <a:t>        return thisIsPrivate;</a:t>
            </a:r>
            <a:br>
              <a:rPr lang="es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20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br>
              <a:rPr lang="es" sz="12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2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s" sz="1200">
                <a:latin typeface="Courier New"/>
                <a:ea typeface="Courier New"/>
                <a:cs typeface="Courier New"/>
                <a:sym typeface="Courier New"/>
              </a:rPr>
              <a:t>return {</a:t>
            </a:r>
            <a:br>
              <a:rPr b="1" lang="es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s" sz="1200">
                <a:latin typeface="Courier New"/>
                <a:ea typeface="Courier New"/>
                <a:cs typeface="Courier New"/>
                <a:sym typeface="Courier New"/>
              </a:rPr>
              <a:t>        variable: "This is public",</a:t>
            </a:r>
            <a:br>
              <a:rPr b="1" lang="es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s" sz="1200">
                <a:latin typeface="Courier New"/>
                <a:ea typeface="Courier New"/>
                <a:cs typeface="Courier New"/>
                <a:sym typeface="Courier New"/>
              </a:rPr>
              <a:t>        getPrivate: getPrivate</a:t>
            </a:r>
            <a:br>
              <a:rPr b="1" lang="es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s" sz="1200">
                <a:latin typeface="Courier New"/>
                <a:ea typeface="Courier New"/>
                <a:cs typeface="Courier New"/>
                <a:sym typeface="Courier New"/>
              </a:rPr>
              <a:t>      };</a:t>
            </a:r>
            <a:br>
              <a:rPr lang="es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2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s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200">
                <a:latin typeface="Courier New"/>
                <a:ea typeface="Courier New"/>
                <a:cs typeface="Courier New"/>
                <a:sym typeface="Courier New"/>
              </a:rPr>
              <a:t>  };</a:t>
            </a:r>
            <a:br>
              <a:rPr lang="es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200"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t/>
            </a:r>
            <a:endParaRPr sz="2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Servicios - Provider - Función config</a:t>
            </a:r>
          </a:p>
        </p:txBody>
      </p:sp>
      <p:sp>
        <p:nvSpPr>
          <p:cNvPr id="581" name="Shape 58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rPr lang="es"/>
              <a:t>Y ahora en la función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es"/>
              <a:t>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jQuery - Ejemplo 2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¿Qué es lo que no está tan bueno acá?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Manipulación del DOM :(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Servicios - Provider - Función config</a:t>
            </a:r>
          </a:p>
        </p:txBody>
      </p:sp>
      <p:sp>
        <p:nvSpPr>
          <p:cNvPr id="587" name="Shape 58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var app = angular.module(“myApp”, []);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app.config(function(</a:t>
            </a:r>
            <a:r>
              <a:rPr b="1" lang="es" sz="1400">
                <a:latin typeface="Courier New"/>
                <a:ea typeface="Courier New"/>
                <a:cs typeface="Courier New"/>
                <a:sym typeface="Courier New"/>
              </a:rPr>
              <a:t>fooProvider</a:t>
            </a: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s" sz="1400">
                <a:latin typeface="Courier New"/>
                <a:ea typeface="Courier New"/>
                <a:cs typeface="Courier New"/>
                <a:sym typeface="Courier New"/>
              </a:rPr>
              <a:t>fooProvider</a:t>
            </a: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.setPrivate('New value from config');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app.service(“myService”, function(foo) {</a:t>
            </a:r>
          </a:p>
          <a:p>
            <a:pPr indent="4572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foo.setPrivate() ← CAN’T BE DONE</a:t>
            </a:r>
          </a:p>
          <a:p>
            <a:pPr indent="4572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foo.getPrivate() ← THIS CAN BE DONE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¿Qué sucede acá? ¿Por qué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fooProvider</a:t>
            </a:r>
            <a:r>
              <a:rPr lang="es" sz="2400"/>
              <a:t>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Servicios - Provider - Función config</a:t>
            </a:r>
          </a:p>
        </p:txBody>
      </p:sp>
      <p:sp>
        <p:nvSpPr>
          <p:cNvPr id="593" name="Shape 59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Cuando inyectamos un provider en otro módulo, ¿qué es lo que efectivamente se termina inyectando?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La función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$get</a:t>
            </a:r>
            <a:r>
              <a:rPr lang="es" sz="240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Pero si solo pudiéramos inyectar el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$get</a:t>
            </a:r>
            <a:r>
              <a:rPr lang="es" sz="2400"/>
              <a:t> no podríamos acceder a nada fuera de ella.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Servicios - Provider</a:t>
            </a:r>
          </a:p>
        </p:txBody>
      </p:sp>
      <p:sp>
        <p:nvSpPr>
          <p:cNvPr id="599" name="Shape 59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¿Se imaginan algún caso de uso para esto?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Imaginemos un ejemplo: queremos crear un módulo genérico para gestionar la lógica de algunas aplicaciones y hacer peticiones REST.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Esas peticiones van a hacer llamados a distintas URLs en los servicios de nuestro módulo. ¿Pero qué URLs?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Servicios - Provider</a:t>
            </a:r>
          </a:p>
        </p:txBody>
      </p:sp>
      <p:sp>
        <p:nvSpPr>
          <p:cNvPr id="605" name="Shape 60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400"/>
              <a:t>Si hardcodeamos las URLs dentro de los servicios no estaríamos haciendo al módulo para nada genérico y nuestra librería solo serviría para un solo caso.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400"/>
              <a:t>Debemos permitir que desde afuera nos establezcan las URL que las aplicaciones quieran usar.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Servicios - Provider</a:t>
            </a:r>
          </a:p>
        </p:txBody>
      </p:sp>
      <p:sp>
        <p:nvSpPr>
          <p:cNvPr id="611" name="Shape 61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400"/>
              <a:t>¿Cómo lo hacemos?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400"/>
              <a:t>Creamos un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provider </a:t>
            </a:r>
            <a:r>
              <a:rPr lang="es" sz="2400"/>
              <a:t>y permitimos que esas URLs sean configuradas en la función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config </a:t>
            </a:r>
            <a:r>
              <a:rPr lang="es" sz="2400"/>
              <a:t>de la aplicación, proveyendo una función setter por afuera de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$get.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400"/>
              <a:t>Así podremos reutilizar el servicio en cuantas aplicaciones queramos.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Servicios - Provider - Función config</a:t>
            </a:r>
          </a:p>
        </p:txBody>
      </p:sp>
      <p:sp>
        <p:nvSpPr>
          <p:cNvPr id="617" name="Shape 6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Algunas consideraciones: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s" sz="2400"/>
              <a:t>Para inyectar el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provider </a:t>
            </a:r>
            <a:r>
              <a:rPr lang="es" sz="2400"/>
              <a:t>en la función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config </a:t>
            </a:r>
            <a:r>
              <a:rPr lang="es" sz="2400"/>
              <a:t>debemos hacerlo poniendo su nombre + la palabra “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lang="es" sz="2400"/>
              <a:t>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s" sz="2400"/>
              <a:t>Inyectar el provider en la función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config </a:t>
            </a:r>
            <a:r>
              <a:rPr lang="es" sz="2400"/>
              <a:t>no hará que se instancie el servicio, sólo lo configurará.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s" sz="2400"/>
              <a:t>Los providers (servicio + Provider) solo pueden ser inyectados en la función config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Rutas</a:t>
            </a:r>
          </a:p>
        </p:txBody>
      </p:sp>
      <p:sp>
        <p:nvSpPr>
          <p:cNvPr id="623" name="Shape 62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Hasta ahora vimos directivas que se instancian o usan en las vistas, y que esas vistas están conectadas a los controladores a través del modelo (o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$scope</a:t>
            </a:r>
            <a:r>
              <a:rPr lang="es"/>
              <a:t>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s"/>
              <a:t>También vimos controladores a los que se les inyecta servicios para recibir información y procesar lógica de negocios.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Rutas</a:t>
            </a:r>
          </a:p>
        </p:txBody>
      </p:sp>
      <p:sp>
        <p:nvSpPr>
          <p:cNvPr id="629" name="Shape 62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Pero nos hace falta un elemento clave: </a:t>
            </a:r>
            <a:r>
              <a:rPr b="1" lang="es"/>
              <a:t>las rutas.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Rutas</a:t>
            </a:r>
          </a:p>
        </p:txBody>
      </p:sp>
      <p:sp>
        <p:nvSpPr>
          <p:cNvPr id="635" name="Shape 63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AngularJS crea SPAs (Single Page Applications).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¿Qué significa exactamente eso?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Esencialmente tendremos solo una página HTML que cargará distintas vistas de acuerdo a la URL.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Rutas</a:t>
            </a:r>
          </a:p>
        </p:txBody>
      </p:sp>
      <p:sp>
        <p:nvSpPr>
          <p:cNvPr id="641" name="Shape 64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Por lo tanto, dependiendo de la URL vamos a mostrar diferentes partes de la aplicación.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Eso es lo que AngularJS entiende por </a:t>
            </a:r>
            <a:r>
              <a:rPr i="1" lang="es" sz="2400"/>
              <a:t>ruta</a:t>
            </a:r>
            <a:r>
              <a:rPr lang="es" sz="240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s" sz="2400"/>
              <a:t>Existen diferentes formas de manejar rutas, pero la que viene por default con AngularJS es el servicio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$route.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