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3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594D5BC-7AFF-47F3-A5C6-35A902E89527}" type="datetimeFigureOut">
              <a:rPr lang="pt-BR" smtClean="0"/>
              <a:t>19/03/2025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98B4E7-97BB-4BA3-950B-99032DC94477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5132474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D5BC-7AFF-47F3-A5C6-35A902E89527}" type="datetimeFigureOut">
              <a:rPr lang="pt-BR" smtClean="0"/>
              <a:t>19/03/2025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B4E7-97BB-4BA3-950B-99032DC944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5521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D5BC-7AFF-47F3-A5C6-35A902E89527}" type="datetimeFigureOut">
              <a:rPr lang="pt-BR" smtClean="0"/>
              <a:t>19/03/2025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B4E7-97BB-4BA3-950B-99032DC944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802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D5BC-7AFF-47F3-A5C6-35A902E89527}" type="datetimeFigureOut">
              <a:rPr lang="pt-BR" smtClean="0"/>
              <a:t>19/03/2025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B4E7-97BB-4BA3-950B-99032DC944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7074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94D5BC-7AFF-47F3-A5C6-35A902E89527}" type="datetimeFigureOut">
              <a:rPr lang="pt-BR" smtClean="0"/>
              <a:t>19/03/2025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98B4E7-97BB-4BA3-950B-99032DC9447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92435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D5BC-7AFF-47F3-A5C6-35A902E89527}" type="datetimeFigureOut">
              <a:rPr lang="pt-BR" smtClean="0"/>
              <a:t>19/03/2025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B4E7-97BB-4BA3-950B-99032DC944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7447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D5BC-7AFF-47F3-A5C6-35A902E89527}" type="datetimeFigureOut">
              <a:rPr lang="pt-BR" smtClean="0"/>
              <a:t>19/03/2025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B4E7-97BB-4BA3-950B-99032DC944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0051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D5BC-7AFF-47F3-A5C6-35A902E89527}" type="datetimeFigureOut">
              <a:rPr lang="pt-BR" smtClean="0"/>
              <a:t>19/03/2025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B4E7-97BB-4BA3-950B-99032DC944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48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D5BC-7AFF-47F3-A5C6-35A902E89527}" type="datetimeFigureOut">
              <a:rPr lang="pt-BR" smtClean="0"/>
              <a:t>19/03/2025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B4E7-97BB-4BA3-950B-99032DC944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5707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94D5BC-7AFF-47F3-A5C6-35A902E89527}" type="datetimeFigureOut">
              <a:rPr lang="pt-BR" smtClean="0"/>
              <a:t>19/03/2025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98B4E7-97BB-4BA3-950B-99032DC94477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9440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94D5BC-7AFF-47F3-A5C6-35A902E89527}" type="datetimeFigureOut">
              <a:rPr lang="pt-BR" smtClean="0"/>
              <a:t>19/03/2025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98B4E7-97BB-4BA3-950B-99032DC94477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7501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594D5BC-7AFF-47F3-A5C6-35A902E89527}" type="datetimeFigureOut">
              <a:rPr lang="pt-BR" smtClean="0"/>
              <a:t>19/03/2025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898B4E7-97BB-4BA3-950B-99032DC94477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19670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2F6FD0-C7CD-9159-B6E8-9102189081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5400" dirty="0"/>
              <a:t>Avaliação 1​</a:t>
            </a:r>
            <a:br>
              <a:rPr lang="pt-BR" sz="5400" dirty="0"/>
            </a:br>
            <a:r>
              <a:rPr lang="pt-BR" sz="5400" dirty="0"/>
              <a:t>MÉTODOS DE BUSCA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5ACC01-C89A-7BD3-9100-B8E6530F0C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49343" y="4586593"/>
            <a:ext cx="6831673" cy="1086237"/>
          </a:xfrm>
        </p:spPr>
        <p:txBody>
          <a:bodyPr/>
          <a:lstStyle/>
          <a:p>
            <a:r>
              <a:rPr lang="pt-BR" dirty="0"/>
              <a:t>Aluno: Marcelo Picoli Moro</a:t>
            </a:r>
          </a:p>
        </p:txBody>
      </p:sp>
    </p:spTree>
    <p:extLst>
      <p:ext uri="{BB962C8B-B14F-4D97-AF65-F5344CB8AC3E}">
        <p14:creationId xmlns:p14="http://schemas.microsoft.com/office/powerpoint/2010/main" val="1749475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AED1D4-816F-E79E-0BCB-8882BE8C0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Regras de transição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DF70AE-1239-4ED1-547D-ED999FB7F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71348"/>
            <a:ext cx="9601200" cy="4296052"/>
          </a:xfrm>
        </p:spPr>
        <p:txBody>
          <a:bodyPr/>
          <a:lstStyle/>
          <a:p>
            <a:r>
              <a:rPr lang="pt-BR" dirty="0"/>
              <a:t>Métodos da Classe:</a:t>
            </a:r>
          </a:p>
          <a:p>
            <a:endParaRPr lang="pt-BR" dirty="0"/>
          </a:p>
          <a:p>
            <a:r>
              <a:rPr lang="pt-BR" dirty="0" err="1"/>
              <a:t>MoverParaCima</a:t>
            </a:r>
            <a:r>
              <a:rPr lang="pt-BR" dirty="0"/>
              <a:t>: Move-se uma célula para cima, se a célula não for um obstáculo.</a:t>
            </a:r>
          </a:p>
          <a:p>
            <a:r>
              <a:rPr lang="pt-BR" dirty="0" err="1"/>
              <a:t>MoverParaBaixo</a:t>
            </a:r>
            <a:r>
              <a:rPr lang="pt-BR" dirty="0"/>
              <a:t>: Move-se uma célula para baixo, se a célula não for um obstáculo.</a:t>
            </a:r>
          </a:p>
          <a:p>
            <a:r>
              <a:rPr lang="pt-BR" dirty="0" err="1"/>
              <a:t>MoverParaEsquerda</a:t>
            </a:r>
            <a:r>
              <a:rPr lang="pt-BR" dirty="0"/>
              <a:t>: Move-se uma célula para a esquerda, se a célula não for um obstáculo.</a:t>
            </a:r>
          </a:p>
          <a:p>
            <a:r>
              <a:rPr lang="pt-BR" dirty="0" err="1"/>
              <a:t>MoverParaDireita</a:t>
            </a:r>
            <a:r>
              <a:rPr lang="pt-BR" dirty="0"/>
              <a:t>: Move-se uma célula para a direita, se a célula não for um obstáculo.</a:t>
            </a:r>
          </a:p>
        </p:txBody>
      </p:sp>
    </p:spTree>
    <p:extLst>
      <p:ext uri="{BB962C8B-B14F-4D97-AF65-F5344CB8AC3E}">
        <p14:creationId xmlns:p14="http://schemas.microsoft.com/office/powerpoint/2010/main" val="1547083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1063C7-8B66-CB41-A09F-C689DF6BF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tratar os visitados ou estados já produzidos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8BA070-6DDB-5896-0E2A-C5D6FA0A7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evitar ciclos e garantir que não se revisite um estado, será armazenado em um </a:t>
            </a:r>
            <a:r>
              <a:rPr lang="pt-BR" dirty="0" err="1"/>
              <a:t>HashSet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3272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2149AC-ADBB-45E1-AEAE-7389658DE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90600"/>
            <a:ext cx="10284781" cy="1485900"/>
          </a:xfrm>
        </p:spPr>
        <p:txBody>
          <a:bodyPr/>
          <a:lstStyle/>
          <a:p>
            <a:r>
              <a:rPr lang="pt-BR" dirty="0"/>
              <a:t>Mapeamento das restrições do 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ECC999-98FD-ABC5-A387-3A7555426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movimento só pode ocorrer para células adjacentes que não sejam obstáculos.</a:t>
            </a:r>
          </a:p>
          <a:p>
            <a:endParaRPr lang="pt-BR" dirty="0"/>
          </a:p>
          <a:p>
            <a:r>
              <a:rPr lang="pt-BR" dirty="0"/>
              <a:t>Não se pode ultrapassar os limites da matriz.</a:t>
            </a:r>
          </a:p>
          <a:p>
            <a:endParaRPr lang="pt-BR" dirty="0"/>
          </a:p>
          <a:p>
            <a:r>
              <a:rPr lang="pt-BR" dirty="0"/>
              <a:t>O labirinto deve permitir que ambos os pontos de entrada possam alcançar a saída, considerando os obstáculos e a configuração do labirinto.</a:t>
            </a:r>
          </a:p>
        </p:txBody>
      </p:sp>
    </p:spTree>
    <p:extLst>
      <p:ext uri="{BB962C8B-B14F-4D97-AF65-F5344CB8AC3E}">
        <p14:creationId xmlns:p14="http://schemas.microsoft.com/office/powerpoint/2010/main" val="2903554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9A62C-5A0B-B4BC-C369-B403FE92A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83959"/>
            <a:ext cx="9601200" cy="1485900"/>
          </a:xfrm>
        </p:spPr>
        <p:txBody>
          <a:bodyPr/>
          <a:lstStyle/>
          <a:p>
            <a:r>
              <a:rPr lang="pt-BR" dirty="0"/>
              <a:t>Métodos para Resolução do Problema por Busca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37DBC2-D1A6-2EAF-75FD-A5FC5BF6D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59619"/>
            <a:ext cx="9601200" cy="3807781"/>
          </a:xfrm>
        </p:spPr>
        <p:txBody>
          <a:bodyPr>
            <a:normAutofit/>
          </a:bodyPr>
          <a:lstStyle/>
          <a:p>
            <a:r>
              <a:rPr lang="pt-BR" dirty="0"/>
              <a:t>É válido?</a:t>
            </a:r>
          </a:p>
          <a:p>
            <a:r>
              <a:rPr lang="pt-BR" dirty="0"/>
              <a:t>O estado é válido se a posição escolhida estiver dentro dos limites do labirinto e não for um obstáculo.</a:t>
            </a:r>
          </a:p>
          <a:p>
            <a:endParaRPr lang="pt-BR" dirty="0"/>
          </a:p>
          <a:p>
            <a:r>
              <a:rPr lang="pt-BR" dirty="0"/>
              <a:t>Foi visitado?</a:t>
            </a:r>
          </a:p>
          <a:p>
            <a:r>
              <a:rPr lang="pt-BR" dirty="0"/>
              <a:t>O estado foi visitado se sua posição já estiver registrada no conjunto de visitados.</a:t>
            </a:r>
          </a:p>
          <a:p>
            <a:endParaRPr lang="pt-BR" dirty="0"/>
          </a:p>
          <a:p>
            <a:r>
              <a:rPr lang="pt-BR" dirty="0"/>
              <a:t>É a meta/objetivo?</a:t>
            </a:r>
          </a:p>
          <a:p>
            <a:r>
              <a:rPr lang="pt-BR" dirty="0"/>
              <a:t>O estado é objetivo se a posição atual for igual à posição da saída do labirinto.</a:t>
            </a:r>
          </a:p>
        </p:txBody>
      </p:sp>
    </p:spTree>
    <p:extLst>
      <p:ext uri="{BB962C8B-B14F-4D97-AF65-F5344CB8AC3E}">
        <p14:creationId xmlns:p14="http://schemas.microsoft.com/office/powerpoint/2010/main" val="1076077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6179D7-CAE8-9940-401E-E4B21F196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Labirinto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B50C93-84A9-657F-2E33-EB3AE42F6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7779"/>
            <a:ext cx="9601200" cy="4793941"/>
          </a:xfrm>
        </p:spPr>
        <p:txBody>
          <a:bodyPr/>
          <a:lstStyle/>
          <a:p>
            <a:r>
              <a:rPr lang="pt-BR" dirty="0"/>
              <a:t>E 0 1 1 S</a:t>
            </a:r>
          </a:p>
          <a:p>
            <a:r>
              <a:rPr lang="pt-BR" dirty="0"/>
              <a:t>1 0 1 0 0</a:t>
            </a:r>
          </a:p>
          <a:p>
            <a:r>
              <a:rPr lang="pt-BR" dirty="0"/>
              <a:t>0 0 1 1 0</a:t>
            </a:r>
          </a:p>
          <a:p>
            <a:r>
              <a:rPr lang="pt-BR" dirty="0"/>
              <a:t>0 1 0 0 0</a:t>
            </a:r>
          </a:p>
          <a:p>
            <a:r>
              <a:rPr lang="pt-BR" dirty="0"/>
              <a:t>0 0 1 1 E</a:t>
            </a:r>
          </a:p>
          <a:p>
            <a:endParaRPr lang="pt-BR" dirty="0"/>
          </a:p>
          <a:p>
            <a:r>
              <a:rPr lang="pt-BR" dirty="0"/>
              <a:t>(0,0) = entrada 1 = busca com profundida</a:t>
            </a:r>
          </a:p>
          <a:p>
            <a:r>
              <a:rPr lang="pt-BR" dirty="0"/>
              <a:t>(0,4) = saída</a:t>
            </a:r>
          </a:p>
          <a:p>
            <a:r>
              <a:rPr lang="pt-BR" dirty="0"/>
              <a:t>(4,4) = entrada 2 = busca com amplitude</a:t>
            </a:r>
          </a:p>
          <a:p>
            <a:r>
              <a:rPr lang="pt-BR" dirty="0"/>
              <a:t>1 = obstáculo</a:t>
            </a:r>
          </a:p>
          <a:p>
            <a:r>
              <a:rPr lang="pt-BR" dirty="0"/>
              <a:t>0 = disponível</a:t>
            </a:r>
          </a:p>
        </p:txBody>
      </p:sp>
    </p:spTree>
    <p:extLst>
      <p:ext uri="{BB962C8B-B14F-4D97-AF65-F5344CB8AC3E}">
        <p14:creationId xmlns:p14="http://schemas.microsoft.com/office/powerpoint/2010/main" val="2168479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BB5E1A-1937-3DD8-6008-A22623283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30693"/>
            <a:ext cx="9601200" cy="1485900"/>
          </a:xfrm>
        </p:spPr>
        <p:txBody>
          <a:bodyPr/>
          <a:lstStyle/>
          <a:p>
            <a:r>
              <a:rPr lang="pt-BR" dirty="0"/>
              <a:t>Solução com Busca em Profundidade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C8C75B-75EA-A765-6FDE-9860C0766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55938"/>
            <a:ext cx="9601200" cy="52910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Usa uma pilha para explorar os estados de forma mais profunda antes de voltar atrás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 (Entrada 1)</a:t>
            </a:r>
          </a:p>
          <a:p>
            <a:r>
              <a:rPr lang="pt-BR" dirty="0"/>
              <a:t>(0,0) → vizinhos: (1,0) (bloqueado), (0,1) → empilha (0,1).</a:t>
            </a:r>
          </a:p>
          <a:p>
            <a:r>
              <a:rPr lang="pt-BR" dirty="0"/>
              <a:t>(0,1) → vizinhos: (1,1) → empilha (1,1).</a:t>
            </a:r>
          </a:p>
          <a:p>
            <a:r>
              <a:rPr lang="pt-BR" dirty="0"/>
              <a:t>(1,1) → vizinhos: (2,1) → empilha (2,1).</a:t>
            </a:r>
          </a:p>
          <a:p>
            <a:r>
              <a:rPr lang="pt-BR" dirty="0"/>
              <a:t>(2,1) → vizinhos: (3,1) (bloqueado), (2,2) → empilha (2,2).</a:t>
            </a:r>
          </a:p>
          <a:p>
            <a:r>
              <a:rPr lang="pt-BR" dirty="0"/>
              <a:t>(2,2) → vizinhos: (3,2) → empilha (3,2).</a:t>
            </a:r>
          </a:p>
          <a:p>
            <a:r>
              <a:rPr lang="pt-BR" dirty="0"/>
              <a:t>(3,2) → vizinhos: (3,3) → empilha (3,3).</a:t>
            </a:r>
          </a:p>
          <a:p>
            <a:r>
              <a:rPr lang="pt-BR" dirty="0"/>
              <a:t>(3,3) → vizinhos: (3,4) → empilha (3,4).</a:t>
            </a:r>
          </a:p>
          <a:p>
            <a:r>
              <a:rPr lang="pt-BR" dirty="0"/>
              <a:t>(3,4) → vizinhos: (4,4) → Saída</a:t>
            </a:r>
          </a:p>
          <a:p>
            <a:r>
              <a:rPr lang="pt-BR" dirty="0"/>
              <a:t>Visitados: "00", "01", "11", "21", "22", "32", "33", "34", "44"</a:t>
            </a:r>
          </a:p>
        </p:txBody>
      </p:sp>
    </p:spTree>
    <p:extLst>
      <p:ext uri="{BB962C8B-B14F-4D97-AF65-F5344CB8AC3E}">
        <p14:creationId xmlns:p14="http://schemas.microsoft.com/office/powerpoint/2010/main" val="2947598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533422-9B23-5AF5-25DF-98D266B7E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 com Busca em Amplitude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6110CB-8B1F-931B-123C-1AF319C9A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06858"/>
            <a:ext cx="9601200" cy="5251141"/>
          </a:xfrm>
        </p:spPr>
        <p:txBody>
          <a:bodyPr>
            <a:normAutofit/>
          </a:bodyPr>
          <a:lstStyle/>
          <a:p>
            <a:r>
              <a:rPr lang="pt-BR" dirty="0"/>
              <a:t>Usa uma fila para explorar os estados. Começa a partir da entrada e exploramos os estados adjacentes de forma ordenada até alcançar a saída.</a:t>
            </a:r>
          </a:p>
          <a:p>
            <a:endParaRPr lang="pt-BR" dirty="0"/>
          </a:p>
          <a:p>
            <a:r>
              <a:rPr lang="pt-BR" dirty="0"/>
              <a:t>(4,4) → vizinhos: (3,4) </a:t>
            </a:r>
          </a:p>
          <a:p>
            <a:r>
              <a:rPr lang="pt-BR" dirty="0"/>
              <a:t>(3,4) → vizinhos: (2,4), (4,3) </a:t>
            </a:r>
          </a:p>
          <a:p>
            <a:r>
              <a:rPr lang="pt-BR" dirty="0"/>
              <a:t>(2,4) → vizinhos: (1,4)</a:t>
            </a:r>
          </a:p>
          <a:p>
            <a:r>
              <a:rPr lang="pt-BR" dirty="0"/>
              <a:t>(1,4) → vizinhos: (0,4) → Saída! Busca terminada.</a:t>
            </a:r>
          </a:p>
          <a:p>
            <a:r>
              <a:rPr lang="pt-BR" dirty="0"/>
              <a:t>Vizinhos de (1,4): (0,4) → (Saída)</a:t>
            </a:r>
          </a:p>
          <a:p>
            <a:endParaRPr lang="pt-BR" dirty="0"/>
          </a:p>
          <a:p>
            <a:r>
              <a:rPr lang="pt-BR" dirty="0"/>
              <a:t>Visitados: "44", "34", "24", "14", "04"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8952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AD495C-EC3F-5191-ADA7-D02E3FCD2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Características do 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7B36AE-BFB5-1A05-C140-0617240C2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89103"/>
            <a:ext cx="9601200" cy="4669654"/>
          </a:xfrm>
        </p:spPr>
        <p:txBody>
          <a:bodyPr/>
          <a:lstStyle/>
          <a:p>
            <a:r>
              <a:rPr lang="pt-BR" dirty="0"/>
              <a:t>Espaço de busca pequeno: A árvore gerada de possíveis estados não é extremamente grande, pois o labirinto tem um tamanho fixo</a:t>
            </a:r>
          </a:p>
          <a:p>
            <a:endParaRPr lang="pt-BR" dirty="0"/>
          </a:p>
          <a:p>
            <a:r>
              <a:rPr lang="pt-BR" dirty="0"/>
              <a:t>O estado final é conhecido: O objetivo é chegar à posição da saída</a:t>
            </a:r>
          </a:p>
          <a:p>
            <a:endParaRPr lang="pt-BR" dirty="0"/>
          </a:p>
          <a:p>
            <a:r>
              <a:rPr lang="pt-BR" dirty="0"/>
              <a:t>Restrições: Não é possível ultrapassar os limites do labirinto ou mover para células com obstáculos.</a:t>
            </a:r>
          </a:p>
          <a:p>
            <a:endParaRPr lang="pt-BR" dirty="0"/>
          </a:p>
          <a:p>
            <a:r>
              <a:rPr lang="pt-BR" dirty="0"/>
              <a:t>Sem heurísticas ou dicas de atalho: Não há uma função heurística para otimizar a busca</a:t>
            </a:r>
          </a:p>
        </p:txBody>
      </p:sp>
    </p:spTree>
    <p:extLst>
      <p:ext uri="{BB962C8B-B14F-4D97-AF65-F5344CB8AC3E}">
        <p14:creationId xmlns:p14="http://schemas.microsoft.com/office/powerpoint/2010/main" val="3080072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297C90-342B-8D25-42C2-62197151D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de busca: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F67179-5761-2C43-AF22-1EAF3AD35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métodos de busca são técnicas ou algoritmos usados para localizar elementos específicos em um conjunto de dados ou estrutura de informações. 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Esses métodos podem ser aplicados em diferentes tipos de dados, como listas, árvores, gráficos, bancos de dados</a:t>
            </a:r>
          </a:p>
        </p:txBody>
      </p:sp>
    </p:spTree>
    <p:extLst>
      <p:ext uri="{BB962C8B-B14F-4D97-AF65-F5344CB8AC3E}">
        <p14:creationId xmlns:p14="http://schemas.microsoft.com/office/powerpoint/2010/main" val="1816953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6F2A08-CACA-CD5D-77AB-5353C8B52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0C4AD3-95EE-A03E-40BB-2E83DD2C0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81814"/>
            <a:ext cx="9601200" cy="3581400"/>
          </a:xfrm>
        </p:spPr>
        <p:txBody>
          <a:bodyPr>
            <a:normAutofit lnSpcReduction="10000"/>
          </a:bodyPr>
          <a:lstStyle/>
          <a:p>
            <a:r>
              <a:rPr lang="pt-BR" dirty="0"/>
              <a:t>Localizar um elemento específico dentro de um conjunto de dados​</a:t>
            </a:r>
          </a:p>
          <a:p>
            <a:endParaRPr lang="pt-BR" dirty="0"/>
          </a:p>
          <a:p>
            <a:r>
              <a:rPr lang="pt-BR" dirty="0"/>
              <a:t>Ajudar na organização e estruturação dos dados, garantindo que a busca seja mais eficiente​</a:t>
            </a:r>
          </a:p>
          <a:p>
            <a:endParaRPr lang="pt-BR" dirty="0"/>
          </a:p>
          <a:p>
            <a:r>
              <a:rPr lang="pt-BR" dirty="0"/>
              <a:t>Melhorar o tempo de resposta em sistemas​</a:t>
            </a:r>
          </a:p>
          <a:p>
            <a:endParaRPr lang="pt-BR" dirty="0"/>
          </a:p>
          <a:p>
            <a:r>
              <a:rPr lang="pt-BR" dirty="0"/>
              <a:t>Busca em grande volume de dados onde a busca eficiente é crucial para manter a performance</a:t>
            </a:r>
          </a:p>
        </p:txBody>
      </p:sp>
    </p:spTree>
    <p:extLst>
      <p:ext uri="{BB962C8B-B14F-4D97-AF65-F5344CB8AC3E}">
        <p14:creationId xmlns:p14="http://schemas.microsoft.com/office/powerpoint/2010/main" val="4076910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7EDE9D-5925-C1C2-A36B-92F3B23A6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Subida de Encosta (</a:t>
            </a:r>
            <a:r>
              <a:rPr lang="pt-BR" dirty="0" err="1"/>
              <a:t>Climb</a:t>
            </a:r>
            <a:r>
              <a:rPr lang="pt-BR" dirty="0"/>
              <a:t> Hill):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6270CD-62AC-B0CC-8C02-606C72E57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86757"/>
            <a:ext cx="9601200" cy="5078027"/>
          </a:xfrm>
        </p:spPr>
        <p:txBody>
          <a:bodyPr>
            <a:normAutofit/>
          </a:bodyPr>
          <a:lstStyle/>
          <a:p>
            <a:r>
              <a:rPr lang="pt-BR" dirty="0"/>
              <a:t>Utilizado para otimização, onde o algoritmo começa com uma solução inicial aleatória ou pré-definida, gerando um conjunto de soluções vizinhas à solução atual, fazendo pequenas modificações na solução atual.</a:t>
            </a:r>
          </a:p>
          <a:p>
            <a:endParaRPr lang="pt-BR" dirty="0"/>
          </a:p>
          <a:p>
            <a:r>
              <a:rPr lang="pt-BR" dirty="0"/>
              <a:t> Avalia a qualidade de cada solução vizinha usando uma função de avaliação.</a:t>
            </a:r>
          </a:p>
          <a:p>
            <a:endParaRPr lang="pt-BR" dirty="0"/>
          </a:p>
          <a:p>
            <a:r>
              <a:rPr lang="pt-BR" dirty="0"/>
              <a:t>Seleciona a melhor solução vizinha, ou seja, a solução com a melhor avaliação.</a:t>
            </a:r>
          </a:p>
          <a:p>
            <a:endParaRPr lang="pt-BR" dirty="0"/>
          </a:p>
          <a:p>
            <a:r>
              <a:rPr lang="pt-BR" dirty="0"/>
              <a:t>Exemplo: A subida de encosta pode ser usada para otimizar os parâmetros de um modelo de aprendizado de máquina e também para otimizar o design de circuitos eletrônicos.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4771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424CFC-BC33-D2FD-C46B-AA2F7A3A4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 em Profundidade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2DCC8E-2E04-0B36-452F-7990BCD84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59619"/>
            <a:ext cx="9601200" cy="3807781"/>
          </a:xfrm>
        </p:spPr>
        <p:txBody>
          <a:bodyPr/>
          <a:lstStyle/>
          <a:p>
            <a:r>
              <a:rPr lang="pt-BR" dirty="0"/>
              <a:t>Ela começa em um nó raiz e segue para o próximo nó adjacente, repetindo o processo até chegar a um nó sem vizinhos não visitados</a:t>
            </a:r>
          </a:p>
          <a:p>
            <a:r>
              <a:rPr lang="pt-BR" dirty="0"/>
              <a:t>A busca em profundidade explora o máximo possível de um ramo antes de retroceder</a:t>
            </a:r>
          </a:p>
          <a:p>
            <a:r>
              <a:rPr lang="pt-BR" dirty="0"/>
              <a:t>Então, retrocede para o nó anterior e explora outros ramos.</a:t>
            </a:r>
          </a:p>
          <a:p>
            <a:r>
              <a:rPr lang="pt-BR" dirty="0"/>
              <a:t>Útil para encontrar caminhos em grafos, como em jogos de labirinto ou para verificar a conectividade de uma rede.</a:t>
            </a:r>
          </a:p>
          <a:p>
            <a:endParaRPr lang="pt-BR" dirty="0"/>
          </a:p>
          <a:p>
            <a:r>
              <a:rPr lang="pt-BR" dirty="0"/>
              <a:t>Exemplo: Navegar em um site com links interconectados.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8323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4275CE-F121-5D73-3F41-BB20FE894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 em Largura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5FE96A-284D-41F4-EB33-900DBC3C5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busca começa no nó raiz e visita todos os seus vizinhos, depois visita os vizinhos dos vizinhos e assim por diante</a:t>
            </a:r>
          </a:p>
          <a:p>
            <a:endParaRPr lang="pt-BR" dirty="0"/>
          </a:p>
          <a:p>
            <a:r>
              <a:rPr lang="pt-BR" dirty="0"/>
              <a:t>A busca em largura explora todos os nós em um nível antes de passar para o próximo nível.</a:t>
            </a:r>
          </a:p>
          <a:p>
            <a:endParaRPr lang="pt-BR" dirty="0"/>
          </a:p>
          <a:p>
            <a:r>
              <a:rPr lang="pt-BR" dirty="0"/>
              <a:t>Exemplo: Útil para encontrar o caminho mais curto em um grafo, como em sistemas de navegação GPS ou para encontrar amigos em redes sociais.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570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33B15-7172-80C4-B821-696AF5F9E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 Heurística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C25907-9E6A-17E9-F66A-688CA00BE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7779"/>
            <a:ext cx="9601200" cy="4785064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A busca heurística utiliza uma função heurística para avaliar cada possível próximo passo. Essa função atribui um valor numérico a cada opção, indicando quão desejável ela é.</a:t>
            </a:r>
          </a:p>
          <a:p>
            <a:endParaRPr lang="pt-BR" dirty="0"/>
          </a:p>
          <a:p>
            <a:r>
              <a:rPr lang="pt-BR" dirty="0"/>
              <a:t>Utiliza informações adicionais sobre o problema para guiar a busca e encontrar uma solução de forma mais eficiente</a:t>
            </a:r>
          </a:p>
          <a:p>
            <a:endParaRPr lang="pt-BR" dirty="0"/>
          </a:p>
          <a:p>
            <a:r>
              <a:rPr lang="pt-BR" dirty="0"/>
              <a:t>O algoritmo prioriza os caminhos com os valores heurísticos mais promissores. Em vez de explorar todos os caminhos igualmente, ele se concentra naqueles que parecem mais propensos a levar à solução.</a:t>
            </a:r>
          </a:p>
          <a:p>
            <a:endParaRPr lang="pt-BR" dirty="0"/>
          </a:p>
          <a:p>
            <a:r>
              <a:rPr lang="pt-BR" dirty="0"/>
              <a:t>É utilizada para problemas complexos onde a busca exaustiva seria inviável</a:t>
            </a:r>
          </a:p>
          <a:p>
            <a:endParaRPr lang="pt-BR" dirty="0"/>
          </a:p>
          <a:p>
            <a:r>
              <a:rPr lang="pt-BR" dirty="0"/>
              <a:t>Exemplo: Um robô navegando em um ambiente desconhecido usando sensores para evitar obstáculos.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4614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BE609-EF5E-F8C9-AA3D-C86CC9E7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 cega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458CF5-EF58-4AFD-3209-69AFABB4A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3340"/>
            <a:ext cx="9601200" cy="497149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Envolve examinar todas as possíveis soluções até encontrar a correta</a:t>
            </a:r>
          </a:p>
          <a:p>
            <a:endParaRPr lang="pt-BR" dirty="0"/>
          </a:p>
          <a:p>
            <a:r>
              <a:rPr lang="pt-BR" dirty="0"/>
              <a:t>Cada solução gerada é testada para verificar se ela satisfaz os critérios de solução.</a:t>
            </a:r>
          </a:p>
          <a:p>
            <a:endParaRPr lang="pt-BR" dirty="0"/>
          </a:p>
          <a:p>
            <a:r>
              <a:rPr lang="pt-BR" dirty="0"/>
              <a:t>Se uma solução válida for encontrada, ela é retornada. Caso contrário, o algoritmo continua gerando e testando soluções até que uma seja encontrada ou todas as possibilidades sejam esgotadas.</a:t>
            </a:r>
          </a:p>
          <a:p>
            <a:endParaRPr lang="pt-BR" dirty="0"/>
          </a:p>
          <a:p>
            <a:r>
              <a:rPr lang="pt-BR" dirty="0"/>
              <a:t>O tempo de execução da busca cega pode crescer exponencialmente com o tamanho do problema, tornando-a impraticável para problemas complexos.</a:t>
            </a:r>
          </a:p>
          <a:p>
            <a:endParaRPr lang="pt-BR" dirty="0"/>
          </a:p>
          <a:p>
            <a:r>
              <a:rPr lang="pt-BR" dirty="0"/>
              <a:t>Exemplo: Um ataque de força bruta tenta todas as combinações possíveis de caracteres até encontrar a senha correta.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8901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6A4D14-C77B-8E59-5AA1-46DABE7C9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problema do labirinto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290A43-C7C4-01FF-AB5B-C4A768C9C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53087"/>
            <a:ext cx="9601200" cy="3914313"/>
          </a:xfrm>
        </p:spPr>
        <p:txBody>
          <a:bodyPr/>
          <a:lstStyle/>
          <a:p>
            <a:r>
              <a:rPr lang="pt-BR" dirty="0"/>
              <a:t>Classe; atributos; tipos</a:t>
            </a:r>
          </a:p>
          <a:p>
            <a:r>
              <a:rPr lang="pt-BR" dirty="0"/>
              <a:t>Labirinto: labirinto, entrada1, entrada2, saída; matriz </a:t>
            </a:r>
            <a:r>
              <a:rPr lang="pt-BR" dirty="0" err="1"/>
              <a:t>NxN</a:t>
            </a:r>
            <a:r>
              <a:rPr lang="pt-BR" dirty="0"/>
              <a:t>, tupla (linha, coluna), tupla (linha, coluna)</a:t>
            </a:r>
          </a:p>
          <a:p>
            <a:r>
              <a:rPr lang="pt-BR" dirty="0"/>
              <a:t>Estado inicial: entrada1, entrada2</a:t>
            </a:r>
          </a:p>
          <a:p>
            <a:r>
              <a:rPr lang="pt-BR" dirty="0"/>
              <a:t>Estado final: sair do labirinto</a:t>
            </a:r>
          </a:p>
        </p:txBody>
      </p:sp>
    </p:spTree>
    <p:extLst>
      <p:ext uri="{BB962C8B-B14F-4D97-AF65-F5344CB8AC3E}">
        <p14:creationId xmlns:p14="http://schemas.microsoft.com/office/powerpoint/2010/main" val="1372109233"/>
      </p:ext>
    </p:extLst>
  </p:cSld>
  <p:clrMapOvr>
    <a:masterClrMapping/>
  </p:clrMapOvr>
</p:sld>
</file>

<file path=ppt/theme/theme1.xml><?xml version="1.0" encoding="utf-8"?>
<a:theme xmlns:a="http://schemas.openxmlformats.org/drawingml/2006/main" name="Cortar">
  <a:themeElements>
    <a:clrScheme name="Cortar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ortar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rtar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TM10001105[[fn=Cortar]]</Template>
  <TotalTime>145</TotalTime>
  <Words>1259</Words>
  <Application>Microsoft Office PowerPoint</Application>
  <PresentationFormat>Widescreen</PresentationFormat>
  <Paragraphs>128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9" baseType="lpstr">
      <vt:lpstr>Franklin Gothic Book</vt:lpstr>
      <vt:lpstr>Cortar</vt:lpstr>
      <vt:lpstr>Avaliação 1​ MÉTODOS DE BUSCA</vt:lpstr>
      <vt:lpstr>Métodos de busca:</vt:lpstr>
      <vt:lpstr>Objetivos:</vt:lpstr>
      <vt:lpstr>Subida de Encosta (Climb Hill):</vt:lpstr>
      <vt:lpstr>Busca em Profundidade</vt:lpstr>
      <vt:lpstr>Busca em Largura</vt:lpstr>
      <vt:lpstr>Busca Heurística</vt:lpstr>
      <vt:lpstr>Busca cega</vt:lpstr>
      <vt:lpstr>Modelagem problema do labirinto</vt:lpstr>
      <vt:lpstr>Regras de transição</vt:lpstr>
      <vt:lpstr>Como tratar os visitados ou estados já produzidos</vt:lpstr>
      <vt:lpstr>Mapeamento das restrições do problema</vt:lpstr>
      <vt:lpstr>Métodos para Resolução do Problema por Busca</vt:lpstr>
      <vt:lpstr>Labirinto </vt:lpstr>
      <vt:lpstr>Solução com Busca em Profundidade</vt:lpstr>
      <vt:lpstr>Solução com Busca em Amplitude</vt:lpstr>
      <vt:lpstr>Características do problema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MARCELO MORO</dc:creator>
  <cp:lastModifiedBy>MARCELO MORO</cp:lastModifiedBy>
  <cp:revision>17</cp:revision>
  <dcterms:created xsi:type="dcterms:W3CDTF">2025-03-19T22:15:13Z</dcterms:created>
  <dcterms:modified xsi:type="dcterms:W3CDTF">2025-03-20T00:40:30Z</dcterms:modified>
</cp:coreProperties>
</file>