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embeddedFontLst>
    <p:embeddedFont>
      <p:font typeface="Roboto Mono Medium"/>
      <p:regular r:id="rId15"/>
      <p:bold r:id="rId16"/>
      <p:italic r:id="rId17"/>
      <p:boldItalic r:id="rId18"/>
    </p:embeddedFont>
    <p:embeddedFont>
      <p:font typeface="Roboto Light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bold.fntdata"/><Relationship Id="rId11" Type="http://schemas.openxmlformats.org/officeDocument/2006/relationships/slide" Target="slides/slide6.xml"/><Relationship Id="rId22" Type="http://schemas.openxmlformats.org/officeDocument/2006/relationships/font" Target="fonts/RobotoLight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Ligh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Medium-regular.fntdata"/><Relationship Id="rId14" Type="http://schemas.openxmlformats.org/officeDocument/2006/relationships/slide" Target="slides/slide9.xml"/><Relationship Id="rId17" Type="http://schemas.openxmlformats.org/officeDocument/2006/relationships/font" Target="fonts/RobotoMonoMedium-italic.fntdata"/><Relationship Id="rId16" Type="http://schemas.openxmlformats.org/officeDocument/2006/relationships/font" Target="fonts/RobotoMonoMedium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regular.fntdata"/><Relationship Id="rId6" Type="http://schemas.openxmlformats.org/officeDocument/2006/relationships/slide" Target="slides/slide1.xml"/><Relationship Id="rId18" Type="http://schemas.openxmlformats.org/officeDocument/2006/relationships/font" Target="fonts/RobotoMonoMedium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5bd4ded6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65bd4ded62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40de10b1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640de10b16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5bd4ded6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65bd4ded62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5bd4ded6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65bd4ded62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adbf3b9f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6adbf3b9f2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5bd4ded6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65bd4ded62_0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2386ba5c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62386ba5c8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919050" y="2515753"/>
            <a:ext cx="10353900" cy="13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Eventos</a:t>
            </a:r>
            <a:endParaRPr b="0" i="0" sz="120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486900" y="4482313"/>
            <a:ext cx="11218200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166BAE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Animações (Efeitos)</a:t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5524" y="1242900"/>
            <a:ext cx="3620962" cy="304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/>
        </p:nvSpPr>
        <p:spPr>
          <a:xfrm>
            <a:off x="729675" y="337825"/>
            <a:ext cx="10353900" cy="29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Animações são estilos CSS</a:t>
            </a:r>
            <a:endParaRPr sz="4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(Estilos que ocorrem em um intervalo de tempo e mudam o estado original do elemento)</a:t>
            </a:r>
            <a:endParaRPr sz="24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66BAE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Animações (Efeitos)</a:t>
            </a:r>
            <a:endParaRPr sz="1200">
              <a:solidFill>
                <a:srgbClr val="166BAE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11050" y="2921950"/>
            <a:ext cx="4762500" cy="28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/>
        </p:nvSpPr>
        <p:spPr>
          <a:xfrm>
            <a:off x="729675" y="3101850"/>
            <a:ext cx="6081300" cy="29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São como um Flip Book (folioscópio)</a:t>
            </a:r>
            <a:endParaRPr sz="4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(Vários desenhos isolados, que juntos formam uma animação)</a:t>
            </a:r>
            <a:endParaRPr sz="24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/>
        </p:nvSpPr>
        <p:spPr>
          <a:xfrm>
            <a:off x="770975" y="739175"/>
            <a:ext cx="10353900" cy="245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</a:t>
            </a: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ão como um “tempero” a mais para nossa página</a:t>
            </a:r>
            <a:endParaRPr sz="24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66BAE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Animações (Efeitos)</a:t>
            </a:r>
            <a:endParaRPr sz="1200">
              <a:solidFill>
                <a:srgbClr val="166BAE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05" name="Google Shape;10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 txBox="1"/>
          <p:nvPr/>
        </p:nvSpPr>
        <p:spPr>
          <a:xfrm>
            <a:off x="770975" y="3072875"/>
            <a:ext cx="10353900" cy="245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Geram impacto nos usuários</a:t>
            </a:r>
            <a:endParaRPr sz="4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(Podem tornar a experiência deles mais agradável)</a:t>
            </a:r>
            <a:endParaRPr sz="4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/>
        </p:nvSpPr>
        <p:spPr>
          <a:xfrm>
            <a:off x="325213" y="1713472"/>
            <a:ext cx="11709300" cy="125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52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$(</a:t>
            </a:r>
            <a:r>
              <a:rPr b="1" i="0" lang="pt-BR" sz="5200" u="none" cap="none" strike="noStrike">
                <a:latin typeface="Roboto Light"/>
                <a:ea typeface="Roboto Light"/>
                <a:cs typeface="Roboto Light"/>
                <a:sym typeface="Roboto Light"/>
              </a:rPr>
              <a:t>“</a:t>
            </a:r>
            <a:r>
              <a:rPr b="1" lang="pt-BR" sz="5200">
                <a:latin typeface="Roboto Light"/>
                <a:ea typeface="Roboto Light"/>
                <a:cs typeface="Roboto Light"/>
                <a:sym typeface="Roboto Light"/>
              </a:rPr>
              <a:t>elemento</a:t>
            </a:r>
            <a:r>
              <a:rPr b="1" i="0" lang="pt-BR" sz="5200" u="none" cap="none" strike="noStrike">
                <a:latin typeface="Roboto Light"/>
                <a:ea typeface="Roboto Light"/>
                <a:cs typeface="Roboto Light"/>
                <a:sym typeface="Roboto Light"/>
              </a:rPr>
              <a:t>”</a:t>
            </a:r>
            <a:r>
              <a:rPr b="1" i="0" lang="pt-BR" sz="52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).</a:t>
            </a:r>
            <a:r>
              <a:rPr b="1" lang="pt-BR" sz="5200">
                <a:solidFill>
                  <a:srgbClr val="F47920"/>
                </a:solidFill>
                <a:latin typeface="Roboto Light"/>
                <a:ea typeface="Roboto Light"/>
                <a:cs typeface="Roboto Light"/>
                <a:sym typeface="Roboto Light"/>
              </a:rPr>
              <a:t>show</a:t>
            </a:r>
            <a:r>
              <a:rPr b="1" i="0" lang="pt-BR" sz="52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();</a:t>
            </a:r>
            <a:endParaRPr b="1" i="0" sz="52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66BAE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Animações (Efeitos)</a:t>
            </a:r>
            <a:endParaRPr sz="1200">
              <a:solidFill>
                <a:srgbClr val="166BAE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14" name="Google Shape;11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166BAE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Animações básicas</a:t>
            </a:r>
            <a:endParaRPr i="0" sz="4800" u="none" cap="none" strike="noStrike">
              <a:solidFill>
                <a:srgbClr val="166BAE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325213" y="2966572"/>
            <a:ext cx="11709300" cy="125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52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$(</a:t>
            </a:r>
            <a:r>
              <a:rPr b="1" i="0" lang="pt-BR" sz="5200" u="none" cap="none" strike="noStrike">
                <a:latin typeface="Roboto Light"/>
                <a:ea typeface="Roboto Light"/>
                <a:cs typeface="Roboto Light"/>
                <a:sym typeface="Roboto Light"/>
              </a:rPr>
              <a:t>“</a:t>
            </a:r>
            <a:r>
              <a:rPr b="1" lang="pt-BR" sz="5200">
                <a:latin typeface="Roboto Light"/>
                <a:ea typeface="Roboto Light"/>
                <a:cs typeface="Roboto Light"/>
                <a:sym typeface="Roboto Light"/>
              </a:rPr>
              <a:t>elemento</a:t>
            </a:r>
            <a:r>
              <a:rPr b="1" i="0" lang="pt-BR" sz="5200" u="none" cap="none" strike="noStrike">
                <a:latin typeface="Roboto Light"/>
                <a:ea typeface="Roboto Light"/>
                <a:cs typeface="Roboto Light"/>
                <a:sym typeface="Roboto Light"/>
              </a:rPr>
              <a:t>”</a:t>
            </a:r>
            <a:r>
              <a:rPr b="1" i="0" lang="pt-BR" sz="52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).</a:t>
            </a:r>
            <a:r>
              <a:rPr b="1" lang="pt-BR" sz="5200">
                <a:solidFill>
                  <a:srgbClr val="F47920"/>
                </a:solidFill>
                <a:latin typeface="Roboto Light"/>
                <a:ea typeface="Roboto Light"/>
                <a:cs typeface="Roboto Light"/>
                <a:sym typeface="Roboto Light"/>
              </a:rPr>
              <a:t>hide</a:t>
            </a:r>
            <a:r>
              <a:rPr b="1" i="0" lang="pt-BR" sz="52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();</a:t>
            </a:r>
            <a:endParaRPr b="1" i="0" sz="52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325213" y="4339172"/>
            <a:ext cx="11709300" cy="125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52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$(</a:t>
            </a:r>
            <a:r>
              <a:rPr b="1" i="0" lang="pt-BR" sz="5200" u="none" cap="none" strike="noStrike">
                <a:latin typeface="Roboto Light"/>
                <a:ea typeface="Roboto Light"/>
                <a:cs typeface="Roboto Light"/>
                <a:sym typeface="Roboto Light"/>
              </a:rPr>
              <a:t>“</a:t>
            </a:r>
            <a:r>
              <a:rPr b="1" lang="pt-BR" sz="5200">
                <a:latin typeface="Roboto Light"/>
                <a:ea typeface="Roboto Light"/>
                <a:cs typeface="Roboto Light"/>
                <a:sym typeface="Roboto Light"/>
              </a:rPr>
              <a:t>elemento</a:t>
            </a:r>
            <a:r>
              <a:rPr b="1" i="0" lang="pt-BR" sz="5200" u="none" cap="none" strike="noStrike">
                <a:latin typeface="Roboto Light"/>
                <a:ea typeface="Roboto Light"/>
                <a:cs typeface="Roboto Light"/>
                <a:sym typeface="Roboto Light"/>
              </a:rPr>
              <a:t>”</a:t>
            </a:r>
            <a:r>
              <a:rPr b="1" i="0" lang="pt-BR" sz="52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).</a:t>
            </a:r>
            <a:r>
              <a:rPr b="1" lang="pt-BR" sz="5200">
                <a:solidFill>
                  <a:srgbClr val="F47920"/>
                </a:solidFill>
                <a:latin typeface="Roboto Light"/>
                <a:ea typeface="Roboto Light"/>
                <a:cs typeface="Roboto Light"/>
                <a:sym typeface="Roboto Light"/>
              </a:rPr>
              <a:t>toggle</a:t>
            </a:r>
            <a:r>
              <a:rPr b="1" i="0" lang="pt-BR" sz="52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(</a:t>
            </a:r>
            <a:r>
              <a:rPr b="1" lang="pt-BR" sz="5200">
                <a:latin typeface="Roboto Light"/>
                <a:ea typeface="Roboto Light"/>
                <a:cs typeface="Roboto Light"/>
                <a:sym typeface="Roboto Light"/>
              </a:rPr>
              <a:t>‘slow’</a:t>
            </a:r>
            <a:r>
              <a:rPr b="1" i="0" lang="pt-BR" sz="52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);</a:t>
            </a:r>
            <a:endParaRPr b="1" i="0" sz="52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7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66BAE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Animações (Efeitos)</a:t>
            </a:r>
            <a:endParaRPr sz="1200">
              <a:solidFill>
                <a:srgbClr val="166BAE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24" name="Google Shape;12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7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166BAE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Animações de "Fading"</a:t>
            </a:r>
            <a:endParaRPr i="0" sz="4800" u="none" cap="none" strike="noStrike">
              <a:solidFill>
                <a:srgbClr val="166BAE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325213" y="1713472"/>
            <a:ext cx="11709300" cy="125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52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$(</a:t>
            </a:r>
            <a:r>
              <a:rPr b="1" i="0" lang="pt-BR" sz="5200" u="none" cap="none" strike="noStrike">
                <a:latin typeface="Roboto Light"/>
                <a:ea typeface="Roboto Light"/>
                <a:cs typeface="Roboto Light"/>
                <a:sym typeface="Roboto Light"/>
              </a:rPr>
              <a:t>“</a:t>
            </a:r>
            <a:r>
              <a:rPr b="1" lang="pt-BR" sz="5200">
                <a:latin typeface="Roboto Light"/>
                <a:ea typeface="Roboto Light"/>
                <a:cs typeface="Roboto Light"/>
                <a:sym typeface="Roboto Light"/>
              </a:rPr>
              <a:t>elemento</a:t>
            </a:r>
            <a:r>
              <a:rPr b="1" i="0" lang="pt-BR" sz="5200" u="none" cap="none" strike="noStrike">
                <a:latin typeface="Roboto Light"/>
                <a:ea typeface="Roboto Light"/>
                <a:cs typeface="Roboto Light"/>
                <a:sym typeface="Roboto Light"/>
              </a:rPr>
              <a:t>”</a:t>
            </a:r>
            <a:r>
              <a:rPr b="1" i="0" lang="pt-BR" sz="52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).</a:t>
            </a:r>
            <a:r>
              <a:rPr b="1" lang="pt-BR" sz="5200">
                <a:solidFill>
                  <a:srgbClr val="F47920"/>
                </a:solidFill>
                <a:latin typeface="Roboto Light"/>
                <a:ea typeface="Roboto Light"/>
                <a:cs typeface="Roboto Light"/>
                <a:sym typeface="Roboto Light"/>
              </a:rPr>
              <a:t>fadeIn</a:t>
            </a:r>
            <a:r>
              <a:rPr b="1" i="0" lang="pt-BR" sz="52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(500);</a:t>
            </a:r>
            <a:endParaRPr b="1" i="0" sz="52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325213" y="2966572"/>
            <a:ext cx="11709300" cy="125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52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$(</a:t>
            </a:r>
            <a:r>
              <a:rPr b="1" i="0" lang="pt-BR" sz="5200" u="none" cap="none" strike="noStrike">
                <a:latin typeface="Roboto Light"/>
                <a:ea typeface="Roboto Light"/>
                <a:cs typeface="Roboto Light"/>
                <a:sym typeface="Roboto Light"/>
              </a:rPr>
              <a:t>“</a:t>
            </a:r>
            <a:r>
              <a:rPr b="1" lang="pt-BR" sz="5200">
                <a:latin typeface="Roboto Light"/>
                <a:ea typeface="Roboto Light"/>
                <a:cs typeface="Roboto Light"/>
                <a:sym typeface="Roboto Light"/>
              </a:rPr>
              <a:t>elemento</a:t>
            </a:r>
            <a:r>
              <a:rPr b="1" i="0" lang="pt-BR" sz="5200" u="none" cap="none" strike="noStrike">
                <a:latin typeface="Roboto Light"/>
                <a:ea typeface="Roboto Light"/>
                <a:cs typeface="Roboto Light"/>
                <a:sym typeface="Roboto Light"/>
              </a:rPr>
              <a:t>”</a:t>
            </a:r>
            <a:r>
              <a:rPr b="1" i="0" lang="pt-BR" sz="52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).</a:t>
            </a:r>
            <a:r>
              <a:rPr b="1" lang="pt-BR" sz="5200">
                <a:solidFill>
                  <a:srgbClr val="F47920"/>
                </a:solidFill>
                <a:latin typeface="Roboto Light"/>
                <a:ea typeface="Roboto Light"/>
                <a:cs typeface="Roboto Light"/>
                <a:sym typeface="Roboto Light"/>
              </a:rPr>
              <a:t>fadeOut</a:t>
            </a:r>
            <a:r>
              <a:rPr b="1" i="0" lang="pt-BR" sz="52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();</a:t>
            </a:r>
            <a:endParaRPr b="1" i="0" sz="52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325213" y="4339172"/>
            <a:ext cx="11709300" cy="125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52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$(</a:t>
            </a:r>
            <a:r>
              <a:rPr b="1" i="0" lang="pt-BR" sz="5200" u="none" cap="none" strike="noStrike">
                <a:latin typeface="Roboto Light"/>
                <a:ea typeface="Roboto Light"/>
                <a:cs typeface="Roboto Light"/>
                <a:sym typeface="Roboto Light"/>
              </a:rPr>
              <a:t>“</a:t>
            </a:r>
            <a:r>
              <a:rPr b="1" lang="pt-BR" sz="5200">
                <a:latin typeface="Roboto Light"/>
                <a:ea typeface="Roboto Light"/>
                <a:cs typeface="Roboto Light"/>
                <a:sym typeface="Roboto Light"/>
              </a:rPr>
              <a:t>elemento</a:t>
            </a:r>
            <a:r>
              <a:rPr b="1" i="0" lang="pt-BR" sz="5200" u="none" cap="none" strike="noStrike">
                <a:latin typeface="Roboto Light"/>
                <a:ea typeface="Roboto Light"/>
                <a:cs typeface="Roboto Light"/>
                <a:sym typeface="Roboto Light"/>
              </a:rPr>
              <a:t>”</a:t>
            </a:r>
            <a:r>
              <a:rPr b="1" i="0" lang="pt-BR" sz="52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).</a:t>
            </a:r>
            <a:r>
              <a:rPr b="1" lang="pt-BR" sz="5200">
                <a:solidFill>
                  <a:srgbClr val="F47920"/>
                </a:solidFill>
                <a:latin typeface="Roboto Light"/>
                <a:ea typeface="Roboto Light"/>
                <a:cs typeface="Roboto Light"/>
                <a:sym typeface="Roboto Light"/>
              </a:rPr>
              <a:t>fadeT</a:t>
            </a:r>
            <a:r>
              <a:rPr b="1" lang="pt-BR" sz="5200">
                <a:solidFill>
                  <a:srgbClr val="F47920"/>
                </a:solidFill>
                <a:latin typeface="Roboto Light"/>
                <a:ea typeface="Roboto Light"/>
                <a:cs typeface="Roboto Light"/>
                <a:sym typeface="Roboto Light"/>
              </a:rPr>
              <a:t>oggle</a:t>
            </a:r>
            <a:r>
              <a:rPr b="1" i="0" lang="pt-BR" sz="52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();</a:t>
            </a:r>
            <a:endParaRPr b="1" i="0" sz="52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66BAE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Animações (Efeitos)</a:t>
            </a:r>
            <a:endParaRPr sz="1200">
              <a:solidFill>
                <a:srgbClr val="166BAE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35" name="Google Shape;13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8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166BAE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Animações de "Sliding"</a:t>
            </a:r>
            <a:endParaRPr i="0" sz="4800" u="none" cap="none" strike="noStrike">
              <a:solidFill>
                <a:srgbClr val="166BAE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325213" y="1713472"/>
            <a:ext cx="11709300" cy="125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52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$(</a:t>
            </a:r>
            <a:r>
              <a:rPr b="1" i="0" lang="pt-BR" sz="5200" u="none" cap="none" strike="noStrike">
                <a:latin typeface="Roboto Light"/>
                <a:ea typeface="Roboto Light"/>
                <a:cs typeface="Roboto Light"/>
                <a:sym typeface="Roboto Light"/>
              </a:rPr>
              <a:t>“</a:t>
            </a:r>
            <a:r>
              <a:rPr b="1" lang="pt-BR" sz="5200">
                <a:latin typeface="Roboto Light"/>
                <a:ea typeface="Roboto Light"/>
                <a:cs typeface="Roboto Light"/>
                <a:sym typeface="Roboto Light"/>
              </a:rPr>
              <a:t>elemento</a:t>
            </a:r>
            <a:r>
              <a:rPr b="1" i="0" lang="pt-BR" sz="5200" u="none" cap="none" strike="noStrike">
                <a:latin typeface="Roboto Light"/>
                <a:ea typeface="Roboto Light"/>
                <a:cs typeface="Roboto Light"/>
                <a:sym typeface="Roboto Light"/>
              </a:rPr>
              <a:t>”</a:t>
            </a:r>
            <a:r>
              <a:rPr b="1" i="0" lang="pt-BR" sz="52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).</a:t>
            </a:r>
            <a:r>
              <a:rPr b="1" lang="pt-BR" sz="5200">
                <a:solidFill>
                  <a:srgbClr val="F47920"/>
                </a:solidFill>
                <a:latin typeface="Roboto Light"/>
                <a:ea typeface="Roboto Light"/>
                <a:cs typeface="Roboto Light"/>
                <a:sym typeface="Roboto Light"/>
              </a:rPr>
              <a:t>slideDown</a:t>
            </a:r>
            <a:r>
              <a:rPr b="1" i="0" lang="pt-BR" sz="52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();</a:t>
            </a:r>
            <a:endParaRPr b="1" i="0" sz="52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325213" y="2966572"/>
            <a:ext cx="11709300" cy="125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52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$(</a:t>
            </a:r>
            <a:r>
              <a:rPr b="1" i="0" lang="pt-BR" sz="5200" u="none" cap="none" strike="noStrike">
                <a:latin typeface="Roboto Light"/>
                <a:ea typeface="Roboto Light"/>
                <a:cs typeface="Roboto Light"/>
                <a:sym typeface="Roboto Light"/>
              </a:rPr>
              <a:t>“</a:t>
            </a:r>
            <a:r>
              <a:rPr b="1" lang="pt-BR" sz="5200">
                <a:latin typeface="Roboto Light"/>
                <a:ea typeface="Roboto Light"/>
                <a:cs typeface="Roboto Light"/>
                <a:sym typeface="Roboto Light"/>
              </a:rPr>
              <a:t>elemento</a:t>
            </a:r>
            <a:r>
              <a:rPr b="1" i="0" lang="pt-BR" sz="5200" u="none" cap="none" strike="noStrike">
                <a:latin typeface="Roboto Light"/>
                <a:ea typeface="Roboto Light"/>
                <a:cs typeface="Roboto Light"/>
                <a:sym typeface="Roboto Light"/>
              </a:rPr>
              <a:t>”</a:t>
            </a:r>
            <a:r>
              <a:rPr b="1" i="0" lang="pt-BR" sz="52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).</a:t>
            </a:r>
            <a:r>
              <a:rPr b="1" lang="pt-BR" sz="5200">
                <a:solidFill>
                  <a:srgbClr val="F47920"/>
                </a:solidFill>
                <a:latin typeface="Roboto Light"/>
                <a:ea typeface="Roboto Light"/>
                <a:cs typeface="Roboto Light"/>
                <a:sym typeface="Roboto Light"/>
              </a:rPr>
              <a:t>slideUp</a:t>
            </a:r>
            <a:r>
              <a:rPr b="1" i="0" lang="pt-BR" sz="52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(250);</a:t>
            </a:r>
            <a:endParaRPr b="1" i="0" sz="52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39" name="Google Shape;139;p18"/>
          <p:cNvSpPr txBox="1"/>
          <p:nvPr/>
        </p:nvSpPr>
        <p:spPr>
          <a:xfrm>
            <a:off x="325213" y="4339172"/>
            <a:ext cx="11709300" cy="125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52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$(</a:t>
            </a:r>
            <a:r>
              <a:rPr b="1" i="0" lang="pt-BR" sz="5200" u="none" cap="none" strike="noStrike">
                <a:latin typeface="Roboto Light"/>
                <a:ea typeface="Roboto Light"/>
                <a:cs typeface="Roboto Light"/>
                <a:sym typeface="Roboto Light"/>
              </a:rPr>
              <a:t>“</a:t>
            </a:r>
            <a:r>
              <a:rPr b="1" lang="pt-BR" sz="5200">
                <a:latin typeface="Roboto Light"/>
                <a:ea typeface="Roboto Light"/>
                <a:cs typeface="Roboto Light"/>
                <a:sym typeface="Roboto Light"/>
              </a:rPr>
              <a:t>elemento</a:t>
            </a:r>
            <a:r>
              <a:rPr b="1" i="0" lang="pt-BR" sz="5200" u="none" cap="none" strike="noStrike">
                <a:latin typeface="Roboto Light"/>
                <a:ea typeface="Roboto Light"/>
                <a:cs typeface="Roboto Light"/>
                <a:sym typeface="Roboto Light"/>
              </a:rPr>
              <a:t>”</a:t>
            </a:r>
            <a:r>
              <a:rPr b="1" i="0" lang="pt-BR" sz="52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).</a:t>
            </a:r>
            <a:r>
              <a:rPr b="1" lang="pt-BR" sz="5200">
                <a:solidFill>
                  <a:srgbClr val="F47920"/>
                </a:solidFill>
                <a:latin typeface="Roboto Light"/>
                <a:ea typeface="Roboto Light"/>
                <a:cs typeface="Roboto Light"/>
                <a:sym typeface="Roboto Light"/>
              </a:rPr>
              <a:t>slideT</a:t>
            </a:r>
            <a:r>
              <a:rPr b="1" lang="pt-BR" sz="5200">
                <a:solidFill>
                  <a:srgbClr val="F47920"/>
                </a:solidFill>
                <a:latin typeface="Roboto Light"/>
                <a:ea typeface="Roboto Light"/>
                <a:cs typeface="Roboto Light"/>
                <a:sym typeface="Roboto Light"/>
              </a:rPr>
              <a:t>oggle</a:t>
            </a:r>
            <a:r>
              <a:rPr b="1" i="0" lang="pt-BR" sz="52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();</a:t>
            </a:r>
            <a:endParaRPr b="1" i="0" sz="52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9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66BAE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Animações (Efeitos)</a:t>
            </a:r>
            <a:endParaRPr sz="1200">
              <a:solidFill>
                <a:srgbClr val="166BAE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46" name="Google Shape;14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9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166BAE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Animações Personalizadas</a:t>
            </a:r>
            <a:endParaRPr i="0" sz="4800" u="none" cap="none" strike="noStrike">
              <a:solidFill>
                <a:srgbClr val="166BAE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48" name="Google Shape;148;p19"/>
          <p:cNvSpPr txBox="1"/>
          <p:nvPr/>
        </p:nvSpPr>
        <p:spPr>
          <a:xfrm>
            <a:off x="325225" y="1713481"/>
            <a:ext cx="11709300" cy="42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52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$(</a:t>
            </a:r>
            <a:r>
              <a:rPr b="1" i="0" lang="pt-BR" sz="5200" u="none" cap="none" strike="noStrike">
                <a:latin typeface="Roboto Light"/>
                <a:ea typeface="Roboto Light"/>
                <a:cs typeface="Roboto Light"/>
                <a:sym typeface="Roboto Light"/>
              </a:rPr>
              <a:t>“</a:t>
            </a:r>
            <a:r>
              <a:rPr b="1" lang="pt-BR" sz="5200">
                <a:latin typeface="Roboto Light"/>
                <a:ea typeface="Roboto Light"/>
                <a:cs typeface="Roboto Light"/>
                <a:sym typeface="Roboto Light"/>
              </a:rPr>
              <a:t>elemento</a:t>
            </a:r>
            <a:r>
              <a:rPr b="1" i="0" lang="pt-BR" sz="5200" u="none" cap="none" strike="noStrike">
                <a:latin typeface="Roboto Light"/>
                <a:ea typeface="Roboto Light"/>
                <a:cs typeface="Roboto Light"/>
                <a:sym typeface="Roboto Light"/>
              </a:rPr>
              <a:t>”</a:t>
            </a:r>
            <a:r>
              <a:rPr b="1" i="0" lang="pt-BR" sz="52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).</a:t>
            </a:r>
            <a:r>
              <a:rPr b="1" lang="pt-BR" sz="5200">
                <a:solidFill>
                  <a:srgbClr val="F47920"/>
                </a:solidFill>
                <a:latin typeface="Roboto Light"/>
                <a:ea typeface="Roboto Light"/>
                <a:cs typeface="Roboto Light"/>
                <a:sym typeface="Roboto Light"/>
              </a:rPr>
              <a:t>animate</a:t>
            </a:r>
            <a:r>
              <a:rPr b="1" i="0" lang="pt-BR" sz="52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({</a:t>
            </a:r>
            <a:endParaRPr b="1" i="0" sz="52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200">
                <a:latin typeface="Roboto Light"/>
                <a:ea typeface="Roboto Light"/>
                <a:cs typeface="Roboto Light"/>
                <a:sym typeface="Roboto Light"/>
              </a:rPr>
              <a:t>	left: “+=50px”</a:t>
            </a:r>
            <a:endParaRPr b="1" sz="5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52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});</a:t>
            </a:r>
            <a:endParaRPr b="1" i="0" sz="52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/>
        </p:nvSpPr>
        <p:spPr>
          <a:xfrm>
            <a:off x="241350" y="1775000"/>
            <a:ext cx="11709300" cy="46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52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$(</a:t>
            </a:r>
            <a:r>
              <a:rPr b="1" i="0" lang="pt-BR" sz="5200" u="none" cap="none" strike="noStrike">
                <a:latin typeface="Roboto Light"/>
                <a:ea typeface="Roboto Light"/>
                <a:cs typeface="Roboto Light"/>
                <a:sym typeface="Roboto Light"/>
              </a:rPr>
              <a:t>“</a:t>
            </a:r>
            <a:r>
              <a:rPr b="1" lang="pt-BR" sz="5200">
                <a:latin typeface="Roboto Light"/>
                <a:ea typeface="Roboto Light"/>
                <a:cs typeface="Roboto Light"/>
                <a:sym typeface="Roboto Light"/>
              </a:rPr>
              <a:t>elemento</a:t>
            </a:r>
            <a:r>
              <a:rPr b="1" i="0" lang="pt-BR" sz="5200" u="none" cap="none" strike="noStrike">
                <a:latin typeface="Roboto Light"/>
                <a:ea typeface="Roboto Light"/>
                <a:cs typeface="Roboto Light"/>
                <a:sym typeface="Roboto Light"/>
              </a:rPr>
              <a:t>”</a:t>
            </a:r>
            <a:r>
              <a:rPr b="1" i="0" lang="pt-BR" sz="52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).</a:t>
            </a:r>
            <a:r>
              <a:rPr b="1" lang="pt-BR" sz="5200">
                <a:latin typeface="Roboto Light"/>
                <a:ea typeface="Roboto Light"/>
                <a:cs typeface="Roboto Light"/>
                <a:sym typeface="Roboto Light"/>
              </a:rPr>
              <a:t>animate</a:t>
            </a:r>
            <a:r>
              <a:rPr b="1" i="0" lang="pt-BR" sz="52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({</a:t>
            </a:r>
            <a:endParaRPr b="1" i="0" sz="52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1371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200">
                <a:latin typeface="Roboto Light"/>
                <a:ea typeface="Roboto Light"/>
                <a:cs typeface="Roboto Light"/>
                <a:sym typeface="Roboto Light"/>
              </a:rPr>
              <a:t>fontSize: “+=10px”</a:t>
            </a:r>
            <a:endParaRPr b="1" sz="5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52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}).</a:t>
            </a:r>
            <a:r>
              <a:rPr b="1" i="0" lang="pt-BR" sz="5200" u="none" cap="none" strike="noStrike">
                <a:solidFill>
                  <a:srgbClr val="F47920"/>
                </a:solidFill>
                <a:latin typeface="Roboto Light"/>
                <a:ea typeface="Roboto Light"/>
                <a:cs typeface="Roboto Light"/>
                <a:sym typeface="Roboto Light"/>
              </a:rPr>
              <a:t>qu</a:t>
            </a:r>
            <a:r>
              <a:rPr b="1" lang="pt-BR" sz="5200">
                <a:solidFill>
                  <a:srgbClr val="F47920"/>
                </a:solidFill>
                <a:latin typeface="Roboto Light"/>
                <a:ea typeface="Roboto Light"/>
                <a:cs typeface="Roboto Light"/>
                <a:sym typeface="Roboto Light"/>
              </a:rPr>
              <a:t>eue</a:t>
            </a:r>
            <a:r>
              <a:rPr b="1" lang="pt-BR" sz="5200">
                <a:latin typeface="Roboto Light"/>
                <a:ea typeface="Roboto Light"/>
                <a:cs typeface="Roboto Light"/>
                <a:sym typeface="Roboto Light"/>
              </a:rPr>
              <a:t>(function(){</a:t>
            </a:r>
            <a:endParaRPr b="1" sz="5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200">
                <a:latin typeface="Roboto Light"/>
                <a:ea typeface="Roboto Light"/>
                <a:cs typeface="Roboto Light"/>
                <a:sym typeface="Roboto Light"/>
              </a:rPr>
              <a:t>// faça alguma coisa</a:t>
            </a:r>
            <a:endParaRPr b="1" sz="5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200">
                <a:latin typeface="Roboto Light"/>
                <a:ea typeface="Roboto Light"/>
                <a:cs typeface="Roboto Light"/>
                <a:sym typeface="Roboto Light"/>
              </a:rPr>
              <a:t>})</a:t>
            </a:r>
            <a:r>
              <a:rPr b="1" i="0" lang="pt-BR" sz="52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;</a:t>
            </a:r>
            <a:endParaRPr b="1" i="0" sz="52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54" name="Google Shape;15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0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66BAE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Animações (Efeitos)</a:t>
            </a:r>
            <a:endParaRPr sz="1200">
              <a:solidFill>
                <a:srgbClr val="166BAE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56" name="Google Shape;15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0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166BAE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Animações em sequência</a:t>
            </a:r>
            <a:endParaRPr i="0" sz="4800" u="none" cap="none" strike="noStrike">
              <a:solidFill>
                <a:srgbClr val="166BAE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2637" y="2269212"/>
            <a:ext cx="9686726" cy="23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