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859C69-A4A3-4DA2-BACF-804DBC8FD918}">
  <a:tblStyle styleId="{CD859C69-A4A3-4DA2-BACF-804DBC8FD9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Blac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b21afe2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g10fb21afe29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b21afe2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g10fb21afe29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fb21afe2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g10fb21afe29_0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b21afe2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g10fb21afe29_0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b21afe2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10fb21afe29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fb21afe2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g10fb21afe29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b21afe2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fb21afe2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Boas-Vindas - Dar início a primeira turma, falar de números da DNC, falar da importância dessa primeira turma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52f68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g11452f680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b21afe2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10fb21afe29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fb21afe2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10fb21afe29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52f680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11452f680a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452f680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g11452f680a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b21afe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10fb21afe29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b21afe2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g10fb21afe29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b21afe2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fb21afe29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flipH="1" rot="10800000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4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6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6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308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4_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308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O AGENDA">
  <p:cSld name="BLANK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 1">
  <p:cSld name="CUSTOM_14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01">
  <p:cSld name="BLANK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7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subTitle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Walm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yasserh/walmart-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4">
            <a:alphaModFix/>
          </a:blip>
          <a:srcRect b="21778" l="17768" r="16567" t="22749"/>
          <a:stretch/>
        </p:blipFill>
        <p:spPr>
          <a:xfrm>
            <a:off x="1265325" y="248849"/>
            <a:ext cx="1990075" cy="9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9"/>
          <p:cNvSpPr/>
          <p:nvPr/>
        </p:nvSpPr>
        <p:spPr>
          <a:xfrm>
            <a:off x="6441150" y="0"/>
            <a:ext cx="1213500" cy="1492500"/>
          </a:xfrm>
          <a:prstGeom prst="rect">
            <a:avLst/>
          </a:prstGeom>
          <a:solidFill>
            <a:srgbClr val="F1DE07"/>
          </a:solidFill>
          <a:ln cap="flat" cmpd="sng" w="9525">
            <a:solidFill>
              <a:srgbClr val="F1DE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8250" lIns="58250" spcFirstLastPara="1" rIns="58250" wrap="square" tIns="5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225" y="535695"/>
            <a:ext cx="737350" cy="42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/>
        </p:nvSpPr>
        <p:spPr>
          <a:xfrm>
            <a:off x="953859" y="2344950"/>
            <a:ext cx="73788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250" lIns="58250" spcFirstLastPara="1" rIns="58250" wrap="square" tIns="58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Mini Projeto - Wallmart </a:t>
            </a:r>
            <a:endParaRPr sz="2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8" name="Google Shape;118;p29"/>
          <p:cNvCxnSpPr/>
          <p:nvPr/>
        </p:nvCxnSpPr>
        <p:spPr>
          <a:xfrm>
            <a:off x="2469009" y="3094050"/>
            <a:ext cx="4348500" cy="10200"/>
          </a:xfrm>
          <a:prstGeom prst="straightConnector1">
            <a:avLst/>
          </a:prstGeom>
          <a:noFill/>
          <a:ln cap="flat" cmpd="sng" w="28575">
            <a:solidFill>
              <a:srgbClr val="F7D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9"/>
          <p:cNvSpPr txBox="1"/>
          <p:nvPr/>
        </p:nvSpPr>
        <p:spPr>
          <a:xfrm>
            <a:off x="953859" y="3335550"/>
            <a:ext cx="73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250" lIns="58250" spcFirstLastPara="1" rIns="58250" wrap="square" tIns="58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Deliverable 02 - </a:t>
            </a:r>
            <a:r>
              <a:rPr b="1"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Slot 04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Questão de Negócio:</a:t>
            </a:r>
            <a:endParaRPr sz="2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O Entendimento do Negócio: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Coleta de Dados: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Limpeza de Dados: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Exploração de Dados: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final + Sugestão de </a:t>
            </a: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imóveis</a:t>
            </a: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2728" y="3871525"/>
            <a:ext cx="798445" cy="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1554700" y="4669968"/>
            <a:ext cx="603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©dnc group. Todos os direitos reservados.</a:t>
            </a:r>
            <a:endParaRPr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4"/>
          <p:cNvSpPr txBox="1"/>
          <p:nvPr/>
        </p:nvSpPr>
        <p:spPr>
          <a:xfrm>
            <a:off x="-50" y="2559513"/>
            <a:ext cx="9144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450" lIns="47450" spcFirstLastPara="1" rIns="47450" wrap="square" tIns="47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b="1" lang="en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1" i="0" sz="4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44"/>
          <p:cNvPicPr preferRelativeResize="0"/>
          <p:nvPr/>
        </p:nvPicPr>
        <p:blipFill rotWithShape="1">
          <a:blip r:embed="rId5">
            <a:alphaModFix/>
          </a:blip>
          <a:srcRect b="21778" l="17768" r="16567" t="22749"/>
          <a:stretch/>
        </p:blipFill>
        <p:spPr>
          <a:xfrm>
            <a:off x="3194450" y="798670"/>
            <a:ext cx="2755001" cy="130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/>
        </p:nvSpPr>
        <p:spPr>
          <a:xfrm>
            <a:off x="2637750" y="276975"/>
            <a:ext cx="386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Contextualização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" name="Google Shape;125;p30"/>
          <p:cNvSpPr txBox="1"/>
          <p:nvPr/>
        </p:nvSpPr>
        <p:spPr>
          <a:xfrm>
            <a:off x="870150" y="1671300"/>
            <a:ext cx="7403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 foi contratado pelo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Wallmart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fazer um levantamento do faturamento das lojas nos USA e apontar qual loja seria melhor para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expandir seu tamanho.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preciso analisar as vendas semanais de cada loja, calcular algumas informações importantes que serão perguntadas e ao final de tudo,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indicar em qual loja deva ser investida.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/>
        </p:nvSpPr>
        <p:spPr>
          <a:xfrm>
            <a:off x="3034350" y="387000"/>
            <a:ext cx="30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Wallmart Inc.</a:t>
            </a:r>
            <a:endParaRPr sz="3000" u="sng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1" name="Google Shape;131;p31"/>
          <p:cNvSpPr txBox="1"/>
          <p:nvPr/>
        </p:nvSpPr>
        <p:spPr>
          <a:xfrm>
            <a:off x="661050" y="1048825"/>
            <a:ext cx="78219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Walmart, Inc.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é uma multinacional estadunidense de lojas de departamento.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companhia foi fundada por Sam Walton em 1962, incorporada em 31 de outubro de 1969 e feita capital aberto na New York Stock Exchange, em 1972.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ano de 2021, obteve um um lucro de $13.51 Bilhões.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Sendo uma das principais lojas de varejo do mundo, os dados contemplam as vendas semanais de 45 lojas espalhadas pelos Estados Unidos.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Walmart realiza vários eventos promocionais de descontos ao longo do ano.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Essas remarcações precedem feriados importantes, os quatro maiores de todos, que são o Super Bowl, o Dia do Trabalho, o Dia de Ação de Graças e o Natal.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semanas que incluem esses feriados têm um peso maior.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2450850" y="276975"/>
            <a:ext cx="42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O Que Devo Fazer?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1153650" y="1198675"/>
            <a:ext cx="6836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empresa te contratou p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ara fazer um levantamento do faturamento das lojas nos USA e apontar qual loja seria melhor para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expandir seu tamanho.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Você deve montar um colab bem redigido mostrando o passo a passo das etapas de análise do case, fazendo uma introdução e dados atuais sobre o problema.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181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Também é importante ressaltar/explicar passagens complexas ou insights que você tiver durante a resolução desse projeto.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/>
        </p:nvSpPr>
        <p:spPr>
          <a:xfrm>
            <a:off x="2794500" y="387000"/>
            <a:ext cx="355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Sobre os Dados</a:t>
            </a:r>
            <a:endParaRPr sz="3000" u="sng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655800" y="935650"/>
            <a:ext cx="51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/>
              <a:t> </a:t>
            </a:r>
            <a:r>
              <a:rPr lang="en" u="sng">
                <a:solidFill>
                  <a:srgbClr val="435D7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https://www.kaggle.com/yasserh/walmart-dataset</a:t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655800" y="1351150"/>
            <a:ext cx="7698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dados apresentam as vendas semanais de 05/02/10 até 01/11/12 em 45 lojas varejistas da rede Wallmart e também algumas métricas econômicas e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meteriológicas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por semana. A descrição destas características estão abaixo: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5" name="Google Shape;145;p33"/>
          <p:cNvGraphicFramePr/>
          <p:nvPr/>
        </p:nvGraphicFramePr>
        <p:xfrm>
          <a:off x="4582363" y="23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{CD859C69-A4A3-4DA2-BACF-804DBC8FD918}</a:tableStyleId>
              </a:tblPr>
              <a:tblGrid>
                <a:gridCol w="1048050"/>
                <a:gridCol w="22296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Variável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da Loja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Semana de Venda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Weekly_Sales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Venda Naquela Semana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Holiday_Flag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 se é ou não semana com feriado (1 - Holiday Week 0 - Non-Holiday Week)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Temperature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Temperatura do dia em °F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Fuel_Price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do combustível na região da loja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CPI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Índice de preços ao consumidor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Unemployment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Taxa de desemprego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33"/>
          <p:cNvGraphicFramePr/>
          <p:nvPr/>
        </p:nvGraphicFramePr>
        <p:xfrm>
          <a:off x="1056463" y="23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{CD859C69-A4A3-4DA2-BACF-804DBC8FD918}</a:tableStyleId>
              </a:tblPr>
              <a:tblGrid>
                <a:gridCol w="1048050"/>
                <a:gridCol w="22296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Holiday Events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Semanas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 Bowl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12-Feb-10, 11-Feb-11, 10-Feb-12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Labour Day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10-Sep-10, 09-Sep-11, 07-Sep-12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Thanksgiving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-Nov-10, 25-Nov-11, 23-Nov-12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Christmas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-Dec-10, 30-Dec-11, 28-Dec-12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/>
        </p:nvSpPr>
        <p:spPr>
          <a:xfrm>
            <a:off x="2296950" y="276975"/>
            <a:ext cx="455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Dicas de Insights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p34"/>
          <p:cNvSpPr txBox="1"/>
          <p:nvPr/>
        </p:nvSpPr>
        <p:spPr>
          <a:xfrm>
            <a:off x="453850" y="965950"/>
            <a:ext cx="79845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 o preço médio de venda semanal por loja?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 o atributo que tem maior correlação (positiva ou negativa) com o número de vendas? (E que faça sentido)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loja com maior venda acumulada (soma de vendas de todo o período), quantas semanas do ano ele ultrapassou a média do período?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Faça um gráfico com as vendas máximas, mínimas e médias de todas as lojas ao longo do tempo. Ressalte de alguma forma, o período de feriados mencionados acima.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Pensando na expansão de uma das lojas, que loja você escolheria e o por que?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/>
        </p:nvSpPr>
        <p:spPr>
          <a:xfrm>
            <a:off x="2296950" y="276975"/>
            <a:ext cx="455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Descrição do Projeto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8" name="Google Shape;158;p35"/>
          <p:cNvSpPr txBox="1"/>
          <p:nvPr/>
        </p:nvSpPr>
        <p:spPr>
          <a:xfrm>
            <a:off x="2071950" y="1006125"/>
            <a:ext cx="5000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O Projeto de Insight cobre 5 questionamentos 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basicamente (Que você estabelecer):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Questão de Negócio: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Qual a minha meta?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Como posso chegar?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O Entendimento do Negócio: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Quais dados eu t</a:t>
            </a: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enho dis</a:t>
            </a: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ponível?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Eles são relevantes para o problema?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Eles me trazem uma solução direta?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Qual o meu setor ou range de negócio?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/>
        </p:nvSpPr>
        <p:spPr>
          <a:xfrm>
            <a:off x="840450" y="269100"/>
            <a:ext cx="74631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Coleta de Dados: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Os dados que eu tenho fazem sentido?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Estão no formato que eu gostaria?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O que mais eu consigo obter de informação destes dados?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549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Limpeza de Dados: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Remoção de dados outliers e valores ausentes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549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Exploração de Dados: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Visualização dos dados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Quais as minhas métricas essenciais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Baseado nos dados, qual imóvel ou tipo de imóveis eu deveria comprar.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6"/>
          <p:cNvSpPr txBox="1"/>
          <p:nvPr/>
        </p:nvSpPr>
        <p:spPr>
          <a:xfrm>
            <a:off x="2487700" y="3617800"/>
            <a:ext cx="518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Baseado nestes pensamentos que você utilizou para responder as perguntas acima,</a:t>
            </a: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 loja seria melhor para expandir seu tamanho.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7"/>
          <p:cNvSpPr txBox="1"/>
          <p:nvPr>
            <p:ph type="ctrTitle"/>
          </p:nvPr>
        </p:nvSpPr>
        <p:spPr>
          <a:xfrm>
            <a:off x="1411650" y="43332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ENTREGA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1" name="Google Shape;171;p37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1667400" y="1367125"/>
            <a:ext cx="5809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 Mini Projeto deve ser submetido no portal do deliverable conforme indicado no modulo.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 submissao deve conter, o colab com todos os detalhes do desenvolvimento do mini projeto + breve apresentação do que foi feito em forma de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relatório.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Um integrante do grupo somente precisa fazer a submissão.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