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800">
                <a:solidFill>
                  <a:srgbClr val="464646"/>
                </a:solidFill>
                <a:latin typeface="Lucida Sans Unicode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1000">
                <a:solidFill>
                  <a:srgbClr val="ffffff"/>
                </a:solidFill>
                <a:latin typeface="Lucida Sans Unicode"/>
              </a:rPr>
              <a:t>06/11/15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D18D311-E6DB-4664-9C3A-58A496DEB761}" type="slidenum">
              <a:rPr lang="pt-BR" sz="1000">
                <a:solidFill>
                  <a:srgbClr val="ffffff"/>
                </a:solidFill>
                <a:latin typeface="Lucida Sans Unicode"/>
              </a:rPr>
              <a:t>&lt;número&gt;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700">
                <a:latin typeface="Lucida Sans Unicode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100">
                <a:latin typeface="Lucida Sans Unicode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900">
                <a:latin typeface="Lucida Sans Unicode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Lucida Sans Unicode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Lucida Sans Unicode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Lucida Sans Unicode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Lucida Sans Unicode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pt-BR" sz="1900">
                <a:solidFill>
                  <a:srgbClr val="000000"/>
                </a:solidFill>
                <a:latin typeface="Lucida Sans Unicode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pt-BR">
                <a:solidFill>
                  <a:srgbClr val="000000"/>
                </a:solidFill>
                <a:latin typeface="Lucida Sans Unicode"/>
              </a:rPr>
              <a:t>Quinto nível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Lucida Sans Unicode"/>
              </a:rPr>
              <a:t>06/11/15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892765-1C28-4478-815A-87AB2577EEC6}" type="slidenum">
              <a:rPr lang="pt-BR" sz="1000">
                <a:solidFill>
                  <a:srgbClr val="000000"/>
                </a:solidFill>
                <a:latin typeface="Lucida Sans Unicode"/>
              </a:rPr>
              <a:t>&lt;número&gt;</a:t>
            </a:fld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Clique para editar o formato do texto do títuloClique para editar o título mestre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800">
                <a:solidFill>
                  <a:srgbClr val="464646"/>
                </a:solidFill>
                <a:latin typeface="Lucida Sans Unicode"/>
              </a:rPr>
              <a:t>Avaliação de Geradores de números pseudoaleatórios através de técnicas da Teoria da Informação</a:t>
            </a:r>
            <a:r>
              <a:rPr b="1" lang="pt-BR" sz="4800">
                <a:solidFill>
                  <a:srgbClr val="464646"/>
                </a:solidFill>
                <a:latin typeface="Lucida Sans Unicode"/>
              </a:rPr>
              <a:t>
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pt-BR" sz="2700">
                <a:solidFill>
                  <a:srgbClr val="343434"/>
                </a:solidFill>
                <a:latin typeface="Lucida Sans Unicode"/>
              </a:rPr>
              <a:t>Marcelo Queiroz de Assis Oliveira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700">
                <a:solidFill>
                  <a:srgbClr val="464646"/>
                </a:solidFill>
                <a:latin typeface="Lucida Sans Unicode"/>
              </a:rPr>
              <a:t>marceloqao@gmail.com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68640"/>
            <a:ext cx="8229240" cy="4971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Método Congruencial Linear (LCG)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Sejam os números uniformes inteiros U1, U2, U3, · · · entre 0 e m − 1, em que m representa um grande número inteiro.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Podemos gerar estes números utilizando o método congruencial por meio da relação recursiva:</a:t>
            </a:r>
            <a:endParaRPr/>
          </a:p>
          <a:p>
            <a:r>
              <a:rPr lang="pt-BR" sz="2300">
                <a:solidFill>
                  <a:srgbClr val="000000"/>
                </a:solidFill>
                <a:latin typeface="Lucida Sans Unicode"/>
              </a:rPr>
              <a:t>U</a:t>
            </a:r>
            <a:r>
              <a:rPr lang="pt-BR" sz="2300" baseline="-25000">
                <a:solidFill>
                  <a:srgbClr val="000000"/>
                </a:solidFill>
                <a:latin typeface="Lucida Sans Unicode"/>
              </a:rPr>
              <a:t>i+1</a:t>
            </a:r>
            <a:r>
              <a:rPr lang="pt-BR" sz="2300">
                <a:solidFill>
                  <a:srgbClr val="000000"/>
                </a:solidFill>
                <a:latin typeface="Lucida Sans Unicode"/>
              </a:rPr>
              <a:t> = (aU</a:t>
            </a:r>
            <a:r>
              <a:rPr lang="pt-BR" sz="2300" baseline="-25000">
                <a:solidFill>
                  <a:srgbClr val="000000"/>
                </a:solidFill>
                <a:latin typeface="Lucida Sans Unicode"/>
              </a:rPr>
              <a:t>i</a:t>
            </a:r>
            <a:r>
              <a:rPr lang="pt-BR" sz="2300">
                <a:solidFill>
                  <a:srgbClr val="000000"/>
                </a:solidFill>
                <a:latin typeface="Lucida Sans Unicode"/>
              </a:rPr>
              <a:t> + c) mod m</a:t>
            </a:r>
            <a:endParaRPr/>
          </a:p>
          <a:p>
            <a:r>
              <a:rPr lang="pt-BR" sz="2300">
                <a:solidFill>
                  <a:srgbClr val="000000"/>
                </a:solidFill>
                <a:latin typeface="Lucida Sans Unicode"/>
              </a:rPr>
              <a:t>onde: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i="1" lang="pt-BR" sz="1900">
                <a:solidFill>
                  <a:srgbClr val="000000"/>
                </a:solidFill>
                <a:latin typeface="Lucida Sans Unicode"/>
              </a:rPr>
              <a:t>m</a:t>
            </a:r>
            <a:r>
              <a:rPr lang="pt-BR" sz="1900">
                <a:solidFill>
                  <a:srgbClr val="000000"/>
                </a:solidFill>
                <a:latin typeface="Lucida Sans Unicode"/>
              </a:rPr>
              <a:t> é chamado de módulo;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i="1" lang="pt-BR" sz="1900">
                <a:solidFill>
                  <a:srgbClr val="000000"/>
                </a:solidFill>
                <a:latin typeface="Lucida Sans Unicode"/>
              </a:rPr>
              <a:t>a</a:t>
            </a:r>
            <a:r>
              <a:rPr lang="pt-BR" sz="1900">
                <a:solidFill>
                  <a:srgbClr val="000000"/>
                </a:solidFill>
                <a:latin typeface="Lucida Sans Unicode"/>
              </a:rPr>
              <a:t> e </a:t>
            </a:r>
            <a:r>
              <a:rPr i="1" lang="pt-BR" sz="1900">
                <a:solidFill>
                  <a:srgbClr val="000000"/>
                </a:solidFill>
                <a:latin typeface="Lucida Sans Unicode"/>
              </a:rPr>
              <a:t>c</a:t>
            </a:r>
            <a:r>
              <a:rPr lang="pt-BR" sz="1900">
                <a:solidFill>
                  <a:srgbClr val="000000"/>
                </a:solidFill>
                <a:latin typeface="Lucida Sans Unicode"/>
              </a:rPr>
              <a:t>, inteiros positivos denominados de multiplicador e incremento respectivamente;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i="1" lang="pt-BR" sz="1900">
                <a:solidFill>
                  <a:srgbClr val="000000"/>
                </a:solidFill>
                <a:latin typeface="Lucida Sans Unicode"/>
              </a:rPr>
              <a:t>mod</a:t>
            </a:r>
            <a:r>
              <a:rPr lang="pt-BR" sz="1900">
                <a:solidFill>
                  <a:srgbClr val="000000"/>
                </a:solidFill>
                <a:latin typeface="Lucida Sans Unicode"/>
              </a:rPr>
              <a:t> é um operador que retorna o resto da divisão de aU</a:t>
            </a:r>
            <a:r>
              <a:rPr lang="pt-BR" sz="1900" baseline="-25000">
                <a:solidFill>
                  <a:srgbClr val="000000"/>
                </a:solidFill>
                <a:latin typeface="Lucida Sans Unicode"/>
              </a:rPr>
              <a:t>i</a:t>
            </a:r>
            <a:r>
              <a:rPr lang="pt-BR" sz="1900">
                <a:solidFill>
                  <a:srgbClr val="000000"/>
                </a:solidFill>
                <a:latin typeface="Lucida Sans Unicode"/>
              </a:rPr>
              <a:t> + c por m;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5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42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65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71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94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79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268640"/>
            <a:ext cx="8229240" cy="4971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Método Congruencial Linear (LCG)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A sequência gerada pelo método congruencial se repete em um período de no máximo m.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Se a, c e m são adequadamente escolhidos, a sequência tem tamanho máximo (período) igual a m, portanto para aumentarmos o período, m deve ser o maior possível.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Do ponto de vista prático, m é limitado pelo máximo inteiro representável no computador, usualmente 2</a:t>
            </a:r>
            <a:r>
              <a:rPr lang="pt-BR" sz="2300" baseline="30000">
                <a:solidFill>
                  <a:srgbClr val="000000"/>
                </a:solidFill>
                <a:latin typeface="Lucida Sans Unicode"/>
              </a:rPr>
              <a:t>32</a:t>
            </a:r>
            <a:r>
              <a:rPr lang="pt-BR" sz="2300">
                <a:solidFill>
                  <a:srgbClr val="000000"/>
                </a:solidFill>
                <a:latin typeface="Lucida Sans Unicode"/>
              </a:rPr>
              <a:t> .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Durante muitos anos os valores a = 65539 e m = 2</a:t>
            </a:r>
            <a:r>
              <a:rPr lang="pt-BR" sz="2300" baseline="30000">
                <a:solidFill>
                  <a:srgbClr val="000000"/>
                </a:solidFill>
                <a:latin typeface="Lucida Sans Unicode"/>
              </a:rPr>
              <a:t>31</a:t>
            </a:r>
            <a:r>
              <a:rPr lang="pt-BR" sz="2300">
                <a:solidFill>
                  <a:srgbClr val="000000"/>
                </a:solidFill>
                <a:latin typeface="Lucida Sans Unicode"/>
              </a:rPr>
              <a:t> foram usados e com o tempo verificou-se que representa uma péssima escolha.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A escolha do valor inicial U0 (semente) é também muito importante. O valor do número uniforme correspondente no intervalo de 0 a 1 é dado por Ui+1/m, que é sempre menor que 1, mas podendo ser igual a zero.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8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79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86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14" end="7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68640"/>
            <a:ext cx="8229240" cy="4971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Mersenne Twister (MT)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Entrega inteiros de 32 bits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Período de  2</a:t>
            </a:r>
            <a:r>
              <a:rPr lang="pt-BR" sz="2300" baseline="30000">
                <a:solidFill>
                  <a:srgbClr val="000000"/>
                </a:solidFill>
                <a:latin typeface="Lucida Sans Unicode"/>
              </a:rPr>
              <a:t>19937</a:t>
            </a:r>
            <a:r>
              <a:rPr lang="pt-BR" sz="2300">
                <a:solidFill>
                  <a:srgbClr val="000000"/>
                </a:solidFill>
                <a:latin typeface="Lucida Sans Unicode"/>
              </a:rPr>
              <a:t> − 1.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Passa na maioria dos testes conhecidos</a:t>
            </a:r>
            <a:endParaRPr/>
          </a:p>
          <a:p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Introdução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Números Aleatórios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Ferramentas da Teoria da Informação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 Proposto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Agenda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Desenvolvidos como Suítes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Diehard (FORTRAN)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NIST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Dieharder (ANSI C)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ENT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TEST U01(biblioteca em ANSI 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Testes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Introdução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Números Aleatórios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Ferramentas da Teoria da Informação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 Proposto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Agenda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Ferramentas da Teoria da Informação</a:t>
            </a:r>
            <a:endParaRPr/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1268640"/>
            <a:ext cx="6192360" cy="56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Introdução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Números Aleatórios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Ferramentas da Teoria da Informação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 Proposto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Agenda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 de hipóteses não paramétrico para medir a qualidade da sequência gerada pelo PRNG através da posição do ponto observado no plano (HC).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Com o objetivo de ter uma referência foram utilizados dados oriundos de um gerador real.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Os dados foram fornecidos pelo grupo de Processamento de Informação Quântica do Instituto de Tecnologia Max Plank, num arquivo binário  de aproximadamente 200Mb obtido segundo o processo descrito em [8]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Proposta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Tais dados foram mapeados como uma sequência de 10</a:t>
            </a:r>
            <a:r>
              <a:rPr lang="pt-BR" sz="2700" baseline="30000">
                <a:solidFill>
                  <a:srgbClr val="000000"/>
                </a:solidFill>
                <a:latin typeface="Lucida Sans Unicode"/>
              </a:rPr>
              <a:t>8</a:t>
            </a:r>
            <a:r>
              <a:rPr lang="pt-BR" sz="2700">
                <a:solidFill>
                  <a:srgbClr val="000000"/>
                </a:solidFill>
                <a:latin typeface="Lucida Sans Unicode"/>
              </a:rPr>
              <a:t> números aleatórios no intervalo (0,1), e então particionados em 10</a:t>
            </a:r>
            <a:r>
              <a:rPr lang="pt-BR" sz="2700" baseline="30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pt-BR" sz="2700">
                <a:solidFill>
                  <a:srgbClr val="000000"/>
                </a:solidFill>
                <a:latin typeface="Lucida Sans Unicode"/>
              </a:rPr>
              <a:t> sequências de 10</a:t>
            </a:r>
            <a:r>
              <a:rPr lang="pt-BR" sz="2700" baseline="30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pt-BR" sz="2700">
                <a:solidFill>
                  <a:srgbClr val="000000"/>
                </a:solidFill>
                <a:latin typeface="Lucida Sans Unicode"/>
              </a:rPr>
              <a:t> elementos cada uma.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Posteriormente, foram calculados os valores da entropia e da complexidade estatística para cada uma das subsequências, resultando em 10</a:t>
            </a:r>
            <a:r>
              <a:rPr lang="pt-BR" sz="2700" baseline="30000">
                <a:solidFill>
                  <a:srgbClr val="000000"/>
                </a:solidFill>
                <a:latin typeface="Lucida Sans Unicode"/>
              </a:rPr>
              <a:t>5</a:t>
            </a:r>
            <a:r>
              <a:rPr lang="pt-BR" sz="2700">
                <a:solidFill>
                  <a:srgbClr val="000000"/>
                </a:solidFill>
                <a:latin typeface="Lucida Sans Unicode"/>
              </a:rPr>
              <a:t> pares de pontos no plano (H,C).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Proposta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Professor IFAL-Maceió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Exercício na UFAL – 2011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Atualmente no LCCV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Graduação UFAL-IC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Mestrando MMCC-IC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Quem sou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Como apontado por Larrondo[7], uma sequência aleatória ideal produziria o valor (1,0) no plano HC. 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Elaboramos um teste de hipóteses não paramétrico para medir a qualidade da sequência gerada por um PRNG qualquer através da posição do ponto observado no plano (H,C).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A medida é feita comparando o ponto com aqueles obtidos das sequências de mesmo tamanho produzidas pelo RNG descrito em [8].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Testamos duas sequências de tamamnho 10</a:t>
            </a:r>
            <a:r>
              <a:rPr lang="pt-BR" sz="2700" baseline="300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pt-BR" sz="2700">
                <a:solidFill>
                  <a:srgbClr val="000000"/>
                </a:solidFill>
                <a:latin typeface="Lucida Sans Unicode"/>
              </a:rPr>
              <a:t> produzidas pelos geradores Mersenne Twister (MT) e Congruencial Linear (LCG).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Proposta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Resultados</a:t>
            </a:r>
            <a:endParaRPr/>
          </a:p>
        </p:txBody>
      </p:sp>
      <p:pic>
        <p:nvPicPr>
          <p:cNvPr id="134" name="Espaço Reservado para Conteúdo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9400" y="1481040"/>
            <a:ext cx="758520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Resultados</a:t>
            </a:r>
            <a:endParaRPr/>
          </a:p>
        </p:txBody>
      </p:sp>
      <p:pic>
        <p:nvPicPr>
          <p:cNvPr id="136" name="Espaço Reservado para Conteúdo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0520" y="1481040"/>
            <a:ext cx="766260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Resultados</a:t>
            </a:r>
            <a:endParaRPr/>
          </a:p>
        </p:txBody>
      </p:sp>
      <p:pic>
        <p:nvPicPr>
          <p:cNvPr id="138" name="Espaço Reservado para Conteú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0720" y="1481040"/>
            <a:ext cx="788220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[1] Hotbits, </a:t>
            </a:r>
            <a:r>
              <a:rPr lang="pt-BR" sz="1600" u="sng">
                <a:solidFill>
                  <a:srgbClr val="ff8119"/>
                </a:solidFill>
                <a:latin typeface="Lucida Sans Unicode"/>
              </a:rPr>
              <a:t>http://www.fourmilab.ch/hotbits</a:t>
            </a:r>
            <a:r>
              <a:rPr lang="pt-BR" sz="1600" u="sng">
                <a:solidFill>
                  <a:srgbClr val="ff8119"/>
                </a:solidFill>
                <a:latin typeface="Lucida Sans Unicode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[2] Lavarand </a:t>
            </a:r>
            <a:r>
              <a:rPr lang="pt-BR" sz="1600" u="sng">
                <a:solidFill>
                  <a:srgbClr val="ff8119"/>
                </a:solidFill>
                <a:latin typeface="Lucida Sans Unicode"/>
              </a:rPr>
              <a:t>http://</a:t>
            </a:r>
            <a:r>
              <a:rPr lang="pt-BR" sz="1600" u="sng">
                <a:solidFill>
                  <a:srgbClr val="ff8119"/>
                </a:solidFill>
                <a:latin typeface="Lucida Sans Unicode"/>
              </a:rPr>
              <a:t>lavarand.sgi.com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[3] http://arstechnica.com/security/2013/09/researchers-can-slip-an-undetectable-trojan-into-intels-ivy-bridge-cpus/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[4] </a:t>
            </a:r>
            <a:r>
              <a:rPr lang="pt-BR" sz="1600" u="sng">
                <a:solidFill>
                  <a:srgbClr val="ff8119"/>
                </a:solidFill>
                <a:latin typeface="Lucida Sans Unicode"/>
              </a:rPr>
              <a:t>https://www.vanheusden.com/aed</a:t>
            </a:r>
            <a:r>
              <a:rPr lang="pt-BR" sz="1600" u="sng">
                <a:solidFill>
                  <a:srgbClr val="ff8119"/>
                </a:solidFill>
                <a:latin typeface="Lucida Sans Unicode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[5] http://www.rambus.com/wp-content/uploads/2015/08/Intel_TRNG_Report_20120312.pdf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[6] L’Ecuyer, P. (2007). Random Number Generation, pages 93–137. John Wiley &amp; Sons,Inc.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[7] Larrondo, H. A., De Micco, L., Gonzalez, C. M., Plastino, A., and </a:t>
            </a:r>
            <a:r>
              <a:rPr lang="pt-BR" sz="1600">
                <a:solidFill>
                  <a:srgbClr val="ff0000"/>
                </a:solidFill>
                <a:latin typeface="Lucida Sans Unicode"/>
              </a:rPr>
              <a:t>Rosso</a:t>
            </a:r>
            <a:r>
              <a:rPr lang="pt-BR" sz="1600">
                <a:solidFill>
                  <a:srgbClr val="000000"/>
                </a:solidFill>
                <a:latin typeface="Lucida Sans Unicode"/>
              </a:rPr>
              <a:t>, O. A. (2013). Statistical Complexity of Chaotic Pseudorandom Number Generators—BenthamScience. Concepts and Recent Advances in Generalized Information Measures and Statistics, pages 283–308.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Lucida Sans Unicode"/>
              </a:rPr>
              <a:t>[8] Gabriel, C., Wittmann, C., Sych, D., Dong, R., Mauerer, W., Andersen, U. L., Marquardt, C., and Leuchs, G. (2010). A generator for unique quantum random numbers based on vacuum states. Nature Photonics, 4(10):711–715.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Bibliografia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Introdução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Números Aleatórios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Ferramentas da Teoria da Informação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 Proposto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Agenda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Diversas aplicações demandam números aleatórios: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Criptografia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Games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Amostragem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Aplicações gráficas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800">
                <a:solidFill>
                  <a:srgbClr val="000000"/>
                </a:solidFill>
                <a:latin typeface="Lucida Sans Unicode"/>
              </a:rPr>
              <a:t>Simulação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Introdução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Introdução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Números Aleatórios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Ferramentas da Teoria da Informação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Teste Proposto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Agenda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Geradores reais: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Baseados em algum fenômeno natural aleatório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Ruído atmosférico capturado por um rádio (random.org)[3].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Tempo entre emissão de partículas durante o decaimento radioativo [1]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Ruído térmico oriundo de semicondutores em um circuito (Intel Ivy Bridge)[3][4][5].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Monitoramento de ruído em ambientes[4].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Monitoramento do movimentos de lavalamps (SGI)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Necessitam de Hardware específico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Não reprodutíveis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Geradores de Números Pseudoaleatórios: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Algorítmicos (determinísticos)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Produzem sequências que se comportam como as produzidas por geradores reais a partir de sementes conhecidas.[6]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Mais convenientes por não necessitar de hardware específico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100">
                <a:solidFill>
                  <a:srgbClr val="000000"/>
                </a:solidFill>
                <a:latin typeface="Lucida Sans Unicode"/>
              </a:rPr>
              <a:t>Possibilitam a reprodutibilidade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Geradores de Números Pseudoaleatórios: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0320" y="2719440"/>
            <a:ext cx="6543360" cy="141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268640"/>
            <a:ext cx="8229240" cy="4971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pt-BR" sz="2700">
                <a:solidFill>
                  <a:srgbClr val="000000"/>
                </a:solidFill>
                <a:latin typeface="Lucida Sans Unicode"/>
              </a:rPr>
              <a:t>Propriedades desejáveis em PRNGs: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é importante que o período de repetição seja suficientemente grande.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A geração de números deve ser rápida, de modo a poupar recursos computacionais para as aplicações em si.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Os números gerados devem seguir uma distribuição uniforme, devem ter a mesma probabilidade de ocorrência.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300">
                <a:solidFill>
                  <a:srgbClr val="000000"/>
                </a:solidFill>
                <a:latin typeface="Lucida Sans Unicode"/>
              </a:rPr>
              <a:t>Os números devem ser estatisticamente independentes entre si. O valor de um número na sequência não deve afetar o valor do próximo.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>
                <a:solidFill>
                  <a:srgbClr val="464646"/>
                </a:solidFill>
                <a:latin typeface="Lucida Sans Unicode"/>
              </a:rPr>
              <a:t>Números Aleatórios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