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ADA097-815D-4A4B-8195-38573B2F8BD0}" type="datetimeFigureOut">
              <a:rPr lang="pt-BR" smtClean="0"/>
              <a:t>13/03/2014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1AFA1D-4A80-4FAA-93A3-DC139EC93BEB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764704"/>
            <a:ext cx="7406640" cy="2664296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LEITURA</a:t>
            </a:r>
            <a:r>
              <a:rPr lang="pt-BR" dirty="0" smtClean="0"/>
              <a:t>: </a:t>
            </a:r>
            <a:br>
              <a:rPr lang="pt-BR" dirty="0" smtClean="0"/>
            </a:br>
            <a:r>
              <a:rPr lang="pt-BR" sz="3600" dirty="0" smtClean="0"/>
              <a:t>ESTRATÉGIAS PARA COMPREENSÃO DE TEXTOS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2560" y="4365104"/>
            <a:ext cx="7406640" cy="108012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algn="ctr"/>
            <a:r>
              <a:rPr lang="pt-BR" dirty="0" err="1" smtClean="0"/>
              <a:t>Profª</a:t>
            </a:r>
            <a:r>
              <a:rPr lang="pt-BR" dirty="0" smtClean="0"/>
              <a:t> </a:t>
            </a:r>
            <a:r>
              <a:rPr lang="pt-BR" dirty="0" err="1" smtClean="0"/>
              <a:t>Drª</a:t>
            </a:r>
            <a:r>
              <a:rPr lang="pt-BR" dirty="0" smtClean="0"/>
              <a:t> Adriane </a:t>
            </a:r>
            <a:r>
              <a:rPr lang="pt-BR" dirty="0" err="1" smtClean="0"/>
              <a:t>Belluci</a:t>
            </a:r>
            <a:r>
              <a:rPr lang="pt-BR" dirty="0" smtClean="0"/>
              <a:t> </a:t>
            </a:r>
            <a:r>
              <a:rPr lang="pt-BR" dirty="0" err="1" smtClean="0"/>
              <a:t>Belório</a:t>
            </a:r>
            <a:r>
              <a:rPr lang="pt-BR" dirty="0" smtClean="0"/>
              <a:t> de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39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548680"/>
            <a:ext cx="7715200" cy="55774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/>
              <a:t>RESUMO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dirty="0" smtClean="0"/>
              <a:t>Vida </a:t>
            </a:r>
            <a:r>
              <a:rPr lang="pt-BR" dirty="0" smtClean="0"/>
              <a:t>guiada por três paixões: amor, conhecimento e compaixão. </a:t>
            </a:r>
            <a:r>
              <a:rPr lang="pt-BR" dirty="0" smtClean="0"/>
              <a:t>Buscou-se o </a:t>
            </a:r>
            <a:r>
              <a:rPr lang="pt-BR" dirty="0" smtClean="0"/>
              <a:t>amor que traz êxtase, abranda a solidão e mostra o paraíso. </a:t>
            </a:r>
            <a:r>
              <a:rPr lang="pt-BR" dirty="0" smtClean="0"/>
              <a:t>Desejou-se </a:t>
            </a:r>
            <a:r>
              <a:rPr lang="pt-BR" dirty="0" smtClean="0"/>
              <a:t>compreender o coração dos homens, o porquê das estrelas brilharem e a força pitagórica. Amor e </a:t>
            </a:r>
            <a:r>
              <a:rPr lang="pt-BR" dirty="0" smtClean="0"/>
              <a:t>conhecimento levaram-no </a:t>
            </a:r>
            <a:r>
              <a:rPr lang="pt-BR" dirty="0" smtClean="0"/>
              <a:t>ao paraíso, porém a compaixão </a:t>
            </a:r>
            <a:r>
              <a:rPr lang="pt-BR" dirty="0" smtClean="0"/>
              <a:t>o trouxe </a:t>
            </a:r>
            <a:r>
              <a:rPr lang="pt-BR" dirty="0" smtClean="0"/>
              <a:t>de volta à Terra devido à dor, </a:t>
            </a:r>
            <a:r>
              <a:rPr lang="pt-BR" dirty="0" smtClean="0"/>
              <a:t>à pobreza</a:t>
            </a:r>
            <a:r>
              <a:rPr lang="pt-BR" dirty="0" smtClean="0"/>
              <a:t> </a:t>
            </a:r>
            <a:r>
              <a:rPr lang="pt-BR" dirty="0" smtClean="0"/>
              <a:t>e à solidão. </a:t>
            </a:r>
            <a:r>
              <a:rPr lang="pt-BR" dirty="0" smtClean="0"/>
              <a:t>Isso </a:t>
            </a:r>
            <a:r>
              <a:rPr lang="pt-BR" dirty="0"/>
              <a:t>f</a:t>
            </a:r>
            <a:r>
              <a:rPr lang="pt-BR" dirty="0" smtClean="0"/>
              <a:t>oi uma vida digna </a:t>
            </a:r>
            <a:r>
              <a:rPr lang="pt-BR" dirty="0" smtClean="0"/>
              <a:t>de ser vivida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5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908720"/>
            <a:ext cx="7499176" cy="44973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/>
              <a:t>RESUMO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	Vida guiada pelo amor, que traz êxtase, abranda a solidão e faz ver o paraíso; pela busca de conhecimento sobre os homens, as estrelas e a força pitagórica; e pela compaixão, que mostra dor, sofrimento e solidão. As duas primeiras levam ao paraíso e a terceira à Terra. Viveria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47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90056"/>
            <a:ext cx="7581528" cy="1143000"/>
          </a:xfrm>
        </p:spPr>
        <p:txBody>
          <a:bodyPr/>
          <a:lstStyle/>
          <a:p>
            <a:pPr algn="ctr"/>
            <a:r>
              <a:rPr lang="pt-BR" dirty="0" smtClean="0"/>
              <a:t>TEXTO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57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692696"/>
            <a:ext cx="7643192" cy="6165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 smtClean="0"/>
              <a:t>Viver </a:t>
            </a:r>
            <a:r>
              <a:rPr lang="pt-BR" sz="4000" b="1" dirty="0"/>
              <a:t>em </a:t>
            </a:r>
            <a:r>
              <a:rPr lang="pt-BR" sz="4000" b="1" dirty="0" smtClean="0"/>
              <a:t>sociedade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endParaRPr lang="pt-BR" sz="1100" dirty="0"/>
          </a:p>
          <a:p>
            <a:pPr marL="0" indent="0" algn="just">
              <a:buNone/>
            </a:pPr>
            <a:r>
              <a:rPr lang="pt-BR" sz="2900" dirty="0" smtClean="0"/>
              <a:t>	</a:t>
            </a:r>
            <a:r>
              <a:rPr lang="pt-BR" dirty="0" smtClean="0"/>
              <a:t>A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sociedade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humana </a:t>
            </a:r>
            <a:r>
              <a:rPr lang="pt-BR" dirty="0"/>
              <a:t>é um conjunto de </a:t>
            </a:r>
            <a:r>
              <a:rPr lang="pt-BR" b="1" u="sng" dirty="0">
                <a:solidFill>
                  <a:schemeClr val="accent3">
                    <a:lumMod val="75000"/>
                  </a:schemeClr>
                </a:solidFill>
              </a:rPr>
              <a:t>pessoas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ligadas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pela </a:t>
            </a:r>
            <a:r>
              <a:rPr lang="pt-BR" b="1" u="sng" dirty="0">
                <a:solidFill>
                  <a:srgbClr val="00B050"/>
                </a:solidFill>
              </a:rPr>
              <a:t>necessidade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de se ajudarem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umas</a:t>
            </a:r>
            <a:r>
              <a:rPr lang="pt-BR" dirty="0"/>
              <a:t> às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outras</a:t>
            </a:r>
            <a:r>
              <a:rPr lang="pt-BR" dirty="0"/>
              <a:t>, a fim de que possam garantir a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continuidade da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vida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satisfazer</a:t>
            </a:r>
            <a:r>
              <a:rPr lang="pt-BR" dirty="0"/>
              <a:t> seus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interesses</a:t>
            </a:r>
            <a:r>
              <a:rPr lang="pt-BR" dirty="0"/>
              <a:t> e desejos.</a:t>
            </a:r>
          </a:p>
          <a:p>
            <a:pPr marL="0" indent="0" algn="just">
              <a:buNone/>
            </a:pPr>
            <a:r>
              <a:rPr lang="pt-BR" dirty="0"/>
              <a:t>	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899592" y="2166681"/>
            <a:ext cx="0" cy="2981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 rot="5400000">
            <a:off x="-501737" y="3426585"/>
            <a:ext cx="194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INTRODUÇÃO</a:t>
            </a:r>
            <a:endParaRPr lang="pt-BR" sz="2400" b="1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835696" y="4941168"/>
            <a:ext cx="0" cy="115212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7812360" y="4365104"/>
            <a:ext cx="0" cy="115212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0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909433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/>
              <a:t>	Sem </a:t>
            </a:r>
            <a:r>
              <a:rPr lang="pt-BR" sz="3000" dirty="0"/>
              <a:t>vida em sociedade, as </a:t>
            </a:r>
            <a:r>
              <a:rPr lang="pt-BR" sz="3000" b="1" dirty="0">
                <a:solidFill>
                  <a:schemeClr val="accent3">
                    <a:lumMod val="75000"/>
                  </a:schemeClr>
                </a:solidFill>
              </a:rPr>
              <a:t>pessoas</a:t>
            </a:r>
            <a:r>
              <a:rPr lang="pt-BR" sz="3000" dirty="0"/>
              <a:t> não conseguiriam </a:t>
            </a:r>
            <a:r>
              <a:rPr lang="pt-BR" sz="3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sobreviver</a:t>
            </a:r>
            <a:r>
              <a:rPr lang="pt-BR" sz="3000" dirty="0"/>
              <a:t>, pois o ser </a:t>
            </a:r>
            <a:r>
              <a:rPr lang="pt-BR" sz="3000" b="1" dirty="0">
                <a:solidFill>
                  <a:schemeClr val="accent3">
                    <a:lumMod val="75000"/>
                  </a:schemeClr>
                </a:solidFill>
              </a:rPr>
              <a:t>humano</a:t>
            </a:r>
            <a:r>
              <a:rPr lang="pt-BR" sz="3000" dirty="0"/>
              <a:t>, durante muito tempo, </a:t>
            </a:r>
            <a:r>
              <a:rPr lang="pt-BR" sz="3000" b="1" u="sng" dirty="0">
                <a:solidFill>
                  <a:srgbClr val="00B050"/>
                </a:solidFill>
              </a:rPr>
              <a:t>necessita</a:t>
            </a:r>
            <a:r>
              <a:rPr lang="pt-BR" sz="3000" dirty="0"/>
              <a:t> de outros para conseguir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alimentação</a:t>
            </a:r>
            <a:r>
              <a:rPr lang="pt-BR" sz="3000" dirty="0"/>
              <a:t> e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abrigo</a:t>
            </a:r>
            <a:r>
              <a:rPr lang="pt-BR" sz="3000" dirty="0"/>
              <a:t>. E no mundo moderno, com a grande maioria das </a:t>
            </a:r>
            <a:r>
              <a:rPr lang="pt-BR" sz="3000" b="1" dirty="0">
                <a:solidFill>
                  <a:schemeClr val="accent3">
                    <a:lumMod val="75000"/>
                  </a:schemeClr>
                </a:solidFill>
              </a:rPr>
              <a:t>pessoas</a:t>
            </a:r>
            <a:r>
              <a:rPr lang="pt-BR" sz="3000" dirty="0"/>
              <a:t> morando na cidade, com hábitos que tornam </a:t>
            </a:r>
            <a:r>
              <a:rPr lang="pt-BR" sz="3000" b="1" u="sng" dirty="0">
                <a:solidFill>
                  <a:srgbClr val="00B050"/>
                </a:solidFill>
              </a:rPr>
              <a:t>necessários</a:t>
            </a:r>
            <a:r>
              <a:rPr lang="pt-BR" sz="3000" dirty="0"/>
              <a:t> muitos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bens</a:t>
            </a:r>
            <a:r>
              <a:rPr lang="pt-BR" sz="3000" dirty="0"/>
              <a:t> produzidos pela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indústria</a:t>
            </a:r>
            <a:r>
              <a:rPr lang="pt-BR" sz="3000" dirty="0"/>
              <a:t>, não há quem não </a:t>
            </a:r>
            <a:r>
              <a:rPr lang="pt-BR" sz="3000" b="1" u="sng" dirty="0">
                <a:solidFill>
                  <a:srgbClr val="00B050"/>
                </a:solidFill>
              </a:rPr>
              <a:t>necessite</a:t>
            </a:r>
            <a:r>
              <a:rPr lang="pt-BR" sz="3000" dirty="0"/>
              <a:t> dos </a:t>
            </a:r>
            <a:r>
              <a:rPr lang="pt-BR" sz="3000" b="1" dirty="0">
                <a:solidFill>
                  <a:schemeClr val="accent3">
                    <a:lumMod val="75000"/>
                  </a:schemeClr>
                </a:solidFill>
              </a:rPr>
              <a:t>outros</a:t>
            </a:r>
            <a:r>
              <a:rPr lang="pt-BR" sz="3000" dirty="0"/>
              <a:t> muitas vezes por dia.	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3995936" y="297365"/>
            <a:ext cx="0" cy="122413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1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Mas </a:t>
            </a:r>
            <a:r>
              <a:rPr lang="pt-BR" dirty="0"/>
              <a:t>as </a:t>
            </a:r>
            <a:r>
              <a:rPr lang="pt-BR" b="1" u="sng" dirty="0">
                <a:solidFill>
                  <a:srgbClr val="00B050"/>
                </a:solidFill>
              </a:rPr>
              <a:t>necessidades</a:t>
            </a:r>
            <a:r>
              <a:rPr lang="pt-BR" dirty="0"/>
              <a:t> dos seres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humanos</a:t>
            </a:r>
            <a:r>
              <a:rPr lang="pt-BR" dirty="0"/>
              <a:t> não são apenas de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ordem material</a:t>
            </a:r>
            <a:r>
              <a:rPr lang="pt-BR" dirty="0"/>
              <a:t>, como os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alimentos</a:t>
            </a:r>
            <a:r>
              <a:rPr lang="pt-BR" dirty="0"/>
              <a:t>, 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roupa</a:t>
            </a:r>
            <a:r>
              <a:rPr lang="pt-BR" dirty="0"/>
              <a:t>, 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moradia</a:t>
            </a:r>
            <a:r>
              <a:rPr lang="pt-BR" dirty="0"/>
              <a:t>, os meios de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transportes</a:t>
            </a:r>
            <a:r>
              <a:rPr lang="pt-BR" dirty="0"/>
              <a:t> e os cuidados de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saúde</a:t>
            </a:r>
            <a:r>
              <a:rPr lang="pt-BR" dirty="0"/>
              <a:t>. Elas são também de ordem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espiritual</a:t>
            </a:r>
            <a:r>
              <a:rPr lang="pt-BR" dirty="0"/>
              <a:t> e </a:t>
            </a:r>
            <a:r>
              <a:rPr lang="pt-BR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psicológica</a:t>
            </a:r>
            <a:r>
              <a:rPr lang="pt-BR" dirty="0"/>
              <a:t>. Toda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pessoa</a:t>
            </a:r>
            <a:r>
              <a:rPr lang="pt-BR" dirty="0"/>
              <a:t>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humana</a:t>
            </a:r>
            <a:r>
              <a:rPr lang="pt-BR" dirty="0"/>
              <a:t> </a:t>
            </a:r>
            <a:r>
              <a:rPr lang="pt-BR" b="1" u="sng" dirty="0">
                <a:solidFill>
                  <a:srgbClr val="00B050"/>
                </a:solidFill>
              </a:rPr>
              <a:t>necessita</a:t>
            </a:r>
            <a:r>
              <a:rPr lang="pt-BR" dirty="0"/>
              <a:t> de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afeto</a:t>
            </a:r>
            <a:r>
              <a:rPr lang="pt-BR" dirty="0"/>
              <a:t>, </a:t>
            </a:r>
            <a:r>
              <a:rPr lang="pt-BR" b="1" u="sng" dirty="0">
                <a:solidFill>
                  <a:srgbClr val="00B050"/>
                </a:solidFill>
              </a:rPr>
              <a:t>precisa</a:t>
            </a:r>
            <a:r>
              <a:rPr lang="pt-BR" dirty="0"/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amar</a:t>
            </a:r>
            <a:r>
              <a:rPr lang="pt-BR" dirty="0"/>
              <a:t> e sentir-se amada, quer sempre que alguém lhe dê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atenção</a:t>
            </a:r>
            <a:r>
              <a:rPr lang="pt-BR" dirty="0"/>
              <a:t> e que todos 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respeitem</a:t>
            </a:r>
            <a:r>
              <a:rPr lang="pt-BR" dirty="0"/>
              <a:t>. Além disso, todo ser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humano</a:t>
            </a:r>
            <a:r>
              <a:rPr lang="pt-BR" dirty="0"/>
              <a:t> tem suas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crenças</a:t>
            </a:r>
            <a:r>
              <a:rPr lang="pt-BR" dirty="0"/>
              <a:t>, tem sua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fé</a:t>
            </a:r>
            <a:r>
              <a:rPr lang="pt-BR" dirty="0"/>
              <a:t> em alguma coisa, que é a base de suas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esperanças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35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332656"/>
            <a:ext cx="7869560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900" dirty="0" smtClean="0"/>
              <a:t>	Os </a:t>
            </a:r>
            <a:r>
              <a:rPr lang="pt-BR" sz="2900" dirty="0"/>
              <a:t>seres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humanos</a:t>
            </a:r>
            <a:r>
              <a:rPr lang="pt-BR" sz="2900" dirty="0"/>
              <a:t> não vivem juntos, não vivem em </a:t>
            </a:r>
            <a:r>
              <a:rPr lang="pt-BR" sz="2900" b="1" u="sng" dirty="0">
                <a:solidFill>
                  <a:schemeClr val="accent3">
                    <a:lumMod val="75000"/>
                  </a:schemeClr>
                </a:solidFill>
              </a:rPr>
              <a:t>sociedade</a:t>
            </a:r>
            <a:r>
              <a:rPr lang="pt-BR" sz="2900" dirty="0"/>
              <a:t>, apenas porque escolhem esse modo de vida, mas porque a vida em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sociedade</a:t>
            </a:r>
            <a:r>
              <a:rPr lang="pt-BR" sz="2900" dirty="0"/>
              <a:t> é uma </a:t>
            </a:r>
            <a:r>
              <a:rPr lang="pt-BR" sz="2900" b="1" u="sng" dirty="0">
                <a:solidFill>
                  <a:srgbClr val="00B050"/>
                </a:solidFill>
              </a:rPr>
              <a:t>necessidade</a:t>
            </a:r>
            <a:r>
              <a:rPr lang="pt-BR" sz="2900" dirty="0"/>
              <a:t> da natureza </a:t>
            </a:r>
            <a:r>
              <a:rPr lang="pt-BR" sz="2900" b="1" u="sng" dirty="0">
                <a:solidFill>
                  <a:schemeClr val="accent3">
                    <a:lumMod val="75000"/>
                  </a:schemeClr>
                </a:solidFill>
              </a:rPr>
              <a:t>humana</a:t>
            </a:r>
            <a:r>
              <a:rPr lang="pt-BR" sz="2900" dirty="0"/>
              <a:t>. Assim, por exemplo, se dependesse apenas da vontade, seria possível uma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pessoa</a:t>
            </a:r>
            <a:r>
              <a:rPr lang="pt-BR" sz="2900" dirty="0"/>
              <a:t> muito rica </a:t>
            </a:r>
            <a:r>
              <a:rPr lang="pt-BR" sz="29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isolar-se</a:t>
            </a:r>
            <a:r>
              <a:rPr lang="pt-BR" sz="2900" dirty="0"/>
              <a:t> em algum lugar, onde tivesse armazenado grande quantidade de alimentos. Mas essa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pessoa</a:t>
            </a:r>
            <a:r>
              <a:rPr lang="pt-BR" sz="2900" dirty="0"/>
              <a:t> estaria, em pouco tempo, sentindo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falta</a:t>
            </a:r>
            <a:r>
              <a:rPr lang="pt-BR" sz="2900" dirty="0"/>
              <a:t>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pt-BR" sz="2900" dirty="0"/>
              <a:t>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companhia</a:t>
            </a:r>
            <a:r>
              <a:rPr lang="pt-BR" sz="2900" dirty="0"/>
              <a:t>, </a:t>
            </a:r>
            <a:r>
              <a:rPr lang="pt-BR" sz="29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sofrendo</a:t>
            </a:r>
            <a:r>
              <a:rPr lang="pt-BR" sz="2900" dirty="0"/>
              <a:t> a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tristeza</a:t>
            </a:r>
            <a:r>
              <a:rPr lang="pt-BR" sz="2900" dirty="0"/>
              <a:t> da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solidão</a:t>
            </a:r>
            <a:r>
              <a:rPr lang="pt-BR" sz="2900" dirty="0"/>
              <a:t>, precisando de </a:t>
            </a:r>
            <a:r>
              <a:rPr lang="pt-BR" sz="2900" b="1" dirty="0">
                <a:solidFill>
                  <a:schemeClr val="accent3">
                    <a:lumMod val="75000"/>
                  </a:schemeClr>
                </a:solidFill>
              </a:rPr>
              <a:t>alguém</a:t>
            </a:r>
            <a:r>
              <a:rPr lang="pt-BR" sz="2900" dirty="0"/>
              <a:t> com quem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falar</a:t>
            </a:r>
            <a:r>
              <a:rPr lang="pt-BR" sz="2900" dirty="0"/>
              <a:t> e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trocar ideias</a:t>
            </a:r>
            <a:r>
              <a:rPr lang="pt-BR" sz="2900" dirty="0"/>
              <a:t>, </a:t>
            </a:r>
            <a:r>
              <a:rPr lang="pt-BR" sz="2900" b="1" u="sng" dirty="0">
                <a:solidFill>
                  <a:srgbClr val="00B050"/>
                </a:solidFill>
              </a:rPr>
              <a:t>necessitada</a:t>
            </a:r>
            <a:r>
              <a:rPr lang="pt-BR" sz="2900" dirty="0"/>
              <a:t> de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dar</a:t>
            </a:r>
            <a:r>
              <a:rPr lang="pt-BR" sz="2900" dirty="0"/>
              <a:t> e receber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afeto</a:t>
            </a:r>
            <a:r>
              <a:rPr lang="pt-BR" sz="2900" dirty="0"/>
              <a:t>. E muito provavelmente </a:t>
            </a:r>
            <a:r>
              <a:rPr lang="pt-BR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ficaria</a:t>
            </a:r>
            <a:r>
              <a:rPr lang="pt-BR" sz="2900" dirty="0"/>
              <a:t> </a:t>
            </a:r>
            <a:r>
              <a:rPr lang="pt-BR" sz="29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louca</a:t>
            </a:r>
            <a:r>
              <a:rPr lang="pt-BR" sz="2900" dirty="0"/>
              <a:t> se continuasse sozinha por muito tempo.</a:t>
            </a:r>
          </a:p>
          <a:p>
            <a:pPr algn="just"/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352445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60648"/>
            <a:ext cx="7715200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900" dirty="0" smtClean="0"/>
              <a:t>	</a:t>
            </a:r>
            <a:r>
              <a:rPr lang="pt-BR" sz="2800" dirty="0" smtClean="0"/>
              <a:t>Mas</a:t>
            </a:r>
            <a:r>
              <a:rPr lang="pt-BR" sz="2800" dirty="0"/>
              <a:t>, justamente porque vivendo em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sociedade</a:t>
            </a:r>
            <a:r>
              <a:rPr lang="pt-BR" sz="2800" dirty="0"/>
              <a:t> é que 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pessoa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humana</a:t>
            </a:r>
            <a:r>
              <a:rPr lang="pt-BR" sz="2800" dirty="0"/>
              <a:t> pode </a:t>
            </a:r>
            <a:r>
              <a:rPr lang="pt-BR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satisfazer</a:t>
            </a:r>
            <a:r>
              <a:rPr lang="pt-BR" sz="2800" dirty="0"/>
              <a:t> suas </a:t>
            </a:r>
            <a:r>
              <a:rPr lang="pt-BR" sz="2800" b="1" dirty="0">
                <a:solidFill>
                  <a:srgbClr val="00B050"/>
                </a:solidFill>
              </a:rPr>
              <a:t>necessidades</a:t>
            </a:r>
            <a:r>
              <a:rPr lang="pt-BR" sz="2800" dirty="0"/>
              <a:t>, é preciso que 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sociedade</a:t>
            </a:r>
            <a:r>
              <a:rPr lang="pt-BR" sz="2800" dirty="0"/>
              <a:t> seja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organizada</a:t>
            </a:r>
            <a:r>
              <a:rPr lang="pt-BR" sz="2800" dirty="0"/>
              <a:t> de tal modo que sirva, realmente, para esse fim. E não basta que a vida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social</a:t>
            </a:r>
            <a:r>
              <a:rPr lang="pt-BR" sz="2800" dirty="0"/>
              <a:t> permita apenas a </a:t>
            </a:r>
            <a:r>
              <a:rPr lang="pt-BR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satisfação</a:t>
            </a:r>
            <a:r>
              <a:rPr lang="pt-BR" sz="2800" dirty="0"/>
              <a:t> de </a:t>
            </a:r>
            <a:r>
              <a:rPr lang="pt-BR" sz="2800" b="1" dirty="0"/>
              <a:t>algumas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00B050"/>
                </a:solidFill>
              </a:rPr>
              <a:t>necessidades</a:t>
            </a:r>
            <a:r>
              <a:rPr lang="pt-BR" sz="2800" dirty="0"/>
              <a:t> da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pessoa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humana</a:t>
            </a:r>
            <a:r>
              <a:rPr lang="pt-BR" sz="2800" dirty="0"/>
              <a:t> ou de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todas</a:t>
            </a:r>
            <a:r>
              <a:rPr lang="pt-BR" sz="2800" dirty="0"/>
              <a:t> as </a:t>
            </a:r>
            <a:r>
              <a:rPr lang="pt-BR" sz="2800" b="1" dirty="0">
                <a:solidFill>
                  <a:srgbClr val="00B050"/>
                </a:solidFill>
              </a:rPr>
              <a:t>necessidades</a:t>
            </a:r>
            <a:r>
              <a:rPr lang="pt-BR" sz="2800" dirty="0"/>
              <a:t> de apenas </a:t>
            </a:r>
            <a:r>
              <a:rPr lang="pt-BR" sz="2800" b="1" dirty="0"/>
              <a:t>algumas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pessoas</a:t>
            </a:r>
            <a:r>
              <a:rPr lang="pt-BR" sz="2800" dirty="0"/>
              <a:t>. A sociedade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organizada</a:t>
            </a:r>
            <a:r>
              <a:rPr lang="pt-BR" sz="2800" dirty="0"/>
              <a:t> com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justiça</a:t>
            </a:r>
            <a:r>
              <a:rPr lang="pt-BR" sz="2800" dirty="0"/>
              <a:t> é aquela em que se procura fazer com que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todas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800" dirty="0"/>
              <a:t>as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pessoas</a:t>
            </a:r>
            <a:r>
              <a:rPr lang="pt-BR" sz="2800" dirty="0"/>
              <a:t> possam </a:t>
            </a:r>
            <a:r>
              <a:rPr lang="pt-BR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satisfazer</a:t>
            </a:r>
            <a:r>
              <a:rPr lang="pt-BR" sz="2800" dirty="0"/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todas</a:t>
            </a:r>
            <a:r>
              <a:rPr lang="pt-BR" sz="2800" dirty="0"/>
              <a:t> as suas </a:t>
            </a:r>
            <a:r>
              <a:rPr lang="pt-BR" sz="2800" b="1" dirty="0">
                <a:solidFill>
                  <a:srgbClr val="00B050"/>
                </a:solidFill>
              </a:rPr>
              <a:t>necessidades</a:t>
            </a:r>
            <a:r>
              <a:rPr lang="pt-BR" sz="2800" dirty="0"/>
              <a:t>, é aquela em que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todos</a:t>
            </a:r>
            <a:r>
              <a:rPr lang="pt-BR" sz="2800" dirty="0"/>
              <a:t>, desde o momento em que nascem, têm as mesmas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oportunidades</a:t>
            </a:r>
            <a:r>
              <a:rPr lang="pt-BR" sz="2800" dirty="0"/>
              <a:t>, aquela em que os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benefícios</a:t>
            </a:r>
            <a:r>
              <a:rPr lang="pt-BR" sz="2800" dirty="0"/>
              <a:t> e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encargos</a:t>
            </a:r>
            <a:r>
              <a:rPr lang="pt-BR" sz="2800" dirty="0"/>
              <a:t> são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repartidos</a:t>
            </a:r>
            <a:r>
              <a:rPr lang="pt-BR" sz="2800" dirty="0"/>
              <a:t>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igualmente</a:t>
            </a:r>
            <a:r>
              <a:rPr lang="pt-BR" sz="2800" dirty="0"/>
              <a:t> entre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todos</a:t>
            </a:r>
            <a:r>
              <a:rPr lang="pt-BR" sz="2800" dirty="0"/>
              <a:t>.</a:t>
            </a:r>
          </a:p>
          <a:p>
            <a:pPr marL="0" indent="0" algn="just">
              <a:buNone/>
            </a:pPr>
            <a:endParaRPr lang="pt-BR" sz="2900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6948264" y="476672"/>
            <a:ext cx="0" cy="79208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6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980728"/>
            <a:ext cx="7725544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000" dirty="0" smtClean="0"/>
              <a:t>	Para </a:t>
            </a:r>
            <a:r>
              <a:rPr lang="pt-BR" sz="3000" dirty="0"/>
              <a:t>que essa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repartição</a:t>
            </a:r>
            <a:r>
              <a:rPr lang="pt-BR" sz="3000" dirty="0"/>
              <a:t> se faça com </a:t>
            </a:r>
            <a:r>
              <a:rPr lang="pt-BR" sz="3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justiça</a:t>
            </a:r>
            <a:r>
              <a:rPr lang="pt-BR" sz="3000" dirty="0"/>
              <a:t>, é preciso que </a:t>
            </a:r>
            <a:r>
              <a:rPr lang="pt-BR" sz="3000" b="1" dirty="0"/>
              <a:t>todos</a:t>
            </a:r>
            <a:r>
              <a:rPr lang="pt-BR" sz="3000" dirty="0"/>
              <a:t> procurem </a:t>
            </a:r>
            <a:r>
              <a:rPr lang="pt-BR" sz="3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conhecer</a:t>
            </a:r>
            <a:r>
              <a:rPr lang="pt-BR" sz="3000" dirty="0"/>
              <a:t> seus </a:t>
            </a:r>
            <a:r>
              <a:rPr lang="pt-BR" sz="3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direitos</a:t>
            </a:r>
            <a:r>
              <a:rPr lang="pt-BR" sz="3000" dirty="0"/>
              <a:t> e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exijam</a:t>
            </a:r>
            <a:r>
              <a:rPr lang="pt-BR" sz="3000" dirty="0"/>
              <a:t> que eles sejam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respeitados</a:t>
            </a:r>
            <a:r>
              <a:rPr lang="pt-BR" sz="3000" dirty="0"/>
              <a:t>, como também devem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conhecer</a:t>
            </a:r>
            <a:r>
              <a:rPr lang="pt-BR" sz="3000" dirty="0"/>
              <a:t> e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cumprir</a:t>
            </a:r>
            <a:r>
              <a:rPr lang="pt-BR" sz="3000" dirty="0"/>
              <a:t> seus </a:t>
            </a:r>
            <a:r>
              <a:rPr lang="pt-BR" sz="3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deveres</a:t>
            </a:r>
            <a:r>
              <a:rPr lang="pt-BR" sz="3000" dirty="0"/>
              <a:t> e suas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responsabilidades</a:t>
            </a:r>
            <a:r>
              <a:rPr lang="pt-BR" sz="3000" dirty="0"/>
              <a:t> </a:t>
            </a:r>
            <a:r>
              <a:rPr lang="pt-BR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sociais</a:t>
            </a:r>
            <a:r>
              <a:rPr lang="pt-BR" sz="3000" dirty="0" smtClean="0"/>
              <a:t>.</a:t>
            </a:r>
          </a:p>
          <a:p>
            <a:pPr marL="0" indent="0" algn="just">
              <a:buNone/>
            </a:pPr>
            <a:endParaRPr lang="pt-BR" sz="3000" dirty="0" smtClean="0"/>
          </a:p>
          <a:p>
            <a:pPr marL="0" indent="0" algn="r">
              <a:buNone/>
            </a:pPr>
            <a:r>
              <a:rPr lang="pt-BR" sz="2800" dirty="0" smtClean="0"/>
              <a:t>    </a:t>
            </a:r>
            <a:r>
              <a:rPr lang="pt-BR" sz="2400" dirty="0" smtClean="0"/>
              <a:t> </a:t>
            </a:r>
            <a:r>
              <a:rPr lang="pt-BR" sz="2400" dirty="0"/>
              <a:t>(DALLARI, Dalmo de Abreu. </a:t>
            </a:r>
            <a:r>
              <a:rPr lang="pt-BR" sz="2400" i="1" dirty="0"/>
              <a:t>Viver em sociedade</a:t>
            </a:r>
            <a:r>
              <a:rPr lang="pt-BR" sz="2400" dirty="0"/>
              <a:t>. São Paulo: Moderna, 1985, p. 5-6.)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7123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43808" y="332656"/>
            <a:ext cx="3816424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SOCIEDADE HUMANA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1908121"/>
            <a:ext cx="2232248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Sobrevivência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75856" y="1069831"/>
            <a:ext cx="262796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NECESSIDADES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96136" y="1988840"/>
            <a:ext cx="1728192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Satisfação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1681" y="3164775"/>
            <a:ext cx="2058705" cy="15696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Bens:</a:t>
            </a:r>
          </a:p>
          <a:p>
            <a:pPr marL="342900" indent="-342900" algn="ctr">
              <a:buFontTx/>
              <a:buChar char="-"/>
            </a:pPr>
            <a:r>
              <a:rPr lang="pt-BR" sz="2400" b="1" dirty="0" smtClean="0"/>
              <a:t>Materiais</a:t>
            </a:r>
          </a:p>
          <a:p>
            <a:pPr marL="342900" indent="-342900" algn="ctr">
              <a:buFontTx/>
              <a:buChar char="-"/>
            </a:pPr>
            <a:r>
              <a:rPr lang="pt-BR" sz="2400" b="1" dirty="0" smtClean="0"/>
              <a:t>Espirituais</a:t>
            </a:r>
          </a:p>
          <a:p>
            <a:pPr marL="342900" indent="-342900" algn="ctr">
              <a:buFontTx/>
              <a:buChar char="-"/>
            </a:pPr>
            <a:r>
              <a:rPr lang="pt-BR" sz="2400" b="1" dirty="0" smtClean="0"/>
              <a:t>Psicológicos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27584" y="5505464"/>
            <a:ext cx="1615058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Sem isso:</a:t>
            </a:r>
          </a:p>
          <a:p>
            <a:pPr algn="ctr"/>
            <a:r>
              <a:rPr lang="pt-BR" sz="2400" b="1" dirty="0" smtClean="0"/>
              <a:t>Sofrimento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91965" y="2996952"/>
            <a:ext cx="1688347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Organizada </a:t>
            </a:r>
          </a:p>
          <a:p>
            <a:pPr algn="ctr"/>
            <a:r>
              <a:rPr lang="pt-BR" sz="2400" b="1" dirty="0" smtClean="0"/>
              <a:t>com justiça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89669" y="4318936"/>
            <a:ext cx="2106667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Oportunidades</a:t>
            </a:r>
          </a:p>
          <a:p>
            <a:pPr algn="ctr"/>
            <a:r>
              <a:rPr lang="pt-BR" sz="2400" b="1" dirty="0" smtClean="0"/>
              <a:t>iguais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419872" y="5674022"/>
            <a:ext cx="2483950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Conhecer direitos</a:t>
            </a:r>
          </a:p>
          <a:p>
            <a:pPr algn="ctr"/>
            <a:r>
              <a:rPr lang="pt-BR" sz="2400" b="1" dirty="0" smtClean="0"/>
              <a:t>tê-los respeitados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1610173" y="2369786"/>
            <a:ext cx="0" cy="79498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7" idx="1"/>
            <a:endCxn id="6" idx="0"/>
          </p:cNvCxnSpPr>
          <p:nvPr/>
        </p:nvCxnSpPr>
        <p:spPr>
          <a:xfrm flipH="1">
            <a:off x="1943708" y="1300664"/>
            <a:ext cx="1332148" cy="60745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7" idx="3"/>
            <a:endCxn id="9" idx="0"/>
          </p:cNvCxnSpPr>
          <p:nvPr/>
        </p:nvCxnSpPr>
        <p:spPr>
          <a:xfrm>
            <a:off x="5903822" y="1300664"/>
            <a:ext cx="756410" cy="68817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9" idx="2"/>
            <a:endCxn id="18" idx="0"/>
          </p:cNvCxnSpPr>
          <p:nvPr/>
        </p:nvCxnSpPr>
        <p:spPr>
          <a:xfrm flipH="1">
            <a:off x="6536139" y="2450505"/>
            <a:ext cx="124093" cy="54644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537796" y="794321"/>
            <a:ext cx="0" cy="27551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1610173" y="4734435"/>
            <a:ext cx="0" cy="79498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8" idx="2"/>
            <a:endCxn id="21" idx="0"/>
          </p:cNvCxnSpPr>
          <p:nvPr/>
        </p:nvCxnSpPr>
        <p:spPr>
          <a:xfrm>
            <a:off x="6536139" y="3827949"/>
            <a:ext cx="6864" cy="49098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412307" y="5674021"/>
            <a:ext cx="2462725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Conhecer deveres</a:t>
            </a:r>
          </a:p>
          <a:p>
            <a:pPr algn="ctr"/>
            <a:r>
              <a:rPr lang="pt-BR" sz="2400" b="1" dirty="0" smtClean="0"/>
              <a:t>e cumpri-los</a:t>
            </a:r>
            <a:endParaRPr lang="pt-BR" sz="2400" b="1" dirty="0"/>
          </a:p>
        </p:txBody>
      </p:sp>
      <p:cxnSp>
        <p:nvCxnSpPr>
          <p:cNvPr id="37" name="Conector de seta reta 36"/>
          <p:cNvCxnSpPr>
            <a:stCxn id="21" idx="2"/>
            <a:endCxn id="35" idx="0"/>
          </p:cNvCxnSpPr>
          <p:nvPr/>
        </p:nvCxnSpPr>
        <p:spPr>
          <a:xfrm>
            <a:off x="6543003" y="5149933"/>
            <a:ext cx="1100667" cy="52408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1" idx="2"/>
            <a:endCxn id="22" idx="0"/>
          </p:cNvCxnSpPr>
          <p:nvPr/>
        </p:nvCxnSpPr>
        <p:spPr>
          <a:xfrm flipH="1">
            <a:off x="4661847" y="5149933"/>
            <a:ext cx="1881156" cy="52408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LEITURA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 smtClean="0"/>
          </a:p>
          <a:p>
            <a:pPr lvl="0"/>
            <a:r>
              <a:rPr lang="pt-BR" dirty="0" smtClean="0"/>
              <a:t>ferramenta </a:t>
            </a:r>
            <a:r>
              <a:rPr lang="pt-BR" dirty="0"/>
              <a:t>para entender o mundo;</a:t>
            </a:r>
          </a:p>
          <a:p>
            <a:pPr lvl="0"/>
            <a:r>
              <a:rPr lang="pt-BR" dirty="0"/>
              <a:t>possibilita o exercício do raciocínio;</a:t>
            </a:r>
          </a:p>
          <a:p>
            <a:pPr lvl="0"/>
            <a:r>
              <a:rPr lang="pt-BR" dirty="0"/>
              <a:t>responsável pelas atividades de compreensão, interpretação e reflexão;</a:t>
            </a:r>
          </a:p>
          <a:p>
            <a:pPr lvl="0"/>
            <a:r>
              <a:rPr lang="pt-BR" dirty="0"/>
              <a:t>importante para a formação do cidadão, do sujeito social;</a:t>
            </a:r>
          </a:p>
          <a:p>
            <a:pPr lvl="0"/>
            <a:r>
              <a:rPr lang="pt-BR" dirty="0"/>
              <a:t>representa poder e possibilita ascensão.</a:t>
            </a:r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9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11904" y="332656"/>
            <a:ext cx="2156240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SOCIEDADE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2998" y="1069831"/>
            <a:ext cx="2635146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Pessoas ligadas </a:t>
            </a:r>
          </a:p>
          <a:p>
            <a:r>
              <a:rPr lang="pt-BR" sz="2400" b="1" dirty="0" smtClean="0"/>
              <a:t>por necessidades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44052" y="1505393"/>
            <a:ext cx="1472519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Satisfação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36759" y="3544325"/>
            <a:ext cx="1646348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- Materiais:</a:t>
            </a:r>
          </a:p>
          <a:p>
            <a:pPr algn="ctr"/>
            <a:r>
              <a:rPr lang="pt-BR" sz="2400" b="1" dirty="0" smtClean="0"/>
              <a:t>alimentos</a:t>
            </a:r>
          </a:p>
          <a:p>
            <a:pPr algn="ctr"/>
            <a:r>
              <a:rPr lang="pt-BR" sz="2400" b="1" dirty="0" smtClean="0"/>
              <a:t>vestimenta</a:t>
            </a:r>
          </a:p>
          <a:p>
            <a:pPr algn="ctr"/>
            <a:r>
              <a:rPr lang="pt-BR" sz="2400" b="1" dirty="0" smtClean="0"/>
              <a:t>moradia</a:t>
            </a:r>
          </a:p>
          <a:p>
            <a:pPr algn="ctr"/>
            <a:r>
              <a:rPr lang="pt-BR" sz="2400" b="1" dirty="0" smtClean="0"/>
              <a:t>transporte</a:t>
            </a:r>
          </a:p>
          <a:p>
            <a:pPr algn="ctr"/>
            <a:r>
              <a:rPr lang="pt-BR" sz="2400" b="1" dirty="0" smtClean="0"/>
              <a:t>saúde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34306" y="1260611"/>
            <a:ext cx="1970732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Continuidade </a:t>
            </a:r>
          </a:p>
          <a:p>
            <a:pPr algn="ctr"/>
            <a:r>
              <a:rPr lang="pt-BR" sz="2400" b="1" dirty="0" smtClean="0"/>
              <a:t>da vida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83330" y="2679303"/>
            <a:ext cx="1033809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Justiça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685589" y="3903439"/>
            <a:ext cx="1443024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Igualdade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68144" y="5443189"/>
            <a:ext cx="2808312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Direitos e deveres</a:t>
            </a:r>
            <a:endParaRPr lang="pt-BR" sz="2400" b="1" dirty="0"/>
          </a:p>
        </p:txBody>
      </p:sp>
      <p:cxnSp>
        <p:nvCxnSpPr>
          <p:cNvPr id="29" name="Conector de seta reta 28"/>
          <p:cNvCxnSpPr>
            <a:stCxn id="13" idx="2"/>
            <a:endCxn id="10" idx="0"/>
          </p:cNvCxnSpPr>
          <p:nvPr/>
        </p:nvCxnSpPr>
        <p:spPr>
          <a:xfrm flipH="1">
            <a:off x="959933" y="2091608"/>
            <a:ext cx="659739" cy="145271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13" idx="2"/>
            <a:endCxn id="25" idx="0"/>
          </p:cNvCxnSpPr>
          <p:nvPr/>
        </p:nvCxnSpPr>
        <p:spPr>
          <a:xfrm>
            <a:off x="1619672" y="2091608"/>
            <a:ext cx="1333541" cy="148648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9" idx="1"/>
          </p:cNvCxnSpPr>
          <p:nvPr/>
        </p:nvCxnSpPr>
        <p:spPr>
          <a:xfrm>
            <a:off x="5868144" y="1412776"/>
            <a:ext cx="775908" cy="32345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9" idx="2"/>
            <a:endCxn id="18" idx="0"/>
          </p:cNvCxnSpPr>
          <p:nvPr/>
        </p:nvCxnSpPr>
        <p:spPr>
          <a:xfrm>
            <a:off x="7380312" y="1967058"/>
            <a:ext cx="19923" cy="71224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537796" y="794321"/>
            <a:ext cx="0" cy="27551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3" idx="2"/>
            <a:endCxn id="27" idx="0"/>
          </p:cNvCxnSpPr>
          <p:nvPr/>
        </p:nvCxnSpPr>
        <p:spPr>
          <a:xfrm>
            <a:off x="1619672" y="2091608"/>
            <a:ext cx="3226652" cy="148648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8" idx="2"/>
            <a:endCxn id="21" idx="0"/>
          </p:cNvCxnSpPr>
          <p:nvPr/>
        </p:nvCxnSpPr>
        <p:spPr>
          <a:xfrm>
            <a:off x="7400235" y="3140968"/>
            <a:ext cx="6866" cy="76247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1" idx="2"/>
          </p:cNvCxnSpPr>
          <p:nvPr/>
        </p:nvCxnSpPr>
        <p:spPr>
          <a:xfrm flipH="1">
            <a:off x="7380312" y="4365104"/>
            <a:ext cx="26789" cy="107808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972752" y="3578095"/>
            <a:ext cx="1960922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- Psicológicos:</a:t>
            </a:r>
          </a:p>
          <a:p>
            <a:pPr algn="ctr"/>
            <a:r>
              <a:rPr lang="pt-BR" sz="2400" b="1" dirty="0" smtClean="0"/>
              <a:t>afeto</a:t>
            </a:r>
          </a:p>
          <a:p>
            <a:pPr algn="ctr"/>
            <a:r>
              <a:rPr lang="pt-BR" sz="2400" b="1" dirty="0" smtClean="0"/>
              <a:t>amor</a:t>
            </a:r>
          </a:p>
          <a:p>
            <a:pPr algn="ctr"/>
            <a:r>
              <a:rPr lang="pt-BR" sz="2400" b="1" dirty="0" smtClean="0"/>
              <a:t>atenção</a:t>
            </a:r>
          </a:p>
          <a:p>
            <a:pPr algn="ctr"/>
            <a:r>
              <a:rPr lang="pt-BR" sz="2400" b="1" dirty="0" smtClean="0"/>
              <a:t>respeito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968519" y="3578095"/>
            <a:ext cx="1755609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- Espirituais:</a:t>
            </a:r>
          </a:p>
          <a:p>
            <a:pPr algn="ctr"/>
            <a:r>
              <a:rPr lang="pt-BR" sz="2400" b="1" dirty="0" smtClean="0"/>
              <a:t>crenças</a:t>
            </a:r>
          </a:p>
          <a:p>
            <a:pPr algn="ctr"/>
            <a:r>
              <a:rPr lang="pt-BR" sz="2400" b="1" dirty="0" smtClean="0"/>
              <a:t>fé</a:t>
            </a:r>
          </a:p>
          <a:p>
            <a:pPr algn="ctr"/>
            <a:r>
              <a:rPr lang="pt-BR" sz="2400" b="1" dirty="0" smtClean="0"/>
              <a:t>esperanças</a:t>
            </a:r>
            <a:endParaRPr lang="pt-BR" sz="2400" b="1" dirty="0"/>
          </a:p>
        </p:txBody>
      </p:sp>
      <p:cxnSp>
        <p:nvCxnSpPr>
          <p:cNvPr id="32" name="Conector de seta reta 31"/>
          <p:cNvCxnSpPr>
            <a:endCxn id="13" idx="3"/>
          </p:cNvCxnSpPr>
          <p:nvPr/>
        </p:nvCxnSpPr>
        <p:spPr>
          <a:xfrm flipH="1">
            <a:off x="2605038" y="1491443"/>
            <a:ext cx="627960" cy="18466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9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67043" y="2651428"/>
            <a:ext cx="2397045" cy="95410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SOCIEDADE </a:t>
            </a:r>
          </a:p>
          <a:p>
            <a:pPr algn="ctr"/>
            <a:r>
              <a:rPr lang="pt-BR" sz="2800" b="1" dirty="0" smtClean="0"/>
              <a:t>HUMANA</a:t>
            </a:r>
            <a:endParaRPr lang="pt-BR" sz="28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90452" y="867135"/>
            <a:ext cx="3116827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Conjunto de pessoas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280" y="2651428"/>
            <a:ext cx="2760868" cy="15696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Necessidade de bens materiais, espirituais e psicológicos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09051" y="5373216"/>
            <a:ext cx="1911021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Sem isso há sofrimento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23528" y="2228671"/>
            <a:ext cx="2366924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Deve ser organizada com justiça</a:t>
            </a:r>
            <a:endParaRPr lang="pt-BR" sz="2400" b="1" dirty="0"/>
          </a:p>
        </p:txBody>
      </p:sp>
      <p:cxnSp>
        <p:nvCxnSpPr>
          <p:cNvPr id="41" name="Conector de seta reta 40"/>
          <p:cNvCxnSpPr>
            <a:stCxn id="4" idx="0"/>
            <a:endCxn id="7" idx="2"/>
          </p:cNvCxnSpPr>
          <p:nvPr/>
        </p:nvCxnSpPr>
        <p:spPr>
          <a:xfrm flipV="1">
            <a:off x="4165566" y="1328800"/>
            <a:ext cx="83300" cy="132262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4" idx="3"/>
            <a:endCxn id="9" idx="1"/>
          </p:cNvCxnSpPr>
          <p:nvPr/>
        </p:nvCxnSpPr>
        <p:spPr>
          <a:xfrm>
            <a:off x="5364088" y="3128482"/>
            <a:ext cx="443192" cy="30777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" idx="2"/>
            <a:endCxn id="21" idx="0"/>
          </p:cNvCxnSpPr>
          <p:nvPr/>
        </p:nvCxnSpPr>
        <p:spPr>
          <a:xfrm>
            <a:off x="4165566" y="3605535"/>
            <a:ext cx="98996" cy="176768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4" idx="1"/>
            <a:endCxn id="22" idx="3"/>
          </p:cNvCxnSpPr>
          <p:nvPr/>
        </p:nvCxnSpPr>
        <p:spPr>
          <a:xfrm flipH="1" flipV="1">
            <a:off x="2690452" y="2828836"/>
            <a:ext cx="276591" cy="29964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816582" y="4293096"/>
            <a:ext cx="1476623" cy="8309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Direitos e </a:t>
            </a:r>
          </a:p>
          <a:p>
            <a:pPr algn="ctr"/>
            <a:r>
              <a:rPr lang="pt-BR" sz="2400" b="1" dirty="0" smtClean="0"/>
              <a:t>deveres</a:t>
            </a:r>
            <a:endParaRPr lang="pt-BR" sz="2400" b="1" dirty="0"/>
          </a:p>
        </p:txBody>
      </p:sp>
      <p:cxnSp>
        <p:nvCxnSpPr>
          <p:cNvPr id="45" name="Conector de seta reta 44"/>
          <p:cNvCxnSpPr>
            <a:endCxn id="35" idx="0"/>
          </p:cNvCxnSpPr>
          <p:nvPr/>
        </p:nvCxnSpPr>
        <p:spPr>
          <a:xfrm>
            <a:off x="1554891" y="3436258"/>
            <a:ext cx="3" cy="85683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5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71600" y="83671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RESUMO</a:t>
            </a:r>
          </a:p>
          <a:p>
            <a:endParaRPr lang="pt-BR" sz="2800" dirty="0"/>
          </a:p>
          <a:p>
            <a:pPr algn="just"/>
            <a:r>
              <a:rPr lang="pt-BR" sz="2800" dirty="0" smtClean="0"/>
              <a:t>	A sociedade humana é formada por pessoas unidas pela necessidade de dar continuidade à vida e de alcançar satisfação. </a:t>
            </a:r>
          </a:p>
          <a:p>
            <a:pPr algn="just"/>
            <a:r>
              <a:rPr lang="pt-BR" sz="2800" dirty="0"/>
              <a:t>	</a:t>
            </a:r>
            <a:r>
              <a:rPr lang="pt-BR" sz="2800" dirty="0" smtClean="0"/>
              <a:t>Para sobreviver, precisamos de bens materiais, espirituais e psicológicos, sem isso, há sofrimento.  	Para alcançar a satisfação, é preciso que  a sociedade seja organizada com justiça,</a:t>
            </a:r>
            <a:r>
              <a:rPr lang="pt-BR" sz="2800" dirty="0"/>
              <a:t> </a:t>
            </a:r>
            <a:r>
              <a:rPr lang="pt-BR" sz="2800" dirty="0" smtClean="0"/>
              <a:t>dando oportunidades iguais para todos,  sendo necessário conhecer os direitos e tê-los respeitados e saber os deveres e cumpri-los.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913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43608" y="836712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RESUMO</a:t>
            </a:r>
          </a:p>
          <a:p>
            <a:endParaRPr lang="pt-BR" sz="2800" dirty="0"/>
          </a:p>
          <a:p>
            <a:pPr algn="just"/>
            <a:r>
              <a:rPr lang="pt-BR" sz="2800" dirty="0" smtClean="0"/>
              <a:t>	A sociedade baseia-se na necessidade da sobrevivência por meio de bens materiais, espirituais e psicológicos e  também </a:t>
            </a:r>
            <a:r>
              <a:rPr lang="pt-BR" sz="2800" dirty="0"/>
              <a:t>n</a:t>
            </a:r>
            <a:r>
              <a:rPr lang="pt-BR" sz="2800" dirty="0" smtClean="0"/>
              <a:t>a necessidade de satisfação encontrada em uma sociedade organizada com igualdade e justiça, sendo necessário o conhecimento de direitos e deveres.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821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DECODIFICAÇÃO E ELABORAÇÃO DE FLUXOGRAMA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0775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atividade (técnica) de síntese de um texto;</a:t>
            </a:r>
          </a:p>
          <a:p>
            <a:pPr lvl="0"/>
            <a:r>
              <a:rPr lang="pt-BR" dirty="0"/>
              <a:t>atenção tanto para o sentido quanto para a estrutura do texto;</a:t>
            </a:r>
          </a:p>
          <a:p>
            <a:pPr lvl="0"/>
            <a:r>
              <a:rPr lang="pt-BR" dirty="0"/>
              <a:t>tem por finalidade:</a:t>
            </a:r>
          </a:p>
          <a:p>
            <a:pPr lvl="0"/>
            <a:r>
              <a:rPr lang="pt-BR" dirty="0"/>
              <a:t>auxiliar na compreensão do texto;</a:t>
            </a:r>
          </a:p>
          <a:p>
            <a:pPr lvl="0"/>
            <a:r>
              <a:rPr lang="pt-BR" dirty="0"/>
              <a:t>facilitar o processo de “memorização” e fixação de informações; </a:t>
            </a:r>
          </a:p>
          <a:p>
            <a:pPr lvl="0"/>
            <a:r>
              <a:rPr lang="pt-BR" dirty="0"/>
              <a:t>estimular o raciocínio;</a:t>
            </a:r>
          </a:p>
          <a:p>
            <a:pPr lvl="0"/>
            <a:r>
              <a:rPr lang="pt-BR" dirty="0"/>
              <a:t>proporcionar melhor e mais rápida visualização do texto;</a:t>
            </a:r>
          </a:p>
          <a:p>
            <a:pPr lvl="0"/>
            <a:r>
              <a:rPr lang="pt-BR" dirty="0"/>
              <a:t>útil em todas as áreas e campos de conhecimento;</a:t>
            </a:r>
          </a:p>
          <a:p>
            <a:pPr lvl="0"/>
            <a:r>
              <a:rPr lang="pt-BR" dirty="0"/>
              <a:t>organiza-se pelo levantamento de sintagmas (palavras-chave) do texto e a adequada disposição destes no fluxograma;</a:t>
            </a:r>
          </a:p>
          <a:p>
            <a:pPr lvl="0"/>
            <a:r>
              <a:rPr lang="pt-BR" dirty="0"/>
              <a:t>pode ser feita em cores diferentes, com uso de flechas, com espaços para possibilitar a fixação dos principais pontos do texto.</a:t>
            </a:r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26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60648"/>
            <a:ext cx="7776864" cy="6048672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pt-BR" b="1" dirty="0" smtClean="0"/>
              <a:t>MINHA VIDA</a:t>
            </a:r>
            <a:endParaRPr lang="pt-BR" dirty="0"/>
          </a:p>
          <a:p>
            <a:endParaRPr lang="pt-BR" dirty="0"/>
          </a:p>
          <a:p>
            <a:pPr marL="82296" indent="0" algn="just">
              <a:buNone/>
            </a:pPr>
            <a:r>
              <a:rPr lang="pt-BR" b="1" dirty="0" smtClean="0"/>
              <a:t>	</a:t>
            </a:r>
            <a:r>
              <a:rPr lang="pt-BR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Três </a:t>
            </a:r>
            <a:r>
              <a:rPr lang="pt-BR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paixões</a:t>
            </a:r>
            <a:r>
              <a:rPr lang="pt-BR" dirty="0"/>
              <a:t>, simples mas irresistivelmente fortes, </a:t>
            </a:r>
            <a:r>
              <a:rPr lang="pt-BR" b="1" dirty="0"/>
              <a:t>governaram</a:t>
            </a:r>
            <a:r>
              <a:rPr lang="pt-BR" dirty="0"/>
              <a:t> minha </a:t>
            </a:r>
            <a:r>
              <a:rPr lang="pt-BR" b="1" u="sng" dirty="0">
                <a:solidFill>
                  <a:srgbClr val="00B050"/>
                </a:solidFill>
              </a:rPr>
              <a:t>vida</a:t>
            </a:r>
            <a:r>
              <a:rPr lang="pt-BR" dirty="0"/>
              <a:t>: o desejo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imenso de </a:t>
            </a:r>
            <a:r>
              <a:rPr lang="pt-BR" b="1" u="sng" dirty="0">
                <a:solidFill>
                  <a:srgbClr val="FF0000"/>
                </a:solidFill>
              </a:rPr>
              <a:t>amor</a:t>
            </a:r>
            <a:r>
              <a:rPr lang="pt-BR" dirty="0"/>
              <a:t>, a procura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do </a:t>
            </a:r>
            <a:r>
              <a:rPr lang="pt-BR" b="1" u="sng" dirty="0">
                <a:solidFill>
                  <a:srgbClr val="FFC000"/>
                </a:solidFill>
              </a:rPr>
              <a:t>conhecimento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e a insuportável </a:t>
            </a:r>
            <a:r>
              <a:rPr lang="pt-BR" b="1" u="sng" dirty="0">
                <a:solidFill>
                  <a:srgbClr val="00B0F0"/>
                </a:solidFill>
              </a:rPr>
              <a:t>compaixão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pelo sofrimento da humanidade. Essas paixões, como fortes ventos, levaram-me de um lado para outro, em caminhos caprichosos, para além de um profundo oceano de angústias, chegando à beira do verdadeiro desespero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9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620688"/>
            <a:ext cx="7715200" cy="5688632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pt-BR" dirty="0" smtClean="0"/>
              <a:t>	Primeiro </a:t>
            </a:r>
            <a:r>
              <a:rPr lang="pt-BR" dirty="0" smtClean="0"/>
              <a:t>busquei o </a:t>
            </a:r>
            <a:r>
              <a:rPr lang="pt-BR" b="1" u="sng" dirty="0" smtClean="0">
                <a:solidFill>
                  <a:srgbClr val="FF0000"/>
                </a:solidFill>
              </a:rPr>
              <a:t>amor</a:t>
            </a:r>
            <a:r>
              <a:rPr lang="pt-BR" dirty="0" smtClean="0"/>
              <a:t>, que </a:t>
            </a:r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traz o </a:t>
            </a:r>
            <a:r>
              <a:rPr lang="pt-BR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êxtase</a:t>
            </a:r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– </a:t>
            </a:r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êxtase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tão grande que sacrificaria o resto de minha vida por umas poucas horas dessa </a:t>
            </a:r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alegria</a:t>
            </a:r>
            <a:r>
              <a:rPr lang="pt-BR" dirty="0" smtClean="0"/>
              <a:t>. Procurei-</a:t>
            </a:r>
            <a:r>
              <a:rPr lang="pt-BR" dirty="0" smtClean="0">
                <a:solidFill>
                  <a:srgbClr val="FF0000"/>
                </a:solidFill>
              </a:rPr>
              <a:t>o</a:t>
            </a:r>
            <a:r>
              <a:rPr lang="pt-BR" dirty="0" smtClean="0"/>
              <a:t>, também, porque </a:t>
            </a:r>
            <a:r>
              <a:rPr lang="pt-BR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abranda a solidão </a:t>
            </a:r>
            <a:r>
              <a:rPr lang="pt-BR" dirty="0" smtClean="0"/>
              <a:t>– aquela terrível solidão</a:t>
            </a:r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em que uma consciência horrorizada observa, da margem do mundo, o insondável e frio abismo sem vida. Procurei-</a:t>
            </a:r>
            <a:r>
              <a:rPr lang="pt-BR" dirty="0" smtClean="0">
                <a:solidFill>
                  <a:srgbClr val="FF0000"/>
                </a:solidFill>
              </a:rPr>
              <a:t>o</a:t>
            </a:r>
            <a:r>
              <a:rPr lang="pt-BR" dirty="0" smtClean="0"/>
              <a:t>, finalmente, porque na união do amor vi, em mística miniatura, </a:t>
            </a:r>
            <a:r>
              <a:rPr lang="pt-BR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visão prefigurada do paraíso </a:t>
            </a:r>
            <a:r>
              <a:rPr lang="pt-BR" dirty="0" smtClean="0"/>
              <a:t>que santos e poetas imaginaram. Isso foi o que procurei e, embora pudesse parecer bom demais para a vida humana, foi o que encontrei.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052736"/>
            <a:ext cx="7674056" cy="519566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dirty="0" smtClean="0"/>
              <a:t>	Com </a:t>
            </a:r>
            <a:r>
              <a:rPr lang="pt-BR" dirty="0" smtClean="0"/>
              <a:t>igual paixão busquei o </a:t>
            </a:r>
            <a:r>
              <a:rPr lang="pt-BR" b="1" u="sng" dirty="0" smtClean="0">
                <a:solidFill>
                  <a:srgbClr val="FFC000"/>
                </a:solidFill>
              </a:rPr>
              <a:t>conhecimento</a:t>
            </a:r>
            <a:r>
              <a:rPr lang="pt-B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pt-BR" dirty="0" smtClean="0"/>
              <a:t> Desejei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compreender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 corações dos homens</a:t>
            </a:r>
            <a:r>
              <a:rPr lang="pt-BR" dirty="0" smtClean="0"/>
              <a:t>. Desejei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saber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 que as estrelas brilham</a:t>
            </a:r>
            <a:r>
              <a:rPr lang="pt-BR" dirty="0" smtClean="0"/>
              <a:t>. E tentei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apreender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força pitagórica </a:t>
            </a:r>
            <a:r>
              <a:rPr lang="pt-BR" dirty="0" smtClean="0"/>
              <a:t>pela qual o número se mantém acima do fluxo. Um pouco disso, não muito, encontrei.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5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620688"/>
            <a:ext cx="7643192" cy="5688632"/>
          </a:xfrm>
        </p:spPr>
        <p:txBody>
          <a:bodyPr>
            <a:normAutofit fontScale="92500"/>
          </a:bodyPr>
          <a:lstStyle/>
          <a:p>
            <a:pPr marL="82296" indent="0" algn="just">
              <a:buNone/>
            </a:pP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Amor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e conhecimento</a:t>
            </a:r>
            <a:r>
              <a:rPr lang="pt-BR" dirty="0" smtClean="0"/>
              <a:t>, até onde foram possíveis, conduziram-me aos </a:t>
            </a: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caminhos do</a:t>
            </a:r>
            <a:r>
              <a:rPr lang="pt-BR" dirty="0" smtClean="0"/>
              <a:t>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paraíso</a:t>
            </a:r>
            <a:r>
              <a:rPr lang="pt-BR" dirty="0" smtClean="0"/>
              <a:t>. Mas a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compaixão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smtClean="0"/>
              <a:t>sempre me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trouxe de volta à Terra</a:t>
            </a:r>
            <a:r>
              <a:rPr lang="pt-BR" dirty="0" smtClean="0"/>
              <a:t>. Ecos de gritos de dor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smtClean="0"/>
              <a:t>reverberam em meu coração. Crianças famintas, vítimas torturadas por opressores, velhos desprotegidos – odiosa carga para seus filhos – e o </a:t>
            </a: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mundo inteiro</a:t>
            </a:r>
            <a:r>
              <a:rPr lang="pt-BR" dirty="0" smtClean="0"/>
              <a:t> de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solidão</a:t>
            </a:r>
            <a:r>
              <a:rPr lang="pt-BR" dirty="0" smtClean="0"/>
              <a:t>,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pobreza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u="sng" dirty="0" smtClean="0">
                <a:solidFill>
                  <a:schemeClr val="accent3">
                    <a:lumMod val="75000"/>
                  </a:schemeClr>
                </a:solidFill>
              </a:rPr>
              <a:t>dor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smtClean="0"/>
              <a:t>transformam em </a:t>
            </a:r>
            <a:r>
              <a:rPr lang="pt-BR" dirty="0" smtClean="0"/>
              <a:t>arremedo </a:t>
            </a:r>
            <a:r>
              <a:rPr lang="pt-BR" dirty="0" smtClean="0"/>
              <a:t>o que a vida humana poderia ser. Anseio ardentemente aliviar o mal, mas não posso, e também sofro.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47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pt-BR" dirty="0" smtClean="0"/>
              <a:t>	Isso </a:t>
            </a:r>
            <a:r>
              <a:rPr lang="pt-BR" dirty="0" smtClean="0"/>
              <a:t>foi a </a:t>
            </a:r>
            <a:r>
              <a:rPr lang="pt-BR" b="1" dirty="0" smtClean="0"/>
              <a:t>minha vida</a:t>
            </a:r>
            <a:r>
              <a:rPr lang="pt-BR" dirty="0" smtClean="0"/>
              <a:t>. Achei-a </a:t>
            </a:r>
            <a:r>
              <a:rPr lang="pt-BR" b="1" u="sng" dirty="0" smtClean="0"/>
              <a:t>digna</a:t>
            </a:r>
            <a:r>
              <a:rPr lang="pt-BR" dirty="0" smtClean="0"/>
              <a:t> de ser vivida e </a:t>
            </a:r>
            <a:r>
              <a:rPr lang="pt-BR" b="1" dirty="0" smtClean="0"/>
              <a:t>vivê-la-ia de novo </a:t>
            </a:r>
            <a:r>
              <a:rPr lang="pt-BR" dirty="0" smtClean="0"/>
              <a:t>com a maior alegria se a oportunidade me fosse oferecida. </a:t>
            </a:r>
          </a:p>
          <a:p>
            <a:endParaRPr lang="pt-BR" dirty="0"/>
          </a:p>
          <a:p>
            <a:endParaRPr lang="pt-BR" dirty="0" smtClean="0"/>
          </a:p>
          <a:p>
            <a:pPr marL="0" indent="0" algn="r">
              <a:buNone/>
            </a:pPr>
            <a:r>
              <a:rPr lang="pt-BR" sz="1800" dirty="0" smtClean="0"/>
              <a:t>(RUSSELL, Bertrand. </a:t>
            </a:r>
            <a:r>
              <a:rPr lang="pt-BR" sz="1800" i="1" dirty="0" smtClean="0"/>
              <a:t>Revista Mensal de Cultura</a:t>
            </a:r>
            <a:r>
              <a:rPr lang="pt-BR" sz="1800" dirty="0" smtClean="0"/>
              <a:t>. Enciclopédia Bloch, n. 53, set. 1971. p. 83.)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64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115408" y="332656"/>
            <a:ext cx="1032655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VIDA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4100" y="1908121"/>
            <a:ext cx="106163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Amor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91758" y="1069831"/>
            <a:ext cx="161634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PAIXÕES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40257" y="1916832"/>
            <a:ext cx="2420519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Conhecimento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94614" y="1988840"/>
            <a:ext cx="1891378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B0F0"/>
                </a:solidFill>
              </a:rPr>
              <a:t>Compaixão</a:t>
            </a:r>
            <a:endParaRPr lang="pt-BR" sz="2400" b="1" dirty="0">
              <a:solidFill>
                <a:srgbClr val="00B0F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3164775"/>
            <a:ext cx="2450991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- Traz êxtase</a:t>
            </a:r>
          </a:p>
          <a:p>
            <a:pPr algn="ctr"/>
            <a:r>
              <a:rPr lang="pt-BR" sz="2400" b="1" dirty="0" smtClean="0"/>
              <a:t>- Abranda </a:t>
            </a:r>
            <a:r>
              <a:rPr lang="pt-BR" sz="2400" b="1" dirty="0"/>
              <a:t>solidão</a:t>
            </a:r>
          </a:p>
          <a:p>
            <a:pPr algn="ctr"/>
            <a:r>
              <a:rPr lang="pt-BR" sz="2400" b="1" dirty="0" smtClean="0"/>
              <a:t>- Visão </a:t>
            </a:r>
            <a:r>
              <a:rPr lang="pt-BR" sz="2400" b="1" dirty="0"/>
              <a:t>do </a:t>
            </a:r>
            <a:r>
              <a:rPr lang="pt-BR" sz="2400" b="1" dirty="0" smtClean="0"/>
              <a:t>paraíso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59632" y="5380039"/>
            <a:ext cx="3372103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Conduzem ao Paraíso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370985" y="3192075"/>
            <a:ext cx="2684838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- Coração humano</a:t>
            </a:r>
          </a:p>
          <a:p>
            <a:pPr algn="ctr"/>
            <a:r>
              <a:rPr lang="pt-BR" sz="2400" b="1" dirty="0" smtClean="0"/>
              <a:t>- Brilho </a:t>
            </a:r>
            <a:r>
              <a:rPr lang="pt-BR" sz="2400" b="1" dirty="0"/>
              <a:t>das estrelas</a:t>
            </a:r>
          </a:p>
          <a:p>
            <a:pPr algn="ctr"/>
            <a:r>
              <a:rPr lang="pt-BR" sz="2400" b="1" dirty="0" smtClean="0"/>
              <a:t>- Força pitagórica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300192" y="3140968"/>
            <a:ext cx="2304256" cy="156966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Mundo inteiro:</a:t>
            </a:r>
          </a:p>
          <a:p>
            <a:pPr algn="ctr"/>
            <a:r>
              <a:rPr lang="pt-BR" sz="2400" b="1" dirty="0" smtClean="0"/>
              <a:t>- </a:t>
            </a:r>
            <a:r>
              <a:rPr lang="pt-BR" sz="2400" b="1" dirty="0" smtClean="0"/>
              <a:t>Solidão</a:t>
            </a:r>
          </a:p>
          <a:p>
            <a:pPr algn="ctr"/>
            <a:r>
              <a:rPr lang="pt-BR" sz="2400" b="1" dirty="0" smtClean="0"/>
              <a:t>- </a:t>
            </a:r>
            <a:r>
              <a:rPr lang="pt-BR" sz="2400" b="1" dirty="0"/>
              <a:t>Pobreza</a:t>
            </a:r>
          </a:p>
          <a:p>
            <a:pPr algn="ctr"/>
            <a:r>
              <a:rPr lang="pt-BR" sz="2400" b="1" dirty="0"/>
              <a:t>- </a:t>
            </a:r>
            <a:r>
              <a:rPr lang="pt-BR" sz="2400" b="1" dirty="0" smtClean="0"/>
              <a:t>Dor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194380" y="5517232"/>
            <a:ext cx="3291613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Traz de volta a Terra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223629" y="6135687"/>
            <a:ext cx="1832194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  Vida </a:t>
            </a:r>
            <a:r>
              <a:rPr lang="pt-BR" sz="2400" b="1" dirty="0" smtClean="0"/>
              <a:t>digna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1610173" y="2369786"/>
            <a:ext cx="0" cy="794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" idx="2"/>
          </p:cNvCxnSpPr>
          <p:nvPr/>
        </p:nvCxnSpPr>
        <p:spPr>
          <a:xfrm>
            <a:off x="1621032" y="4365104"/>
            <a:ext cx="901995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4" idx="2"/>
          </p:cNvCxnSpPr>
          <p:nvPr/>
        </p:nvCxnSpPr>
        <p:spPr>
          <a:xfrm flipH="1">
            <a:off x="3733852" y="4392404"/>
            <a:ext cx="979552" cy="90880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6" idx="0"/>
          </p:cNvCxnSpPr>
          <p:nvPr/>
        </p:nvCxnSpPr>
        <p:spPr>
          <a:xfrm flipH="1">
            <a:off x="1664918" y="1268725"/>
            <a:ext cx="2226842" cy="6393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7" idx="3"/>
            <a:endCxn id="9" idx="0"/>
          </p:cNvCxnSpPr>
          <p:nvPr/>
        </p:nvCxnSpPr>
        <p:spPr>
          <a:xfrm>
            <a:off x="5508104" y="1300664"/>
            <a:ext cx="2032199" cy="68817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526323" y="1531496"/>
            <a:ext cx="0" cy="3766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4509221" y="2450505"/>
            <a:ext cx="0" cy="74157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18" idx="0"/>
          </p:cNvCxnSpPr>
          <p:nvPr/>
        </p:nvCxnSpPr>
        <p:spPr>
          <a:xfrm flipH="1">
            <a:off x="7452320" y="2450505"/>
            <a:ext cx="345846" cy="69046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6055823" y="5978897"/>
            <a:ext cx="1557865" cy="38762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3039721" y="5841704"/>
            <a:ext cx="1183907" cy="52481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537796" y="794321"/>
            <a:ext cx="0" cy="27551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8" idx="2"/>
            <a:endCxn id="21" idx="0"/>
          </p:cNvCxnSpPr>
          <p:nvPr/>
        </p:nvCxnSpPr>
        <p:spPr>
          <a:xfrm flipH="1">
            <a:off x="6840187" y="4710628"/>
            <a:ext cx="612133" cy="80660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</TotalTime>
  <Words>307</Words>
  <Application>Microsoft Office PowerPoint</Application>
  <PresentationFormat>Apresentação na tela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Solstício</vt:lpstr>
      <vt:lpstr>LEITURA:  ESTRATÉGIAS PARA COMPREENSÃO DE TEXTOS</vt:lpstr>
      <vt:lpstr>LEITURA</vt:lpstr>
      <vt:lpstr>DECODIFICAÇÃO E ELABORAÇÃO DE FLUXOGRAMA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TEXTO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LEITURA:  ESTRATÉGIAS PARA COMPREENSÃO DE TEXTOS</dc:title>
  <dc:creator>Lucas</dc:creator>
  <cp:lastModifiedBy>Lucas</cp:lastModifiedBy>
  <cp:revision>6</cp:revision>
  <dcterms:created xsi:type="dcterms:W3CDTF">2014-03-13T18:49:44Z</dcterms:created>
  <dcterms:modified xsi:type="dcterms:W3CDTF">2014-03-13T20:49:08Z</dcterms:modified>
</cp:coreProperties>
</file>