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707079-3D92-AB4F-BB0F-60049912C7D7}" v="3493" dt="2024-08-11T05:07:42.44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8/11/2024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8/11/2024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8/11/2024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8/11/2024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8/11/2024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8/11/2024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pt-BR" dirty="0"/>
              <a:t>Plataforma de projetos para Freelancers</a:t>
            </a:r>
          </a:p>
        </p:txBody>
      </p:sp>
      <p:sp>
        <p:nvSpPr>
          <p:cNvPr id="3" name="Subtitle 2"/>
          <p:cNvSpPr>
            <a:spLocks noGrp="1"/>
          </p:cNvSpPr>
          <p:nvPr>
            <p:ph type="subTitle" idx="1"/>
          </p:nvPr>
        </p:nvSpPr>
        <p:spPr/>
        <p:txBody>
          <a:bodyPr vert="horz" lIns="91440" tIns="45720" rIns="91440" bIns="45720" rtlCol="0" anchor="t">
            <a:normAutofit/>
          </a:bodyPr>
          <a:lstStyle/>
          <a:p>
            <a:r>
              <a:rPr lang="en-US" dirty="0"/>
              <a:t>"Talento Livre"</a:t>
            </a:r>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5151C-70AF-EFF0-AA91-28BD0E3365ED}"/>
              </a:ext>
            </a:extLst>
          </p:cNvPr>
          <p:cNvSpPr>
            <a:spLocks noGrp="1"/>
          </p:cNvSpPr>
          <p:nvPr>
            <p:ph type="title"/>
          </p:nvPr>
        </p:nvSpPr>
        <p:spPr/>
        <p:txBody>
          <a:bodyPr/>
          <a:lstStyle/>
          <a:p>
            <a:r>
              <a:rPr lang="en-US" dirty="0"/>
              <a:t>1 - </a:t>
            </a:r>
            <a:r>
              <a:rPr lang="en-US" dirty="0" err="1"/>
              <a:t>Cadastro</a:t>
            </a:r>
          </a:p>
        </p:txBody>
      </p:sp>
      <p:sp>
        <p:nvSpPr>
          <p:cNvPr id="3" name="Content Placeholder 2">
            <a:extLst>
              <a:ext uri="{FF2B5EF4-FFF2-40B4-BE49-F238E27FC236}">
                <a16:creationId xmlns:a16="http://schemas.microsoft.com/office/drawing/2014/main" id="{23F04A2F-150B-BE45-69D5-794EB9C957B9}"/>
              </a:ext>
            </a:extLst>
          </p:cNvPr>
          <p:cNvSpPr>
            <a:spLocks noGrp="1"/>
          </p:cNvSpPr>
          <p:nvPr>
            <p:ph idx="1"/>
          </p:nvPr>
        </p:nvSpPr>
        <p:spPr/>
        <p:txBody>
          <a:bodyPr vert="horz" lIns="91440" tIns="45720" rIns="91440" bIns="45720" rtlCol="0" anchor="t">
            <a:normAutofit/>
          </a:bodyPr>
          <a:lstStyle/>
          <a:p>
            <a:r>
              <a:rPr lang="pt-BR" dirty="0"/>
              <a:t>Freelancers (pessoa física) podem se cadastrar na plataforma oferecendo suas habilidades e serviços.</a:t>
            </a:r>
          </a:p>
          <a:p>
            <a:r>
              <a:rPr lang="pt-BR" dirty="0"/>
              <a:t>Empresas (pessoa jurídica) podem se cadastrar na plataforma e inserir suas necessidades de serviços a serem realizados</a:t>
            </a:r>
          </a:p>
          <a:p>
            <a:r>
              <a:rPr lang="pt-BR" dirty="0"/>
              <a:t>(Funcionalidade nova) Ao se cadastrarem é criada automaticamente uma carteira para movimentação de valores, com as particularidades de cada perfil. Será criado também um perfil administrador que será o responsável por gerenciar as carteiras.</a:t>
            </a:r>
          </a:p>
        </p:txBody>
      </p:sp>
    </p:spTree>
    <p:extLst>
      <p:ext uri="{BB962C8B-B14F-4D97-AF65-F5344CB8AC3E}">
        <p14:creationId xmlns:p14="http://schemas.microsoft.com/office/powerpoint/2010/main" val="6140364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1538A1D-7235-B6A4-3B23-618EB5845DF7}"/>
              </a:ext>
            </a:extLst>
          </p:cNvPr>
          <p:cNvSpPr txBox="1"/>
          <p:nvPr/>
        </p:nvSpPr>
        <p:spPr>
          <a:xfrm>
            <a:off x="7451912" y="2487705"/>
            <a:ext cx="3182470" cy="2308324"/>
          </a:xfrm>
          <a:prstGeom prst="rect">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PPF</a:t>
            </a:r>
            <a:endParaRPr lang="en-US"/>
          </a:p>
          <a:p>
            <a:endParaRPr lang="en-US" dirty="0"/>
          </a:p>
          <a:p>
            <a:pPr marL="742950" lvl="1" indent="-285750">
              <a:buFont typeface="Calibri"/>
              <a:buChar char="-"/>
            </a:pPr>
            <a:r>
              <a:rPr lang="en-US" dirty="0"/>
              <a:t>FREELANCERS</a:t>
            </a:r>
          </a:p>
          <a:p>
            <a:pPr marL="1200150" lvl="2" indent="-285750">
              <a:buFont typeface="Wingdings"/>
              <a:buChar char="§"/>
            </a:pPr>
            <a:r>
              <a:rPr lang="en-US" dirty="0"/>
              <a:t>HABILIDADES</a:t>
            </a:r>
          </a:p>
          <a:p>
            <a:pPr marL="742950" lvl="1" indent="-285750">
              <a:buFont typeface="Calibri"/>
              <a:buChar char="-"/>
            </a:pPr>
            <a:endParaRPr lang="en-US" dirty="0"/>
          </a:p>
          <a:p>
            <a:pPr marL="742950" lvl="1" indent="-285750">
              <a:buFont typeface="Calibri"/>
              <a:buChar char="-"/>
            </a:pPr>
            <a:endParaRPr lang="en-US" dirty="0"/>
          </a:p>
          <a:p>
            <a:pPr marL="742950" lvl="1" indent="-285750">
              <a:buFont typeface="Calibri"/>
              <a:buChar char="-"/>
            </a:pPr>
            <a:r>
              <a:rPr lang="en-US" dirty="0"/>
              <a:t>EMPRESAS</a:t>
            </a:r>
          </a:p>
          <a:p>
            <a:pPr marL="1200150" lvl="2" indent="-285750">
              <a:buFont typeface="Wingdings"/>
              <a:buChar char="§"/>
            </a:pPr>
            <a:r>
              <a:rPr lang="en-US" dirty="0"/>
              <a:t>PROJETOS</a:t>
            </a:r>
          </a:p>
        </p:txBody>
      </p:sp>
      <p:sp>
        <p:nvSpPr>
          <p:cNvPr id="3" name="TextBox 2">
            <a:extLst>
              <a:ext uri="{FF2B5EF4-FFF2-40B4-BE49-F238E27FC236}">
                <a16:creationId xmlns:a16="http://schemas.microsoft.com/office/drawing/2014/main" id="{BEA88317-A4C7-8E89-76DD-EFFF5D8FC180}"/>
              </a:ext>
            </a:extLst>
          </p:cNvPr>
          <p:cNvSpPr txBox="1"/>
          <p:nvPr/>
        </p:nvSpPr>
        <p:spPr>
          <a:xfrm>
            <a:off x="2039471" y="4202205"/>
            <a:ext cx="3182470" cy="369332"/>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EMPRESA</a:t>
            </a:r>
          </a:p>
        </p:txBody>
      </p:sp>
      <p:sp>
        <p:nvSpPr>
          <p:cNvPr id="7" name="TextBox 6">
            <a:extLst>
              <a:ext uri="{FF2B5EF4-FFF2-40B4-BE49-F238E27FC236}">
                <a16:creationId xmlns:a16="http://schemas.microsoft.com/office/drawing/2014/main" id="{63E984B7-B773-39DB-7902-BEBEA20DDB7B}"/>
              </a:ext>
            </a:extLst>
          </p:cNvPr>
          <p:cNvSpPr txBox="1"/>
          <p:nvPr/>
        </p:nvSpPr>
        <p:spPr>
          <a:xfrm>
            <a:off x="2039470" y="2678204"/>
            <a:ext cx="3182470" cy="369332"/>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FREELANCER</a:t>
            </a:r>
          </a:p>
        </p:txBody>
      </p:sp>
      <p:sp>
        <p:nvSpPr>
          <p:cNvPr id="11" name="Arrow: Right 10">
            <a:extLst>
              <a:ext uri="{FF2B5EF4-FFF2-40B4-BE49-F238E27FC236}">
                <a16:creationId xmlns:a16="http://schemas.microsoft.com/office/drawing/2014/main" id="{BF0E9CAE-7F61-3C88-CCE3-77979C43DCE8}"/>
              </a:ext>
            </a:extLst>
          </p:cNvPr>
          <p:cNvSpPr/>
          <p:nvPr/>
        </p:nvSpPr>
        <p:spPr>
          <a:xfrm>
            <a:off x="5636558" y="2678206"/>
            <a:ext cx="1199029" cy="34738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Right 11">
            <a:extLst>
              <a:ext uri="{FF2B5EF4-FFF2-40B4-BE49-F238E27FC236}">
                <a16:creationId xmlns:a16="http://schemas.microsoft.com/office/drawing/2014/main" id="{44A68518-EB73-553D-9C7E-7CDB05B93EDD}"/>
              </a:ext>
            </a:extLst>
          </p:cNvPr>
          <p:cNvSpPr/>
          <p:nvPr/>
        </p:nvSpPr>
        <p:spPr>
          <a:xfrm>
            <a:off x="5636557" y="4202206"/>
            <a:ext cx="1199029" cy="34738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B63B61F3-E362-38D5-562B-50EBB3BCF7B4}"/>
              </a:ext>
            </a:extLst>
          </p:cNvPr>
          <p:cNvSpPr txBox="1"/>
          <p:nvPr/>
        </p:nvSpPr>
        <p:spPr>
          <a:xfrm>
            <a:off x="5025838" y="459441"/>
            <a:ext cx="2140323"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800" dirty="0"/>
              <a:t>CADASTRO</a:t>
            </a:r>
          </a:p>
        </p:txBody>
      </p:sp>
    </p:spTree>
    <p:extLst>
      <p:ext uri="{BB962C8B-B14F-4D97-AF65-F5344CB8AC3E}">
        <p14:creationId xmlns:p14="http://schemas.microsoft.com/office/powerpoint/2010/main" val="24822402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72380-D86E-A350-2D97-3006AC6498C4}"/>
              </a:ext>
            </a:extLst>
          </p:cNvPr>
          <p:cNvSpPr>
            <a:spLocks noGrp="1"/>
          </p:cNvSpPr>
          <p:nvPr>
            <p:ph type="title"/>
          </p:nvPr>
        </p:nvSpPr>
        <p:spPr/>
        <p:txBody>
          <a:bodyPr/>
          <a:lstStyle/>
          <a:p>
            <a:r>
              <a:rPr lang="en-US" dirty="0"/>
              <a:t>2 – </a:t>
            </a:r>
            <a:r>
              <a:rPr lang="en-US" dirty="0" err="1"/>
              <a:t>Cadastro</a:t>
            </a:r>
            <a:r>
              <a:rPr lang="en-US" dirty="0"/>
              <a:t> de </a:t>
            </a:r>
            <a:r>
              <a:rPr lang="en-US" dirty="0" err="1"/>
              <a:t>Projetos</a:t>
            </a:r>
            <a:r>
              <a:rPr lang="en-US" dirty="0"/>
              <a:t> (</a:t>
            </a:r>
            <a:r>
              <a:rPr lang="en-US" dirty="0" err="1"/>
              <a:t>Empresa</a:t>
            </a:r>
            <a:r>
              <a:rPr lang="en-US" dirty="0"/>
              <a:t>)</a:t>
            </a:r>
          </a:p>
        </p:txBody>
      </p:sp>
      <p:sp>
        <p:nvSpPr>
          <p:cNvPr id="3" name="Content Placeholder 2">
            <a:extLst>
              <a:ext uri="{FF2B5EF4-FFF2-40B4-BE49-F238E27FC236}">
                <a16:creationId xmlns:a16="http://schemas.microsoft.com/office/drawing/2014/main" id="{6AEA4965-00FE-0D02-0F13-E6982BA166A6}"/>
              </a:ext>
            </a:extLst>
          </p:cNvPr>
          <p:cNvSpPr>
            <a:spLocks noGrp="1"/>
          </p:cNvSpPr>
          <p:nvPr>
            <p:ph idx="1"/>
          </p:nvPr>
        </p:nvSpPr>
        <p:spPr/>
        <p:txBody>
          <a:bodyPr vert="horz" lIns="91440" tIns="45720" rIns="91440" bIns="45720" rtlCol="0" anchor="t">
            <a:normAutofit/>
          </a:bodyPr>
          <a:lstStyle/>
          <a:p>
            <a:r>
              <a:rPr lang="en-US" dirty="0"/>
              <a:t>A </a:t>
            </a:r>
            <a:r>
              <a:rPr lang="en-US" dirty="0" err="1"/>
              <a:t>empresa</a:t>
            </a:r>
            <a:r>
              <a:rPr lang="en-US" dirty="0"/>
              <a:t> </a:t>
            </a:r>
            <a:r>
              <a:rPr lang="en-US" dirty="0" err="1"/>
              <a:t>pode</a:t>
            </a:r>
            <a:r>
              <a:rPr lang="en-US" dirty="0"/>
              <a:t> </a:t>
            </a:r>
            <a:r>
              <a:rPr lang="en-US" dirty="0" err="1"/>
              <a:t>inserir</a:t>
            </a:r>
            <a:r>
              <a:rPr lang="en-US" dirty="0"/>
              <a:t> </a:t>
            </a:r>
            <a:r>
              <a:rPr lang="en-US" dirty="0" err="1"/>
              <a:t>uma</a:t>
            </a:r>
            <a:r>
              <a:rPr lang="en-US" dirty="0"/>
              <a:t> </a:t>
            </a:r>
            <a:r>
              <a:rPr lang="en-US" dirty="0" err="1"/>
              <a:t>determinada</a:t>
            </a:r>
            <a:r>
              <a:rPr lang="en-US" dirty="0"/>
              <a:t> </a:t>
            </a:r>
            <a:r>
              <a:rPr lang="en-US" dirty="0" err="1"/>
              <a:t>necessidade</a:t>
            </a:r>
            <a:r>
              <a:rPr lang="en-US" dirty="0"/>
              <a:t> de </a:t>
            </a:r>
            <a:r>
              <a:rPr lang="en-US" dirty="0" err="1"/>
              <a:t>servico</a:t>
            </a:r>
            <a:r>
              <a:rPr lang="en-US" dirty="0"/>
              <a:t>, </a:t>
            </a:r>
            <a:r>
              <a:rPr lang="en-US" dirty="0" err="1"/>
              <a:t>esta</a:t>
            </a:r>
            <a:r>
              <a:rPr lang="en-US" dirty="0"/>
              <a:t> </a:t>
            </a:r>
            <a:r>
              <a:rPr lang="en-US" dirty="0" err="1"/>
              <a:t>necessidade</a:t>
            </a:r>
            <a:r>
              <a:rPr lang="en-US" dirty="0"/>
              <a:t> </a:t>
            </a:r>
            <a:r>
              <a:rPr lang="en-US" dirty="0" err="1"/>
              <a:t>dentro</a:t>
            </a:r>
            <a:r>
              <a:rPr lang="en-US" dirty="0"/>
              <a:t> da </a:t>
            </a:r>
            <a:r>
              <a:rPr lang="en-US" dirty="0" err="1"/>
              <a:t>plataforma</a:t>
            </a:r>
            <a:r>
              <a:rPr lang="en-US" dirty="0"/>
              <a:t> se </a:t>
            </a:r>
            <a:r>
              <a:rPr lang="en-US" dirty="0" err="1"/>
              <a:t>torna</a:t>
            </a:r>
            <a:r>
              <a:rPr lang="en-US" dirty="0"/>
              <a:t> um </a:t>
            </a:r>
            <a:r>
              <a:rPr lang="en-US" dirty="0" err="1"/>
              <a:t>projeto</a:t>
            </a:r>
            <a:r>
              <a:rPr lang="en-US" dirty="0"/>
              <a:t>.</a:t>
            </a:r>
          </a:p>
          <a:p>
            <a:r>
              <a:rPr lang="en-US" dirty="0"/>
              <a:t>Este </a:t>
            </a:r>
            <a:r>
              <a:rPr lang="en-US" dirty="0" err="1"/>
              <a:t>projeto</a:t>
            </a:r>
            <a:r>
              <a:rPr lang="en-US" dirty="0"/>
              <a:t> </a:t>
            </a:r>
            <a:r>
              <a:rPr lang="en-US" dirty="0" err="1"/>
              <a:t>deve</a:t>
            </a:r>
            <a:r>
              <a:rPr lang="en-US" dirty="0"/>
              <a:t> </a:t>
            </a:r>
            <a:r>
              <a:rPr lang="en-US" dirty="0" err="1"/>
              <a:t>conter</a:t>
            </a:r>
            <a:r>
              <a:rPr lang="en-US" dirty="0"/>
              <a:t> </a:t>
            </a:r>
            <a:r>
              <a:rPr lang="en-US" dirty="0" err="1"/>
              <a:t>uma</a:t>
            </a:r>
            <a:r>
              <a:rPr lang="en-US" dirty="0"/>
              <a:t> </a:t>
            </a:r>
            <a:r>
              <a:rPr lang="en-US" dirty="0" err="1"/>
              <a:t>descricacao</a:t>
            </a:r>
            <a:r>
              <a:rPr lang="en-US" dirty="0"/>
              <a:t> </a:t>
            </a:r>
            <a:r>
              <a:rPr lang="en-US" dirty="0" err="1"/>
              <a:t>detalhada</a:t>
            </a:r>
            <a:r>
              <a:rPr lang="en-US" dirty="0"/>
              <a:t> da </a:t>
            </a:r>
            <a:r>
              <a:rPr lang="en-US" dirty="0" err="1"/>
              <a:t>necessidade</a:t>
            </a:r>
            <a:r>
              <a:rPr lang="en-US" dirty="0"/>
              <a:t> </a:t>
            </a:r>
            <a:r>
              <a:rPr lang="en-US" dirty="0" err="1"/>
              <a:t>bem</a:t>
            </a:r>
            <a:r>
              <a:rPr lang="en-US" dirty="0"/>
              <a:t> </a:t>
            </a:r>
            <a:r>
              <a:rPr lang="en-US" dirty="0" err="1"/>
              <a:t>como</a:t>
            </a:r>
            <a:r>
              <a:rPr lang="en-US" dirty="0"/>
              <a:t> as </a:t>
            </a:r>
            <a:r>
              <a:rPr lang="en-US" dirty="0" err="1"/>
              <a:t>habilidades</a:t>
            </a:r>
            <a:r>
              <a:rPr lang="en-US" dirty="0"/>
              <a:t> do freelancer ideal para a </a:t>
            </a:r>
            <a:r>
              <a:rPr lang="en-US" dirty="0" err="1"/>
              <a:t>iniciativa</a:t>
            </a:r>
            <a:r>
              <a:rPr lang="en-US" dirty="0"/>
              <a:t>.</a:t>
            </a:r>
          </a:p>
        </p:txBody>
      </p:sp>
    </p:spTree>
    <p:extLst>
      <p:ext uri="{BB962C8B-B14F-4D97-AF65-F5344CB8AC3E}">
        <p14:creationId xmlns:p14="http://schemas.microsoft.com/office/powerpoint/2010/main" val="23719994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1538A1D-7235-B6A4-3B23-618EB5845DF7}"/>
              </a:ext>
            </a:extLst>
          </p:cNvPr>
          <p:cNvSpPr txBox="1"/>
          <p:nvPr/>
        </p:nvSpPr>
        <p:spPr>
          <a:xfrm>
            <a:off x="7239000" y="2459690"/>
            <a:ext cx="3182470" cy="1754326"/>
          </a:xfrm>
          <a:prstGeom prst="rect">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PPF</a:t>
            </a:r>
          </a:p>
          <a:p>
            <a:pPr marL="285750" indent="-285750">
              <a:buFont typeface="Calibri"/>
              <a:buChar char="-"/>
            </a:pPr>
            <a:r>
              <a:rPr lang="en-US" dirty="0"/>
              <a:t>PROJETO</a:t>
            </a:r>
          </a:p>
          <a:p>
            <a:pPr marL="742950" lvl="1" indent="-285750">
              <a:buFont typeface="Courier New"/>
              <a:buChar char="o"/>
            </a:pPr>
            <a:r>
              <a:rPr lang="en-US" dirty="0"/>
              <a:t>TITULO</a:t>
            </a:r>
          </a:p>
          <a:p>
            <a:pPr marL="742950" lvl="1" indent="-285750">
              <a:buFont typeface="Courier New"/>
              <a:buChar char="o"/>
            </a:pPr>
            <a:r>
              <a:rPr lang="en-US" dirty="0"/>
              <a:t>DESCRICAO</a:t>
            </a:r>
          </a:p>
          <a:p>
            <a:pPr marL="742950" lvl="1" indent="-285750">
              <a:buFont typeface="Courier New"/>
              <a:buChar char="o"/>
            </a:pPr>
            <a:r>
              <a:rPr lang="en-US" dirty="0"/>
              <a:t>HABILIDADES PROCURADAS</a:t>
            </a:r>
          </a:p>
        </p:txBody>
      </p:sp>
      <p:sp>
        <p:nvSpPr>
          <p:cNvPr id="3" name="TextBox 2">
            <a:extLst>
              <a:ext uri="{FF2B5EF4-FFF2-40B4-BE49-F238E27FC236}">
                <a16:creationId xmlns:a16="http://schemas.microsoft.com/office/drawing/2014/main" id="{BEA88317-A4C7-8E89-76DD-EFFF5D8FC180}"/>
              </a:ext>
            </a:extLst>
          </p:cNvPr>
          <p:cNvSpPr txBox="1"/>
          <p:nvPr/>
        </p:nvSpPr>
        <p:spPr>
          <a:xfrm>
            <a:off x="1961030" y="3244102"/>
            <a:ext cx="3182470" cy="369332"/>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EMPRESA</a:t>
            </a:r>
          </a:p>
        </p:txBody>
      </p:sp>
      <p:sp>
        <p:nvSpPr>
          <p:cNvPr id="12" name="Arrow: Right 11">
            <a:extLst>
              <a:ext uri="{FF2B5EF4-FFF2-40B4-BE49-F238E27FC236}">
                <a16:creationId xmlns:a16="http://schemas.microsoft.com/office/drawing/2014/main" id="{44A68518-EB73-553D-9C7E-7CDB05B93EDD}"/>
              </a:ext>
            </a:extLst>
          </p:cNvPr>
          <p:cNvSpPr/>
          <p:nvPr/>
        </p:nvSpPr>
        <p:spPr>
          <a:xfrm>
            <a:off x="5496483" y="3255309"/>
            <a:ext cx="1199029" cy="34738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B63B61F3-E362-38D5-562B-50EBB3BCF7B4}"/>
              </a:ext>
            </a:extLst>
          </p:cNvPr>
          <p:cNvSpPr txBox="1"/>
          <p:nvPr/>
        </p:nvSpPr>
        <p:spPr>
          <a:xfrm>
            <a:off x="4134971" y="504265"/>
            <a:ext cx="392766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t>CADASTRO DE PROJETO</a:t>
            </a:r>
          </a:p>
        </p:txBody>
      </p:sp>
    </p:spTree>
    <p:extLst>
      <p:ext uri="{BB962C8B-B14F-4D97-AF65-F5344CB8AC3E}">
        <p14:creationId xmlns:p14="http://schemas.microsoft.com/office/powerpoint/2010/main" val="35959517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72380-D86E-A350-2D97-3006AC6498C4}"/>
              </a:ext>
            </a:extLst>
          </p:cNvPr>
          <p:cNvSpPr>
            <a:spLocks noGrp="1"/>
          </p:cNvSpPr>
          <p:nvPr>
            <p:ph type="title"/>
          </p:nvPr>
        </p:nvSpPr>
        <p:spPr/>
        <p:txBody>
          <a:bodyPr/>
          <a:lstStyle/>
          <a:p>
            <a:r>
              <a:rPr lang="pt-BR" dirty="0"/>
              <a:t>3 – Conectando freelancers à projetos</a:t>
            </a:r>
          </a:p>
        </p:txBody>
      </p:sp>
      <p:sp>
        <p:nvSpPr>
          <p:cNvPr id="3" name="Content Placeholder 2">
            <a:extLst>
              <a:ext uri="{FF2B5EF4-FFF2-40B4-BE49-F238E27FC236}">
                <a16:creationId xmlns:a16="http://schemas.microsoft.com/office/drawing/2014/main" id="{6AEA4965-00FE-0D02-0F13-E6982BA166A6}"/>
              </a:ext>
            </a:extLst>
          </p:cNvPr>
          <p:cNvSpPr>
            <a:spLocks noGrp="1"/>
          </p:cNvSpPr>
          <p:nvPr>
            <p:ph idx="1"/>
          </p:nvPr>
        </p:nvSpPr>
        <p:spPr/>
        <p:txBody>
          <a:bodyPr vert="horz" lIns="91440" tIns="45720" rIns="91440" bIns="45720" rtlCol="0" anchor="t">
            <a:normAutofit lnSpcReduction="10000"/>
          </a:bodyPr>
          <a:lstStyle/>
          <a:p>
            <a:r>
              <a:rPr lang="pt-BR" sz="2400" dirty="0"/>
              <a:t>O freelancer pode utilizar as ferramentas de busca da plataforma para localizar projetos de seu interesse. As buscas podem ser realizadas por um filtro geral dos projetos cadastradas ou mesmo buscar projetos que se encaixem no seu perfil de habilidades e área de atuação.</a:t>
            </a:r>
          </a:p>
          <a:p>
            <a:r>
              <a:rPr lang="pt-BR" sz="2400" dirty="0"/>
              <a:t>A partir deste momento, é iniciada uma negociação entre freelancer e empresa. O freelancer envia uma proposta à empresa contendo o valor que será cobrado pelo serviço proposto.</a:t>
            </a:r>
          </a:p>
          <a:p>
            <a:r>
              <a:rPr lang="pt-BR" sz="2400" dirty="0"/>
              <a:t>(Nova funcionalidade) Taxa de administração dos valores: Com o intuito de assegurar os pagamentos de ambas as partes, será cobrado um acréscimo de 10% sobre o valor da proposta do freelancer a ser pago pela empresa contratante do serviço.</a:t>
            </a:r>
          </a:p>
          <a:p>
            <a:r>
              <a:rPr lang="pt-BR" sz="2400" dirty="0"/>
              <a:t>Com a proposta em mãos é a vez da empresa agir, aceitando ou recusando a proposta enviada pelo freelancer.</a:t>
            </a:r>
          </a:p>
        </p:txBody>
      </p:sp>
    </p:spTree>
    <p:extLst>
      <p:ext uri="{BB962C8B-B14F-4D97-AF65-F5344CB8AC3E}">
        <p14:creationId xmlns:p14="http://schemas.microsoft.com/office/powerpoint/2010/main" val="23964631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1538A1D-7235-B6A4-3B23-618EB5845DF7}"/>
              </a:ext>
            </a:extLst>
          </p:cNvPr>
          <p:cNvSpPr txBox="1"/>
          <p:nvPr/>
        </p:nvSpPr>
        <p:spPr>
          <a:xfrm>
            <a:off x="7866530" y="1860176"/>
            <a:ext cx="3182470" cy="369332"/>
          </a:xfrm>
          <a:prstGeom prst="rect">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PPF</a:t>
            </a:r>
          </a:p>
        </p:txBody>
      </p:sp>
      <p:sp>
        <p:nvSpPr>
          <p:cNvPr id="3" name="TextBox 2">
            <a:extLst>
              <a:ext uri="{FF2B5EF4-FFF2-40B4-BE49-F238E27FC236}">
                <a16:creationId xmlns:a16="http://schemas.microsoft.com/office/drawing/2014/main" id="{BEA88317-A4C7-8E89-76DD-EFFF5D8FC180}"/>
              </a:ext>
            </a:extLst>
          </p:cNvPr>
          <p:cNvSpPr txBox="1"/>
          <p:nvPr/>
        </p:nvSpPr>
        <p:spPr>
          <a:xfrm>
            <a:off x="437030" y="1860176"/>
            <a:ext cx="3182470" cy="369332"/>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EMPRESA</a:t>
            </a:r>
          </a:p>
        </p:txBody>
      </p:sp>
      <p:sp>
        <p:nvSpPr>
          <p:cNvPr id="13" name="TextBox 12">
            <a:extLst>
              <a:ext uri="{FF2B5EF4-FFF2-40B4-BE49-F238E27FC236}">
                <a16:creationId xmlns:a16="http://schemas.microsoft.com/office/drawing/2014/main" id="{B63B61F3-E362-38D5-562B-50EBB3BCF7B4}"/>
              </a:ext>
            </a:extLst>
          </p:cNvPr>
          <p:cNvSpPr txBox="1"/>
          <p:nvPr/>
        </p:nvSpPr>
        <p:spPr>
          <a:xfrm>
            <a:off x="2510118" y="414618"/>
            <a:ext cx="716616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t>CONECTANDO FREEELANCERS E EMPRESAS</a:t>
            </a:r>
          </a:p>
        </p:txBody>
      </p:sp>
      <p:sp>
        <p:nvSpPr>
          <p:cNvPr id="5" name="Arrow: Right 4">
            <a:extLst>
              <a:ext uri="{FF2B5EF4-FFF2-40B4-BE49-F238E27FC236}">
                <a16:creationId xmlns:a16="http://schemas.microsoft.com/office/drawing/2014/main" id="{18AE2AF1-F1D6-8D0F-5573-F6C7716DD6E1}"/>
              </a:ext>
            </a:extLst>
          </p:cNvPr>
          <p:cNvSpPr/>
          <p:nvPr/>
        </p:nvSpPr>
        <p:spPr>
          <a:xfrm>
            <a:off x="4022912" y="1865781"/>
            <a:ext cx="3496234" cy="35858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46637128-834E-364D-29EC-6E7720ED77A2}"/>
              </a:ext>
            </a:extLst>
          </p:cNvPr>
          <p:cNvSpPr txBox="1"/>
          <p:nvPr/>
        </p:nvSpPr>
        <p:spPr>
          <a:xfrm>
            <a:off x="4616823" y="1490382"/>
            <a:ext cx="231401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CADASTRA PROJETO</a:t>
            </a:r>
          </a:p>
        </p:txBody>
      </p:sp>
      <p:sp>
        <p:nvSpPr>
          <p:cNvPr id="7" name="TextBox 6">
            <a:extLst>
              <a:ext uri="{FF2B5EF4-FFF2-40B4-BE49-F238E27FC236}">
                <a16:creationId xmlns:a16="http://schemas.microsoft.com/office/drawing/2014/main" id="{EC034FF4-AE2C-B0E1-EA88-316BB7EF021B}"/>
              </a:ext>
            </a:extLst>
          </p:cNvPr>
          <p:cNvSpPr txBox="1"/>
          <p:nvPr/>
        </p:nvSpPr>
        <p:spPr>
          <a:xfrm>
            <a:off x="437030" y="2857499"/>
            <a:ext cx="3182470" cy="369332"/>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FREELANCE</a:t>
            </a:r>
          </a:p>
        </p:txBody>
      </p:sp>
      <p:sp>
        <p:nvSpPr>
          <p:cNvPr id="8" name="Arrow: Right 7">
            <a:extLst>
              <a:ext uri="{FF2B5EF4-FFF2-40B4-BE49-F238E27FC236}">
                <a16:creationId xmlns:a16="http://schemas.microsoft.com/office/drawing/2014/main" id="{17D92CAF-5657-4867-6BF9-6686516121A8}"/>
              </a:ext>
            </a:extLst>
          </p:cNvPr>
          <p:cNvSpPr/>
          <p:nvPr/>
        </p:nvSpPr>
        <p:spPr>
          <a:xfrm>
            <a:off x="4022912" y="2868707"/>
            <a:ext cx="3496234" cy="35858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4A49F118-B15E-2F7E-7560-A9E15B7513CF}"/>
              </a:ext>
            </a:extLst>
          </p:cNvPr>
          <p:cNvSpPr txBox="1"/>
          <p:nvPr/>
        </p:nvSpPr>
        <p:spPr>
          <a:xfrm>
            <a:off x="4616823" y="2582955"/>
            <a:ext cx="231401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BUSCA PROJETOS</a:t>
            </a:r>
          </a:p>
        </p:txBody>
      </p:sp>
      <p:sp>
        <p:nvSpPr>
          <p:cNvPr id="10" name="TextBox 9">
            <a:extLst>
              <a:ext uri="{FF2B5EF4-FFF2-40B4-BE49-F238E27FC236}">
                <a16:creationId xmlns:a16="http://schemas.microsoft.com/office/drawing/2014/main" id="{C9EDEAF4-EFEE-CEF0-7A95-C208CB94BDC8}"/>
              </a:ext>
            </a:extLst>
          </p:cNvPr>
          <p:cNvSpPr txBox="1"/>
          <p:nvPr/>
        </p:nvSpPr>
        <p:spPr>
          <a:xfrm>
            <a:off x="414618" y="3888440"/>
            <a:ext cx="3182470" cy="369332"/>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FREELANCE</a:t>
            </a:r>
          </a:p>
        </p:txBody>
      </p:sp>
      <p:sp>
        <p:nvSpPr>
          <p:cNvPr id="11" name="Arrow: Right 10">
            <a:extLst>
              <a:ext uri="{FF2B5EF4-FFF2-40B4-BE49-F238E27FC236}">
                <a16:creationId xmlns:a16="http://schemas.microsoft.com/office/drawing/2014/main" id="{4A8A01DA-69B2-2124-D9B3-445D5BA44886}"/>
              </a:ext>
            </a:extLst>
          </p:cNvPr>
          <p:cNvSpPr/>
          <p:nvPr/>
        </p:nvSpPr>
        <p:spPr>
          <a:xfrm>
            <a:off x="4000500" y="3899648"/>
            <a:ext cx="3496234" cy="35858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8BD09A83-3F7D-3AF3-04D6-76ECE2C1A716}"/>
              </a:ext>
            </a:extLst>
          </p:cNvPr>
          <p:cNvSpPr txBox="1"/>
          <p:nvPr/>
        </p:nvSpPr>
        <p:spPr>
          <a:xfrm>
            <a:off x="4594411" y="3613896"/>
            <a:ext cx="231401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EFETUA PROPOSTA</a:t>
            </a:r>
          </a:p>
        </p:txBody>
      </p:sp>
      <p:sp>
        <p:nvSpPr>
          <p:cNvPr id="15" name="TextBox 14">
            <a:extLst>
              <a:ext uri="{FF2B5EF4-FFF2-40B4-BE49-F238E27FC236}">
                <a16:creationId xmlns:a16="http://schemas.microsoft.com/office/drawing/2014/main" id="{9398A20C-91BA-5656-1B4C-1B5CC05F5D59}"/>
              </a:ext>
            </a:extLst>
          </p:cNvPr>
          <p:cNvSpPr txBox="1"/>
          <p:nvPr/>
        </p:nvSpPr>
        <p:spPr>
          <a:xfrm>
            <a:off x="7866530" y="2857499"/>
            <a:ext cx="3182470" cy="369332"/>
          </a:xfrm>
          <a:prstGeom prst="rect">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PPF</a:t>
            </a:r>
          </a:p>
        </p:txBody>
      </p:sp>
      <p:sp>
        <p:nvSpPr>
          <p:cNvPr id="16" name="TextBox 15">
            <a:extLst>
              <a:ext uri="{FF2B5EF4-FFF2-40B4-BE49-F238E27FC236}">
                <a16:creationId xmlns:a16="http://schemas.microsoft.com/office/drawing/2014/main" id="{A92AC0DB-91CF-8565-2D73-54899F11A13E}"/>
              </a:ext>
            </a:extLst>
          </p:cNvPr>
          <p:cNvSpPr txBox="1"/>
          <p:nvPr/>
        </p:nvSpPr>
        <p:spPr>
          <a:xfrm>
            <a:off x="7866530" y="3613895"/>
            <a:ext cx="3989293" cy="923330"/>
          </a:xfrm>
          <a:prstGeom prst="rect">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PPF</a:t>
            </a:r>
          </a:p>
          <a:p>
            <a:pPr algn="ctr"/>
            <a:endParaRPr lang="en-US" dirty="0">
              <a:ea typeface="+mn-lt"/>
              <a:cs typeface="+mn-lt"/>
            </a:endParaRPr>
          </a:p>
          <a:p>
            <a:r>
              <a:rPr lang="en-US" dirty="0">
                <a:ea typeface="+mn-lt"/>
                <a:cs typeface="+mn-lt"/>
              </a:rPr>
              <a:t>+ 10% SOBRE O VALOR DA PROPOSTA</a:t>
            </a:r>
          </a:p>
        </p:txBody>
      </p:sp>
      <p:sp>
        <p:nvSpPr>
          <p:cNvPr id="18" name="Arrow: Down 17">
            <a:extLst>
              <a:ext uri="{FF2B5EF4-FFF2-40B4-BE49-F238E27FC236}">
                <a16:creationId xmlns:a16="http://schemas.microsoft.com/office/drawing/2014/main" id="{D362EDC8-1701-1A14-102A-6F6A8550D9C3}"/>
              </a:ext>
            </a:extLst>
          </p:cNvPr>
          <p:cNvSpPr/>
          <p:nvPr/>
        </p:nvSpPr>
        <p:spPr>
          <a:xfrm>
            <a:off x="9665072" y="4728882"/>
            <a:ext cx="565897" cy="784411"/>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9A1A95C1-AC49-7516-497D-3BB9B0D5A0C1}"/>
              </a:ext>
            </a:extLst>
          </p:cNvPr>
          <p:cNvSpPr txBox="1"/>
          <p:nvPr/>
        </p:nvSpPr>
        <p:spPr>
          <a:xfrm>
            <a:off x="8269941" y="5619748"/>
            <a:ext cx="3182470" cy="369332"/>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EMPRESA</a:t>
            </a:r>
          </a:p>
        </p:txBody>
      </p:sp>
      <p:sp>
        <p:nvSpPr>
          <p:cNvPr id="20" name="Arrow: Right 19">
            <a:extLst>
              <a:ext uri="{FF2B5EF4-FFF2-40B4-BE49-F238E27FC236}">
                <a16:creationId xmlns:a16="http://schemas.microsoft.com/office/drawing/2014/main" id="{C4C0F488-F6D6-1FAB-0865-135178AA7DF0}"/>
              </a:ext>
            </a:extLst>
          </p:cNvPr>
          <p:cNvSpPr/>
          <p:nvPr/>
        </p:nvSpPr>
        <p:spPr>
          <a:xfrm rot="10800000">
            <a:off x="4370293" y="5630956"/>
            <a:ext cx="3496234" cy="35858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3AA00122-125F-C203-AFA7-ABE4080BFEC0}"/>
              </a:ext>
            </a:extLst>
          </p:cNvPr>
          <p:cNvSpPr txBox="1"/>
          <p:nvPr/>
        </p:nvSpPr>
        <p:spPr>
          <a:xfrm>
            <a:off x="694765" y="5630954"/>
            <a:ext cx="3182470" cy="369332"/>
          </a:xfrm>
          <a:prstGeom prst="rect">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PPF</a:t>
            </a:r>
          </a:p>
        </p:txBody>
      </p:sp>
      <p:sp>
        <p:nvSpPr>
          <p:cNvPr id="23" name="TextBox 22">
            <a:extLst>
              <a:ext uri="{FF2B5EF4-FFF2-40B4-BE49-F238E27FC236}">
                <a16:creationId xmlns:a16="http://schemas.microsoft.com/office/drawing/2014/main" id="{56ACA143-112E-10A9-3D30-FAA77D646420}"/>
              </a:ext>
            </a:extLst>
          </p:cNvPr>
          <p:cNvSpPr txBox="1"/>
          <p:nvPr/>
        </p:nvSpPr>
        <p:spPr>
          <a:xfrm>
            <a:off x="4403910" y="5249954"/>
            <a:ext cx="346261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ACEITA OU RECUSA PROPOSTA</a:t>
            </a:r>
          </a:p>
        </p:txBody>
      </p:sp>
      <p:sp>
        <p:nvSpPr>
          <p:cNvPr id="24" name="Arrow: Down 23">
            <a:extLst>
              <a:ext uri="{FF2B5EF4-FFF2-40B4-BE49-F238E27FC236}">
                <a16:creationId xmlns:a16="http://schemas.microsoft.com/office/drawing/2014/main" id="{D25EFCA4-4505-6C06-B1B3-0AF70B131EA2}"/>
              </a:ext>
            </a:extLst>
          </p:cNvPr>
          <p:cNvSpPr/>
          <p:nvPr/>
        </p:nvSpPr>
        <p:spPr>
          <a:xfrm rot="10800000">
            <a:off x="1664071" y="4527176"/>
            <a:ext cx="593912" cy="913277"/>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697FB3B7-574E-22A4-ECD3-F4DE4C713EA0}"/>
              </a:ext>
            </a:extLst>
          </p:cNvPr>
          <p:cNvSpPr txBox="1"/>
          <p:nvPr/>
        </p:nvSpPr>
        <p:spPr>
          <a:xfrm>
            <a:off x="2270310" y="4421841"/>
            <a:ext cx="2289363"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FREELANCER PODE ACOMPANHAR O STATUS</a:t>
            </a:r>
          </a:p>
        </p:txBody>
      </p:sp>
    </p:spTree>
    <p:extLst>
      <p:ext uri="{BB962C8B-B14F-4D97-AF65-F5344CB8AC3E}">
        <p14:creationId xmlns:p14="http://schemas.microsoft.com/office/powerpoint/2010/main" val="22550090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72380-D86E-A350-2D97-3006AC6498C4}"/>
              </a:ext>
            </a:extLst>
          </p:cNvPr>
          <p:cNvSpPr>
            <a:spLocks noGrp="1"/>
          </p:cNvSpPr>
          <p:nvPr>
            <p:ph type="title"/>
          </p:nvPr>
        </p:nvSpPr>
        <p:spPr/>
        <p:txBody>
          <a:bodyPr/>
          <a:lstStyle/>
          <a:p>
            <a:r>
              <a:rPr lang="pt-BR" dirty="0"/>
              <a:t>4 – Status da Proposta</a:t>
            </a:r>
          </a:p>
        </p:txBody>
      </p:sp>
      <p:sp>
        <p:nvSpPr>
          <p:cNvPr id="3" name="Content Placeholder 2">
            <a:extLst>
              <a:ext uri="{FF2B5EF4-FFF2-40B4-BE49-F238E27FC236}">
                <a16:creationId xmlns:a16="http://schemas.microsoft.com/office/drawing/2014/main" id="{6AEA4965-00FE-0D02-0F13-E6982BA166A6}"/>
              </a:ext>
            </a:extLst>
          </p:cNvPr>
          <p:cNvSpPr>
            <a:spLocks noGrp="1"/>
          </p:cNvSpPr>
          <p:nvPr>
            <p:ph idx="1"/>
          </p:nvPr>
        </p:nvSpPr>
        <p:spPr/>
        <p:txBody>
          <a:bodyPr vert="horz" lIns="91440" tIns="45720" rIns="91440" bIns="45720" rtlCol="0" anchor="t">
            <a:normAutofit/>
          </a:bodyPr>
          <a:lstStyle/>
          <a:p>
            <a:r>
              <a:rPr lang="pt-BR" sz="2400" dirty="0"/>
              <a:t>Recusa: Uma vez que a proposta foi recusada pela empresa, a negociação é encerrada. Caso queiram retomar, será necessário efetuar uma nova proposta.</a:t>
            </a:r>
          </a:p>
          <a:p>
            <a:r>
              <a:rPr lang="pt-BR" sz="2400" dirty="0"/>
              <a:t>Aceita: Quando a proposta é aceita pela empresa o status do projeto é alterado para "em andamento". Os dados da empresa são divulgados para o freelancer para que eles possam discutir os detalhes da contratação dos serviços.</a:t>
            </a:r>
          </a:p>
          <a:p>
            <a:r>
              <a:rPr lang="pt-BR" sz="2400" dirty="0"/>
              <a:t>(Funcionalidade nova) Ao realizar uma proposta o freelancer deve incluir as datas de início e fim para o projeto, estas datas serão o parâmetro para liberação do pagamento para a carteira do freelancer ou devolução do valor para a empresa contratante.</a:t>
            </a:r>
          </a:p>
        </p:txBody>
      </p:sp>
    </p:spTree>
    <p:extLst>
      <p:ext uri="{BB962C8B-B14F-4D97-AF65-F5344CB8AC3E}">
        <p14:creationId xmlns:p14="http://schemas.microsoft.com/office/powerpoint/2010/main" val="19406667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Plataforma de projetos para Freelancers</vt:lpstr>
      <vt:lpstr>1 - Cadastro</vt:lpstr>
      <vt:lpstr>PowerPoint Presentation</vt:lpstr>
      <vt:lpstr>2 – Cadastro de Projetos (Empresa)</vt:lpstr>
      <vt:lpstr>PowerPoint Presentation</vt:lpstr>
      <vt:lpstr>3 – Conectando freelancers à projetos</vt:lpstr>
      <vt:lpstr>PowerPoint Presentation</vt:lpstr>
      <vt:lpstr>4 – Status da Proposta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357</cp:revision>
  <dcterms:created xsi:type="dcterms:W3CDTF">2024-08-11T04:14:05Z</dcterms:created>
  <dcterms:modified xsi:type="dcterms:W3CDTF">2024-08-12T04:30:55Z</dcterms:modified>
</cp:coreProperties>
</file>