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62" r:id="rId3"/>
    <p:sldId id="257" r:id="rId4"/>
    <p:sldId id="261" r:id="rId5"/>
    <p:sldId id="259"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3F"/>
    <a:srgbClr val="D3A90F"/>
    <a:srgbClr val="F2CD44"/>
    <a:srgbClr val="003F4C"/>
    <a:srgbClr val="1D3A00"/>
    <a:srgbClr val="5EEC3C"/>
    <a:srgbClr val="990099"/>
    <a:srgbClr val="CC0099"/>
    <a:srgbClr val="FE9202"/>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77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2612" y="1960930"/>
            <a:ext cx="8398775"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8360599"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6"/>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56631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1" y="1044700"/>
            <a:ext cx="6566314"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Loan Credit Risk</a:t>
            </a:r>
            <a:br>
              <a:rPr lang="en-US" dirty="0"/>
            </a:br>
            <a:r>
              <a:rPr lang="en-US" sz="2000" dirty="0"/>
              <a:t>Predicting Probability of Default</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Felipe Coelho</a:t>
            </a:r>
          </a:p>
          <a:p>
            <a:r>
              <a:rPr lang="en-US" dirty="0"/>
              <a:t>Marcelo Troiani</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a:t>
            </a:r>
          </a:p>
        </p:txBody>
      </p:sp>
      <p:sp>
        <p:nvSpPr>
          <p:cNvPr id="3" name="Content Placeholder 2"/>
          <p:cNvSpPr>
            <a:spLocks noGrp="1"/>
          </p:cNvSpPr>
          <p:nvPr>
            <p:ph idx="1"/>
          </p:nvPr>
        </p:nvSpPr>
        <p:spPr>
          <a:xfrm>
            <a:off x="448966" y="1502814"/>
            <a:ext cx="8246069" cy="3054101"/>
          </a:xfrm>
        </p:spPr>
        <p:txBody>
          <a:bodyPr>
            <a:normAutofit/>
          </a:bodyPr>
          <a:lstStyle/>
          <a:p>
            <a:pPr marL="0" indent="0">
              <a:buNone/>
            </a:pPr>
            <a:r>
              <a:rPr lang="en-US" sz="1600" dirty="0">
                <a:solidFill>
                  <a:schemeClr val="tx1">
                    <a:lumMod val="65000"/>
                    <a:lumOff val="35000"/>
                  </a:schemeClr>
                </a:solidFill>
              </a:rPr>
              <a:t>When a financial institution examines a request for a loan, it is crucial to assess the risk of default to determine whether to grant it. The risk of default can be estimated using several different modeling techniques and the objective of this project is to compare the below Machine Learning and Deep Learning methods when assessing it:</a:t>
            </a:r>
          </a:p>
          <a:p>
            <a:pPr>
              <a:buClr>
                <a:srgbClr val="FF0000"/>
              </a:buClr>
              <a:buFont typeface="Wingdings" panose="05000000000000000000" pitchFamily="2" charset="2"/>
              <a:buChar char="§"/>
            </a:pPr>
            <a:r>
              <a:rPr lang="en-US" sz="1600" dirty="0">
                <a:solidFill>
                  <a:schemeClr val="tx1">
                    <a:lumMod val="65000"/>
                    <a:lumOff val="35000"/>
                  </a:schemeClr>
                </a:solidFill>
              </a:rPr>
              <a:t>Decision Tree</a:t>
            </a:r>
          </a:p>
          <a:p>
            <a:pPr>
              <a:buClr>
                <a:srgbClr val="FF0000"/>
              </a:buClr>
              <a:buFont typeface="Wingdings" panose="05000000000000000000" pitchFamily="2" charset="2"/>
              <a:buChar char="§"/>
            </a:pPr>
            <a:r>
              <a:rPr lang="en-US" sz="1600" dirty="0">
                <a:solidFill>
                  <a:schemeClr val="tx1">
                    <a:lumMod val="65000"/>
                    <a:lumOff val="35000"/>
                  </a:schemeClr>
                </a:solidFill>
              </a:rPr>
              <a:t>Logistic Regression</a:t>
            </a:r>
          </a:p>
          <a:p>
            <a:pPr>
              <a:buClr>
                <a:srgbClr val="FF0000"/>
              </a:buClr>
              <a:buFont typeface="Wingdings" panose="05000000000000000000" pitchFamily="2" charset="2"/>
              <a:buChar char="§"/>
            </a:pPr>
            <a:r>
              <a:rPr lang="en-US" sz="1600" dirty="0">
                <a:solidFill>
                  <a:schemeClr val="tx1">
                    <a:lumMod val="65000"/>
                    <a:lumOff val="35000"/>
                  </a:schemeClr>
                </a:solidFill>
              </a:rPr>
              <a:t>Random Forest</a:t>
            </a:r>
          </a:p>
          <a:p>
            <a:pPr>
              <a:buClr>
                <a:srgbClr val="FF0000"/>
              </a:buClr>
              <a:buFont typeface="Wingdings" panose="05000000000000000000" pitchFamily="2" charset="2"/>
              <a:buChar char="§"/>
            </a:pPr>
            <a:r>
              <a:rPr lang="en-US" sz="1600" dirty="0">
                <a:solidFill>
                  <a:schemeClr val="tx1">
                    <a:lumMod val="65000"/>
                    <a:lumOff val="35000"/>
                  </a:schemeClr>
                </a:solidFill>
              </a:rPr>
              <a:t>Neural Network (Deep Learning)</a:t>
            </a:r>
          </a:p>
          <a:p>
            <a:endParaRPr lang="en-US" sz="1600" dirty="0">
              <a:solidFill>
                <a:schemeClr val="tx1">
                  <a:lumMod val="65000"/>
                  <a:lumOff val="35000"/>
                </a:schemeClr>
              </a:solidFill>
            </a:endParaRPr>
          </a:p>
          <a:p>
            <a:pPr marL="0" indent="0">
              <a:buNone/>
            </a:pPr>
            <a:r>
              <a:rPr lang="en-US" sz="1600" dirty="0">
                <a:solidFill>
                  <a:schemeClr val="tx1">
                    <a:lumMod val="65000"/>
                    <a:lumOff val="35000"/>
                  </a:schemeClr>
                </a:solidFill>
              </a:rPr>
              <a:t>Additionally, an App was developed to showcase the usage of these models.</a:t>
            </a:r>
          </a:p>
        </p:txBody>
      </p:sp>
    </p:spTree>
    <p:extLst>
      <p:ext uri="{BB962C8B-B14F-4D97-AF65-F5344CB8AC3E}">
        <p14:creationId xmlns:p14="http://schemas.microsoft.com/office/powerpoint/2010/main" val="244075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a:t>
            </a:r>
          </a:p>
        </p:txBody>
      </p:sp>
      <p:sp>
        <p:nvSpPr>
          <p:cNvPr id="3" name="Content Placeholder 2"/>
          <p:cNvSpPr>
            <a:spLocks noGrp="1"/>
          </p:cNvSpPr>
          <p:nvPr>
            <p:ph idx="1"/>
          </p:nvPr>
        </p:nvSpPr>
        <p:spPr>
          <a:xfrm>
            <a:off x="448966" y="1350109"/>
            <a:ext cx="8246069" cy="763526"/>
          </a:xfrm>
        </p:spPr>
        <p:txBody>
          <a:bodyPr>
            <a:normAutofit/>
          </a:bodyPr>
          <a:lstStyle/>
          <a:p>
            <a:pPr marL="0" indent="0" algn="ctr">
              <a:buNone/>
            </a:pPr>
            <a:r>
              <a:rPr lang="en-US" sz="1800" dirty="0">
                <a:solidFill>
                  <a:schemeClr val="tx1">
                    <a:lumMod val="65000"/>
                    <a:lumOff val="35000"/>
                  </a:schemeClr>
                </a:solidFill>
              </a:rPr>
              <a:t>Data for a small personal loan financial institution, containing the borrower's financial history as well as information about the requested loan.</a:t>
            </a:r>
          </a:p>
          <a:p>
            <a:pPr algn="ctr"/>
            <a:endParaRPr lang="en-US" sz="1800" dirty="0">
              <a:solidFill>
                <a:schemeClr val="tx1">
                  <a:lumMod val="65000"/>
                  <a:lumOff val="35000"/>
                </a:schemeClr>
              </a:solidFill>
            </a:endParaRPr>
          </a:p>
        </p:txBody>
      </p:sp>
      <p:graphicFrame>
        <p:nvGraphicFramePr>
          <p:cNvPr id="4" name="Table 3">
            <a:extLst>
              <a:ext uri="{FF2B5EF4-FFF2-40B4-BE49-F238E27FC236}">
                <a16:creationId xmlns:a16="http://schemas.microsoft.com/office/drawing/2014/main" id="{3816797C-0EDC-46FD-9F97-A5497A80B487}"/>
              </a:ext>
            </a:extLst>
          </p:cNvPr>
          <p:cNvGraphicFramePr>
            <a:graphicFrameLocks noGrp="1"/>
          </p:cNvGraphicFramePr>
          <p:nvPr>
            <p:extLst>
              <p:ext uri="{D42A27DB-BD31-4B8C-83A1-F6EECF244321}">
                <p14:modId xmlns:p14="http://schemas.microsoft.com/office/powerpoint/2010/main" val="1746463031"/>
              </p:ext>
            </p:extLst>
          </p:nvPr>
        </p:nvGraphicFramePr>
        <p:xfrm>
          <a:off x="601670" y="2485886"/>
          <a:ext cx="3017234" cy="2046581"/>
        </p:xfrm>
        <a:graphic>
          <a:graphicData uri="http://schemas.openxmlformats.org/drawingml/2006/table">
            <a:tbl>
              <a:tblPr>
                <a:tableStyleId>{3C2FFA5D-87B4-456A-9821-1D502468CF0F}</a:tableStyleId>
              </a:tblPr>
              <a:tblGrid>
                <a:gridCol w="647867">
                  <a:extLst>
                    <a:ext uri="{9D8B030D-6E8A-4147-A177-3AD203B41FA5}">
                      <a16:colId xmlns:a16="http://schemas.microsoft.com/office/drawing/2014/main" val="310069729"/>
                    </a:ext>
                  </a:extLst>
                </a:gridCol>
                <a:gridCol w="2369367">
                  <a:extLst>
                    <a:ext uri="{9D8B030D-6E8A-4147-A177-3AD203B41FA5}">
                      <a16:colId xmlns:a16="http://schemas.microsoft.com/office/drawing/2014/main" val="3193950372"/>
                    </a:ext>
                  </a:extLst>
                </a:gridCol>
              </a:tblGrid>
              <a:tr h="105237">
                <a:tc>
                  <a:txBody>
                    <a:bodyPr/>
                    <a:lstStyle/>
                    <a:p>
                      <a:pPr algn="l" fontAlgn="t"/>
                      <a:r>
                        <a:rPr lang="en-US" sz="600" b="1" dirty="0">
                          <a:effectLst/>
                        </a:rPr>
                        <a:t>Field</a:t>
                      </a:r>
                    </a:p>
                  </a:txBody>
                  <a:tcPr marL="25713" marR="25713" marT="25713" marB="25713"/>
                </a:tc>
                <a:tc>
                  <a:txBody>
                    <a:bodyPr/>
                    <a:lstStyle/>
                    <a:p>
                      <a:pPr algn="l" fontAlgn="t"/>
                      <a:r>
                        <a:rPr lang="en-US" sz="600" b="1" dirty="0">
                          <a:effectLst/>
                        </a:rPr>
                        <a:t>Description</a:t>
                      </a:r>
                    </a:p>
                  </a:txBody>
                  <a:tcPr marL="25713" marR="25713" marT="25713" marB="25713"/>
                </a:tc>
                <a:extLst>
                  <a:ext uri="{0D108BD9-81ED-4DB2-BD59-A6C34878D82A}">
                    <a16:rowId xmlns:a16="http://schemas.microsoft.com/office/drawing/2014/main" val="3811437285"/>
                  </a:ext>
                </a:extLst>
              </a:tr>
              <a:tr h="105237">
                <a:tc>
                  <a:txBody>
                    <a:bodyPr/>
                    <a:lstStyle/>
                    <a:p>
                      <a:pPr fontAlgn="t"/>
                      <a:r>
                        <a:rPr lang="en-US" sz="600">
                          <a:effectLst/>
                        </a:rPr>
                        <a:t>loanId</a:t>
                      </a:r>
                    </a:p>
                  </a:txBody>
                  <a:tcPr marL="25713" marR="25713" marT="25713" marB="25713"/>
                </a:tc>
                <a:tc>
                  <a:txBody>
                    <a:bodyPr/>
                    <a:lstStyle/>
                    <a:p>
                      <a:pPr fontAlgn="t"/>
                      <a:r>
                        <a:rPr lang="en-US" sz="600" dirty="0">
                          <a:effectLst/>
                        </a:rPr>
                        <a:t>Unique Id of the loan</a:t>
                      </a:r>
                    </a:p>
                  </a:txBody>
                  <a:tcPr marL="25713" marR="25713" marT="25713" marB="25713"/>
                </a:tc>
                <a:extLst>
                  <a:ext uri="{0D108BD9-81ED-4DB2-BD59-A6C34878D82A}">
                    <a16:rowId xmlns:a16="http://schemas.microsoft.com/office/drawing/2014/main" val="1166744115"/>
                  </a:ext>
                </a:extLst>
              </a:tr>
              <a:tr h="105237">
                <a:tc>
                  <a:txBody>
                    <a:bodyPr/>
                    <a:lstStyle/>
                    <a:p>
                      <a:pPr fontAlgn="t"/>
                      <a:r>
                        <a:rPr lang="en-US" sz="600">
                          <a:effectLst/>
                        </a:rPr>
                        <a:t>memberId</a:t>
                      </a:r>
                    </a:p>
                  </a:txBody>
                  <a:tcPr marL="25713" marR="25713" marT="25713" marB="25713"/>
                </a:tc>
                <a:tc>
                  <a:txBody>
                    <a:bodyPr/>
                    <a:lstStyle/>
                    <a:p>
                      <a:pPr fontAlgn="t"/>
                      <a:r>
                        <a:rPr lang="en-US" sz="600">
                          <a:effectLst/>
                        </a:rPr>
                        <a:t>Unique Id of the borrower</a:t>
                      </a:r>
                    </a:p>
                  </a:txBody>
                  <a:tcPr marL="25713" marR="25713" marT="25713" marB="25713"/>
                </a:tc>
                <a:extLst>
                  <a:ext uri="{0D108BD9-81ED-4DB2-BD59-A6C34878D82A}">
                    <a16:rowId xmlns:a16="http://schemas.microsoft.com/office/drawing/2014/main" val="2273118239"/>
                  </a:ext>
                </a:extLst>
              </a:tr>
              <a:tr h="334927">
                <a:tc>
                  <a:txBody>
                    <a:bodyPr/>
                    <a:lstStyle/>
                    <a:p>
                      <a:pPr fontAlgn="t"/>
                      <a:r>
                        <a:rPr lang="en-US" sz="600">
                          <a:effectLst/>
                        </a:rPr>
                        <a:t>date</a:t>
                      </a:r>
                    </a:p>
                  </a:txBody>
                  <a:tcPr marL="25713" marR="25713" marT="25713" marB="25713"/>
                </a:tc>
                <a:tc>
                  <a:txBody>
                    <a:bodyPr/>
                    <a:lstStyle/>
                    <a:p>
                      <a:pPr fontAlgn="t"/>
                      <a:r>
                        <a:rPr lang="en-US" sz="600" dirty="0">
                          <a:effectLst/>
                        </a:rPr>
                        <a:t>a) Historical data: the loan approval date </a:t>
                      </a:r>
                      <a:br>
                        <a:rPr lang="en-US" sz="600" dirty="0">
                          <a:effectLst/>
                        </a:rPr>
                      </a:br>
                      <a:r>
                        <a:rPr lang="en-US" sz="600" dirty="0">
                          <a:effectLst/>
                        </a:rPr>
                        <a:t>b) Production data: the loan application date. Format: M/D/YYYY (e.g. 3/9/2016, 3/13/2016)</a:t>
                      </a:r>
                    </a:p>
                  </a:txBody>
                  <a:tcPr marL="25713" marR="25713" marT="25713" marB="25713"/>
                </a:tc>
                <a:extLst>
                  <a:ext uri="{0D108BD9-81ED-4DB2-BD59-A6C34878D82A}">
                    <a16:rowId xmlns:a16="http://schemas.microsoft.com/office/drawing/2014/main" val="3603703842"/>
                  </a:ext>
                </a:extLst>
              </a:tr>
              <a:tr h="152705">
                <a:tc>
                  <a:txBody>
                    <a:bodyPr/>
                    <a:lstStyle/>
                    <a:p>
                      <a:pPr fontAlgn="t"/>
                      <a:r>
                        <a:rPr lang="en-US" sz="600" dirty="0">
                          <a:effectLst/>
                        </a:rPr>
                        <a:t>purpose</a:t>
                      </a:r>
                    </a:p>
                  </a:txBody>
                  <a:tcPr marL="25713" marR="25713" marT="25713" marB="25713"/>
                </a:tc>
                <a:tc>
                  <a:txBody>
                    <a:bodyPr/>
                    <a:lstStyle/>
                    <a:p>
                      <a:pPr fontAlgn="t"/>
                      <a:r>
                        <a:rPr lang="en-US" sz="600" dirty="0">
                          <a:effectLst/>
                        </a:rPr>
                        <a:t>Purpose of the loan e.g., </a:t>
                      </a:r>
                      <a:r>
                        <a:rPr lang="en-US" sz="600" dirty="0" err="1">
                          <a:effectLst/>
                        </a:rPr>
                        <a:t>debtconsolidation</a:t>
                      </a:r>
                      <a:endParaRPr lang="en-US" sz="600" dirty="0">
                        <a:effectLst/>
                      </a:endParaRPr>
                    </a:p>
                  </a:txBody>
                  <a:tcPr marL="25713" marR="25713" marT="25713" marB="25713"/>
                </a:tc>
                <a:extLst>
                  <a:ext uri="{0D108BD9-81ED-4DB2-BD59-A6C34878D82A}">
                    <a16:rowId xmlns:a16="http://schemas.microsoft.com/office/drawing/2014/main" val="2381327775"/>
                  </a:ext>
                </a:extLst>
              </a:tr>
              <a:tr h="132520">
                <a:tc>
                  <a:txBody>
                    <a:bodyPr/>
                    <a:lstStyle/>
                    <a:p>
                      <a:pPr fontAlgn="t"/>
                      <a:r>
                        <a:rPr lang="en-US" sz="600">
                          <a:effectLst/>
                        </a:rPr>
                        <a:t>isJointApplication</a:t>
                      </a:r>
                    </a:p>
                  </a:txBody>
                  <a:tcPr marL="25713" marR="25713" marT="25713" marB="25713"/>
                </a:tc>
                <a:tc>
                  <a:txBody>
                    <a:bodyPr/>
                    <a:lstStyle/>
                    <a:p>
                      <a:pPr fontAlgn="t"/>
                      <a:r>
                        <a:rPr lang="en-US" sz="600" dirty="0">
                          <a:effectLst/>
                        </a:rPr>
                        <a:t>Flag about the nature of the application (joint or individual)</a:t>
                      </a:r>
                    </a:p>
                  </a:txBody>
                  <a:tcPr marL="25713" marR="25713" marT="25713" marB="25713"/>
                </a:tc>
                <a:extLst>
                  <a:ext uri="{0D108BD9-81ED-4DB2-BD59-A6C34878D82A}">
                    <a16:rowId xmlns:a16="http://schemas.microsoft.com/office/drawing/2014/main" val="1617328163"/>
                  </a:ext>
                </a:extLst>
              </a:tr>
              <a:tr h="142359">
                <a:tc>
                  <a:txBody>
                    <a:bodyPr/>
                    <a:lstStyle/>
                    <a:p>
                      <a:pPr fontAlgn="t"/>
                      <a:r>
                        <a:rPr lang="en-US" sz="600">
                          <a:effectLst/>
                        </a:rPr>
                        <a:t>loanAmount</a:t>
                      </a:r>
                    </a:p>
                  </a:txBody>
                  <a:tcPr marL="25713" marR="25713" marT="25713" marB="25713"/>
                </a:tc>
                <a:tc>
                  <a:txBody>
                    <a:bodyPr/>
                    <a:lstStyle/>
                    <a:p>
                      <a:pPr fontAlgn="t"/>
                      <a:r>
                        <a:rPr lang="en-US" sz="600" dirty="0">
                          <a:effectLst/>
                        </a:rPr>
                        <a:t>Total amount to be borrowed</a:t>
                      </a:r>
                    </a:p>
                  </a:txBody>
                  <a:tcPr marL="25713" marR="25713" marT="25713" marB="25713"/>
                </a:tc>
                <a:extLst>
                  <a:ext uri="{0D108BD9-81ED-4DB2-BD59-A6C34878D82A}">
                    <a16:rowId xmlns:a16="http://schemas.microsoft.com/office/drawing/2014/main" val="4146093955"/>
                  </a:ext>
                </a:extLst>
              </a:tr>
              <a:tr h="152198">
                <a:tc>
                  <a:txBody>
                    <a:bodyPr/>
                    <a:lstStyle/>
                    <a:p>
                      <a:pPr fontAlgn="t"/>
                      <a:r>
                        <a:rPr lang="en-US" sz="600">
                          <a:effectLst/>
                        </a:rPr>
                        <a:t>term</a:t>
                      </a:r>
                    </a:p>
                  </a:txBody>
                  <a:tcPr marL="25713" marR="25713" marT="25713" marB="25713"/>
                </a:tc>
                <a:tc>
                  <a:txBody>
                    <a:bodyPr/>
                    <a:lstStyle/>
                    <a:p>
                      <a:pPr fontAlgn="t"/>
                      <a:r>
                        <a:rPr lang="en-US" sz="600">
                          <a:effectLst/>
                        </a:rPr>
                        <a:t>Number of months of payments on the loan e.g., 36 months</a:t>
                      </a:r>
                    </a:p>
                  </a:txBody>
                  <a:tcPr marL="25713" marR="25713" marT="25713" marB="25713"/>
                </a:tc>
                <a:extLst>
                  <a:ext uri="{0D108BD9-81ED-4DB2-BD59-A6C34878D82A}">
                    <a16:rowId xmlns:a16="http://schemas.microsoft.com/office/drawing/2014/main" val="1454876953"/>
                  </a:ext>
                </a:extLst>
              </a:tr>
              <a:tr h="152705">
                <a:tc>
                  <a:txBody>
                    <a:bodyPr/>
                    <a:lstStyle/>
                    <a:p>
                      <a:pPr fontAlgn="t"/>
                      <a:r>
                        <a:rPr lang="en-US" sz="600">
                          <a:effectLst/>
                        </a:rPr>
                        <a:t>interestRate</a:t>
                      </a:r>
                    </a:p>
                  </a:txBody>
                  <a:tcPr marL="25713" marR="25713" marT="25713" marB="25713"/>
                </a:tc>
                <a:tc>
                  <a:txBody>
                    <a:bodyPr/>
                    <a:lstStyle/>
                    <a:p>
                      <a:pPr fontAlgn="t"/>
                      <a:r>
                        <a:rPr lang="en-US" sz="600">
                          <a:effectLst/>
                        </a:rPr>
                        <a:t>Interest Rate on the loan e.g., 7.21 %</a:t>
                      </a:r>
                    </a:p>
                  </a:txBody>
                  <a:tcPr marL="25713" marR="25713" marT="25713" marB="25713"/>
                </a:tc>
                <a:extLst>
                  <a:ext uri="{0D108BD9-81ED-4DB2-BD59-A6C34878D82A}">
                    <a16:rowId xmlns:a16="http://schemas.microsoft.com/office/drawing/2014/main" val="482229121"/>
                  </a:ext>
                </a:extLst>
              </a:tr>
              <a:tr h="152705">
                <a:tc>
                  <a:txBody>
                    <a:bodyPr/>
                    <a:lstStyle/>
                    <a:p>
                      <a:pPr fontAlgn="t"/>
                      <a:r>
                        <a:rPr lang="en-US" sz="600">
                          <a:effectLst/>
                        </a:rPr>
                        <a:t>monthlyPayment</a:t>
                      </a:r>
                    </a:p>
                  </a:txBody>
                  <a:tcPr marL="25713" marR="25713" marT="25713" marB="25713"/>
                </a:tc>
                <a:tc>
                  <a:txBody>
                    <a:bodyPr/>
                    <a:lstStyle/>
                    <a:p>
                      <a:pPr fontAlgn="t"/>
                      <a:r>
                        <a:rPr lang="en-US" sz="600">
                          <a:effectLst/>
                        </a:rPr>
                        <a:t>Monthly payment owed by the borrower</a:t>
                      </a:r>
                    </a:p>
                  </a:txBody>
                  <a:tcPr marL="25713" marR="25713" marT="25713" marB="25713"/>
                </a:tc>
                <a:extLst>
                  <a:ext uri="{0D108BD9-81ED-4DB2-BD59-A6C34878D82A}">
                    <a16:rowId xmlns:a16="http://schemas.microsoft.com/office/drawing/2014/main" val="505543334"/>
                  </a:ext>
                </a:extLst>
              </a:tr>
              <a:tr h="152705">
                <a:tc>
                  <a:txBody>
                    <a:bodyPr/>
                    <a:lstStyle/>
                    <a:p>
                      <a:pPr fontAlgn="t"/>
                      <a:r>
                        <a:rPr lang="en-US" sz="600">
                          <a:effectLst/>
                        </a:rPr>
                        <a:t>grade</a:t>
                      </a:r>
                    </a:p>
                  </a:txBody>
                  <a:tcPr marL="25713" marR="25713" marT="25713" marB="25713"/>
                </a:tc>
                <a:tc>
                  <a:txBody>
                    <a:bodyPr/>
                    <a:lstStyle/>
                    <a:p>
                      <a:pPr fontAlgn="t"/>
                      <a:r>
                        <a:rPr lang="en-US" sz="600">
                          <a:effectLst/>
                        </a:rPr>
                        <a:t>Loan grade (risk-related) e.g. A2</a:t>
                      </a:r>
                    </a:p>
                  </a:txBody>
                  <a:tcPr marL="25713" marR="25713" marT="25713" marB="25713"/>
                </a:tc>
                <a:extLst>
                  <a:ext uri="{0D108BD9-81ED-4DB2-BD59-A6C34878D82A}">
                    <a16:rowId xmlns:a16="http://schemas.microsoft.com/office/drawing/2014/main" val="617150708"/>
                  </a:ext>
                </a:extLst>
              </a:tr>
              <a:tr h="152705">
                <a:tc>
                  <a:txBody>
                    <a:bodyPr/>
                    <a:lstStyle/>
                    <a:p>
                      <a:pPr fontAlgn="t"/>
                      <a:r>
                        <a:rPr lang="en-US" sz="600">
                          <a:effectLst/>
                        </a:rPr>
                        <a:t>loanStatus</a:t>
                      </a:r>
                    </a:p>
                  </a:txBody>
                  <a:tcPr marL="25713" marR="25713" marT="25713" marB="25713"/>
                </a:tc>
                <a:tc>
                  <a:txBody>
                    <a:bodyPr/>
                    <a:lstStyle/>
                    <a:p>
                      <a:pPr fontAlgn="t"/>
                      <a:r>
                        <a:rPr lang="en-US" sz="600" dirty="0">
                          <a:effectLst/>
                        </a:rPr>
                        <a:t>Status of the loan (Label) Values taken: Current, Charged Off (This field is not present in the Loan_Prod.csv file)</a:t>
                      </a:r>
                    </a:p>
                  </a:txBody>
                  <a:tcPr marL="25713" marR="25713" marT="25713" marB="25713"/>
                </a:tc>
                <a:extLst>
                  <a:ext uri="{0D108BD9-81ED-4DB2-BD59-A6C34878D82A}">
                    <a16:rowId xmlns:a16="http://schemas.microsoft.com/office/drawing/2014/main" val="3907053951"/>
                  </a:ext>
                </a:extLst>
              </a:tr>
            </a:tbl>
          </a:graphicData>
        </a:graphic>
      </p:graphicFrame>
      <p:graphicFrame>
        <p:nvGraphicFramePr>
          <p:cNvPr id="5" name="Table 4">
            <a:extLst>
              <a:ext uri="{FF2B5EF4-FFF2-40B4-BE49-F238E27FC236}">
                <a16:creationId xmlns:a16="http://schemas.microsoft.com/office/drawing/2014/main" id="{B884A957-DCEE-4C6A-AEB8-1E04665B7831}"/>
              </a:ext>
            </a:extLst>
          </p:cNvPr>
          <p:cNvGraphicFramePr>
            <a:graphicFrameLocks noGrp="1"/>
          </p:cNvGraphicFramePr>
          <p:nvPr>
            <p:extLst>
              <p:ext uri="{D42A27DB-BD31-4B8C-83A1-F6EECF244321}">
                <p14:modId xmlns:p14="http://schemas.microsoft.com/office/powerpoint/2010/main" val="4022337200"/>
              </p:ext>
            </p:extLst>
          </p:nvPr>
        </p:nvGraphicFramePr>
        <p:xfrm>
          <a:off x="4113885" y="2266340"/>
          <a:ext cx="4428445" cy="2485672"/>
        </p:xfrm>
        <a:graphic>
          <a:graphicData uri="http://schemas.openxmlformats.org/drawingml/2006/table">
            <a:tbl>
              <a:tblPr>
                <a:tableStyleId>{3C2FFA5D-87B4-456A-9821-1D502468CF0F}</a:tableStyleId>
              </a:tblPr>
              <a:tblGrid>
                <a:gridCol w="916230">
                  <a:extLst>
                    <a:ext uri="{9D8B030D-6E8A-4147-A177-3AD203B41FA5}">
                      <a16:colId xmlns:a16="http://schemas.microsoft.com/office/drawing/2014/main" val="3622136089"/>
                    </a:ext>
                  </a:extLst>
                </a:gridCol>
                <a:gridCol w="3512215">
                  <a:extLst>
                    <a:ext uri="{9D8B030D-6E8A-4147-A177-3AD203B41FA5}">
                      <a16:colId xmlns:a16="http://schemas.microsoft.com/office/drawing/2014/main" val="4119045740"/>
                    </a:ext>
                  </a:extLst>
                </a:gridCol>
              </a:tblGrid>
              <a:tr h="83804">
                <a:tc>
                  <a:txBody>
                    <a:bodyPr/>
                    <a:lstStyle/>
                    <a:p>
                      <a:pPr algn="l" fontAlgn="t"/>
                      <a:r>
                        <a:rPr lang="en-US" sz="600" b="1">
                          <a:effectLst/>
                        </a:rPr>
                        <a:t>Field</a:t>
                      </a:r>
                    </a:p>
                  </a:txBody>
                  <a:tcPr marL="14965" marR="14965" marT="14965" marB="14965"/>
                </a:tc>
                <a:tc>
                  <a:txBody>
                    <a:bodyPr/>
                    <a:lstStyle/>
                    <a:p>
                      <a:pPr algn="l" fontAlgn="t"/>
                      <a:r>
                        <a:rPr lang="en-US" sz="600" b="1" dirty="0">
                          <a:effectLst/>
                        </a:rPr>
                        <a:t>Description</a:t>
                      </a:r>
                    </a:p>
                  </a:txBody>
                  <a:tcPr marL="14965" marR="14965" marT="14965" marB="14965"/>
                </a:tc>
                <a:extLst>
                  <a:ext uri="{0D108BD9-81ED-4DB2-BD59-A6C34878D82A}">
                    <a16:rowId xmlns:a16="http://schemas.microsoft.com/office/drawing/2014/main" val="2843995311"/>
                  </a:ext>
                </a:extLst>
              </a:tr>
              <a:tr h="83804">
                <a:tc>
                  <a:txBody>
                    <a:bodyPr/>
                    <a:lstStyle/>
                    <a:p>
                      <a:pPr fontAlgn="t"/>
                      <a:r>
                        <a:rPr lang="en-US" sz="600">
                          <a:effectLst/>
                        </a:rPr>
                        <a:t>memberId</a:t>
                      </a:r>
                    </a:p>
                  </a:txBody>
                  <a:tcPr marL="14965" marR="14965" marT="14965" marB="14965"/>
                </a:tc>
                <a:tc>
                  <a:txBody>
                    <a:bodyPr/>
                    <a:lstStyle/>
                    <a:p>
                      <a:pPr fontAlgn="t"/>
                      <a:r>
                        <a:rPr lang="en-US" sz="600">
                          <a:effectLst/>
                        </a:rPr>
                        <a:t>Unique Id of the borrower</a:t>
                      </a:r>
                    </a:p>
                  </a:txBody>
                  <a:tcPr marL="14965" marR="14965" marT="14965" marB="14965"/>
                </a:tc>
                <a:extLst>
                  <a:ext uri="{0D108BD9-81ED-4DB2-BD59-A6C34878D82A}">
                    <a16:rowId xmlns:a16="http://schemas.microsoft.com/office/drawing/2014/main" val="2586775620"/>
                  </a:ext>
                </a:extLst>
              </a:tr>
              <a:tr h="137679">
                <a:tc>
                  <a:txBody>
                    <a:bodyPr/>
                    <a:lstStyle/>
                    <a:p>
                      <a:pPr fontAlgn="t"/>
                      <a:r>
                        <a:rPr lang="en-US" sz="600" dirty="0" err="1">
                          <a:effectLst/>
                        </a:rPr>
                        <a:t>residentialState</a:t>
                      </a:r>
                      <a:endParaRPr lang="en-US" sz="600" dirty="0">
                        <a:effectLst/>
                      </a:endParaRPr>
                    </a:p>
                  </a:txBody>
                  <a:tcPr marL="14965" marR="14965" marT="14965" marB="14965"/>
                </a:tc>
                <a:tc>
                  <a:txBody>
                    <a:bodyPr/>
                    <a:lstStyle/>
                    <a:p>
                      <a:pPr fontAlgn="t"/>
                      <a:r>
                        <a:rPr lang="en-US" sz="600">
                          <a:effectLst/>
                        </a:rPr>
                        <a:t>Residential state of the borrower e.g., MA</a:t>
                      </a:r>
                    </a:p>
                  </a:txBody>
                  <a:tcPr marL="14965" marR="14965" marT="14965" marB="14965"/>
                </a:tc>
                <a:extLst>
                  <a:ext uri="{0D108BD9-81ED-4DB2-BD59-A6C34878D82A}">
                    <a16:rowId xmlns:a16="http://schemas.microsoft.com/office/drawing/2014/main" val="2688676423"/>
                  </a:ext>
                </a:extLst>
              </a:tr>
              <a:tr h="77696">
                <a:tc>
                  <a:txBody>
                    <a:bodyPr/>
                    <a:lstStyle/>
                    <a:p>
                      <a:pPr fontAlgn="t"/>
                      <a:r>
                        <a:rPr lang="en-US" sz="600">
                          <a:effectLst/>
                        </a:rPr>
                        <a:t>yearsEmployment</a:t>
                      </a:r>
                    </a:p>
                  </a:txBody>
                  <a:tcPr marL="14965" marR="14965" marT="14965" marB="14965"/>
                </a:tc>
                <a:tc>
                  <a:txBody>
                    <a:bodyPr/>
                    <a:lstStyle/>
                    <a:p>
                      <a:pPr fontAlgn="t"/>
                      <a:r>
                        <a:rPr lang="en-US" sz="600" dirty="0">
                          <a:effectLst/>
                        </a:rPr>
                        <a:t>Number of years of employment of the borrower e.g., 10+ years</a:t>
                      </a:r>
                    </a:p>
                  </a:txBody>
                  <a:tcPr marL="14965" marR="14965" marT="14965" marB="14965"/>
                </a:tc>
                <a:extLst>
                  <a:ext uri="{0D108BD9-81ED-4DB2-BD59-A6C34878D82A}">
                    <a16:rowId xmlns:a16="http://schemas.microsoft.com/office/drawing/2014/main" val="2120940923"/>
                  </a:ext>
                </a:extLst>
              </a:tr>
              <a:tr h="0">
                <a:tc>
                  <a:txBody>
                    <a:bodyPr/>
                    <a:lstStyle/>
                    <a:p>
                      <a:pPr fontAlgn="t"/>
                      <a:r>
                        <a:rPr lang="en-US" sz="600">
                          <a:effectLst/>
                        </a:rPr>
                        <a:t>homeOwnership</a:t>
                      </a:r>
                    </a:p>
                  </a:txBody>
                  <a:tcPr marL="14965" marR="14965" marT="14965" marB="14965"/>
                </a:tc>
                <a:tc>
                  <a:txBody>
                    <a:bodyPr/>
                    <a:lstStyle/>
                    <a:p>
                      <a:pPr fontAlgn="t"/>
                      <a:r>
                        <a:rPr lang="en-US" sz="600">
                          <a:effectLst/>
                        </a:rPr>
                        <a:t>Home ownership status of the borrower Values taken: own, rent, mortgage</a:t>
                      </a:r>
                    </a:p>
                  </a:txBody>
                  <a:tcPr marL="14965" marR="14965" marT="14965" marB="14965"/>
                </a:tc>
                <a:extLst>
                  <a:ext uri="{0D108BD9-81ED-4DB2-BD59-A6C34878D82A}">
                    <a16:rowId xmlns:a16="http://schemas.microsoft.com/office/drawing/2014/main" val="3896503890"/>
                  </a:ext>
                </a:extLst>
              </a:tr>
              <a:tr h="137679">
                <a:tc>
                  <a:txBody>
                    <a:bodyPr/>
                    <a:lstStyle/>
                    <a:p>
                      <a:pPr fontAlgn="t"/>
                      <a:r>
                        <a:rPr lang="en-US" sz="600">
                          <a:effectLst/>
                        </a:rPr>
                        <a:t>annualIncome</a:t>
                      </a:r>
                    </a:p>
                  </a:txBody>
                  <a:tcPr marL="14965" marR="14965" marT="14965" marB="14965"/>
                </a:tc>
                <a:tc>
                  <a:txBody>
                    <a:bodyPr/>
                    <a:lstStyle/>
                    <a:p>
                      <a:pPr fontAlgn="t"/>
                      <a:r>
                        <a:rPr lang="en-US" sz="600">
                          <a:effectLst/>
                        </a:rPr>
                        <a:t>Annual income of the borrower</a:t>
                      </a:r>
                    </a:p>
                  </a:txBody>
                  <a:tcPr marL="14965" marR="14965" marT="14965" marB="14965"/>
                </a:tc>
                <a:extLst>
                  <a:ext uri="{0D108BD9-81ED-4DB2-BD59-A6C34878D82A}">
                    <a16:rowId xmlns:a16="http://schemas.microsoft.com/office/drawing/2014/main" val="553487092"/>
                  </a:ext>
                </a:extLst>
              </a:tr>
              <a:tr h="137679">
                <a:tc>
                  <a:txBody>
                    <a:bodyPr/>
                    <a:lstStyle/>
                    <a:p>
                      <a:pPr fontAlgn="t"/>
                      <a:r>
                        <a:rPr lang="en-US" sz="600">
                          <a:effectLst/>
                        </a:rPr>
                        <a:t>incomeVerified</a:t>
                      </a:r>
                    </a:p>
                  </a:txBody>
                  <a:tcPr marL="14965" marR="14965" marT="14965" marB="14965"/>
                </a:tc>
                <a:tc>
                  <a:txBody>
                    <a:bodyPr/>
                    <a:lstStyle/>
                    <a:p>
                      <a:pPr fontAlgn="t"/>
                      <a:r>
                        <a:rPr lang="en-US" sz="600" dirty="0">
                          <a:effectLst/>
                        </a:rPr>
                        <a:t>Flag indicating if the income was verified or not</a:t>
                      </a:r>
                    </a:p>
                  </a:txBody>
                  <a:tcPr marL="14965" marR="14965" marT="14965" marB="14965"/>
                </a:tc>
                <a:extLst>
                  <a:ext uri="{0D108BD9-81ED-4DB2-BD59-A6C34878D82A}">
                    <a16:rowId xmlns:a16="http://schemas.microsoft.com/office/drawing/2014/main" val="2113552076"/>
                  </a:ext>
                </a:extLst>
              </a:tr>
              <a:tr h="170418">
                <a:tc>
                  <a:txBody>
                    <a:bodyPr/>
                    <a:lstStyle/>
                    <a:p>
                      <a:pPr fontAlgn="t"/>
                      <a:r>
                        <a:rPr lang="en-US" sz="600">
                          <a:effectLst/>
                        </a:rPr>
                        <a:t>dtiRatio</a:t>
                      </a:r>
                    </a:p>
                  </a:txBody>
                  <a:tcPr marL="14965" marR="14965" marT="14965" marB="14965"/>
                </a:tc>
                <a:tc>
                  <a:txBody>
                    <a:bodyPr/>
                    <a:lstStyle/>
                    <a:p>
                      <a:pPr fontAlgn="t"/>
                      <a:r>
                        <a:rPr lang="en-US" sz="600">
                          <a:effectLst/>
                        </a:rPr>
                        <a:t>Debt to income ratio: borrower’s total monthly debt payments (without mortgage and the requested loan) divided by the monthly income. It is expressed in percentage</a:t>
                      </a:r>
                    </a:p>
                  </a:txBody>
                  <a:tcPr marL="14965" marR="14965" marT="14965" marB="14965"/>
                </a:tc>
                <a:extLst>
                  <a:ext uri="{0D108BD9-81ED-4DB2-BD59-A6C34878D82A}">
                    <a16:rowId xmlns:a16="http://schemas.microsoft.com/office/drawing/2014/main" val="1358296865"/>
                  </a:ext>
                </a:extLst>
              </a:tr>
              <a:tr h="137679">
                <a:tc>
                  <a:txBody>
                    <a:bodyPr/>
                    <a:lstStyle/>
                    <a:p>
                      <a:pPr fontAlgn="t"/>
                      <a:r>
                        <a:rPr lang="en-US" sz="600">
                          <a:effectLst/>
                        </a:rPr>
                        <a:t>lengthCreditHistory</a:t>
                      </a:r>
                    </a:p>
                  </a:txBody>
                  <a:tcPr marL="14965" marR="14965" marT="14965" marB="14965"/>
                </a:tc>
                <a:tc>
                  <a:txBody>
                    <a:bodyPr/>
                    <a:lstStyle/>
                    <a:p>
                      <a:pPr fontAlgn="t"/>
                      <a:r>
                        <a:rPr lang="en-US" sz="600">
                          <a:effectLst/>
                        </a:rPr>
                        <a:t>Length of the credit history in terms of years</a:t>
                      </a:r>
                    </a:p>
                  </a:txBody>
                  <a:tcPr marL="14965" marR="14965" marT="14965" marB="14965"/>
                </a:tc>
                <a:extLst>
                  <a:ext uri="{0D108BD9-81ED-4DB2-BD59-A6C34878D82A}">
                    <a16:rowId xmlns:a16="http://schemas.microsoft.com/office/drawing/2014/main" val="1100628100"/>
                  </a:ext>
                </a:extLst>
              </a:tr>
              <a:tr h="125339">
                <a:tc>
                  <a:txBody>
                    <a:bodyPr/>
                    <a:lstStyle/>
                    <a:p>
                      <a:pPr fontAlgn="t"/>
                      <a:r>
                        <a:rPr lang="en-US" sz="600">
                          <a:effectLst/>
                        </a:rPr>
                        <a:t>numTotalCreditLines</a:t>
                      </a:r>
                    </a:p>
                  </a:txBody>
                  <a:tcPr marL="14965" marR="14965" marT="14965" marB="14965"/>
                </a:tc>
                <a:tc>
                  <a:txBody>
                    <a:bodyPr/>
                    <a:lstStyle/>
                    <a:p>
                      <a:pPr fontAlgn="t"/>
                      <a:r>
                        <a:rPr lang="en-US" sz="600">
                          <a:effectLst/>
                        </a:rPr>
                        <a:t>Total number of credit lines in the borrower's credit file</a:t>
                      </a:r>
                    </a:p>
                  </a:txBody>
                  <a:tcPr marL="14965" marR="14965" marT="14965" marB="14965"/>
                </a:tc>
                <a:extLst>
                  <a:ext uri="{0D108BD9-81ED-4DB2-BD59-A6C34878D82A}">
                    <a16:rowId xmlns:a16="http://schemas.microsoft.com/office/drawing/2014/main" val="193885273"/>
                  </a:ext>
                </a:extLst>
              </a:tr>
              <a:tr h="0">
                <a:tc>
                  <a:txBody>
                    <a:bodyPr/>
                    <a:lstStyle/>
                    <a:p>
                      <a:pPr fontAlgn="t"/>
                      <a:r>
                        <a:rPr lang="en-US" sz="600">
                          <a:effectLst/>
                        </a:rPr>
                        <a:t>numOpenCreditLines</a:t>
                      </a:r>
                    </a:p>
                  </a:txBody>
                  <a:tcPr marL="14965" marR="14965" marT="14965" marB="14965"/>
                </a:tc>
                <a:tc>
                  <a:txBody>
                    <a:bodyPr/>
                    <a:lstStyle/>
                    <a:p>
                      <a:pPr fontAlgn="t"/>
                      <a:r>
                        <a:rPr lang="en-US" sz="600">
                          <a:effectLst/>
                        </a:rPr>
                        <a:t>Number of open credit lines in the borrower's credit file</a:t>
                      </a:r>
                    </a:p>
                  </a:txBody>
                  <a:tcPr marL="14965" marR="14965" marT="14965" marB="14965"/>
                </a:tc>
                <a:extLst>
                  <a:ext uri="{0D108BD9-81ED-4DB2-BD59-A6C34878D82A}">
                    <a16:rowId xmlns:a16="http://schemas.microsoft.com/office/drawing/2014/main" val="1135662156"/>
                  </a:ext>
                </a:extLst>
              </a:tr>
              <a:tr h="0">
                <a:tc>
                  <a:txBody>
                    <a:bodyPr/>
                    <a:lstStyle/>
                    <a:p>
                      <a:pPr fontAlgn="t"/>
                      <a:r>
                        <a:rPr lang="en-US" sz="600">
                          <a:effectLst/>
                        </a:rPr>
                        <a:t>numOpenCreditLines1Year</a:t>
                      </a:r>
                    </a:p>
                  </a:txBody>
                  <a:tcPr marL="14965" marR="14965" marT="14965" marB="14965"/>
                </a:tc>
                <a:tc>
                  <a:txBody>
                    <a:bodyPr/>
                    <a:lstStyle/>
                    <a:p>
                      <a:pPr fontAlgn="t"/>
                      <a:r>
                        <a:rPr lang="en-US" sz="600">
                          <a:effectLst/>
                        </a:rPr>
                        <a:t>Number of credit lines in the borrower's credit file that were opened in the past year</a:t>
                      </a:r>
                    </a:p>
                  </a:txBody>
                  <a:tcPr marL="14965" marR="14965" marT="14965" marB="14965"/>
                </a:tc>
                <a:extLst>
                  <a:ext uri="{0D108BD9-81ED-4DB2-BD59-A6C34878D82A}">
                    <a16:rowId xmlns:a16="http://schemas.microsoft.com/office/drawing/2014/main" val="3910603802"/>
                  </a:ext>
                </a:extLst>
              </a:tr>
              <a:tr h="137679">
                <a:tc>
                  <a:txBody>
                    <a:bodyPr/>
                    <a:lstStyle/>
                    <a:p>
                      <a:pPr fontAlgn="t"/>
                      <a:r>
                        <a:rPr lang="en-US" sz="600">
                          <a:effectLst/>
                        </a:rPr>
                        <a:t>revolvingBalance</a:t>
                      </a:r>
                    </a:p>
                  </a:txBody>
                  <a:tcPr marL="14965" marR="14965" marT="14965" marB="14965"/>
                </a:tc>
                <a:tc>
                  <a:txBody>
                    <a:bodyPr/>
                    <a:lstStyle/>
                    <a:p>
                      <a:pPr fontAlgn="t"/>
                      <a:r>
                        <a:rPr lang="en-US" sz="600">
                          <a:effectLst/>
                        </a:rPr>
                        <a:t>Total credit revolving balance</a:t>
                      </a:r>
                    </a:p>
                  </a:txBody>
                  <a:tcPr marL="14965" marR="14965" marT="14965" marB="14965"/>
                </a:tc>
                <a:extLst>
                  <a:ext uri="{0D108BD9-81ED-4DB2-BD59-A6C34878D82A}">
                    <a16:rowId xmlns:a16="http://schemas.microsoft.com/office/drawing/2014/main" val="3635090877"/>
                  </a:ext>
                </a:extLst>
              </a:tr>
              <a:tr h="77696">
                <a:tc>
                  <a:txBody>
                    <a:bodyPr/>
                    <a:lstStyle/>
                    <a:p>
                      <a:pPr fontAlgn="t"/>
                      <a:r>
                        <a:rPr lang="en-US" sz="600">
                          <a:effectLst/>
                        </a:rPr>
                        <a:t>revolvingUtilizationRate</a:t>
                      </a:r>
                    </a:p>
                  </a:txBody>
                  <a:tcPr marL="14965" marR="14965" marT="14965" marB="14965"/>
                </a:tc>
                <a:tc>
                  <a:txBody>
                    <a:bodyPr/>
                    <a:lstStyle/>
                    <a:p>
                      <a:pPr fontAlgn="t"/>
                      <a:r>
                        <a:rPr lang="en-US" sz="600">
                          <a:effectLst/>
                        </a:rPr>
                        <a:t>Amount of credit the borrower is using relative to all available revolving credit e.g., 7.30%</a:t>
                      </a:r>
                    </a:p>
                  </a:txBody>
                  <a:tcPr marL="14965" marR="14965" marT="14965" marB="14965"/>
                </a:tc>
                <a:extLst>
                  <a:ext uri="{0D108BD9-81ED-4DB2-BD59-A6C34878D82A}">
                    <a16:rowId xmlns:a16="http://schemas.microsoft.com/office/drawing/2014/main" val="1396102155"/>
                  </a:ext>
                </a:extLst>
              </a:tr>
              <a:tr h="109031">
                <a:tc>
                  <a:txBody>
                    <a:bodyPr/>
                    <a:lstStyle/>
                    <a:p>
                      <a:pPr fontAlgn="t"/>
                      <a:r>
                        <a:rPr lang="en-US" sz="600">
                          <a:effectLst/>
                        </a:rPr>
                        <a:t>numDerogatoryRec</a:t>
                      </a:r>
                    </a:p>
                  </a:txBody>
                  <a:tcPr marL="14965" marR="14965" marT="14965" marB="14965"/>
                </a:tc>
                <a:tc>
                  <a:txBody>
                    <a:bodyPr/>
                    <a:lstStyle/>
                    <a:p>
                      <a:pPr fontAlgn="t"/>
                      <a:r>
                        <a:rPr lang="en-US" sz="600">
                          <a:effectLst/>
                        </a:rPr>
                        <a:t>Number of derogatory public records (includes tax liens, bankruptcies, and other judgements such as civil lawsuits)</a:t>
                      </a:r>
                    </a:p>
                  </a:txBody>
                  <a:tcPr marL="14965" marR="14965" marT="14965" marB="14965"/>
                </a:tc>
                <a:extLst>
                  <a:ext uri="{0D108BD9-81ED-4DB2-BD59-A6C34878D82A}">
                    <a16:rowId xmlns:a16="http://schemas.microsoft.com/office/drawing/2014/main" val="3087180571"/>
                  </a:ext>
                </a:extLst>
              </a:tr>
              <a:tr h="0">
                <a:tc>
                  <a:txBody>
                    <a:bodyPr/>
                    <a:lstStyle/>
                    <a:p>
                      <a:pPr fontAlgn="t"/>
                      <a:r>
                        <a:rPr lang="en-US" sz="600">
                          <a:effectLst/>
                        </a:rPr>
                        <a:t>numDelinquency2Years</a:t>
                      </a:r>
                    </a:p>
                  </a:txBody>
                  <a:tcPr marL="14965" marR="14965" marT="14965" marB="14965"/>
                </a:tc>
                <a:tc>
                  <a:txBody>
                    <a:bodyPr/>
                    <a:lstStyle/>
                    <a:p>
                      <a:pPr fontAlgn="t"/>
                      <a:r>
                        <a:rPr lang="en-US" sz="600">
                          <a:effectLst/>
                        </a:rPr>
                        <a:t>Number of 30+ days past-due incidences of delinquency in the borrower's credit file for the past 2 years</a:t>
                      </a:r>
                    </a:p>
                  </a:txBody>
                  <a:tcPr marL="14965" marR="14965" marT="14965" marB="14965"/>
                </a:tc>
                <a:extLst>
                  <a:ext uri="{0D108BD9-81ED-4DB2-BD59-A6C34878D82A}">
                    <a16:rowId xmlns:a16="http://schemas.microsoft.com/office/drawing/2014/main" val="469926466"/>
                  </a:ext>
                </a:extLst>
              </a:tr>
              <a:tr h="137679">
                <a:tc>
                  <a:txBody>
                    <a:bodyPr/>
                    <a:lstStyle/>
                    <a:p>
                      <a:pPr fontAlgn="t"/>
                      <a:r>
                        <a:rPr lang="en-US" sz="600">
                          <a:effectLst/>
                        </a:rPr>
                        <a:t>numChargeoff1year</a:t>
                      </a:r>
                    </a:p>
                  </a:txBody>
                  <a:tcPr marL="14965" marR="14965" marT="14965" marB="14965"/>
                </a:tc>
                <a:tc>
                  <a:txBody>
                    <a:bodyPr/>
                    <a:lstStyle/>
                    <a:p>
                      <a:pPr fontAlgn="t"/>
                      <a:r>
                        <a:rPr lang="en-US" sz="600">
                          <a:effectLst/>
                        </a:rPr>
                        <a:t>Number of charge-offs within 1 year</a:t>
                      </a:r>
                    </a:p>
                  </a:txBody>
                  <a:tcPr marL="14965" marR="14965" marT="14965" marB="14965"/>
                </a:tc>
                <a:extLst>
                  <a:ext uri="{0D108BD9-81ED-4DB2-BD59-A6C34878D82A}">
                    <a16:rowId xmlns:a16="http://schemas.microsoft.com/office/drawing/2014/main" val="3340712369"/>
                  </a:ext>
                </a:extLst>
              </a:tr>
              <a:tr h="137679">
                <a:tc>
                  <a:txBody>
                    <a:bodyPr/>
                    <a:lstStyle/>
                    <a:p>
                      <a:pPr fontAlgn="t"/>
                      <a:r>
                        <a:rPr lang="en-US" sz="600">
                          <a:effectLst/>
                        </a:rPr>
                        <a:t>numInquiries6Mon</a:t>
                      </a:r>
                    </a:p>
                  </a:txBody>
                  <a:tcPr marL="14965" marR="14965" marT="14965" marB="14965"/>
                </a:tc>
                <a:tc>
                  <a:txBody>
                    <a:bodyPr/>
                    <a:lstStyle/>
                    <a:p>
                      <a:pPr fontAlgn="t"/>
                      <a:r>
                        <a:rPr lang="en-US" sz="600" dirty="0">
                          <a:effectLst/>
                        </a:rPr>
                        <a:t>Number of inquiries in past 6 months</a:t>
                      </a:r>
                    </a:p>
                  </a:txBody>
                  <a:tcPr marL="14965" marR="14965" marT="14965" marB="14965"/>
                </a:tc>
                <a:extLst>
                  <a:ext uri="{0D108BD9-81ED-4DB2-BD59-A6C34878D82A}">
                    <a16:rowId xmlns:a16="http://schemas.microsoft.com/office/drawing/2014/main" val="2366777748"/>
                  </a:ext>
                </a:extLst>
              </a:tr>
            </a:tbl>
          </a:graphicData>
        </a:graphic>
      </p:graphicFrame>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a:t>
            </a:r>
          </a:p>
        </p:txBody>
      </p:sp>
      <p:pic>
        <p:nvPicPr>
          <p:cNvPr id="7" name="Picture 2" descr="https://upload.wikimedia.org/wikipedia/commons/thumb/6/61/HTML5_logo_and_wordmark.svg/2000px-HTML5_logo_and_wordmark.svg.png">
            <a:extLst>
              <a:ext uri="{FF2B5EF4-FFF2-40B4-BE49-F238E27FC236}">
                <a16:creationId xmlns:a16="http://schemas.microsoft.com/office/drawing/2014/main" id="{FD15B597-E1E7-42EE-83ED-A4B7382996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053842" y="2335400"/>
            <a:ext cx="877376" cy="877376"/>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C631E910-F60E-4A53-83BA-981ADF1EF4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 y="2319235"/>
            <a:ext cx="2290575" cy="676560"/>
          </a:xfrm>
          <a:prstGeom prst="rect">
            <a:avLst/>
          </a:prstGeom>
        </p:spPr>
      </p:pic>
      <p:pic>
        <p:nvPicPr>
          <p:cNvPr id="12" name="Picture 11">
            <a:extLst>
              <a:ext uri="{FF2B5EF4-FFF2-40B4-BE49-F238E27FC236}">
                <a16:creationId xmlns:a16="http://schemas.microsoft.com/office/drawing/2014/main" id="{0ACED60A-28D3-4C1A-BD2B-DA5A983AB2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9050" y="3508121"/>
            <a:ext cx="2184759" cy="854969"/>
          </a:xfrm>
          <a:prstGeom prst="rect">
            <a:avLst/>
          </a:prstGeom>
        </p:spPr>
      </p:pic>
      <p:pic>
        <p:nvPicPr>
          <p:cNvPr id="14" name="Picture 13">
            <a:extLst>
              <a:ext uri="{FF2B5EF4-FFF2-40B4-BE49-F238E27FC236}">
                <a16:creationId xmlns:a16="http://schemas.microsoft.com/office/drawing/2014/main" id="{8AE0AA72-AB7C-492D-AB5C-48D59F873B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0690" y="2276415"/>
            <a:ext cx="936361" cy="936361"/>
          </a:xfrm>
          <a:prstGeom prst="rect">
            <a:avLst/>
          </a:prstGeom>
        </p:spPr>
      </p:pic>
      <p:pic>
        <p:nvPicPr>
          <p:cNvPr id="1026" name="Picture 2" descr="Related image">
            <a:extLst>
              <a:ext uri="{FF2B5EF4-FFF2-40B4-BE49-F238E27FC236}">
                <a16:creationId xmlns:a16="http://schemas.microsoft.com/office/drawing/2014/main" id="{046150D1-7E92-4CBF-98DD-11393EB181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6129" y="3026153"/>
            <a:ext cx="2290575" cy="456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tplotlib">
            <a:extLst>
              <a:ext uri="{FF2B5EF4-FFF2-40B4-BE49-F238E27FC236}">
                <a16:creationId xmlns:a16="http://schemas.microsoft.com/office/drawing/2014/main" id="{D388A49E-B360-4340-9D66-0F4C10EE6A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92" y="3704167"/>
            <a:ext cx="2391704" cy="5736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87461909-513F-4FFC-8283-05D65C888D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0360" y="2215353"/>
            <a:ext cx="1633052" cy="884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AC6E9E1-FC0B-42B0-A0C5-0BCCA95BE93F}"/>
              </a:ext>
            </a:extLst>
          </p:cNvPr>
          <p:cNvSpPr txBox="1"/>
          <p:nvPr/>
        </p:nvSpPr>
        <p:spPr>
          <a:xfrm>
            <a:off x="5793640" y="1475548"/>
            <a:ext cx="2901395" cy="400110"/>
          </a:xfrm>
          <a:prstGeom prst="rect">
            <a:avLst/>
          </a:prstGeom>
          <a:noFill/>
        </p:spPr>
        <p:txBody>
          <a:bodyPr wrap="square" rtlCol="0">
            <a:spAutoFit/>
          </a:bodyPr>
          <a:lstStyle/>
          <a:p>
            <a:pPr algn="ctr"/>
            <a:r>
              <a:rPr lang="en-US" sz="2000" dirty="0">
                <a:solidFill>
                  <a:schemeClr val="tx1">
                    <a:lumMod val="65000"/>
                    <a:lumOff val="35000"/>
                  </a:schemeClr>
                </a:solidFill>
              </a:rPr>
              <a:t>App Implementation</a:t>
            </a:r>
          </a:p>
        </p:txBody>
      </p:sp>
      <p:sp>
        <p:nvSpPr>
          <p:cNvPr id="20" name="TextBox 19">
            <a:extLst>
              <a:ext uri="{FF2B5EF4-FFF2-40B4-BE49-F238E27FC236}">
                <a16:creationId xmlns:a16="http://schemas.microsoft.com/office/drawing/2014/main" id="{97EA39C8-90FE-47DE-B63B-4F6AC908E29F}"/>
              </a:ext>
            </a:extLst>
          </p:cNvPr>
          <p:cNvSpPr txBox="1"/>
          <p:nvPr/>
        </p:nvSpPr>
        <p:spPr>
          <a:xfrm>
            <a:off x="1059786" y="1475548"/>
            <a:ext cx="3817624" cy="400110"/>
          </a:xfrm>
          <a:prstGeom prst="rect">
            <a:avLst/>
          </a:prstGeom>
          <a:noFill/>
        </p:spPr>
        <p:txBody>
          <a:bodyPr wrap="square" rtlCol="0">
            <a:spAutoFit/>
          </a:bodyPr>
          <a:lstStyle/>
          <a:p>
            <a:pPr algn="ctr"/>
            <a:r>
              <a:rPr lang="en-US" sz="2000" dirty="0">
                <a:solidFill>
                  <a:schemeClr val="tx1">
                    <a:lumMod val="65000"/>
                    <a:lumOff val="35000"/>
                  </a:schemeClr>
                </a:solidFill>
              </a:rPr>
              <a:t>Predictive Models and Analysis</a:t>
            </a:r>
          </a:p>
        </p:txBody>
      </p:sp>
      <p:pic>
        <p:nvPicPr>
          <p:cNvPr id="1032" name="Picture 8" descr="Image result for keras">
            <a:extLst>
              <a:ext uri="{FF2B5EF4-FFF2-40B4-BE49-F238E27FC236}">
                <a16:creationId xmlns:a16="http://schemas.microsoft.com/office/drawing/2014/main" id="{D44A815A-3BBB-44CF-9C2A-A50B13A640C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5823" y="3422243"/>
            <a:ext cx="1944766" cy="56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8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266340"/>
            <a:ext cx="6566313" cy="725349"/>
          </a:xfrm>
        </p:spPr>
        <p:txBody>
          <a:bodyPr>
            <a:normAutofit fontScale="90000"/>
          </a:bodyPr>
          <a:lstStyle/>
          <a:p>
            <a:r>
              <a:rPr lang="en-US" dirty="0" err="1"/>
              <a:t>Jupyter</a:t>
            </a:r>
            <a:r>
              <a:rPr lang="en-US" dirty="0"/>
              <a:t> Notebook  and App Demos</a:t>
            </a:r>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Loan Credit Risk Predicting Probability of Default</vt:lpstr>
      <vt:lpstr>Objective</vt:lpstr>
      <vt:lpstr>Data</vt:lpstr>
      <vt:lpstr>Tools</vt:lpstr>
      <vt:lpstr>Jupyter Notebook  and App 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2019-01-08T02:47:28Z</dcterms:modified>
</cp:coreProperties>
</file>