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Montserrat Medium"/>
      <p:regular r:id="rId13"/>
      <p:bold r:id="rId14"/>
      <p:italic r:id="rId15"/>
      <p:boldItalic r:id="rId16"/>
    </p:embeddedFont>
    <p:embeddedFont>
      <p:font typeface="Montserrat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gHLNJcBo7AEJxwK2u5hvSZeOFA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boldItalic.fntdata"/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21" Type="http://customschemas.google.com/relationships/presentationmetadata" Target="metadata"/><Relationship Id="rId13" Type="http://schemas.openxmlformats.org/officeDocument/2006/relationships/font" Target="fonts/MontserratMedium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MontserratMedium-italic.fntdata"/><Relationship Id="rId14" Type="http://schemas.openxmlformats.org/officeDocument/2006/relationships/font" Target="fonts/MontserratMedium-bold.fntdata"/><Relationship Id="rId17" Type="http://schemas.openxmlformats.org/officeDocument/2006/relationships/font" Target="fonts/MontserratLight-regular.fntdata"/><Relationship Id="rId16" Type="http://schemas.openxmlformats.org/officeDocument/2006/relationships/font" Target="fonts/MontserratMedium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Ligh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8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2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4298841" y="2075239"/>
            <a:ext cx="4381696" cy="28850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Especificação do Projeto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Módulo 1</a:t>
            </a:r>
            <a:endParaRPr b="0" i="0" sz="44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idx="1" type="subTitle"/>
          </p:nvPr>
        </p:nvSpPr>
        <p:spPr>
          <a:xfrm>
            <a:off x="977025" y="1169600"/>
            <a:ext cx="7855200" cy="52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noAutofit/>
          </a:bodyPr>
          <a:lstStyle/>
          <a:p>
            <a:pPr indent="-3600" lvl="0" marL="3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 empresa PyCoders Ltda precisa que o </a:t>
            </a:r>
            <a:r>
              <a:rPr b="1" lang="en-US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armazenamento dos contatos</a:t>
            </a:r>
            <a:r>
              <a:rPr lang="en-US"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dos clientes seja feito de uma maneira mais bem estruturada. Para isso, definiu que deverá existir uma </a:t>
            </a:r>
            <a:r>
              <a:rPr b="1" lang="en-US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agenda de contatos</a:t>
            </a:r>
            <a:r>
              <a:rPr lang="en-US"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a qual deverá ter um </a:t>
            </a:r>
            <a:r>
              <a:rPr b="1" lang="en-US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limite de 75 itens</a:t>
            </a:r>
            <a:r>
              <a:rPr lang="en-US"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 Os dados </a:t>
            </a:r>
            <a:r>
              <a:rPr b="1" lang="en-US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armazenados referentes a um contato</a:t>
            </a:r>
            <a:r>
              <a:rPr lang="en-US"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deverão ser, </a:t>
            </a:r>
            <a:r>
              <a:rPr b="1" lang="en-US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pelo menos</a:t>
            </a:r>
            <a:r>
              <a:rPr lang="en-US"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: </a:t>
            </a:r>
            <a:r>
              <a:rPr b="1" lang="en-US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ID</a:t>
            </a:r>
            <a:r>
              <a:rPr lang="en-US"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r>
              <a:rPr b="1" lang="en-US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único</a:t>
            </a:r>
            <a:r>
              <a:rPr lang="en-US"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</a:t>
            </a:r>
            <a:r>
              <a:rPr b="1" lang="en-US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nome</a:t>
            </a:r>
            <a:r>
              <a:rPr lang="en-US"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</a:t>
            </a:r>
            <a:r>
              <a:rPr b="1" lang="en-US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sobrenome</a:t>
            </a:r>
            <a:r>
              <a:rPr lang="en-US"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</a:t>
            </a:r>
            <a:r>
              <a:rPr b="1" lang="en-US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telefone</a:t>
            </a:r>
            <a:r>
              <a:rPr lang="en-US"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e </a:t>
            </a:r>
            <a:r>
              <a:rPr b="1" lang="en-US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email</a:t>
            </a:r>
            <a:r>
              <a:rPr lang="en-US"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 </a:t>
            </a:r>
            <a:endParaRPr sz="12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600" lvl="0" marL="3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600" lvl="0" marL="3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Cada contato deverá  ter obrigatoriamente um campo para nome, enquanto que o campo para sobrenome não será obrigatório, mas será apenas um (por um campo de nome ou sobrenome, entenda um campo para inserção de string, a qual pode conter espaços). O ID deverá ser único e impossível de ser modificado pelo usuário. Emails e telefones poderão ser múltiplos, sem limite pré-definido, mas deverão passar por um processo de validação a ser definido por você.</a:t>
            </a:r>
            <a:endParaRPr sz="12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600" lvl="0" marL="3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600" lvl="0" marL="3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 agenda deverá ter </a:t>
            </a:r>
            <a:r>
              <a:rPr b="1" lang="en-US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opções de navegação</a:t>
            </a:r>
            <a:r>
              <a:rPr lang="en-US"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, mostrando o</a:t>
            </a:r>
            <a:r>
              <a:rPr b="1" lang="en-US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ID único + nome + sobrenome de todos os contatos</a:t>
            </a:r>
            <a:r>
              <a:rPr lang="en-US"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 Caso o usuário deseje verificar todas as informações de um contato específico, deverá selecioná-lo, sendo a </a:t>
            </a:r>
            <a:r>
              <a:rPr b="1" lang="en-US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forma</a:t>
            </a:r>
            <a:r>
              <a:rPr lang="en-US"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como isso ocorrerá ficando </a:t>
            </a:r>
            <a:r>
              <a:rPr b="1" lang="en-US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cargo dos desenvolvedores</a:t>
            </a:r>
            <a:r>
              <a:rPr lang="en-US"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.  Opções como </a:t>
            </a:r>
            <a:r>
              <a:rPr b="1" lang="en-US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adicionar contato</a:t>
            </a:r>
            <a:r>
              <a:rPr lang="en-US"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(respeitando o </a:t>
            </a:r>
            <a:r>
              <a:rPr b="1" lang="en-US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limite</a:t>
            </a:r>
            <a:r>
              <a:rPr lang="en-US"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), </a:t>
            </a:r>
            <a:r>
              <a:rPr b="1" lang="en-US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remover</a:t>
            </a:r>
            <a:r>
              <a:rPr lang="en-US"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e </a:t>
            </a:r>
            <a:r>
              <a:rPr b="1" lang="en-US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alterar</a:t>
            </a:r>
            <a:r>
              <a:rPr lang="en-US"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devem ser possíveis.</a:t>
            </a:r>
            <a:endParaRPr sz="12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600" lvl="0" marL="3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600" lvl="0" marL="3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2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Os contatos poderão ser agrupados em grupos definidos pelo usuário, o qual pode criar grupos dinamicamente durante navegação na agenda. Na navegação deve existir também uma opção para mostrar apenas contatos de um determinado grupo.</a:t>
            </a:r>
            <a:endParaRPr/>
          </a:p>
        </p:txBody>
      </p:sp>
      <p:sp>
        <p:nvSpPr>
          <p:cNvPr id="60" name="Google Shape;60;p2"/>
          <p:cNvSpPr txBox="1"/>
          <p:nvPr>
            <p:ph type="ctrTitle"/>
          </p:nvPr>
        </p:nvSpPr>
        <p:spPr>
          <a:xfrm>
            <a:off x="311700" y="376625"/>
            <a:ext cx="85206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200">
                <a:solidFill>
                  <a:srgbClr val="F8B92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Especificação do Projeto 2 – Módulo 1</a:t>
            </a:r>
            <a:endParaRPr sz="3200">
              <a:solidFill>
                <a:srgbClr val="F8B92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ctrTitle"/>
          </p:nvPr>
        </p:nvSpPr>
        <p:spPr>
          <a:xfrm>
            <a:off x="311700" y="376625"/>
            <a:ext cx="85206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200">
                <a:solidFill>
                  <a:srgbClr val="F8B92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Milestones</a:t>
            </a:r>
            <a:endParaRPr sz="3200">
              <a:solidFill>
                <a:srgbClr val="F8B92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" name="Google Shape;66;p3"/>
          <p:cNvSpPr txBox="1"/>
          <p:nvPr>
            <p:ph idx="1" type="subTitle"/>
          </p:nvPr>
        </p:nvSpPr>
        <p:spPr>
          <a:xfrm>
            <a:off x="1210544" y="1238039"/>
            <a:ext cx="7584177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1500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Milestone #1</a:t>
            </a:r>
            <a:endParaRPr b="1" sz="1500">
              <a:solidFill>
                <a:srgbClr val="F8B92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Definir estrutura das classes a serem utilizadas.</a:t>
            </a:r>
            <a:endParaRPr sz="12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1124845" y="1367302"/>
            <a:ext cx="44400" cy="614700"/>
          </a:xfrm>
          <a:prstGeom prst="rect">
            <a:avLst/>
          </a:prstGeom>
          <a:solidFill>
            <a:srgbClr val="F8B9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1210544" y="2818857"/>
            <a:ext cx="7584177" cy="9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i="0" lang="en-US" sz="1500" u="none" cap="none" strike="noStrike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Milestone #2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Popular as classes com os dados do Projeto 1.</a:t>
            </a:r>
            <a:endParaRPr b="0" i="0" sz="1200" u="none" cap="none" strike="noStrik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1124845" y="2948119"/>
            <a:ext cx="44400" cy="539897"/>
          </a:xfrm>
          <a:prstGeom prst="rect">
            <a:avLst/>
          </a:prstGeom>
          <a:solidFill>
            <a:srgbClr val="F8B9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1210544" y="4601072"/>
            <a:ext cx="7584177" cy="13237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1" i="0" lang="en-US" sz="1500" u="none" cap="none" strike="noStrike">
                <a:solidFill>
                  <a:srgbClr val="F8B925"/>
                </a:solidFill>
                <a:latin typeface="Montserrat"/>
                <a:ea typeface="Montserrat"/>
                <a:cs typeface="Montserrat"/>
                <a:sym typeface="Montserrat"/>
              </a:rPr>
              <a:t>Milestone #3</a:t>
            </a:r>
            <a:endParaRPr b="1" i="0" sz="1500" u="none" cap="none" strike="noStrike">
              <a:solidFill>
                <a:srgbClr val="F8B92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Criar ambiente de navegação com as opções definidas na especificação.</a:t>
            </a:r>
            <a:endParaRPr b="0" i="0" sz="1200" u="none" cap="none" strike="noStrike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71" name="Google Shape;71;p3"/>
          <p:cNvSpPr/>
          <p:nvPr/>
        </p:nvSpPr>
        <p:spPr>
          <a:xfrm>
            <a:off x="1124845" y="4730335"/>
            <a:ext cx="44400" cy="614700"/>
          </a:xfrm>
          <a:prstGeom prst="rect">
            <a:avLst/>
          </a:prstGeom>
          <a:solidFill>
            <a:srgbClr val="F8B9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