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F219-8250-4319-A373-9A4EE8237A7C}" type="datetimeFigureOut">
              <a:rPr lang="pt-BR" smtClean="0"/>
              <a:pPr/>
              <a:t>27/6/2009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17F7-B1F5-4D6D-A509-01E0C604A4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3E2628-3CDC-4810-BD49-2E5A36F06295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03D37-ADDB-4D73-A112-706ACAD7CAEF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656FA-46A6-40E3-A6C5-05C7B22529C9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00B2A-9DFD-4355-8A3F-D56DBDDF969C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7E6AE-9B5A-4C76-BF3D-F371E2D9FDE2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DE5EE-1A6D-4240-A4CD-366355C942BD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C9579-5672-4B56-BC46-FFA39D1322CA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788115-4DC7-4972-B045-DE07E504CD10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591F63-CABA-47CD-99B4-6A5A42BF629E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7C760C-30D1-4F30-ADFF-214CD758D7A6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FBA865-7DA8-405B-BCE7-B55E0911355E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38B985-17D9-4661-8604-778B093E450A}" type="datetime1">
              <a:rPr lang="pt-BR" smtClean="0"/>
              <a:pPr/>
              <a:t>27/6/2009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977B5-D727-4A53-88F3-E930C9CFAB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PL/SQL </a:t>
            </a:r>
            <a:r>
              <a:rPr lang="pt-BR" dirty="0" err="1" smtClean="0"/>
              <a:t>Helper</a:t>
            </a:r>
            <a:r>
              <a:rPr lang="pt-BR" dirty="0" smtClean="0"/>
              <a:t>: Uma ferramenta de auxílio à manutenção de sistemas PL/SQL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Aluno:Marcelo Victor Carneiro Pereira</a:t>
            </a:r>
          </a:p>
          <a:p>
            <a:r>
              <a:rPr lang="pt-BR" dirty="0" smtClean="0"/>
              <a:t>Orientadora: Valeria </a:t>
            </a:r>
            <a:r>
              <a:rPr lang="pt-BR" dirty="0" err="1" smtClean="0"/>
              <a:t>Cesario</a:t>
            </a:r>
            <a:r>
              <a:rPr lang="pt-BR" dirty="0" smtClean="0"/>
              <a:t> Times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aberto</a:t>
            </a:r>
          </a:p>
          <a:p>
            <a:endParaRPr lang="pt-BR" dirty="0" smtClean="0"/>
          </a:p>
          <a:p>
            <a:r>
              <a:rPr lang="pt-BR" dirty="0" smtClean="0"/>
              <a:t>Independente de Sistema Operacional</a:t>
            </a:r>
          </a:p>
          <a:p>
            <a:endParaRPr lang="pt-BR" dirty="0" smtClean="0"/>
          </a:p>
          <a:p>
            <a:r>
              <a:rPr lang="pt-BR" dirty="0" smtClean="0"/>
              <a:t>Específica para as etapas pós-codificação</a:t>
            </a:r>
          </a:p>
          <a:p>
            <a:endParaRPr lang="pt-BR" dirty="0" smtClean="0"/>
          </a:p>
          <a:p>
            <a:r>
              <a:rPr lang="pt-BR" dirty="0" err="1" smtClean="0"/>
              <a:t>Modularizada</a:t>
            </a:r>
            <a:r>
              <a:rPr lang="pt-BR" dirty="0" smtClean="0"/>
              <a:t> em camadas...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PL/SQL </a:t>
            </a:r>
            <a:r>
              <a:rPr lang="pt-BR" dirty="0" err="1" smtClean="0"/>
              <a:t>Helper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Espaço Reservado para Conteúdo 8" descr="arquitetura_men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14290"/>
            <a:ext cx="6473322" cy="59240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1285860"/>
          <a:ext cx="7972452" cy="470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113"/>
                <a:gridCol w="1993113"/>
                <a:gridCol w="1993113"/>
                <a:gridCol w="1993113"/>
              </a:tblGrid>
              <a:tr h="39788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ClearSQL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TOAD </a:t>
                      </a:r>
                      <a:r>
                        <a:rPr lang="pt-BR" dirty="0" err="1" smtClean="0"/>
                        <a:t>Soft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PL/SQL </a:t>
                      </a:r>
                      <a:r>
                        <a:rPr lang="pt-BR" dirty="0" err="1" smtClean="0"/>
                        <a:t>Helper</a:t>
                      </a:r>
                      <a:endParaRPr lang="pt-BR" dirty="0"/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lang="pt-BR" dirty="0" smtClean="0"/>
                        <a:t>Métricas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Testes Unitários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Relacional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Gráfico de dependência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Criação de Fachada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lang="pt-BR" dirty="0" smtClean="0"/>
                        <a:t>Renomeação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lang="pt-BR" dirty="0" smtClean="0"/>
                        <a:t>Extensível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7886">
                <a:tc>
                  <a:txBody>
                    <a:bodyPr/>
                    <a:lstStyle/>
                    <a:p>
                      <a:r>
                        <a:rPr lang="pt-BR" dirty="0" smtClean="0"/>
                        <a:t>Independente de 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2"/>
                          </a:solidFill>
                        </a:rPr>
                        <a:t>Não</a:t>
                      </a:r>
                      <a:endParaRPr lang="pt-B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 um sub-conjunto das funcionalidades especificadas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Usado para validar um estudo de caso com </a:t>
            </a:r>
            <a:r>
              <a:rPr lang="pt-BR" smtClean="0"/>
              <a:t>dados reais</a:t>
            </a:r>
            <a:endParaRPr lang="pt-BR" dirty="0" smtClean="0"/>
          </a:p>
          <a:p>
            <a:endParaRPr lang="pt-BR" dirty="0" smtClean="0"/>
          </a:p>
          <a:p>
            <a:r>
              <a:rPr lang="en-GB" dirty="0" err="1" smtClean="0">
                <a:solidFill>
                  <a:srgbClr val="000000"/>
                </a:solidFill>
              </a:rPr>
              <a:t>Desenvolvido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em</a:t>
            </a:r>
            <a:r>
              <a:rPr lang="en-GB" dirty="0" smtClean="0">
                <a:solidFill>
                  <a:srgbClr val="000000"/>
                </a:solidFill>
              </a:rPr>
              <a:t> java </a:t>
            </a:r>
            <a:r>
              <a:rPr lang="en-GB" dirty="0" err="1" smtClean="0">
                <a:solidFill>
                  <a:srgbClr val="000000"/>
                </a:solidFill>
              </a:rPr>
              <a:t>para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garantir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independência</a:t>
            </a:r>
            <a:r>
              <a:rPr lang="en-GB" dirty="0" smtClean="0">
                <a:solidFill>
                  <a:srgbClr val="000000"/>
                </a:solidFill>
              </a:rPr>
              <a:t> de </a:t>
            </a:r>
            <a:r>
              <a:rPr lang="en-GB" dirty="0" err="1" smtClean="0">
                <a:solidFill>
                  <a:srgbClr val="000000"/>
                </a:solidFill>
              </a:rPr>
              <a:t>plataformas</a:t>
            </a:r>
            <a:endParaRPr lang="en-GB" dirty="0" smtClean="0">
              <a:solidFill>
                <a:srgbClr val="000000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Funcionalidades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escolhidas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</a:p>
          <a:p>
            <a:endParaRPr lang="pt-BR" dirty="0" smtClean="0"/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Documentação</a:t>
            </a:r>
            <a:r>
              <a:rPr lang="en-GB" dirty="0" smtClean="0">
                <a:solidFill>
                  <a:srgbClr val="000000"/>
                </a:solidFill>
              </a:rPr>
              <a:t> de </a:t>
            </a:r>
            <a:r>
              <a:rPr lang="en-GB" dirty="0" err="1" smtClean="0">
                <a:solidFill>
                  <a:srgbClr val="000000"/>
                </a:solidFill>
              </a:rPr>
              <a:t>pacotes</a:t>
            </a:r>
            <a:endParaRPr lang="en-GB" dirty="0" smtClean="0">
              <a:solidFill>
                <a:srgbClr val="000000"/>
              </a:solidFill>
            </a:endParaRPr>
          </a:p>
          <a:p>
            <a:pPr marL="363538" indent="-255588"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Geração</a:t>
            </a:r>
            <a:r>
              <a:rPr lang="en-GB" dirty="0" smtClean="0">
                <a:solidFill>
                  <a:srgbClr val="000000"/>
                </a:solidFill>
              </a:rPr>
              <a:t> do </a:t>
            </a:r>
            <a:r>
              <a:rPr lang="en-GB" dirty="0" err="1" smtClean="0">
                <a:solidFill>
                  <a:srgbClr val="000000"/>
                </a:solidFill>
              </a:rPr>
              <a:t>gráfico</a:t>
            </a:r>
            <a:r>
              <a:rPr lang="en-GB" dirty="0" smtClean="0">
                <a:solidFill>
                  <a:srgbClr val="000000"/>
                </a:solidFill>
              </a:rPr>
              <a:t> de </a:t>
            </a:r>
            <a:r>
              <a:rPr lang="en-GB" dirty="0" err="1" smtClean="0">
                <a:solidFill>
                  <a:srgbClr val="000000"/>
                </a:solidFill>
              </a:rPr>
              <a:t>dependências</a:t>
            </a:r>
            <a:endParaRPr lang="en-GB" dirty="0" smtClean="0">
              <a:solidFill>
                <a:srgbClr val="000000"/>
              </a:solidFill>
            </a:endParaRPr>
          </a:p>
          <a:p>
            <a:pPr marL="363538" indent="-255588"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Criação</a:t>
            </a:r>
            <a:r>
              <a:rPr lang="en-GB" dirty="0" smtClean="0">
                <a:solidFill>
                  <a:srgbClr val="000000"/>
                </a:solidFill>
              </a:rPr>
              <a:t> de </a:t>
            </a:r>
            <a:r>
              <a:rPr lang="en-GB" dirty="0" err="1" smtClean="0">
                <a:solidFill>
                  <a:srgbClr val="000000"/>
                </a:solidFill>
              </a:rPr>
              <a:t>fachada</a:t>
            </a:r>
            <a:endParaRPr lang="en-GB" dirty="0" smtClean="0">
              <a:solidFill>
                <a:srgbClr val="000000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rototip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872456"/>
            <a:ext cx="7829550" cy="3743325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255588">
              <a:buClr>
                <a:srgbClr val="2DA2BF"/>
              </a:buClr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Projeto</a:t>
            </a:r>
            <a:r>
              <a:rPr lang="en-GB" dirty="0" smtClean="0">
                <a:solidFill>
                  <a:srgbClr val="000000"/>
                </a:solidFill>
              </a:rPr>
              <a:t> SIG@</a:t>
            </a:r>
          </a:p>
          <a:p>
            <a:pPr marL="363538" indent="-255588"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Sistema</a:t>
            </a:r>
            <a:r>
              <a:rPr lang="en-GB" dirty="0" smtClean="0">
                <a:solidFill>
                  <a:srgbClr val="000000"/>
                </a:solidFill>
              </a:rPr>
              <a:t> web de </a:t>
            </a:r>
            <a:r>
              <a:rPr lang="en-GB" dirty="0" err="1" smtClean="0">
                <a:solidFill>
                  <a:srgbClr val="000000"/>
                </a:solidFill>
              </a:rPr>
              <a:t>gerenciamento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acadêmico</a:t>
            </a:r>
            <a:endParaRPr lang="en-GB" dirty="0" smtClean="0">
              <a:solidFill>
                <a:srgbClr val="000000"/>
              </a:solidFill>
            </a:endParaRPr>
          </a:p>
          <a:p>
            <a:pPr marL="363538" indent="-255588"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Presente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en-GB" dirty="0" smtClean="0">
                <a:solidFill>
                  <a:srgbClr val="000000"/>
                </a:solidFill>
              </a:rPr>
              <a:t> UFPE, UPE, UFRPE e UNIVASF</a:t>
            </a:r>
          </a:p>
          <a:p>
            <a:pPr marL="363538" indent="-255588"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Sistema</a:t>
            </a:r>
            <a:r>
              <a:rPr lang="en-GB" dirty="0" smtClean="0">
                <a:solidFill>
                  <a:srgbClr val="000000"/>
                </a:solidFill>
              </a:rPr>
              <a:t> de </a:t>
            </a:r>
            <a:r>
              <a:rPr lang="en-GB" dirty="0" err="1" smtClean="0">
                <a:solidFill>
                  <a:srgbClr val="000000"/>
                </a:solidFill>
              </a:rPr>
              <a:t>banco</a:t>
            </a:r>
            <a:r>
              <a:rPr lang="en-GB" dirty="0" smtClean="0">
                <a:solidFill>
                  <a:srgbClr val="000000"/>
                </a:solidFill>
              </a:rPr>
              <a:t> de dados Oracle 10g</a:t>
            </a:r>
          </a:p>
          <a:p>
            <a:pPr marL="619125" lvl="1">
              <a:spcBef>
                <a:spcPts val="325"/>
              </a:spcBef>
              <a:buClr>
                <a:srgbClr val="2DA2B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619125" lvl="1">
              <a:spcBef>
                <a:spcPts val="325"/>
              </a:spcBef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Mais</a:t>
            </a:r>
            <a:r>
              <a:rPr lang="en-GB" dirty="0" smtClean="0">
                <a:solidFill>
                  <a:srgbClr val="000000"/>
                </a:solidFill>
              </a:rPr>
              <a:t> de 500 </a:t>
            </a:r>
            <a:r>
              <a:rPr lang="en-GB" dirty="0" err="1" smtClean="0">
                <a:solidFill>
                  <a:srgbClr val="000000"/>
                </a:solidFill>
              </a:rPr>
              <a:t>tabelas</a:t>
            </a:r>
            <a:r>
              <a:rPr lang="en-GB" dirty="0" smtClean="0">
                <a:solidFill>
                  <a:srgbClr val="000000"/>
                </a:solidFill>
              </a:rPr>
              <a:t> e 30 </a:t>
            </a:r>
            <a:r>
              <a:rPr lang="en-GB" dirty="0" err="1" smtClean="0">
                <a:solidFill>
                  <a:srgbClr val="000000"/>
                </a:solidFill>
              </a:rPr>
              <a:t>rotinas</a:t>
            </a:r>
            <a:endParaRPr lang="en-GB" dirty="0" smtClean="0">
              <a:solidFill>
                <a:srgbClr val="000000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Problemas: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Adaptação de novos desenvolvedores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Entendimento das regras de negócio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Compreensão da estrutura do sistema de banco de dados e de seus relacionamentos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	Aplicação do PL/SQL </a:t>
            </a:r>
            <a:r>
              <a:rPr lang="pt-BR" dirty="0" err="1" smtClean="0"/>
              <a:t>Helper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censo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3671"/>
            <a:ext cx="8229600" cy="3640895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Processo de desenvolvimento de software</a:t>
            </a:r>
          </a:p>
          <a:p>
            <a:pPr lvl="1"/>
            <a:r>
              <a:rPr lang="pt-BR" dirty="0" smtClean="0"/>
              <a:t>Ciclos com várias etapas</a:t>
            </a:r>
          </a:p>
          <a:p>
            <a:pPr lvl="1"/>
            <a:r>
              <a:rPr lang="pt-BR" dirty="0" err="1" smtClean="0"/>
              <a:t>Elicitação</a:t>
            </a:r>
            <a:r>
              <a:rPr lang="pt-BR" dirty="0" smtClean="0"/>
              <a:t>, validação, desenvolvimento, análise, implantação, manutenção, etc.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E para bancos de dados?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cens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tricul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1822"/>
            <a:ext cx="8229600" cy="3584593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tricul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tricula_anali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censo_anali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617" y="1481138"/>
            <a:ext cx="5222765" cy="4525962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9" name="Espaço Reservado para Conteúdo 8" descr="refatoramento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fachada_cria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9911"/>
            <a:ext cx="8229600" cy="446841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Especificação de uma arquitetura e </a:t>
            </a:r>
            <a:r>
              <a:rPr lang="pt-BR" dirty="0" err="1" smtClean="0"/>
              <a:t>elicitação</a:t>
            </a:r>
            <a:r>
              <a:rPr lang="pt-BR" dirty="0" smtClean="0"/>
              <a:t> de funcionalidades para ferramentas pós-codificação de sistema PL/SQL</a:t>
            </a:r>
          </a:p>
          <a:p>
            <a:r>
              <a:rPr lang="pt-BR" dirty="0" smtClean="0"/>
              <a:t>Criação de uma interface gráfica para o programa PLDOC</a:t>
            </a:r>
          </a:p>
          <a:p>
            <a:r>
              <a:rPr lang="pt-BR" dirty="0" smtClean="0"/>
              <a:t>Desenvolvimento de um módulo que exibe gráficos de dependências para rotinas definidas dentro de pacotes Oracle</a:t>
            </a:r>
          </a:p>
          <a:p>
            <a:r>
              <a:rPr lang="pt-BR" dirty="0" smtClean="0"/>
              <a:t>Geração automática de fachadas em sistemas PL/SQL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 de rotinas isoladas e documentação completa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sz="2700" dirty="0" smtClean="0"/>
              <a:t>Exibição do modelo relacional das tabelas em tempo de execução e de métricas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sz="2800" dirty="0" err="1" smtClean="0"/>
              <a:t>Renomeação</a:t>
            </a:r>
            <a:r>
              <a:rPr lang="pt-BR" sz="2800" dirty="0" smtClean="0"/>
              <a:t> de entidades do banco de dados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sz="2800" dirty="0" smtClean="0"/>
              <a:t>Testes unitários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sz="2800" dirty="0" smtClean="0"/>
              <a:t>Criação de novos </a:t>
            </a:r>
            <a:r>
              <a:rPr lang="pt-BR" sz="2800" i="1" dirty="0" err="1" smtClean="0"/>
              <a:t>drivers</a:t>
            </a:r>
            <a:r>
              <a:rPr lang="pt-BR" sz="2800" dirty="0" smtClean="0"/>
              <a:t> específicos para prover suporte a outros SGBD como </a:t>
            </a:r>
            <a:r>
              <a:rPr lang="pt-BR" sz="2800" dirty="0" err="1" smtClean="0"/>
              <a:t>MySQL</a:t>
            </a:r>
            <a:r>
              <a:rPr lang="pt-BR" sz="2800" dirty="0" smtClean="0"/>
              <a:t> e </a:t>
            </a:r>
            <a:r>
              <a:rPr lang="pt-BR" sz="2800" dirty="0" err="1" smtClean="0"/>
              <a:t>SQLServer</a:t>
            </a:r>
            <a:r>
              <a:rPr lang="pt-BR" sz="2800" dirty="0" smtClean="0"/>
              <a:t>. 	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pt-BR" sz="27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8">
              <a:buNone/>
            </a:pPr>
            <a:r>
              <a:rPr lang="pt-BR" sz="2200" smtClean="0"/>
              <a:t>   </a:t>
            </a:r>
            <a:r>
              <a:rPr lang="pt-BR" sz="2200" dirty="0" smtClean="0"/>
              <a:t>	     </a:t>
            </a:r>
            <a:r>
              <a:rPr lang="pt-BR" sz="2700" dirty="0" smtClean="0"/>
              <a:t>Obrigado!</a:t>
            </a:r>
            <a:endParaRPr lang="pt-BR" sz="2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é contratado por uma empresa para prestar manutenção no sistema de banco de dados</a:t>
            </a:r>
          </a:p>
          <a:p>
            <a:r>
              <a:rPr lang="pt-BR" dirty="0" smtClean="0"/>
              <a:t>Incumbido de reestruturar e melhorar a performance das rotinas PL/SQL </a:t>
            </a:r>
          </a:p>
          <a:p>
            <a:endParaRPr lang="pt-BR" dirty="0"/>
          </a:p>
          <a:p>
            <a:r>
              <a:rPr lang="pt-BR" dirty="0" smtClean="0"/>
              <a:t>Do que você precisa?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entender a estrutura do banco de dados?</a:t>
            </a:r>
          </a:p>
          <a:p>
            <a:r>
              <a:rPr lang="pt-BR" dirty="0" smtClean="0"/>
              <a:t>Como descobrir as rotinas mais usadas e quais as dependências entre elas?</a:t>
            </a:r>
          </a:p>
          <a:p>
            <a:r>
              <a:rPr lang="pt-BR" dirty="0" smtClean="0"/>
              <a:t>Como visualizar facilmente os comentários </a:t>
            </a:r>
            <a:r>
              <a:rPr lang="pt-BR" i="1" dirty="0" err="1" smtClean="0"/>
              <a:t>inline</a:t>
            </a:r>
            <a:r>
              <a:rPr lang="pt-BR" i="1" dirty="0" smtClean="0"/>
              <a:t> </a:t>
            </a:r>
            <a:r>
              <a:rPr lang="pt-BR" dirty="0" smtClean="0"/>
              <a:t>do código PL/SQL?</a:t>
            </a:r>
          </a:p>
          <a:p>
            <a:r>
              <a:rPr lang="pt-BR" dirty="0" smtClean="0"/>
              <a:t>Como aplicar padrões de projeto aos códigos PL/SQL?</a:t>
            </a:r>
          </a:p>
          <a:p>
            <a:r>
              <a:rPr lang="pt-BR" dirty="0" smtClean="0"/>
              <a:t>Como saber onde suas alterações irão repercutir?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TOAD </a:t>
            </a:r>
            <a:r>
              <a:rPr lang="pt-BR" dirty="0" err="1" smtClean="0"/>
              <a:t>Soft</a:t>
            </a:r>
            <a:r>
              <a:rPr lang="pt-BR" dirty="0" smtClean="0"/>
              <a:t> (</a:t>
            </a:r>
            <a:r>
              <a:rPr lang="pt-BR" dirty="0" err="1" smtClean="0"/>
              <a:t>Tool</a:t>
            </a:r>
            <a:r>
              <a:rPr lang="pt-BR" dirty="0" smtClean="0"/>
              <a:t> for Application </a:t>
            </a:r>
            <a:r>
              <a:rPr lang="pt-BR" dirty="0" err="1" smtClean="0"/>
              <a:t>Developers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Ambiente de desenvolvimento de código e gerenciamento de bancos de dados Oracle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análise e manutenção:</a:t>
            </a:r>
            <a:endParaRPr lang="pt-BR" dirty="0"/>
          </a:p>
          <a:p>
            <a:pPr lvl="2"/>
            <a:r>
              <a:rPr lang="pt-BR" dirty="0" smtClean="0"/>
              <a:t>Visualização do modelo relacional</a:t>
            </a:r>
          </a:p>
          <a:p>
            <a:pPr lvl="2"/>
            <a:r>
              <a:rPr lang="pt-BR" dirty="0" smtClean="0"/>
              <a:t>Testes unitários</a:t>
            </a:r>
          </a:p>
          <a:p>
            <a:pPr lvl="2"/>
            <a:r>
              <a:rPr lang="pt-BR" dirty="0" smtClean="0"/>
              <a:t>Métricas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TOAD </a:t>
            </a:r>
            <a:r>
              <a:rPr lang="pt-BR" dirty="0" err="1" smtClean="0"/>
              <a:t>Soft</a:t>
            </a:r>
            <a:r>
              <a:rPr lang="pt-BR" dirty="0" smtClean="0"/>
              <a:t> (</a:t>
            </a:r>
            <a:r>
              <a:rPr lang="pt-BR" dirty="0" err="1" smtClean="0"/>
              <a:t>Tool</a:t>
            </a:r>
            <a:r>
              <a:rPr lang="pt-BR" dirty="0" smtClean="0"/>
              <a:t> for Oracle Application </a:t>
            </a:r>
            <a:r>
              <a:rPr lang="pt-BR" dirty="0" err="1" smtClean="0"/>
              <a:t>Developers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Desvantagens:</a:t>
            </a:r>
          </a:p>
          <a:p>
            <a:pPr lvl="2"/>
            <a:r>
              <a:rPr lang="pt-BR" dirty="0" smtClean="0"/>
              <a:t>Software Pago</a:t>
            </a:r>
          </a:p>
          <a:p>
            <a:pPr lvl="2"/>
            <a:r>
              <a:rPr lang="pt-BR" dirty="0" smtClean="0"/>
              <a:t>Somente para Windows</a:t>
            </a:r>
          </a:p>
          <a:p>
            <a:pPr lvl="2"/>
            <a:r>
              <a:rPr lang="pt-BR" dirty="0" smtClean="0"/>
              <a:t>Somente para Oracle</a:t>
            </a:r>
          </a:p>
          <a:p>
            <a:pPr lvl="2"/>
            <a:r>
              <a:rPr lang="pt-BR" dirty="0" smtClean="0"/>
              <a:t>Sem funcionalidades para: </a:t>
            </a:r>
          </a:p>
          <a:p>
            <a:pPr lvl="3"/>
            <a:r>
              <a:rPr lang="pt-BR" dirty="0" smtClean="0"/>
              <a:t>Reestruturação de código</a:t>
            </a:r>
          </a:p>
          <a:p>
            <a:pPr lvl="3"/>
            <a:r>
              <a:rPr lang="pt-BR" dirty="0" smtClean="0"/>
              <a:t>Documentação</a:t>
            </a:r>
          </a:p>
          <a:p>
            <a:pPr lvl="3"/>
            <a:r>
              <a:rPr lang="pt-BR" dirty="0" smtClean="0"/>
              <a:t>Dependências de rotinas</a:t>
            </a:r>
          </a:p>
          <a:p>
            <a:pPr lvl="3"/>
            <a:endParaRPr lang="pt-BR" dirty="0" smtClean="0"/>
          </a:p>
          <a:p>
            <a:pPr lvl="3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ClearSQL</a:t>
            </a:r>
            <a:endParaRPr lang="pt-BR" dirty="0" smtClean="0"/>
          </a:p>
          <a:p>
            <a:pPr lvl="1"/>
            <a:r>
              <a:rPr lang="pt-BR" dirty="0" smtClean="0"/>
              <a:t>Revisor de código e controlador de qualidade de desenvolvimento para PL/SQL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Para análise e manutenção:</a:t>
            </a:r>
          </a:p>
          <a:p>
            <a:pPr lvl="2"/>
            <a:r>
              <a:rPr lang="pt-BR" dirty="0" smtClean="0"/>
              <a:t>Fluxo de código</a:t>
            </a:r>
          </a:p>
          <a:p>
            <a:pPr lvl="2"/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ClearSQL</a:t>
            </a:r>
            <a:endParaRPr lang="pt-BR" dirty="0" smtClean="0"/>
          </a:p>
          <a:p>
            <a:pPr lvl="1"/>
            <a:r>
              <a:rPr lang="pt-BR" dirty="0" smtClean="0"/>
              <a:t>Desvantagens:</a:t>
            </a:r>
          </a:p>
          <a:p>
            <a:pPr lvl="2"/>
            <a:r>
              <a:rPr lang="pt-BR" dirty="0" smtClean="0"/>
              <a:t>Software Pago</a:t>
            </a:r>
          </a:p>
          <a:p>
            <a:pPr lvl="2"/>
            <a:r>
              <a:rPr lang="pt-BR" dirty="0" smtClean="0"/>
              <a:t>Somente para Windows</a:t>
            </a:r>
          </a:p>
          <a:p>
            <a:pPr lvl="2"/>
            <a:r>
              <a:rPr lang="pt-BR" dirty="0" smtClean="0"/>
              <a:t>Sem funcionalidades para: </a:t>
            </a:r>
          </a:p>
          <a:p>
            <a:pPr lvl="3"/>
            <a:r>
              <a:rPr lang="pt-BR" dirty="0" smtClean="0"/>
              <a:t>Reestruturação de código</a:t>
            </a:r>
          </a:p>
          <a:p>
            <a:pPr lvl="3"/>
            <a:r>
              <a:rPr lang="pt-BR" dirty="0" smtClean="0"/>
              <a:t>Documentação</a:t>
            </a:r>
          </a:p>
          <a:p>
            <a:pPr lvl="3"/>
            <a:r>
              <a:rPr lang="pt-BR" dirty="0" smtClean="0"/>
              <a:t>Dependências de rotinas</a:t>
            </a:r>
          </a:p>
          <a:p>
            <a:pPr lvl="3"/>
            <a:r>
              <a:rPr lang="pt-BR" dirty="0" smtClean="0"/>
              <a:t>Testes unitários</a:t>
            </a:r>
          </a:p>
          <a:p>
            <a:pPr lvl="3"/>
            <a:r>
              <a:rPr lang="pt-BR" dirty="0" smtClean="0"/>
              <a:t>Visualização do Modelo relacional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A falta de ferramentas específicas para as etapas de pós-codificação motivou a definição de uma nova ferramenta...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77B5-D727-4A53-88F3-E930C9CFAB5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512</TotalTime>
  <Words>565</Words>
  <Application>Microsoft Office PowerPoint</Application>
  <PresentationFormat>Apresentação na tela (4:3)</PresentationFormat>
  <Paragraphs>202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Concurso</vt:lpstr>
      <vt:lpstr>PL/SQL Helper: Uma ferramenta de auxílio à manutenção de sistemas PL/SQL</vt:lpstr>
      <vt:lpstr>Motivação</vt:lpstr>
      <vt:lpstr>Cenário</vt:lpstr>
      <vt:lpstr>Cenário</vt:lpstr>
      <vt:lpstr>Ferramentas</vt:lpstr>
      <vt:lpstr>Ferramentas</vt:lpstr>
      <vt:lpstr>Ferramentas</vt:lpstr>
      <vt:lpstr>Ferramentas</vt:lpstr>
      <vt:lpstr>Slide 9</vt:lpstr>
      <vt:lpstr>PL/SQL Helper</vt:lpstr>
      <vt:lpstr>Slide 11</vt:lpstr>
      <vt:lpstr>Comparativo</vt:lpstr>
      <vt:lpstr>Protótipo</vt:lpstr>
      <vt:lpstr>Protótipo</vt:lpstr>
      <vt:lpstr>Protótipo</vt:lpstr>
      <vt:lpstr>Estudo de Caso</vt:lpstr>
      <vt:lpstr>Estudo de Caso</vt:lpstr>
      <vt:lpstr>Slide 18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Contribuições</vt:lpstr>
      <vt:lpstr>Trabalhos Futuros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Helper: Uma ferramenta de auxílio à manutenção de sistemas PL/SQL</dc:title>
  <dc:creator>MARCELO</dc:creator>
  <cp:lastModifiedBy>MARCELO</cp:lastModifiedBy>
  <cp:revision>63</cp:revision>
  <dcterms:created xsi:type="dcterms:W3CDTF">2009-06-09T23:59:19Z</dcterms:created>
  <dcterms:modified xsi:type="dcterms:W3CDTF">2009-06-27T17:42:35Z</dcterms:modified>
</cp:coreProperties>
</file>