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 showGuides="1">
      <p:cViewPr varScale="1">
        <p:scale>
          <a:sx n="119" d="100"/>
          <a:sy n="119" d="100"/>
        </p:scale>
        <p:origin x="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8DDF-48C0-285A-E930-CCB4F30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FDBDD-BB38-205B-C573-3A857E97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0BAB-36E8-EBC1-CEC5-67E7E83B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2B79-D536-1262-C9E0-38B89356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08D3-8E20-C14F-3056-C68B60B4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3AEF-2992-5348-6141-183DB5A4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32F16-9F82-8D91-F8C9-7C02E874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726B-582E-8108-A6C9-602965A9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FC92-8422-27F9-05F3-A78BA3A4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A15F-083D-061A-850C-0AE42DC5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D1728-9D8C-502A-55C5-79B29E19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1239-6FC9-00F3-DFA3-768FE752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212A-869F-332D-788F-63B37793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A50E-A80E-7B87-85E0-2CEC9EBD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D2FA-3C4D-DE00-2B98-CAE73D38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63C3-C000-3477-C5FA-5120989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08CD-09AE-D05A-8636-EA514653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0294-4A6C-E895-8569-DBC236BD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B73C-22BE-F52A-3D24-F51A829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B9AE-97C9-84F4-6982-A60A6D9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FF85-D574-9B7F-0393-19C73BED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88B53-B128-5491-90EC-5E4A8A8F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1CE6-4896-B6E2-8244-601CD0F7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7E49-A466-5738-F3CA-F35884DD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350B-DC4B-6874-E6E8-C5680011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17A9-9DF4-6BE0-08B1-1BB7721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8F83-9E57-B3CC-E448-411191D9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60D3-FDB3-37C4-BA63-7E9123659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DC216-1C05-A089-386A-02E4E60B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A125-D8BA-C1DF-49D0-25AE4D2A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E22D-6B03-BC5A-F7EE-0B6A46A0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FBC4-7D89-58D6-18EF-AD54644D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E5D4-B8BC-7FD6-018A-31C34B9D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6D80B-6CBB-268D-F46D-07A2A8EE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F1CA-2760-A4F4-CE20-47AC85544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FC0E3-C5DA-B81C-1127-21840EAD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1586-0A1B-A2A7-5496-02CA1E56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47A0F-F0B0-F548-8EE8-FC90A678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C6988-DD4D-A671-C185-E4FE3360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4E45-094B-E3DF-059B-2A932642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67A2E-C333-B6FB-33E1-052D0E58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2461-E38F-6616-2864-9DAB8C57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286A0-D0B5-1153-3F03-E6C167A4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AD4BA-F5C2-35B4-2128-6EB16765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600DA-907A-F2CD-CBBE-0CDCB25E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47A81-47FA-E962-261A-46B8FB85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52D1-6A7C-3D72-37A1-3B22DBA5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1320-B52D-72B2-D336-A3EEA783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4613-3FA6-179B-7520-E2676C65F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69CC-65C5-7CF9-0FCE-2D3A44B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DCDD6-F007-D59B-C419-FA548D9F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6513-E4C5-3DC1-6C2C-B33CF05C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8C8D-13D3-BC04-D48D-72B96544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7467C-7F25-15EC-34B8-BF620DF64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9CFDA-84C1-5E1E-C08A-ECCA58F3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6874-F907-5177-50AA-3731D4C5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9FAC-F515-3143-58C2-80A394CF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8476D-CC2A-1EDC-0D42-F9BBCE0C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7C212-B2EA-C052-B8D6-D85C087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D2976-2B4D-3E64-7A02-DDCE64C4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0DC3-5592-A852-EB11-6D856F02E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3298-1F5B-F34B-9A2E-EB0E0C9112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9361-D678-FAC7-D613-2A52CC0D0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8533-A252-60D0-862D-DDB0081BF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Zeeshanahmad4/Stock-Prices-Prediction-ML-Flask-Dashboard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03F2-66BB-3BF9-25CB-15E06A765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EXST 7087</a:t>
            </a:r>
            <a:br>
              <a:rPr lang="en-US" dirty="0"/>
            </a:br>
            <a:r>
              <a:rPr lang="en-US" sz="4400" b="0" i="0" u="none" strike="noStrike" dirty="0">
                <a:solidFill>
                  <a:srgbClr val="565656"/>
                </a:solidFill>
                <a:effectLst/>
              </a:rPr>
              <a:t>Homework </a:t>
            </a:r>
            <a:r>
              <a:rPr lang="en-US" sz="4400" dirty="0">
                <a:solidFill>
                  <a:srgbClr val="565656"/>
                </a:solidFill>
              </a:rPr>
              <a:t>6 - Random Forest vs Linear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9C66-513E-F1F7-6192-D29056CCA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Letícia</a:t>
            </a:r>
            <a:r>
              <a:rPr lang="en-US" dirty="0"/>
              <a:t> Santos</a:t>
            </a:r>
          </a:p>
          <a:p>
            <a:r>
              <a:rPr lang="en-US" dirty="0"/>
              <a:t>Marcelo Fernandes</a:t>
            </a:r>
          </a:p>
        </p:txBody>
      </p:sp>
    </p:spTree>
    <p:extLst>
      <p:ext uri="{BB962C8B-B14F-4D97-AF65-F5344CB8AC3E}">
        <p14:creationId xmlns:p14="http://schemas.microsoft.com/office/powerpoint/2010/main" val="14566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6BA4-553F-B060-A5B2-8F94029C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A0F3-1522-020F-1A4E-E7BDB5EC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https://github.com/Zeeshanahmad4/Stock-Prices-Prediction-ML-Flask-Dashboard.git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Stock Price from Apple (AAPL) 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2CCA8D3-270F-5F16-12D3-552E1686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16222"/>
            <a:ext cx="7772400" cy="27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F514-169A-AC7A-4F5B-EE5021D0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Data description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C6A0DDD-BDDB-FDA0-EDE3-67182A6B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BA01524D-75B5-4624-553A-A401F509EA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1243"/>
              </p:ext>
            </p:extLst>
          </p:nvPr>
        </p:nvGraphicFramePr>
        <p:xfrm>
          <a:off x="1293471" y="2405149"/>
          <a:ext cx="9598965" cy="3899394"/>
        </p:xfrm>
        <a:graphic>
          <a:graphicData uri="http://schemas.openxmlformats.org/drawingml/2006/table">
            <a:tbl>
              <a:tblPr firstRow="1" bandRow="1"/>
              <a:tblGrid>
                <a:gridCol w="1455705">
                  <a:extLst>
                    <a:ext uri="{9D8B030D-6E8A-4147-A177-3AD203B41FA5}">
                      <a16:colId xmlns:a16="http://schemas.microsoft.com/office/drawing/2014/main" val="3446275440"/>
                    </a:ext>
                  </a:extLst>
                </a:gridCol>
                <a:gridCol w="1628652">
                  <a:extLst>
                    <a:ext uri="{9D8B030D-6E8A-4147-A177-3AD203B41FA5}">
                      <a16:colId xmlns:a16="http://schemas.microsoft.com/office/drawing/2014/main" val="144274129"/>
                    </a:ext>
                  </a:extLst>
                </a:gridCol>
                <a:gridCol w="1628652">
                  <a:extLst>
                    <a:ext uri="{9D8B030D-6E8A-4147-A177-3AD203B41FA5}">
                      <a16:colId xmlns:a16="http://schemas.microsoft.com/office/drawing/2014/main" val="3521688236"/>
                    </a:ext>
                  </a:extLst>
                </a:gridCol>
                <a:gridCol w="1628652">
                  <a:extLst>
                    <a:ext uri="{9D8B030D-6E8A-4147-A177-3AD203B41FA5}">
                      <a16:colId xmlns:a16="http://schemas.microsoft.com/office/drawing/2014/main" val="4183313529"/>
                    </a:ext>
                  </a:extLst>
                </a:gridCol>
                <a:gridCol w="1628652">
                  <a:extLst>
                    <a:ext uri="{9D8B030D-6E8A-4147-A177-3AD203B41FA5}">
                      <a16:colId xmlns:a16="http://schemas.microsoft.com/office/drawing/2014/main" val="3640258849"/>
                    </a:ext>
                  </a:extLst>
                </a:gridCol>
                <a:gridCol w="1628652">
                  <a:extLst>
                    <a:ext uri="{9D8B030D-6E8A-4147-A177-3AD203B41FA5}">
                      <a16:colId xmlns:a16="http://schemas.microsoft.com/office/drawing/2014/main" val="3932541245"/>
                    </a:ext>
                  </a:extLst>
                </a:gridCol>
              </a:tblGrid>
              <a:tr h="433266">
                <a:tc>
                  <a:txBody>
                    <a:bodyPr/>
                    <a:lstStyle/>
                    <a:p>
                      <a:pPr algn="ctr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71627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931001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109.066698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109.055429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109.951118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108.141589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54047899.7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690339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30.5568117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30.54922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30.6861864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30.3762236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33468353.3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38951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55.7899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55.4242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57.0857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55.0142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11475922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0278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84.83065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84.6478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85.33495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84.25065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29694376.5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0871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109.01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110.03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108.05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45668931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75812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127.12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127.335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128.1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126.29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68708720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299719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179.26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180.1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178.25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266833581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0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BE2FF-F3D8-F39C-1B9D-73A53342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023B-567E-CD7E-CE14-A11D7AFD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We want to predict the close price for each day.</a:t>
            </a:r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D6DE9C-057D-F6E9-07E2-5830DE11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05242"/>
              </p:ext>
            </p:extLst>
          </p:nvPr>
        </p:nvGraphicFramePr>
        <p:xfrm>
          <a:off x="1805441" y="2405149"/>
          <a:ext cx="8575021" cy="3899394"/>
        </p:xfrm>
        <a:graphic>
          <a:graphicData uri="http://schemas.openxmlformats.org/drawingml/2006/table">
            <a:tbl>
              <a:tblPr firstRow="1" bandRow="1"/>
              <a:tblGrid>
                <a:gridCol w="1455705">
                  <a:extLst>
                    <a:ext uri="{9D8B030D-6E8A-4147-A177-3AD203B41FA5}">
                      <a16:colId xmlns:a16="http://schemas.microsoft.com/office/drawing/2014/main" val="2129517436"/>
                    </a:ext>
                  </a:extLst>
                </a:gridCol>
                <a:gridCol w="3370593">
                  <a:extLst>
                    <a:ext uri="{9D8B030D-6E8A-4147-A177-3AD203B41FA5}">
                      <a16:colId xmlns:a16="http://schemas.microsoft.com/office/drawing/2014/main" val="2444336939"/>
                    </a:ext>
                  </a:extLst>
                </a:gridCol>
                <a:gridCol w="3748723">
                  <a:extLst>
                    <a:ext uri="{9D8B030D-6E8A-4147-A177-3AD203B41FA5}">
                      <a16:colId xmlns:a16="http://schemas.microsoft.com/office/drawing/2014/main" val="521585402"/>
                    </a:ext>
                  </a:extLst>
                </a:gridCol>
              </a:tblGrid>
              <a:tr h="433266">
                <a:tc>
                  <a:txBody>
                    <a:bodyPr/>
                    <a:lstStyle/>
                    <a:p>
                      <a:pPr algn="ctr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Random_Forest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Simple_Regression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280748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35299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0.6424768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0.27926169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48022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0.12144072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0.05220347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17076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0.49570288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0.20114293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47380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0.58179672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0.25170198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090463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0.61965777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0.27570556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485266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0.69342079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0.31623799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60673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0.91757853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0.36567123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7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19E2-A4B3-7BCE-3986-4F6AFEB1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Results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Simple regression obtained smaller MSE</a:t>
            </a: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089484-75A0-EE49-6C39-51FCD56CD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568" y="1749425"/>
            <a:ext cx="7662863" cy="5108575"/>
          </a:xfrm>
        </p:spPr>
      </p:pic>
    </p:spTree>
    <p:extLst>
      <p:ext uri="{BB962C8B-B14F-4D97-AF65-F5344CB8AC3E}">
        <p14:creationId xmlns:p14="http://schemas.microsoft.com/office/powerpoint/2010/main" val="345693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Macintosh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EXST 7087 Homework 6 - Random Forest vs Linear Regression analysis</vt:lpstr>
      <vt:lpstr>Data</vt:lpstr>
      <vt:lpstr>Data description</vt:lpstr>
      <vt:lpstr>Analysis</vt:lpstr>
      <vt:lpstr>Results   Simple regression obtained smaller MSE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 7087 Homework 6</dc:title>
  <dc:creator>Marcelo Coelho Fernandes</dc:creator>
  <cp:lastModifiedBy>Marcelo Coelho Fernandes</cp:lastModifiedBy>
  <cp:revision>3</cp:revision>
  <dcterms:created xsi:type="dcterms:W3CDTF">2023-04-04T03:44:06Z</dcterms:created>
  <dcterms:modified xsi:type="dcterms:W3CDTF">2023-04-04T04:04:30Z</dcterms:modified>
</cp:coreProperties>
</file>