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E4F9EB2-DFE2-45E5-B44C-3D5F68BCB2B2}">
  <a:tblStyle styleId="{4E4F9EB2-DFE2-45E5-B44C-3D5F68BCB2B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d234627cd3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d234627cd3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d234627cd3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d234627cd3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e61b9f62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e61b9f62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e61b9f623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e61b9f623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1b9f623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e61b9f623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2300"/>
              </a:spcBef>
              <a:spcAft>
                <a:spcPts val="0"/>
              </a:spcAft>
              <a:buSzPts val="1100"/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" name="Google Shape;99;p25"/>
          <p:cNvGraphicFramePr/>
          <p:nvPr/>
        </p:nvGraphicFramePr>
        <p:xfrm>
          <a:off x="0" y="426325"/>
          <a:ext cx="9143975" cy="4717175"/>
        </p:xfrm>
        <a:graphic>
          <a:graphicData uri="http://schemas.openxmlformats.org/drawingml/2006/table">
            <a:tbl>
              <a:tblPr>
                <a:noFill/>
                <a:tableStyleId>{4E4F9EB2-DFE2-45E5-B44C-3D5F68BCB2B2}</a:tableStyleId>
              </a:tblPr>
              <a:tblGrid>
                <a:gridCol w="112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7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53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8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8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 u="none" strike="noStrike" cap="none"/>
                        <a:t>Stakeholder</a:t>
                      </a:r>
                      <a:endParaRPr sz="800" u="none" strike="noStrike" cap="none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Role (Related to project)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Involvement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Impact</a:t>
                      </a:r>
                      <a:endParaRPr sz="11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Power or Influence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000"/>
                        <a:t>Interest (H/M/L)</a:t>
                      </a: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Arial"/>
                        <a:buNone/>
                      </a:pPr>
                      <a:r>
                        <a:rPr lang="en" sz="1100"/>
                        <a:t>Engagement</a:t>
                      </a:r>
                      <a:endParaRPr sz="8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3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7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000" u="none" strike="noStrike" cap="none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000"/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0" name="Google Shape;100;p25"/>
          <p:cNvSpPr txBox="1"/>
          <p:nvPr/>
        </p:nvSpPr>
        <p:spPr>
          <a:xfrm>
            <a:off x="0" y="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285F4"/>
                </a:solidFill>
                <a:highlight>
                  <a:schemeClr val="lt1"/>
                </a:highlight>
              </a:rPr>
              <a:t>Understanding stakeholders (stakeholder analysis)</a:t>
            </a:r>
            <a:endParaRPr sz="2000" b="1">
              <a:solidFill>
                <a:srgbClr val="4285F4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6" name="Google Shape;106;p26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7" name="Google Shape;107;p26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09" name="Google Shape;109;p26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6AA84F"/>
                </a:solidFill>
              </a:rPr>
              <a:t>Power</a:t>
            </a:r>
            <a:endParaRPr sz="1600" b="1" i="0" u="none" strike="noStrike" cap="none">
              <a:solidFill>
                <a:srgbClr val="6AA84F"/>
              </a:solidFill>
            </a:endParaRPr>
          </a:p>
        </p:txBody>
      </p:sp>
      <p:sp>
        <p:nvSpPr>
          <p:cNvPr id="110" name="Google Shape;110;p26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2" name="Google Shape;112;p26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3" name="Google Shape;113;p26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" name="Google Shape;114;p26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5" name="Google Shape;115;p26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16" name="Google Shape;116;p26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17" name="Google Shape;117;p26"/>
          <p:cNvCxnSpPr>
            <a:stCxn id="114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6"/>
          <p:cNvCxnSpPr>
            <a:stCxn id="114" idx="1"/>
            <a:endCxn id="116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6"/>
          <p:cNvSpPr txBox="1"/>
          <p:nvPr/>
        </p:nvSpPr>
        <p:spPr>
          <a:xfrm>
            <a:off x="-1005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Director of Product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21" name="Google Shape;121;p26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2" name="Google Shape;122;p26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3" name="Google Shape;123;p26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24" name="Google Shape;124;p26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5" name="Google Shape;125;p26"/>
          <p:cNvSpPr/>
          <p:nvPr/>
        </p:nvSpPr>
        <p:spPr>
          <a:xfrm>
            <a:off x="190600" y="932913"/>
            <a:ext cx="1773900" cy="880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Drag each stakeholder’s box to the appropriate place on the power-interest grid</a:t>
            </a:r>
            <a:endParaRPr/>
          </a:p>
        </p:txBody>
      </p:sp>
      <p:sp>
        <p:nvSpPr>
          <p:cNvPr id="126" name="Google Shape;126;p26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27" name="Google Shape;127;p26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u="none" strike="noStrike" cap="none">
              <a:solidFill>
                <a:srgbClr val="666666"/>
              </a:solidFill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5" name="Google Shape;135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6" name="Google Shape;136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38" name="Google Shape;138;p27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" name="Google Shape;141;p27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2" name="Google Shape;142;p27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3" name="Google Shape;143;p27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46" name="Google Shape;146;p27"/>
          <p:cNvCxnSpPr>
            <a:stCxn id="143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7"/>
          <p:cNvCxnSpPr>
            <a:stCxn id="143" idx="1"/>
            <a:endCxn id="145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7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53" name="Google Shape;153;p27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54" name="Google Shape;154;p27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59" name="Google Shape;159;p27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60" name="Google Shape;160;p27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316791" y="503700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3" name="Google Shape;17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8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0" name="Google Shape;180;p28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8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184" name="Google Shape;184;p28"/>
          <p:cNvCxnSpPr>
            <a:stCxn id="181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8"/>
          <p:cNvCxnSpPr>
            <a:stCxn id="181" idx="1"/>
            <a:endCxn id="183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6" name="Google Shape;186;p28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7" name="Google Shape;187;p28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8" name="Google Shape;188;p28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89" name="Google Shape;189;p28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91" name="Google Shape;191;p28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192" name="Google Shape;192;p28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6" name="Google Shape;196;p28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199" name="Google Shape;199;p28"/>
          <p:cNvSpPr/>
          <p:nvPr/>
        </p:nvSpPr>
        <p:spPr>
          <a:xfrm>
            <a:off x="338400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8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01" name="Google Shape;201;p28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02" name="Google Shape;202;p28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05" name="Google Shape;205;p28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28;p26"/>
          <p:cNvSpPr/>
          <p:nvPr/>
        </p:nvSpPr>
        <p:spPr>
          <a:xfrm>
            <a:off x="583225" y="2387844"/>
            <a:ext cx="988650" cy="431100"/>
          </a:xfrm>
          <a:prstGeom prst="roundRect">
            <a:avLst>
              <a:gd name="adj" fmla="val 16667"/>
            </a:avLst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 dirty="0">
                <a:solidFill>
                  <a:srgbClr val="FFFFFF"/>
                </a:solidFill>
              </a:rPr>
              <a:t>Landscape Designer/Web Designer</a:t>
            </a:r>
            <a:endParaRPr sz="900" b="1" dirty="0">
              <a:solidFill>
                <a:srgbClr val="FFFFFF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2642351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Keep satisfied (high priority)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Manage closely (high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i="0" u="none" strike="noStrike" cap="none">
                <a:solidFill>
                  <a:srgbClr val="666666"/>
                </a:solidFill>
              </a:rPr>
              <a:t>Monitor (minimum effort)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4" name="Google Shape;214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rgbClr val="666666"/>
                </a:solidFill>
              </a:rPr>
              <a:t>Show consideration</a:t>
            </a: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 rot="-5400000">
            <a:off x="1463200" y="2475949"/>
            <a:ext cx="8346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rPr>
              <a:t>Power</a:t>
            </a:r>
            <a:endParaRPr sz="1600" b="0" i="0" u="none" strike="noStrike" cap="none">
              <a:solidFill>
                <a:srgbClr val="6AA84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9"/>
          <p:cNvSpPr txBox="1"/>
          <p:nvPr/>
        </p:nvSpPr>
        <p:spPr>
          <a:xfrm>
            <a:off x="1311100" y="602636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high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1311100" y="4208025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low</a:t>
            </a:r>
            <a:endParaRPr sz="14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8" name="Google Shape;218;p29"/>
          <p:cNvCxnSpPr/>
          <p:nvPr/>
        </p:nvCxnSpPr>
        <p:spPr>
          <a:xfrm rot="10800000">
            <a:off x="2283756" y="993450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2283756" y="2695294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6AA84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0" name="Google Shape;220;p29"/>
          <p:cNvSpPr txBox="1"/>
          <p:nvPr/>
        </p:nvSpPr>
        <p:spPr>
          <a:xfrm>
            <a:off x="5001201" y="4445944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 b="1">
                <a:solidFill>
                  <a:srgbClr val="666666"/>
                </a:solidFill>
              </a:rPr>
              <a:t>med</a:t>
            </a:r>
            <a:endParaRPr sz="15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7643525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high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2302900" y="4445934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666666"/>
                </a:solidFill>
              </a:rPr>
              <a:t>low</a:t>
            </a:r>
            <a:endParaRPr sz="1400" b="1" i="0" u="none" strike="noStrike" cap="none">
              <a:solidFill>
                <a:srgbClr val="666666"/>
              </a:solidFill>
            </a:endParaRPr>
          </a:p>
        </p:txBody>
      </p:sp>
      <p:cxnSp>
        <p:nvCxnSpPr>
          <p:cNvPr id="223" name="Google Shape;223;p29"/>
          <p:cNvCxnSpPr>
            <a:stCxn id="220" idx="3"/>
          </p:cNvCxnSpPr>
          <p:nvPr/>
        </p:nvCxnSpPr>
        <p:spPr>
          <a:xfrm>
            <a:off x="6008301" y="4617394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9"/>
          <p:cNvCxnSpPr>
            <a:stCxn id="220" idx="1"/>
            <a:endCxn id="222" idx="3"/>
          </p:cNvCxnSpPr>
          <p:nvPr/>
        </p:nvCxnSpPr>
        <p:spPr>
          <a:xfrm rot="10800000">
            <a:off x="3227301" y="4617394"/>
            <a:ext cx="1773900" cy="0"/>
          </a:xfrm>
          <a:prstGeom prst="straightConnector1">
            <a:avLst/>
          </a:prstGeom>
          <a:noFill/>
          <a:ln w="19050" cap="flat" cmpd="sng">
            <a:solidFill>
              <a:srgbClr val="FF99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5" name="Google Shape;225;p29"/>
          <p:cNvSpPr/>
          <p:nvPr/>
        </p:nvSpPr>
        <p:spPr>
          <a:xfrm>
            <a:off x="673150" y="19090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699100" y="3478125"/>
            <a:ext cx="756900" cy="342900"/>
          </a:xfrm>
          <a:prstGeom prst="roundRect">
            <a:avLst>
              <a:gd name="adj" fmla="val 16667"/>
            </a:avLst>
          </a:prstGeom>
          <a:solidFill>
            <a:srgbClr val="1155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Investors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637750" y="2955263"/>
            <a:ext cx="879600" cy="342900"/>
          </a:xfrm>
          <a:prstGeom prst="roundRect">
            <a:avLst>
              <a:gd name="adj" fmla="val 16667"/>
            </a:avLst>
          </a:prstGeom>
          <a:solidFill>
            <a:srgbClr val="3876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Clients &amp; Employees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615400" y="4000975"/>
            <a:ext cx="924300" cy="342900"/>
          </a:xfrm>
          <a:prstGeom prst="roundRect">
            <a:avLst>
              <a:gd name="adj" fmla="val 16667"/>
            </a:avLst>
          </a:prstGeom>
          <a:solidFill>
            <a:srgbClr val="674E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OG Receptionist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38200" y="902675"/>
            <a:ext cx="1773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230" name="Google Shape;230;p29"/>
          <p:cNvSpPr txBox="1"/>
          <p:nvPr/>
        </p:nvSpPr>
        <p:spPr>
          <a:xfrm>
            <a:off x="5008000" y="4712400"/>
            <a:ext cx="100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9900"/>
                </a:solidFill>
              </a:rPr>
              <a:t>Interest</a:t>
            </a:r>
            <a:endParaRPr b="1"/>
          </a:p>
        </p:txBody>
      </p:sp>
      <p:sp>
        <p:nvSpPr>
          <p:cNvPr id="231" name="Google Shape;231;p29"/>
          <p:cNvSpPr txBox="1"/>
          <p:nvPr/>
        </p:nvSpPr>
        <p:spPr>
          <a:xfrm>
            <a:off x="1786976" y="2351019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med</a:t>
            </a:r>
            <a:endParaRPr sz="1500" b="0" i="0" u="none" strike="noStrike" cap="none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3" name="Google Shape;233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4" name="Google Shape;234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5459946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122075" y="155350"/>
            <a:ext cx="194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CCCCC"/>
                </a:solidFill>
              </a:rPr>
              <a:t>EXAMPLE</a:t>
            </a:r>
            <a:endParaRPr b="1">
              <a:solidFill>
                <a:srgbClr val="CCCCCC"/>
              </a:solidFill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-9900" y="76200"/>
            <a:ext cx="9144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rgbClr val="4285F4"/>
                </a:solidFill>
              </a:rPr>
              <a:t>Prioritizing </a:t>
            </a:r>
            <a:r>
              <a:rPr lang="en" sz="2000" b="1">
                <a:solidFill>
                  <a:srgbClr val="4285F4"/>
                </a:solidFill>
              </a:rPr>
              <a:t>s</a:t>
            </a:r>
            <a:r>
              <a:rPr lang="en" sz="2000" b="1" i="0" u="none" strike="noStrike" cap="none">
                <a:solidFill>
                  <a:srgbClr val="4285F4"/>
                </a:solidFill>
              </a:rPr>
              <a:t>takeholders (power grid)</a:t>
            </a:r>
            <a:endParaRPr sz="1400" b="1" i="0" u="none" strike="noStrike" cap="none">
              <a:solidFill>
                <a:srgbClr val="4285F4"/>
              </a:solidFill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282971" y="499044"/>
            <a:ext cx="8795700" cy="4639800"/>
          </a:xfrm>
          <a:prstGeom prst="rect">
            <a:avLst/>
          </a:prstGeom>
          <a:solidFill>
            <a:srgbClr val="FFFFFF">
              <a:alpha val="8652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9"/>
          <p:cNvSpPr/>
          <p:nvPr/>
        </p:nvSpPr>
        <p:spPr>
          <a:xfrm>
            <a:off x="154175" y="932913"/>
            <a:ext cx="1877700" cy="880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000000"/>
                </a:solidFill>
              </a:rPr>
              <a:t>Pro tip: </a:t>
            </a:r>
            <a:r>
              <a:rPr lang="en" sz="1100">
                <a:solidFill>
                  <a:srgbClr val="000000"/>
                </a:solidFill>
              </a:rPr>
              <a:t>You can move stakeholders higher or lower (or more to the left or right) within each box</a:t>
            </a:r>
            <a:endParaRPr/>
          </a:p>
        </p:txBody>
      </p:sp>
      <p:sp>
        <p:nvSpPr>
          <p:cNvPr id="240" name="Google Shape;240;p29"/>
          <p:cNvSpPr txBox="1"/>
          <p:nvPr/>
        </p:nvSpPr>
        <p:spPr>
          <a:xfrm>
            <a:off x="2642351" y="705973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5459946" y="70598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2642351" y="2574221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5459946" y="2575946"/>
            <a:ext cx="2817600" cy="18681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i="0" u="none" strike="noStrike" cap="none">
              <a:solidFill>
                <a:srgbClr val="666666"/>
              </a:solidFill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2887900" y="104598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4823925" y="2056238"/>
            <a:ext cx="808800" cy="3429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Director of Product</a:t>
            </a:r>
            <a:endParaRPr sz="9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300</Words>
  <Application>Microsoft Office PowerPoint</Application>
  <PresentationFormat>Bildschirmpräsentation (16:9)</PresentationFormat>
  <Paragraphs>90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Roboto</vt:lpstr>
      <vt:lpstr>Simple Light</vt:lpstr>
      <vt:lpstr>Simple Light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Veneskey</dc:creator>
  <cp:lastModifiedBy>Petrick, Marcel</cp:lastModifiedBy>
  <cp:revision>1</cp:revision>
  <dcterms:modified xsi:type="dcterms:W3CDTF">2022-10-05T15:33:27Z</dcterms:modified>
</cp:coreProperties>
</file>