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10" r:id="rId2"/>
    <p:sldId id="347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386" r:id="rId23"/>
    <p:sldId id="380" r:id="rId24"/>
    <p:sldId id="381" r:id="rId25"/>
    <p:sldId id="395" r:id="rId26"/>
    <p:sldId id="383" r:id="rId27"/>
    <p:sldId id="387" r:id="rId28"/>
    <p:sldId id="382" r:id="rId29"/>
    <p:sldId id="388" r:id="rId30"/>
    <p:sldId id="389" r:id="rId31"/>
    <p:sldId id="390" r:id="rId32"/>
    <p:sldId id="391" r:id="rId33"/>
    <p:sldId id="392" r:id="rId34"/>
    <p:sldId id="396" r:id="rId35"/>
    <p:sldId id="394" r:id="rId36"/>
    <p:sldId id="399" r:id="rId37"/>
    <p:sldId id="401" r:id="rId38"/>
    <p:sldId id="400" r:id="rId39"/>
    <p:sldId id="402" r:id="rId40"/>
    <p:sldId id="404" r:id="rId41"/>
    <p:sldId id="405" r:id="rId42"/>
    <p:sldId id="403" r:id="rId43"/>
    <p:sldId id="406" r:id="rId44"/>
    <p:sldId id="407" r:id="rId45"/>
    <p:sldId id="410" r:id="rId46"/>
    <p:sldId id="408" r:id="rId47"/>
    <p:sldId id="411" r:id="rId48"/>
    <p:sldId id="409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>
      <p:ext uri="{19B8F6BF-5375-455C-9EA6-DF929625EA0E}">
        <p15:presenceInfo xmlns:p15="http://schemas.microsoft.com/office/powerpoint/2012/main" userId="Bowen, 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F00FF"/>
    <a:srgbClr val="918F8A"/>
    <a:srgbClr val="A2A2A2"/>
    <a:srgbClr val="000000"/>
    <a:srgbClr val="171717"/>
    <a:srgbClr val="F7F7F7"/>
    <a:srgbClr val="E55C18"/>
    <a:srgbClr val="7F330D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80" autoAdjust="0"/>
    <p:restoredTop sz="87996" autoAdjust="0"/>
  </p:normalViewPr>
  <p:slideViewPr>
    <p:cSldViewPr snapToGrid="0">
      <p:cViewPr varScale="1">
        <p:scale>
          <a:sx n="112" d="100"/>
          <a:sy n="112" d="100"/>
        </p:scale>
        <p:origin x="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4A1D4D1-B72D-4BDB-BE40-5B0EE006B377}" type="datetime4">
              <a:rPr lang="en-US" smtClean="0">
                <a:latin typeface="Mark Offc For MC" panose="020B0504020101010102" pitchFamily="34" charset="0"/>
              </a:rPr>
              <a:t>December 10, 2019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3AA219-F75F-4DFE-8E78-CC2BF7BF594D}" type="datetime4">
              <a:rPr lang="en-US" smtClean="0"/>
              <a:t>December 10,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4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7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40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55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7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31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14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93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7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3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82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84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02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88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17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16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8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43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72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solidFill>
                  <a:srgbClr val="171717"/>
                </a:solidFill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solidFill>
                <a:srgbClr val="171717"/>
              </a:solidFill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solidFill>
                  <a:srgbClr val="171717"/>
                </a:solidFill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solidFill>
                <a:srgbClr val="171717"/>
              </a:solidFill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42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47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6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6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43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77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81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34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74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4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solidFill>
                  <a:srgbClr val="171717"/>
                </a:solidFill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solidFill>
                <a:srgbClr val="171717"/>
              </a:solidFill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solidFill>
                  <a:srgbClr val="171717"/>
                </a:solidFill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solidFill>
                <a:srgbClr val="171717"/>
              </a:solidFill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81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83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56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63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57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46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25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17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27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817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3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900" b="0" i="0" kern="1200" dirty="0" smtClean="0">
                <a:solidFill>
                  <a:schemeClr val="tx1"/>
                </a:solidFill>
                <a:effectLst/>
                <a:latin typeface="Mark Offc For MC" panose="020B0504020101010102" pitchFamily="34" charset="0"/>
                <a:ea typeface="+mn-ea"/>
                <a:cs typeface="+mn-cs"/>
              </a:rPr>
              <a:t>Porque voces mudam a maneira de fazer algo? Porque vc usa uber e nao liga pro taxi? (eficiente, versátil, rapido)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900" b="0" i="0" kern="1200" dirty="0" smtClean="0">
                <a:solidFill>
                  <a:schemeClr val="tx1"/>
                </a:solidFill>
                <a:effectLst/>
                <a:latin typeface="Mark Offc For MC" panose="020B0504020101010102" pitchFamily="34" charset="0"/>
                <a:ea typeface="+mn-ea"/>
                <a:cs typeface="+mn-cs"/>
              </a:rPr>
              <a:t>Tempo do desenvolvedor era gasto na codificação de queries SQL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altLang="en-US" sz="900" b="0" i="0" kern="1200" dirty="0" smtClean="0">
                <a:solidFill>
                  <a:schemeClr val="tx1"/>
                </a:solidFill>
                <a:effectLst/>
                <a:latin typeface="Mark Offc For MC" panose="020B0504020101010102" pitchFamily="34" charset="0"/>
                <a:ea typeface="+mn-ea"/>
                <a:cs typeface="+mn-cs"/>
              </a:rPr>
              <a:t>SQL tem padrao, mas mudam</a:t>
            </a:r>
            <a:r>
              <a:rPr lang="pt-BR" altLang="en-US" sz="900" b="0" i="0" kern="1200" baseline="0" dirty="0" smtClean="0">
                <a:solidFill>
                  <a:schemeClr val="tx1"/>
                </a:solidFill>
                <a:effectLst/>
                <a:latin typeface="Mark Offc For MC" panose="020B0504020101010102" pitchFamily="34" charset="0"/>
                <a:ea typeface="+mn-ea"/>
                <a:cs typeface="+mn-cs"/>
              </a:rPr>
              <a:t> coisas de um fabricante para o outro. Dificil de alternar entre bancos de dados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17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934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241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74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238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346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646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4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900" b="0" i="0" kern="1200" dirty="0" smtClean="0">
                <a:solidFill>
                  <a:schemeClr val="tx1"/>
                </a:solidFill>
                <a:effectLst/>
                <a:latin typeface="Mark Offc For MC" panose="020B0504020101010102" pitchFamily="34" charset="0"/>
                <a:ea typeface="+mn-ea"/>
                <a:cs typeface="+mn-cs"/>
              </a:rPr>
              <a:t>Mudança de paradigma: a maneira</a:t>
            </a:r>
            <a:r>
              <a:rPr lang="pt-BR" sz="900" b="0" i="0" kern="1200" baseline="0" dirty="0" smtClean="0">
                <a:solidFill>
                  <a:schemeClr val="tx1"/>
                </a:solidFill>
                <a:effectLst/>
                <a:latin typeface="Mark Offc For MC" panose="020B0504020101010102" pitchFamily="34" charset="0"/>
                <a:ea typeface="+mn-ea"/>
                <a:cs typeface="+mn-cs"/>
              </a:rPr>
              <a:t> como SQL é escrito não conversa muito bem com OO</a:t>
            </a: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6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8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900" b="0" i="0" kern="1200" dirty="0" smtClean="0">
              <a:solidFill>
                <a:schemeClr val="tx1"/>
              </a:solidFill>
              <a:effectLst/>
              <a:latin typeface="Mark Offc For MC" panose="020B0504020101010102" pitchFamily="34" charset="0"/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70DF0-7C84-46BF-836B-C1EC42CEF4AF}" type="datetime4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December 10, 2019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MarkForMC Nrw O" panose="020B05060202010101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3FACD-D728-4192-8FED-447FC0F597F0}" type="slidenum">
              <a:rPr lang="en-US" altLang="en-US" sz="1200" smtClean="0">
                <a:latin typeface="Mark Offc For MC" panose="020B0504020101010102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1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24"/>
            <a:ext cx="274320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30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650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ong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567928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7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4" name="Attribution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9863" y="1934578"/>
            <a:ext cx="2813050" cy="617538"/>
          </a:xfrm>
        </p:spPr>
        <p:txBody>
          <a:bodyPr/>
          <a:lstStyle>
            <a:lvl1pPr marL="0" indent="0">
              <a:buNone/>
              <a:defRPr lang="en-US" sz="1400" b="0" kern="1200" dirty="0">
                <a:solidFill>
                  <a:schemeClr val="tx1"/>
                </a:solidFill>
                <a:latin typeface="MarkForMC Nrw O" panose="020B0506020201010104" pitchFamily="34" charset="0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/>
              <a:t>Click to add quote attribution</a:t>
            </a:r>
          </a:p>
        </p:txBody>
      </p:sp>
      <p:sp>
        <p:nvSpPr>
          <p:cNvPr id="12" name="Quote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69863" y="112582"/>
            <a:ext cx="4059237" cy="1821996"/>
          </a:xfrm>
        </p:spPr>
        <p:txBody>
          <a:bodyPr anchor="t" anchorCtr="0">
            <a:noAutofit/>
          </a:bodyPr>
          <a:lstStyle>
            <a:lvl1pPr marL="0" indent="0">
              <a:buNone/>
              <a:defRPr lang="en-US" sz="2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114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168161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6"/>
          </p:nvPr>
        </p:nvSpPr>
        <p:spPr bwMode="gray">
          <a:xfrm>
            <a:off x="4119851" y="3881173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idx="18"/>
          </p:nvPr>
        </p:nvSpPr>
        <p:spPr bwMode="gray">
          <a:xfrm>
            <a:off x="4119851" y="3612234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22"/>
          </p:nvPr>
        </p:nvSpPr>
        <p:spPr bwMode="gray">
          <a:xfrm>
            <a:off x="3205451" y="3612294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5"/>
          </p:nvPr>
        </p:nvSpPr>
        <p:spPr bwMode="gray">
          <a:xfrm>
            <a:off x="4119851" y="273697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idx="17"/>
          </p:nvPr>
        </p:nvSpPr>
        <p:spPr bwMode="gray">
          <a:xfrm>
            <a:off x="4119851" y="2468193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21"/>
          </p:nvPr>
        </p:nvSpPr>
        <p:spPr bwMode="gray">
          <a:xfrm>
            <a:off x="3205451" y="2468192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4"/>
          </p:nvPr>
        </p:nvSpPr>
        <p:spPr bwMode="gray">
          <a:xfrm>
            <a:off x="4119851" y="159525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idx="14"/>
          </p:nvPr>
        </p:nvSpPr>
        <p:spPr bwMode="gray">
          <a:xfrm>
            <a:off x="4119851" y="1324092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0"/>
          </p:nvPr>
        </p:nvSpPr>
        <p:spPr bwMode="gray">
          <a:xfrm>
            <a:off x="3205451" y="1324091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3"/>
          </p:nvPr>
        </p:nvSpPr>
        <p:spPr bwMode="gray">
          <a:xfrm>
            <a:off x="4119851" y="451147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idx="13"/>
          </p:nvPr>
        </p:nvSpPr>
        <p:spPr bwMode="gray">
          <a:xfrm>
            <a:off x="4119851" y="179989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 bwMode="gray">
          <a:xfrm>
            <a:off x="3205451" y="179990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8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6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4761915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4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5292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6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99984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3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889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042416"/>
            <a:ext cx="5786438" cy="3282696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7" name="Legal"/>
          <p:cNvSpPr/>
          <p:nvPr userDrawn="1"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©2019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70301" y="4817955"/>
            <a:ext cx="4355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21013" y="4817955"/>
            <a:ext cx="3600276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119090" y="4817955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October 7, 2019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89" y="192024"/>
            <a:ext cx="5786787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81" r:id="rId2"/>
    <p:sldLayoutId id="2147483682" r:id="rId3"/>
    <p:sldLayoutId id="2147483701" r:id="rId4"/>
    <p:sldLayoutId id="2147483688" r:id="rId5"/>
    <p:sldLayoutId id="2147483687" r:id="rId6"/>
    <p:sldLayoutId id="2147483702" r:id="rId7"/>
    <p:sldLayoutId id="2147483650" r:id="rId8"/>
    <p:sldLayoutId id="2147483712" r:id="rId9"/>
    <p:sldLayoutId id="2147483710" r:id="rId10"/>
    <p:sldLayoutId id="2147483709" r:id="rId11"/>
    <p:sldLayoutId id="2147483708" r:id="rId12"/>
    <p:sldLayoutId id="2147483707" r:id="rId13"/>
    <p:sldLayoutId id="2147483706" r:id="rId14"/>
    <p:sldLayoutId id="2147483704" r:id="rId15"/>
    <p:sldLayoutId id="2147483711" r:id="rId16"/>
    <p:sldLayoutId id="2147483655" r:id="rId17"/>
    <p:sldLayoutId id="2147483695" r:id="rId18"/>
    <p:sldLayoutId id="2147483671" r:id="rId19"/>
    <p:sldLayoutId id="2147483677" r:id="rId20"/>
    <p:sldLayoutId id="2147483713" r:id="rId21"/>
    <p:sldLayoutId id="2147483699" r:id="rId22"/>
    <p:sldLayoutId id="2147483700" r:id="rId23"/>
    <p:sldLayoutId id="2147483651" r:id="rId24"/>
    <p:sldLayoutId id="2147483691" r:id="rId25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Mark Offc For MC" panose="020B05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19" userDrawn="1">
          <p15:clr>
            <a:srgbClr val="F26B43"/>
          </p15:clr>
        </p15:guide>
        <p15:guide id="4" pos="3843" userDrawn="1">
          <p15:clr>
            <a:srgbClr val="F26B43"/>
          </p15:clr>
        </p15:guide>
        <p15:guide id="5" orient="horz" pos="2903" userDrawn="1">
          <p15:clr>
            <a:srgbClr val="F26B43"/>
          </p15:clr>
        </p15:guide>
        <p15:guide id="6" orient="horz" pos="30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260670" y="2613653"/>
            <a:ext cx="3123564" cy="273844"/>
          </a:xfrm>
        </p:spPr>
        <p:txBody>
          <a:bodyPr/>
          <a:lstStyle/>
          <a:p>
            <a:r>
              <a:rPr lang="en-US" dirty="0" smtClean="0"/>
              <a:t>December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783" y="1955894"/>
            <a:ext cx="5799531" cy="498725"/>
          </a:xfrm>
        </p:spPr>
        <p:txBody>
          <a:bodyPr/>
          <a:lstStyle/>
          <a:p>
            <a:pPr>
              <a:defRPr/>
            </a:pPr>
            <a:r>
              <a:rPr lang="en-US" b="1" dirty="0"/>
              <a:t>Gabryella Romero</a:t>
            </a:r>
          </a:p>
          <a:p>
            <a:pPr>
              <a:defRPr/>
            </a:pPr>
            <a:r>
              <a:rPr lang="en-US" b="1" dirty="0" smtClean="0"/>
              <a:t>Marcel </a:t>
            </a:r>
            <a:r>
              <a:rPr lang="en-US" b="1" dirty="0"/>
              <a:t>Costa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4592" y="304800"/>
            <a:ext cx="8697799" cy="1492060"/>
          </a:xfrm>
        </p:spPr>
        <p:txBody>
          <a:bodyPr/>
          <a:lstStyle/>
          <a:p>
            <a:r>
              <a:rPr lang="pt-BR" dirty="0"/>
              <a:t>Java Persistence API and 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JPA – Java Persistence API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986246"/>
            <a:ext cx="8240713" cy="3246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Specification for the management of persistence and object/relational mapping with </a:t>
            </a:r>
            <a:r>
              <a:rPr lang="en-US" dirty="0" smtClean="0"/>
              <a:t>Java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Objective: provide an object/relational mapping facility for Java developers using a Java domain model and a relational database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Java POJOs to relational databases (which are one type of persistence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Standardized under the Java Community Process Program with contributions from Hibernate, </a:t>
            </a:r>
            <a:r>
              <a:rPr lang="en-US" dirty="0" err="1"/>
              <a:t>TopLink</a:t>
            </a:r>
            <a:r>
              <a:rPr lang="en-US" dirty="0"/>
              <a:t>, JDO, and the EJB </a:t>
            </a:r>
            <a:r>
              <a:rPr lang="en-US" dirty="0" smtClean="0"/>
              <a:t>community</a:t>
            </a:r>
          </a:p>
          <a:p>
            <a:pPr>
              <a:lnSpc>
                <a:spcPct val="110000"/>
              </a:lnSpc>
            </a:pPr>
            <a:r>
              <a:rPr lang="en-US" dirty="0"/>
              <a:t>Hibernate: Full JPA implementation with additional “native” features, e.g.,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HQL (Hibernate Query Language) - similar to JPQL, but with some extensions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Criteria API</a:t>
            </a:r>
          </a:p>
          <a:p>
            <a:pPr>
              <a:lnSpc>
                <a:spcPct val="110000"/>
              </a:lnSpc>
            </a:pPr>
            <a:endParaRPr lang="pt-BR" dirty="0">
              <a:cs typeface="Arial" charset="0"/>
            </a:endParaRPr>
          </a:p>
          <a:p>
            <a:pPr>
              <a:lnSpc>
                <a:spcPct val="100000"/>
              </a:lnSpc>
            </a:pPr>
            <a:endParaRPr lang="pt-BR" sz="15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ORM and JPA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986246"/>
            <a:ext cx="8240713" cy="32461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With JPA/Hibernate lots of “magic” is done under the hood, e.g., SQL-DDL is automatically generated </a:t>
            </a:r>
          </a:p>
          <a:p>
            <a:r>
              <a:rPr lang="en-US" dirty="0"/>
              <a:t>Know the database basics first (e.g., from a data engineering course), in order to fully understand what JPA is doing under the hood</a:t>
            </a:r>
          </a:p>
          <a:p>
            <a:r>
              <a:rPr lang="en-US" dirty="0"/>
              <a:t>After annotating the classes and running the application check the resulting SQL-DDL (e.g., using the database explorer in IntelliJ or Eclipse)</a:t>
            </a:r>
          </a:p>
          <a:p>
            <a:r>
              <a:rPr lang="en-US" dirty="0"/>
              <a:t>When executing SQL-Queries using JPA/Hibernate use the “show SQL queries” feature during development, in order to see what kind of queries are actually executed 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&lt;property name="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hibernate.show_sql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value="true" /&gt;</a:t>
            </a:r>
            <a:r>
              <a:rPr lang="en-US" dirty="0"/>
              <a:t> in persistence.xml</a:t>
            </a:r>
          </a:p>
          <a:p>
            <a:pPr>
              <a:lnSpc>
                <a:spcPct val="110000"/>
              </a:lnSpc>
            </a:pPr>
            <a:endParaRPr lang="pt-BR" dirty="0">
              <a:cs typeface="Arial" charset="0"/>
            </a:endParaRPr>
          </a:p>
          <a:p>
            <a:pPr>
              <a:lnSpc>
                <a:spcPct val="100000"/>
              </a:lnSpc>
            </a:pPr>
            <a:endParaRPr lang="pt-BR" sz="15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2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Entity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75211"/>
            <a:ext cx="8240713" cy="3200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They are POJOs (Plain Old Java Objects) </a:t>
            </a:r>
          </a:p>
          <a:p>
            <a:r>
              <a:rPr lang="en-US" dirty="0"/>
              <a:t>Lightweight persistent domain object </a:t>
            </a:r>
          </a:p>
          <a:p>
            <a:r>
              <a:rPr lang="en-US" dirty="0"/>
              <a:t>Typically represent a table in a relational database</a:t>
            </a:r>
          </a:p>
          <a:p>
            <a:r>
              <a:rPr lang="en-US" dirty="0"/>
              <a:t>Each entity instance corresponds to one row in that table</a:t>
            </a:r>
          </a:p>
          <a:p>
            <a:r>
              <a:rPr lang="en-US" dirty="0"/>
              <a:t>Have a persistent identity</a:t>
            </a:r>
          </a:p>
          <a:p>
            <a:r>
              <a:rPr lang="en-US" dirty="0"/>
              <a:t>May have both, persistent and transient (non-persistent) state</a:t>
            </a:r>
          </a:p>
          <a:p>
            <a:pPr lvl="1"/>
            <a:r>
              <a:rPr lang="en-US" dirty="0"/>
              <a:t>Simple types (primitive data types, wrappers, 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Composite types (e.g., Address)</a:t>
            </a:r>
          </a:p>
          <a:p>
            <a:pPr lvl="1"/>
            <a:r>
              <a:rPr lang="en-US" dirty="0"/>
              <a:t>Non-persistent state (using identifier transient or @Transient annotation) </a:t>
            </a:r>
          </a:p>
          <a:p>
            <a:pPr>
              <a:lnSpc>
                <a:spcPct val="100000"/>
              </a:lnSpc>
            </a:pPr>
            <a:endParaRPr lang="pt-BR" sz="15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Entity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1" y="549910"/>
            <a:ext cx="3474718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Entity Lifecycle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790575"/>
            <a:ext cx="4248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03170"/>
            <a:ext cx="5799138" cy="52322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>
                <a:cs typeface="Arial" charset="0"/>
              </a:rPr>
              <a:t>Mapping Entities</a:t>
            </a: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56211" y="930911"/>
          <a:ext cx="6096000" cy="2283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Important annotations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 that the class is an entity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 the primary key of an entity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@Column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Defines the</a:t>
                      </a:r>
                      <a:r>
                        <a:rPr lang="pt-BR" baseline="0" dirty="0" smtClean="0"/>
                        <a:t> properties for a column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@Temporal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Must be specified for fields of type </a:t>
                      </a:r>
                      <a:r>
                        <a:rPr lang="en-US" dirty="0" err="1" smtClean="0"/>
                        <a:t>java.util.Date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java.util.Calendar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@Transient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 that the field is not persistent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03170"/>
            <a:ext cx="5799138" cy="52322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>
                <a:cs typeface="Arial" charset="0"/>
              </a:rPr>
              <a:t>Mapping Entities</a:t>
            </a: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2890" y="1067299"/>
          <a:ext cx="6167536" cy="2744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3768"/>
                <a:gridCol w="3083768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Important elements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@MappedSuperclass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Designates a class whose mapping information is applied to the entities that inherit from it. A mapped superclass has no separate table defined for it.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@GeneratedValue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GeneratedValue annotation may be applied to a primary key property or field of an entity or mapped superclass in conjunction with the Id annotation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3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03170"/>
            <a:ext cx="5799138" cy="52322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Arial" charset="0"/>
              </a:rPr>
              <a:t>Example</a:t>
            </a:r>
            <a:endParaRPr lang="en-US" sz="2800" dirty="0"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628101" y="1192841"/>
            <a:ext cx="1115789" cy="7208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BaseEntity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692872" y="2271439"/>
            <a:ext cx="986246" cy="6335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User</a:t>
            </a:r>
          </a:p>
        </p:txBody>
      </p:sp>
      <p:cxnSp>
        <p:nvCxnSpPr>
          <p:cNvPr id="7" name="Elbow Connector 7"/>
          <p:cNvCxnSpPr>
            <a:stCxn id="5" idx="2"/>
            <a:endCxn id="6" idx="0"/>
          </p:cNvCxnSpPr>
          <p:nvPr/>
        </p:nvCxnSpPr>
        <p:spPr bwMode="gray">
          <a:xfrm rot="5400000">
            <a:off x="1007131" y="2092574"/>
            <a:ext cx="357730" cy="1"/>
          </a:xfrm>
          <a:prstGeom prst="curvedConnector3">
            <a:avLst/>
          </a:prstGeom>
          <a:ln>
            <a:solidFill>
              <a:srgbClr val="A2A2A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 bwMode="gray">
          <a:xfrm>
            <a:off x="2002911" y="1722297"/>
            <a:ext cx="674976" cy="5491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07" y="222118"/>
            <a:ext cx="3341994" cy="1474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36" y="1776250"/>
            <a:ext cx="2646320" cy="32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03170"/>
            <a:ext cx="5799138" cy="52322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pt-BR" sz="2800" dirty="0">
                <a:cs typeface="Arial" charset="0"/>
              </a:rPr>
              <a:t>CRUD </a:t>
            </a:r>
            <a:r>
              <a:rPr lang="pt-BR" sz="2800" dirty="0" smtClean="0">
                <a:cs typeface="Arial" charset="0"/>
              </a:rPr>
              <a:t>operations</a:t>
            </a:r>
            <a:endParaRPr lang="en-US" sz="2800" dirty="0">
              <a:cs typeface="Arial" charset="0"/>
            </a:endParaRP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8593" y="1066740"/>
            <a:ext cx="8240713" cy="31329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500" b="1" dirty="0" smtClean="0">
                <a:cs typeface="Arial" charset="0"/>
              </a:rPr>
              <a:t>C</a:t>
            </a:r>
            <a:r>
              <a:rPr lang="pt-BR" sz="1500" dirty="0" smtClean="0">
                <a:cs typeface="Arial" charset="0"/>
              </a:rPr>
              <a:t>reate</a:t>
            </a:r>
          </a:p>
          <a:p>
            <a:pPr lvl="1">
              <a:lnSpc>
                <a:spcPct val="100000"/>
              </a:lnSpc>
            </a:pPr>
            <a:r>
              <a:rPr lang="pt-BR" sz="1300" dirty="0">
                <a:cs typeface="Arial" charset="0"/>
              </a:rPr>
              <a:t>p</a:t>
            </a:r>
            <a:r>
              <a:rPr lang="pt-BR" sz="1300" dirty="0" smtClean="0">
                <a:cs typeface="Arial" charset="0"/>
              </a:rPr>
              <a:t>ersist() method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Create a new entry on database 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Move the object from </a:t>
            </a:r>
            <a:r>
              <a:rPr lang="pt-BR" sz="1300" i="1" dirty="0" smtClean="0">
                <a:cs typeface="Arial" charset="0"/>
              </a:rPr>
              <a:t>transient</a:t>
            </a:r>
            <a:r>
              <a:rPr lang="pt-BR" sz="1300" dirty="0" smtClean="0">
                <a:cs typeface="Arial" charset="0"/>
              </a:rPr>
              <a:t> to </a:t>
            </a:r>
            <a:r>
              <a:rPr lang="pt-BR" sz="1300" i="1" dirty="0" smtClean="0">
                <a:cs typeface="Arial" charset="0"/>
              </a:rPr>
              <a:t>persistent</a:t>
            </a:r>
            <a:r>
              <a:rPr lang="pt-BR" sz="1300" dirty="0" smtClean="0">
                <a:cs typeface="Arial" charset="0"/>
              </a:rPr>
              <a:t> state</a:t>
            </a:r>
          </a:p>
          <a:p>
            <a:pPr marL="147634" lvl="1" indent="0">
              <a:lnSpc>
                <a:spcPct val="100000"/>
              </a:lnSpc>
              <a:buNone/>
            </a:pPr>
            <a:endParaRPr lang="pt-BR" sz="13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endParaRPr lang="pt-BR" sz="1300" dirty="0" smtClean="0"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8" y="2450138"/>
            <a:ext cx="3429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03170"/>
            <a:ext cx="5799138" cy="52322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pt-BR" sz="2800" dirty="0">
                <a:cs typeface="Arial" charset="0"/>
              </a:rPr>
              <a:t>CRUD </a:t>
            </a:r>
            <a:r>
              <a:rPr lang="pt-BR" sz="2800" dirty="0" smtClean="0">
                <a:cs typeface="Arial" charset="0"/>
              </a:rPr>
              <a:t>operations</a:t>
            </a:r>
            <a:endParaRPr lang="en-US" sz="2800" dirty="0">
              <a:cs typeface="Arial" charset="0"/>
            </a:endParaRP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8593" y="1066740"/>
            <a:ext cx="8240713" cy="2466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500" b="1" dirty="0" smtClean="0">
                <a:cs typeface="Arial" charset="0"/>
              </a:rPr>
              <a:t>R</a:t>
            </a:r>
            <a:r>
              <a:rPr lang="pt-BR" sz="1500" dirty="0" smtClean="0">
                <a:cs typeface="Arial" charset="0"/>
              </a:rPr>
              <a:t>etrieve</a:t>
            </a:r>
          </a:p>
          <a:p>
            <a:pPr lvl="1">
              <a:lnSpc>
                <a:spcPct val="100000"/>
              </a:lnSpc>
            </a:pPr>
            <a:r>
              <a:rPr lang="pt-BR" sz="1300" dirty="0">
                <a:cs typeface="Arial" charset="0"/>
              </a:rPr>
              <a:t>f</a:t>
            </a:r>
            <a:r>
              <a:rPr lang="pt-BR" sz="1300" dirty="0" smtClean="0">
                <a:cs typeface="Arial" charset="0"/>
              </a:rPr>
              <a:t>ind() method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Search on database based on primary key and return the object if present or null otherwise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Object returned is on </a:t>
            </a:r>
            <a:r>
              <a:rPr lang="pt-BR" sz="1300" i="1" dirty="0" smtClean="0">
                <a:cs typeface="Arial" charset="0"/>
              </a:rPr>
              <a:t>persistent</a:t>
            </a:r>
            <a:r>
              <a:rPr lang="pt-BR" sz="1300" dirty="0" smtClean="0">
                <a:cs typeface="Arial" charset="0"/>
              </a:rPr>
              <a:t> state</a:t>
            </a:r>
          </a:p>
          <a:p>
            <a:pPr lvl="1">
              <a:lnSpc>
                <a:spcPct val="100000"/>
              </a:lnSpc>
            </a:pPr>
            <a:endParaRPr lang="pt-BR" sz="1300" dirty="0" smtClean="0">
              <a:cs typeface="Arial" charset="0"/>
            </a:endParaRPr>
          </a:p>
          <a:p>
            <a:pPr marL="147634" lvl="1" indent="0">
              <a:lnSpc>
                <a:spcPct val="100000"/>
              </a:lnSpc>
              <a:buNone/>
            </a:pPr>
            <a:endParaRPr lang="pt-BR" sz="1300" dirty="0" smtClean="0"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730" y="2526338"/>
            <a:ext cx="4505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908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Agenda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8240713" cy="34351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JDBC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cs typeface="Arial" charset="0"/>
              </a:rPr>
              <a:t>ORM</a:t>
            </a: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JPA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Entity Life Cycle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cs typeface="Arial" charset="0"/>
              </a:rPr>
              <a:t>Mapping </a:t>
            </a:r>
            <a:r>
              <a:rPr lang="en-US" sz="1500" dirty="0" smtClean="0">
                <a:cs typeface="Arial" charset="0"/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CRUD operation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Relationship Mapping in JPA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cs typeface="Arial" charset="0"/>
              </a:rPr>
              <a:t>Cascade / </a:t>
            </a:r>
            <a:r>
              <a:rPr lang="en-US" sz="1500" dirty="0" smtClean="0">
                <a:cs typeface="Arial" charset="0"/>
              </a:rPr>
              <a:t>Fetch</a:t>
            </a:r>
          </a:p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HQL / SQL</a:t>
            </a:r>
            <a:endParaRPr lang="en-US" sz="1500" dirty="0">
              <a:cs typeface="Arial" charset="0"/>
            </a:endParaRPr>
          </a:p>
          <a:p>
            <a:pPr>
              <a:lnSpc>
                <a:spcPct val="100000"/>
              </a:lnSpc>
            </a:pPr>
            <a:endParaRPr lang="pt-BR" sz="1500" dirty="0" smtClean="0"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483856"/>
            <a:ext cx="1375937" cy="107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03170"/>
            <a:ext cx="5799138" cy="52322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pt-BR" sz="2800" dirty="0">
                <a:cs typeface="Arial" charset="0"/>
              </a:rPr>
              <a:t>CRUD </a:t>
            </a:r>
            <a:r>
              <a:rPr lang="pt-BR" sz="2800" dirty="0" smtClean="0">
                <a:cs typeface="Arial" charset="0"/>
              </a:rPr>
              <a:t>operations</a:t>
            </a:r>
            <a:endParaRPr lang="en-US" sz="2800" dirty="0">
              <a:cs typeface="Arial" charset="0"/>
            </a:endParaRP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8593" y="1066740"/>
            <a:ext cx="8240713" cy="2466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500" b="1" dirty="0" smtClean="0">
                <a:cs typeface="Arial" charset="0"/>
              </a:rPr>
              <a:t>U</a:t>
            </a:r>
            <a:r>
              <a:rPr lang="pt-BR" sz="1500" dirty="0" smtClean="0">
                <a:cs typeface="Arial" charset="0"/>
              </a:rPr>
              <a:t>pdate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merge() method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Update the value on database 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Keep the object at </a:t>
            </a:r>
            <a:r>
              <a:rPr lang="pt-BR" sz="1300" i="1" dirty="0" smtClean="0">
                <a:cs typeface="Arial" charset="0"/>
              </a:rPr>
              <a:t>persistent</a:t>
            </a:r>
            <a:r>
              <a:rPr lang="pt-BR" sz="1300" dirty="0" smtClean="0">
                <a:cs typeface="Arial" charset="0"/>
              </a:rPr>
              <a:t> state</a:t>
            </a:r>
          </a:p>
          <a:p>
            <a:pPr marL="147634" lvl="1" indent="0">
              <a:lnSpc>
                <a:spcPct val="100000"/>
              </a:lnSpc>
              <a:buNone/>
            </a:pPr>
            <a:endParaRPr lang="pt-BR" sz="13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endParaRPr lang="pt-BR" sz="1300" dirty="0" smtClean="0"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06" y="2360926"/>
            <a:ext cx="3971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03170"/>
            <a:ext cx="5799138" cy="52322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pt-BR" sz="2800" dirty="0">
                <a:cs typeface="Arial" charset="0"/>
              </a:rPr>
              <a:t>CRUD </a:t>
            </a:r>
            <a:r>
              <a:rPr lang="pt-BR" sz="2800" dirty="0" smtClean="0">
                <a:cs typeface="Arial" charset="0"/>
              </a:rPr>
              <a:t>operations</a:t>
            </a:r>
            <a:endParaRPr lang="en-US" sz="2800" dirty="0">
              <a:cs typeface="Arial" charset="0"/>
            </a:endParaRP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8593" y="1066740"/>
            <a:ext cx="8240713" cy="2466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500" b="1" dirty="0" smtClean="0">
                <a:cs typeface="Arial" charset="0"/>
              </a:rPr>
              <a:t>D</a:t>
            </a:r>
            <a:r>
              <a:rPr lang="pt-BR" sz="1500" dirty="0" smtClean="0">
                <a:cs typeface="Arial" charset="0"/>
              </a:rPr>
              <a:t>elete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delete() method</a:t>
            </a:r>
          </a:p>
          <a:p>
            <a:pPr lvl="1">
              <a:lnSpc>
                <a:spcPct val="100000"/>
              </a:lnSpc>
            </a:pPr>
            <a:r>
              <a:rPr lang="pt-BR" sz="1300" dirty="0" smtClean="0">
                <a:cs typeface="Arial" charset="0"/>
              </a:rPr>
              <a:t>Remove the object passed as parameter</a:t>
            </a:r>
          </a:p>
          <a:p>
            <a:pPr lvl="1">
              <a:lnSpc>
                <a:spcPct val="100000"/>
              </a:lnSpc>
            </a:pPr>
            <a:r>
              <a:rPr lang="pt-BR" sz="1300" dirty="0">
                <a:cs typeface="Arial" charset="0"/>
              </a:rPr>
              <a:t>Move the object from </a:t>
            </a:r>
            <a:r>
              <a:rPr lang="pt-BR" sz="1300" i="1" dirty="0" smtClean="0">
                <a:cs typeface="Arial" charset="0"/>
              </a:rPr>
              <a:t>persistent to </a:t>
            </a:r>
            <a:r>
              <a:rPr lang="pt-BR" sz="1300" i="1" dirty="0">
                <a:cs typeface="Arial" charset="0"/>
              </a:rPr>
              <a:t>transient</a:t>
            </a:r>
            <a:r>
              <a:rPr lang="pt-BR" sz="1300" dirty="0" smtClean="0">
                <a:cs typeface="Arial" charset="0"/>
              </a:rPr>
              <a:t> </a:t>
            </a:r>
            <a:r>
              <a:rPr lang="pt-BR" sz="1300" dirty="0">
                <a:cs typeface="Arial" charset="0"/>
              </a:rPr>
              <a:t>state</a:t>
            </a:r>
          </a:p>
          <a:p>
            <a:pPr lvl="1">
              <a:lnSpc>
                <a:spcPct val="100000"/>
              </a:lnSpc>
            </a:pPr>
            <a:endParaRPr lang="pt-BR" sz="1300" dirty="0" smtClean="0">
              <a:cs typeface="Arial" charset="0"/>
            </a:endParaRPr>
          </a:p>
          <a:p>
            <a:pPr marL="147634" lvl="1" indent="0">
              <a:lnSpc>
                <a:spcPct val="100000"/>
              </a:lnSpc>
              <a:buNone/>
            </a:pPr>
            <a:endParaRPr lang="pt-BR" sz="1300" dirty="0" smtClean="0"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36" y="2422895"/>
            <a:ext cx="34480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Mapping Entities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team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1.2 </a:t>
            </a:r>
            <a:r>
              <a:rPr lang="pt-BR" sz="1400" dirty="0" smtClean="0">
                <a:sym typeface="Wingdings" panose="05000000000000000000" pitchFamily="2" charset="2"/>
              </a:rPr>
              <a:t> create a persist method at TeamRepository.java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1.3 </a:t>
            </a:r>
            <a:r>
              <a:rPr lang="pt-BR" sz="1400" dirty="0" smtClean="0">
                <a:sym typeface="Wingdings" panose="05000000000000000000" pitchFamily="2" charset="2"/>
              </a:rPr>
              <a:t> create a merge method at TeamRepository.java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>
                <a:sym typeface="Wingdings" panose="05000000000000000000" pitchFamily="2" charset="2"/>
              </a:rPr>
              <a:t>1.4  At </a:t>
            </a:r>
            <a:r>
              <a:rPr lang="pt-BR" sz="1400" dirty="0" smtClean="0">
                <a:sym typeface="Wingdings" panose="05000000000000000000" pitchFamily="2" charset="2"/>
              </a:rPr>
              <a:t>HibernateTrainingApplication#run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Instanciate new team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Save a new team on the database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Update  the team’s name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Update the team on the database</a:t>
            </a:r>
          </a:p>
          <a:p>
            <a:pPr marL="628650" lvl="1" indent="-285750">
              <a:buFontTx/>
              <a:buChar char="-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/>
              <a:t>Entity relationships</a:t>
            </a:r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993847" cy="3435126"/>
          </a:xfrm>
          <a:prstGeom prst="rect">
            <a:avLst/>
          </a:prstGeom>
        </p:spPr>
        <p:txBody>
          <a:bodyPr/>
          <a:lstStyle/>
          <a:p>
            <a:r>
              <a:rPr lang="en-US" b="1" smtClean="0"/>
              <a:t>One-to-One</a:t>
            </a:r>
          </a:p>
          <a:p>
            <a:endParaRPr lang="en-US" dirty="0" smtClean="0"/>
          </a:p>
          <a:p>
            <a:r>
              <a:rPr lang="en-US" b="1" smtClean="0"/>
              <a:t>One-to-Many</a:t>
            </a:r>
          </a:p>
          <a:p>
            <a:endParaRPr lang="en-US" dirty="0" smtClean="0"/>
          </a:p>
          <a:p>
            <a:r>
              <a:rPr lang="en-US" b="1" smtClean="0"/>
              <a:t>Many-to-Many</a:t>
            </a:r>
          </a:p>
          <a:p>
            <a:endParaRPr lang="en-US" dirty="0" smtClean="0"/>
          </a:p>
          <a:p>
            <a:r>
              <a:rPr lang="en-US" b="1" smtClean="0"/>
              <a:t>Many-to-One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73" y="996286"/>
            <a:ext cx="7248649" cy="2473657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5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One-to-One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311" y="1136791"/>
            <a:ext cx="4196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Defines a single-valued association to another </a:t>
            </a:r>
            <a:r>
              <a:rPr lang="en-US" sz="1400" dirty="0" smtClean="0"/>
              <a:t>entity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900"/>
          <a:stretch/>
        </p:blipFill>
        <p:spPr>
          <a:xfrm>
            <a:off x="1262204" y="1674346"/>
            <a:ext cx="5800725" cy="2533754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71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OneToOne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1996" y="1933098"/>
            <a:ext cx="1002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User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One Hero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3" y="1253746"/>
            <a:ext cx="5530754" cy="20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OneToOne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527" y="1420344"/>
            <a:ext cx="1002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Hero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One User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89203" y="3312997"/>
            <a:ext cx="4191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mappedBy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owner of the relationship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5" y="1207827"/>
            <a:ext cx="5419867" cy="20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One-to-One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2.2 </a:t>
            </a:r>
            <a:r>
              <a:rPr lang="pt-BR" sz="1400" dirty="0" smtClean="0">
                <a:sym typeface="Wingdings" panose="05000000000000000000" pitchFamily="2" charset="2"/>
              </a:rPr>
              <a:t> map user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2.3  create a new instance of hero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2.4  persist hero on the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2.5 </a:t>
            </a:r>
            <a:r>
              <a:rPr lang="pt-BR" sz="1400" dirty="0" smtClean="0">
                <a:sym typeface="Wingdings" panose="05000000000000000000" pitchFamily="2" charset="2"/>
              </a:rPr>
              <a:t> create a new instance of user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associate user to hero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2.6 </a:t>
            </a:r>
            <a:r>
              <a:rPr lang="pt-BR" sz="1400" dirty="0" smtClean="0">
                <a:sym typeface="Wingdings" panose="05000000000000000000" pitchFamily="2" charset="2"/>
              </a:rPr>
              <a:t> persist user on 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01525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One-to-Many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26" y="1496705"/>
            <a:ext cx="5400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379999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OneToMany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817" y="1449602"/>
            <a:ext cx="1094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Team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Many Hero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627241" y="3783755"/>
            <a:ext cx="4654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mappedBy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owner of the relationship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54" y="1341698"/>
            <a:ext cx="5705049" cy="2288121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Who Am I?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17171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30" y="530191"/>
            <a:ext cx="2939140" cy="40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550596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ManyToOne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917" y="1570463"/>
            <a:ext cx="1094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Many Hero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One Team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71002" y="3687530"/>
            <a:ext cx="4778066" cy="30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@JoinColumn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column to join the entity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09" y="1162224"/>
            <a:ext cx="4605740" cy="2340214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6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One-to-Many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3.1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3.2 </a:t>
            </a:r>
            <a:r>
              <a:rPr lang="pt-BR" sz="1400" dirty="0" smtClean="0">
                <a:sym typeface="Wingdings" panose="05000000000000000000" pitchFamily="2" charset="2"/>
              </a:rPr>
              <a:t> map team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3.3  associate hero to team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3.4 </a:t>
            </a:r>
            <a:r>
              <a:rPr lang="pt-BR" sz="1400" dirty="0" smtClean="0">
                <a:sym typeface="Wingdings" panose="05000000000000000000" pitchFamily="2" charset="2"/>
              </a:rPr>
              <a:t> persist/merge team on 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458474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Many-to-Many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5" y="1442673"/>
            <a:ext cx="7736859" cy="2077803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3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547184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154" y="1368176"/>
            <a:ext cx="16031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Many Mission</a:t>
            </a:r>
          </a:p>
          <a:p>
            <a:pPr algn="ctr"/>
            <a:r>
              <a:rPr lang="pt-BR" sz="1400" dirty="0" smtClean="0"/>
              <a:t>to</a:t>
            </a:r>
          </a:p>
          <a:p>
            <a:pPr algn="ctr"/>
            <a:r>
              <a:rPr lang="pt-BR" sz="1400" dirty="0" smtClean="0"/>
              <a:t>Many Hero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736376" y="3373056"/>
            <a:ext cx="403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mappedBy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owner of the relationship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71" y="1341607"/>
            <a:ext cx="5171933" cy="1933074"/>
          </a:xfrm>
          <a:prstGeom prst="rect">
            <a:avLst/>
          </a:prstGeom>
          <a:ln>
            <a:solidFill>
              <a:schemeClr val="bg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5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1547184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7977" y="1253583"/>
            <a:ext cx="2886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Many Hero </a:t>
            </a:r>
            <a:r>
              <a:rPr lang="pt-BR" sz="1400" dirty="0" smtClean="0"/>
              <a:t>to Many Mission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90866" y="1561360"/>
            <a:ext cx="3442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@JoinTable</a:t>
            </a:r>
            <a:r>
              <a:rPr lang="pt-BR" sz="1400" i="1" dirty="0" smtClean="0"/>
              <a:t> </a:t>
            </a:r>
            <a:r>
              <a:rPr lang="pt-BR" sz="1400" i="1" dirty="0" smtClean="0">
                <a:sym typeface="Wingdings" panose="05000000000000000000" pitchFamily="2" charset="2"/>
              </a:rPr>
              <a:t> defines the </a:t>
            </a:r>
            <a:r>
              <a:rPr lang="pt-BR" sz="1400" b="1" i="1" dirty="0" smtClean="0">
                <a:sym typeface="Wingdings" panose="05000000000000000000" pitchFamily="2" charset="2"/>
              </a:rPr>
              <a:t>table</a:t>
            </a:r>
            <a:r>
              <a:rPr lang="pt-BR" sz="1400" i="1" dirty="0" smtClean="0">
                <a:sym typeface="Wingdings" panose="05000000000000000000" pitchFamily="2" charset="2"/>
              </a:rPr>
              <a:t> of the relationship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5711833" y="2227387"/>
            <a:ext cx="33332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i="1" dirty="0" smtClean="0"/>
              <a:t>name: </a:t>
            </a:r>
            <a:r>
              <a:rPr lang="pt-BR" sz="1400" i="1" dirty="0" smtClean="0"/>
              <a:t>table name (junction)</a:t>
            </a:r>
          </a:p>
          <a:p>
            <a:pPr>
              <a:lnSpc>
                <a:spcPct val="150000"/>
              </a:lnSpc>
            </a:pPr>
            <a:r>
              <a:rPr lang="pt-BR" sz="1400" b="1" i="1" dirty="0" smtClean="0"/>
              <a:t>joinColumns: </a:t>
            </a:r>
            <a:r>
              <a:rPr lang="pt-BR" sz="1400" i="1" dirty="0" smtClean="0"/>
              <a:t>map the owner side</a:t>
            </a:r>
          </a:p>
          <a:p>
            <a:pPr>
              <a:lnSpc>
                <a:spcPct val="150000"/>
              </a:lnSpc>
            </a:pPr>
            <a:r>
              <a:rPr lang="pt-BR" sz="1400" b="1" i="1" dirty="0" smtClean="0"/>
              <a:t>inverseJoinColumns: </a:t>
            </a:r>
            <a:r>
              <a:rPr lang="pt-BR" sz="1400" i="1" dirty="0" smtClean="0"/>
              <a:t>map the inverse table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" y="1607116"/>
            <a:ext cx="5547905" cy="18355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618763"/>
            <a:ext cx="5691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i="1" dirty="0" smtClean="0"/>
              <a:t>referencedColumnName</a:t>
            </a:r>
            <a:r>
              <a:rPr lang="pt-BR" sz="1400" i="1" dirty="0" smtClean="0"/>
              <a:t>:</a:t>
            </a:r>
            <a:r>
              <a:rPr lang="pt-BR" sz="1400" dirty="0" smtClean="0"/>
              <a:t> primary key (@Id) of the tables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69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smtClean="0"/>
              <a:t>Relationship Mapping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ManyToMany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192" y="1243886"/>
            <a:ext cx="481722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4.1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4.2 </a:t>
            </a:r>
            <a:r>
              <a:rPr lang="pt-BR" sz="1400" dirty="0" smtClean="0">
                <a:sym typeface="Wingdings" panose="05000000000000000000" pitchFamily="2" charset="2"/>
              </a:rPr>
              <a:t> map mission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4.3  create a new mission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4.4  persist mission on the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4.5 </a:t>
            </a:r>
            <a:r>
              <a:rPr lang="pt-BR" sz="1400" dirty="0" smtClean="0">
                <a:sym typeface="Wingdings" panose="05000000000000000000" pitchFamily="2" charset="2"/>
              </a:rPr>
              <a:t> associate hero to the mission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4.6  merge the hero on 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6773412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CascadeType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9" name="Picture 2" descr="Image result for cascade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8" y="864020"/>
            <a:ext cx="6573819" cy="27151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88849" y="3655135"/>
            <a:ext cx="6599962" cy="48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Does </a:t>
            </a:r>
            <a:r>
              <a:rPr lang="pt-BR" sz="2000" b="1" dirty="0" smtClean="0"/>
              <a:t>Model A</a:t>
            </a:r>
            <a:r>
              <a:rPr lang="pt-BR" sz="2000" dirty="0" smtClean="0"/>
              <a:t> need to be persisted before </a:t>
            </a:r>
            <a:r>
              <a:rPr lang="pt-BR" sz="2000" b="1" dirty="0" smtClean="0"/>
              <a:t>Model B </a:t>
            </a:r>
            <a:r>
              <a:rPr lang="pt-BR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7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CascadeType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4103" y="673377"/>
            <a:ext cx="48172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Operations that are propagated to the associated entity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602647" y="1169653"/>
            <a:ext cx="1903623" cy="23083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ALL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PERSIST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MERGE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REMOVE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REFRESH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Franklin Gothic Medium" panose="020B0603020102020204" pitchFamily="34" charset="0"/>
              </a:rPr>
              <a:t>DETACH</a:t>
            </a:r>
            <a:endParaRPr lang="en-US" sz="1600" dirty="0">
              <a:latin typeface="Franklin Gothic Medium" panose="020B0603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380" y="3712295"/>
            <a:ext cx="3524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sz="2000" i="1" dirty="0"/>
              <a:t>- All relationship annotations</a:t>
            </a:r>
          </a:p>
          <a:p>
            <a:pPr lvl="1" algn="r"/>
            <a:r>
              <a:rPr lang="en-US" sz="2000" i="1" dirty="0" smtClean="0"/>
              <a:t>- Default </a:t>
            </a:r>
            <a:r>
              <a:rPr lang="en-US" sz="2000" i="1" dirty="0"/>
              <a:t>is none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3" y="1147056"/>
            <a:ext cx="5357502" cy="23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CascadeType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298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hero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5.2 </a:t>
            </a:r>
            <a:r>
              <a:rPr lang="pt-BR" sz="1400" dirty="0" smtClean="0">
                <a:sym typeface="Wingdings" panose="05000000000000000000" pitchFamily="2" charset="2"/>
              </a:rPr>
              <a:t> create a new hero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5.3  create a new team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5.4 </a:t>
            </a:r>
            <a:r>
              <a:rPr lang="pt-BR" sz="1400" dirty="0" smtClean="0">
                <a:sym typeface="Wingdings" panose="05000000000000000000" pitchFamily="2" charset="2"/>
              </a:rPr>
              <a:t> associate hero to the team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5.5  persist hero on the database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841" y="2943571"/>
            <a:ext cx="5298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5.5 </a:t>
            </a:r>
            <a:r>
              <a:rPr lang="pt-BR" sz="1400" dirty="0" smtClean="0">
                <a:sym typeface="Wingdings" panose="05000000000000000000" pitchFamily="2" charset="2"/>
              </a:rPr>
              <a:t> undo the cascade property at the hero class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5.6 </a:t>
            </a:r>
            <a:r>
              <a:rPr lang="pt-BR" sz="1400" dirty="0" smtClean="0">
                <a:sym typeface="Wingdings" panose="05000000000000000000" pitchFamily="2" charset="2"/>
              </a:rPr>
              <a:t> persist team on the database</a:t>
            </a:r>
          </a:p>
          <a:p>
            <a:pPr marL="628650" lvl="1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5.6.1  persist hero on the database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2375421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37" y="2101964"/>
            <a:ext cx="15621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57" y="2224793"/>
            <a:ext cx="1683279" cy="13577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8639" y="1698883"/>
            <a:ext cx="31558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Load </a:t>
            </a:r>
            <a:r>
              <a:rPr lang="en-US" dirty="0"/>
              <a:t>all related objects immediately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5701" y="1698883"/>
            <a:ext cx="227917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/>
              <a:t>the related </a:t>
            </a:r>
            <a:r>
              <a:rPr lang="en-US" dirty="0" smtClean="0"/>
              <a:t>if needed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4641551" y="1082612"/>
            <a:ext cx="2375421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Eager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036408" y="1082612"/>
            <a:ext cx="1911513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Lazy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Who Am I?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rgbClr val="17171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39" y="431074"/>
            <a:ext cx="2368122" cy="42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2375421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196028" y="1051108"/>
            <a:ext cx="2375421" cy="48074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Eager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369272" y="1051108"/>
            <a:ext cx="1911513" cy="48074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Lazy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35" y="1766217"/>
            <a:ext cx="3884024" cy="138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01" y="1745426"/>
            <a:ext cx="4139257" cy="14014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5402" y="3176229"/>
            <a:ext cx="41392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Default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33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402338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r>
              <a:rPr lang="en-US" sz="2800" dirty="0" smtClean="0"/>
              <a:t> (log)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307806" y="459989"/>
            <a:ext cx="2375421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Eager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077463" y="1169672"/>
            <a:ext cx="1911513" cy="4370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 smtClean="0"/>
              <a:t>Lazy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72" y="1688601"/>
            <a:ext cx="3448964" cy="1334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51" y="969626"/>
            <a:ext cx="4224802" cy="39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en-US" sz="2800" dirty="0" err="1" smtClean="0"/>
              <a:t>FetchType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2989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6.1 </a:t>
            </a:r>
            <a:r>
              <a:rPr lang="pt-BR" sz="1400" dirty="0" smtClean="0">
                <a:sym typeface="Wingdings" panose="05000000000000000000" pitchFamily="2" charset="2"/>
              </a:rPr>
              <a:t> m</a:t>
            </a:r>
            <a:r>
              <a:rPr lang="pt-BR" sz="1400" dirty="0" smtClean="0"/>
              <a:t>ap team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6.2 </a:t>
            </a:r>
            <a:r>
              <a:rPr lang="pt-BR" sz="1400" dirty="0">
                <a:sym typeface="Wingdings" panose="05000000000000000000" pitchFamily="2" charset="2"/>
              </a:rPr>
              <a:t> At the application.properties change the property </a:t>
            </a:r>
            <a:r>
              <a:rPr lang="pt-BR" sz="1400" b="1" dirty="0">
                <a:sym typeface="Wingdings" panose="05000000000000000000" pitchFamily="2" charset="2"/>
              </a:rPr>
              <a:t>spring.jpa.show-sql=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endParaRPr lang="pt-BR" sz="1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6.3 </a:t>
            </a:r>
            <a:r>
              <a:rPr lang="pt-BR" sz="1400" dirty="0" smtClean="0">
                <a:sym typeface="Wingdings" panose="05000000000000000000" pitchFamily="2" charset="2"/>
              </a:rPr>
              <a:t> invoke teamRepository.findAll()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818" y="1346020"/>
            <a:ext cx="481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Object </a:t>
            </a:r>
            <a:r>
              <a:rPr lang="en-US" sz="1400" dirty="0"/>
              <a:t>model focused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Similar to SQL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It works as entity (not  table)</a:t>
            </a:r>
            <a:endParaRPr lang="pt-B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>
                <a:sym typeface="Wingdings" panose="05000000000000000000" pitchFamily="2" charset="2"/>
              </a:rPr>
              <a:t>Portable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04" y="932262"/>
            <a:ext cx="3910400" cy="1795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5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2" y="1571596"/>
            <a:ext cx="6865095" cy="9941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4029" y="1156098"/>
            <a:ext cx="15924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all heroes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7.1 </a:t>
            </a:r>
            <a:r>
              <a:rPr lang="pt-BR" sz="1400" dirty="0" smtClean="0">
                <a:sym typeface="Wingdings" panose="05000000000000000000" pitchFamily="2" charset="2"/>
              </a:rPr>
              <a:t> write the method findAll at the class MissionRepository.java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7.2 </a:t>
            </a:r>
            <a:r>
              <a:rPr lang="pt-BR" sz="1400" dirty="0" smtClean="0">
                <a:sym typeface="Wingdings" panose="05000000000000000000" pitchFamily="2" charset="2"/>
              </a:rPr>
              <a:t> invoke missionRepository.findAll()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32" y="1922077"/>
            <a:ext cx="3951786" cy="7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7358" y="1059804"/>
            <a:ext cx="1592458" cy="37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by ID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69" y="1553474"/>
            <a:ext cx="5375573" cy="995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69" y="2864236"/>
            <a:ext cx="5364631" cy="15242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16031" y="2486551"/>
            <a:ext cx="1592458" cy="37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/>
              <a:t>8</a:t>
            </a:r>
            <a:r>
              <a:rPr lang="pt-BR" sz="1400" dirty="0" smtClean="0"/>
              <a:t>.1 </a:t>
            </a:r>
            <a:r>
              <a:rPr lang="pt-BR" sz="1400" dirty="0" smtClean="0">
                <a:sym typeface="Wingdings" panose="05000000000000000000" pitchFamily="2" charset="2"/>
              </a:rPr>
              <a:t> write the method findById at the class HeroRepository.java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/>
              <a:t>8</a:t>
            </a:r>
            <a:r>
              <a:rPr lang="pt-BR" sz="1400" dirty="0" smtClean="0"/>
              <a:t>.2 </a:t>
            </a:r>
            <a:r>
              <a:rPr lang="pt-BR" sz="1400" dirty="0" smtClean="0">
                <a:sym typeface="Wingdings" panose="05000000000000000000" pitchFamily="2" charset="2"/>
              </a:rPr>
              <a:t> invoke heroRepository.findById(heroes.get(0).getId())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4028" y="1156098"/>
            <a:ext cx="35645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by initial name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28" y="1641871"/>
            <a:ext cx="7453484" cy="18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9.1 </a:t>
            </a:r>
            <a:r>
              <a:rPr lang="pt-BR" sz="1400" dirty="0" smtClean="0">
                <a:sym typeface="Wingdings" panose="05000000000000000000" pitchFamily="2" charset="2"/>
              </a:rPr>
              <a:t> write the method findByInitialName at the class HeroRepository.java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9.2 </a:t>
            </a:r>
            <a:r>
              <a:rPr lang="pt-BR" sz="1400" dirty="0" smtClean="0">
                <a:sym typeface="Wingdings" panose="05000000000000000000" pitchFamily="2" charset="2"/>
              </a:rPr>
              <a:t> invoke heroRepository.findByInitialName(“M”)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Motivation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62131" y="1635343"/>
            <a:ext cx="7904208" cy="103642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6000" dirty="0" smtClean="0">
                <a:cs typeface="Arial" charset="0"/>
              </a:rPr>
              <a:t>Productivity</a:t>
            </a:r>
            <a:endParaRPr lang="pt-BR" sz="1500" dirty="0" smtClean="0"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09" y="949017"/>
            <a:ext cx="4384851" cy="29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550" y="792329"/>
            <a:ext cx="53080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/>
              <a:t>Finding the heroes of a mission (contains mission’s name)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182635"/>
            <a:ext cx="8869558" cy="12159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3141" y="2941850"/>
            <a:ext cx="4426862" cy="1131079"/>
          </a:xfrm>
          <a:prstGeom prst="rect">
            <a:avLst/>
          </a:prstGeom>
          <a:solidFill>
            <a:schemeClr val="accent6">
              <a:lumMod val="9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15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 smtClean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hero.missionList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mission.name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like :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1069" y="2595602"/>
            <a:ext cx="4234928" cy="18235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Hero</a:t>
            </a:r>
            <a:r>
              <a:rPr lang="en-US" sz="1500" dirty="0"/>
              <a:t>: </a:t>
            </a:r>
            <a:r>
              <a:rPr lang="en-US" sz="1500" dirty="0" smtClean="0"/>
              <a:t>Entity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4"/>
                </a:solidFill>
              </a:rPr>
              <a:t>hero</a:t>
            </a:r>
            <a:r>
              <a:rPr lang="en-US" sz="1500" dirty="0"/>
              <a:t>: alias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hero.missionList</a:t>
            </a:r>
            <a:r>
              <a:rPr lang="en-US" sz="1500" dirty="0"/>
              <a:t>: get method at the Hero.java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</a:rPr>
              <a:t>mission</a:t>
            </a:r>
            <a:r>
              <a:rPr lang="en-US" sz="1500" dirty="0"/>
              <a:t>: alias of the INNER JOIN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7030A0"/>
                </a:solidFill>
              </a:rPr>
              <a:t>mission.name</a:t>
            </a:r>
            <a:r>
              <a:rPr lang="en-US" sz="1500" dirty="0"/>
              <a:t>: get method at the Mission.java</a:t>
            </a:r>
          </a:p>
        </p:txBody>
      </p:sp>
    </p:spTree>
    <p:extLst>
      <p:ext uri="{BB962C8B-B14F-4D97-AF65-F5344CB8AC3E}">
        <p14:creationId xmlns:p14="http://schemas.microsoft.com/office/powerpoint/2010/main" val="13105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91841" y="807949"/>
            <a:ext cx="5569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10.1 </a:t>
            </a:r>
            <a:r>
              <a:rPr lang="pt-BR" sz="1400" dirty="0" smtClean="0">
                <a:sym typeface="Wingdings" panose="05000000000000000000" pitchFamily="2" charset="2"/>
              </a:rPr>
              <a:t> write the </a:t>
            </a:r>
            <a:r>
              <a:rPr lang="pt-BR" sz="1400" dirty="0">
                <a:sym typeface="Wingdings" panose="05000000000000000000" pitchFamily="2" charset="2"/>
              </a:rPr>
              <a:t>method </a:t>
            </a:r>
            <a:r>
              <a:rPr lang="pt-BR" sz="1400" dirty="0" smtClean="0">
                <a:sym typeface="Wingdings" panose="05000000000000000000" pitchFamily="2" charset="2"/>
              </a:rPr>
              <a:t>findHeroesByMissionName at the class HeroRepository.java </a:t>
            </a:r>
            <a:endParaRPr lang="pt-B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400" dirty="0" smtClean="0"/>
              <a:t>10.2 </a:t>
            </a:r>
            <a:r>
              <a:rPr lang="pt-BR" sz="1400" dirty="0" smtClean="0">
                <a:sym typeface="Wingdings" panose="05000000000000000000" pitchFamily="2" charset="2"/>
              </a:rPr>
              <a:t> invoke </a:t>
            </a:r>
            <a:r>
              <a:rPr lang="pt-BR" sz="1400" dirty="0">
                <a:sym typeface="Wingdings" panose="05000000000000000000" pitchFamily="2" charset="2"/>
              </a:rPr>
              <a:t>heroRepository. </a:t>
            </a:r>
            <a:r>
              <a:rPr lang="pt-BR" sz="1400" dirty="0" smtClean="0">
                <a:sym typeface="Wingdings" panose="05000000000000000000" pitchFamily="2" charset="2"/>
              </a:rPr>
              <a:t>findHeroesByMissionName(“Rescue”)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5" y="1013909"/>
            <a:ext cx="1544209" cy="1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Other examples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944" r="47549"/>
          <a:stretch/>
        </p:blipFill>
        <p:spPr>
          <a:xfrm>
            <a:off x="822655" y="1351874"/>
            <a:ext cx="5497711" cy="22033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3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Other examples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2132" b="2475"/>
          <a:stretch/>
        </p:blipFill>
        <p:spPr>
          <a:xfrm>
            <a:off x="746397" y="1348250"/>
            <a:ext cx="6843978" cy="9718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" r="40935" b="-383"/>
          <a:stretch/>
        </p:blipFill>
        <p:spPr>
          <a:xfrm>
            <a:off x="746397" y="2753802"/>
            <a:ext cx="6888878" cy="13218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Finding Entities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867331"/>
            <a:ext cx="2720892" cy="3404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Other examples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1" y="1287409"/>
            <a:ext cx="6613851" cy="194123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1" y="3390466"/>
            <a:ext cx="6568565" cy="6185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Questions?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1" y="851937"/>
            <a:ext cx="4326769" cy="341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4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18607"/>
            <a:ext cx="5799138" cy="437043"/>
          </a:xfrm>
        </p:spPr>
        <p:txBody>
          <a:bodyPr rtlCol="0"/>
          <a:lstStyle/>
          <a:p>
            <a:pPr>
              <a:defRPr/>
            </a:pPr>
            <a:r>
              <a:rPr lang="pt-BR" sz="2800" dirty="0" smtClean="0"/>
              <a:t>Thank you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24" y="802666"/>
            <a:ext cx="3746311" cy="35200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0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Motivation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834" y="929443"/>
            <a:ext cx="4062332" cy="32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JDBC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1549384"/>
            <a:ext cx="8240713" cy="17184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 smtClean="0">
                <a:cs typeface="Arial" charset="0"/>
              </a:rPr>
              <a:t>Java </a:t>
            </a:r>
            <a:r>
              <a:rPr lang="en-US" sz="1500" dirty="0" err="1" smtClean="0">
                <a:cs typeface="Arial" charset="0"/>
              </a:rPr>
              <a:t>DataBase</a:t>
            </a:r>
            <a:r>
              <a:rPr lang="en-US" sz="1500" dirty="0" smtClean="0">
                <a:cs typeface="Arial" charset="0"/>
              </a:rPr>
              <a:t> Connectivity</a:t>
            </a:r>
          </a:p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API(Application Programming Interface) to enable Java code to access databases.</a:t>
            </a:r>
          </a:p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Each database has his own driver (mysql, sqlServer, oracle..) as a JAR file.</a:t>
            </a:r>
          </a:p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Let’s see an example:</a:t>
            </a:r>
          </a:p>
        </p:txBody>
      </p:sp>
    </p:spTree>
    <p:extLst>
      <p:ext uri="{BB962C8B-B14F-4D97-AF65-F5344CB8AC3E}">
        <p14:creationId xmlns:p14="http://schemas.microsoft.com/office/powerpoint/2010/main" val="31179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ORM</a:t>
            </a:r>
            <a:endParaRPr lang="en-US" sz="2800" dirty="0"/>
          </a:p>
        </p:txBody>
      </p:sp>
      <p:sp>
        <p:nvSpPr>
          <p:cNvPr id="23556" name="AutoShape 8" descr="Image result for gdpr"/>
          <p:cNvSpPr>
            <a:spLocks noChangeAspect="1" noChangeArrowheads="1"/>
          </p:cNvSpPr>
          <p:nvPr/>
        </p:nvSpPr>
        <p:spPr bwMode="auto">
          <a:xfrm>
            <a:off x="128588" y="-2452688"/>
            <a:ext cx="102489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141" y="1549384"/>
            <a:ext cx="8240713" cy="17184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Object relational maping</a:t>
            </a:r>
          </a:p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Tecnique to convert data between objects(in OO perspective) and database tables</a:t>
            </a:r>
          </a:p>
          <a:p>
            <a:pPr>
              <a:lnSpc>
                <a:spcPct val="100000"/>
              </a:lnSpc>
            </a:pPr>
            <a:r>
              <a:rPr lang="pt-BR" sz="1500" dirty="0" smtClean="0">
                <a:cs typeface="Arial" charset="0"/>
              </a:rPr>
              <a:t>Dont worry about SQL, the API will handle persistence activities</a:t>
            </a:r>
          </a:p>
        </p:txBody>
      </p:sp>
    </p:spTree>
    <p:extLst>
      <p:ext uri="{BB962C8B-B14F-4D97-AF65-F5344CB8AC3E}">
        <p14:creationId xmlns:p14="http://schemas.microsoft.com/office/powerpoint/2010/main" val="23832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 bwMode="gray">
          <a:xfrm>
            <a:off x="5534868" y="382088"/>
            <a:ext cx="3037114" cy="3213463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3" y="289828"/>
            <a:ext cx="5799138" cy="436562"/>
          </a:xfrm>
        </p:spPr>
        <p:txBody>
          <a:bodyPr rtlCol="0"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IE" sz="2800" dirty="0" smtClean="0"/>
              <a:t>ORM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 bwMode="gray">
          <a:xfrm>
            <a:off x="628102" y="1192841"/>
            <a:ext cx="986246" cy="6335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Entity1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1954203" y="2252344"/>
            <a:ext cx="986246" cy="6335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Entity2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632895" y="2252345"/>
            <a:ext cx="986246" cy="6335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Entity3</a:t>
            </a:r>
          </a:p>
        </p:txBody>
      </p:sp>
      <p:cxnSp>
        <p:nvCxnSpPr>
          <p:cNvPr id="8" name="Elbow Connector 7"/>
          <p:cNvCxnSpPr>
            <a:stCxn id="3" idx="2"/>
            <a:endCxn id="7" idx="0"/>
          </p:cNvCxnSpPr>
          <p:nvPr/>
        </p:nvCxnSpPr>
        <p:spPr bwMode="gray">
          <a:xfrm rot="16200000" flipH="1">
            <a:off x="910644" y="2036970"/>
            <a:ext cx="425955" cy="4793"/>
          </a:xfrm>
          <a:prstGeom prst="curvedConnector3">
            <a:avLst/>
          </a:prstGeom>
          <a:ln>
            <a:solidFill>
              <a:srgbClr val="A2A2A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  <a:endCxn id="7" idx="3"/>
          </p:cNvCxnSpPr>
          <p:nvPr/>
        </p:nvCxnSpPr>
        <p:spPr bwMode="gray">
          <a:xfrm rot="10800000" flipV="1">
            <a:off x="1619141" y="2569118"/>
            <a:ext cx="335062" cy="1"/>
          </a:xfrm>
          <a:prstGeom prst="curvedConnector3">
            <a:avLst>
              <a:gd name="adj1" fmla="val 50000"/>
            </a:avLst>
          </a:prstGeom>
          <a:ln>
            <a:solidFill>
              <a:srgbClr val="A2A2A2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Left-Right Arrow 12"/>
          <p:cNvSpPr/>
          <p:nvPr/>
        </p:nvSpPr>
        <p:spPr bwMode="gray">
          <a:xfrm>
            <a:off x="3385265" y="1465601"/>
            <a:ext cx="1484404" cy="721576"/>
          </a:xfrm>
          <a:prstGeom prst="leftRightArrow">
            <a:avLst/>
          </a:prstGeom>
          <a:ln/>
        </p:spPr>
        <p:style>
          <a:lnRef idx="0">
            <a:schemeClr val="accent4"/>
          </a:lnRef>
          <a:fillRef idx="1003">
            <a:schemeClr val="lt1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accent6">
                    <a:lumMod val="10000"/>
                  </a:schemeClr>
                </a:solidFill>
              </a:rPr>
              <a:t>ORM</a:t>
            </a:r>
            <a:endParaRPr lang="en-US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5940610" y="1826389"/>
            <a:ext cx="803366" cy="698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Table1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gray">
          <a:xfrm>
            <a:off x="7301619" y="1837746"/>
            <a:ext cx="803366" cy="698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19778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6" grpId="0" animBg="1"/>
      <p:bldP spid="7" grpId="0" animBg="1"/>
      <p:bldP spid="13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mc_templat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226D1EB0-47B6-4107-AE9C-B4865BFB7DF3}" vid="{6BADC43B-EA53-405A-AC13-3029F7495107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18560</TotalTime>
  <Words>1445</Words>
  <Application>Microsoft Office PowerPoint</Application>
  <PresentationFormat>On-screen Show (16:9)</PresentationFormat>
  <Paragraphs>398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Consolas</vt:lpstr>
      <vt:lpstr>Courier New</vt:lpstr>
      <vt:lpstr>Franklin Gothic Medium</vt:lpstr>
      <vt:lpstr>Mark Offc For MC</vt:lpstr>
      <vt:lpstr>Mark Offc For MC Light</vt:lpstr>
      <vt:lpstr>Mark Offc For MC Medium</vt:lpstr>
      <vt:lpstr>MarkForMC Nrw Medium</vt:lpstr>
      <vt:lpstr>MarkForMC Nrw O</vt:lpstr>
      <vt:lpstr>Wingdings</vt:lpstr>
      <vt:lpstr>mc_template</vt:lpstr>
      <vt:lpstr>Java Persistence API and Hibernate</vt:lpstr>
      <vt:lpstr>Agenda</vt:lpstr>
      <vt:lpstr>Who Am I?</vt:lpstr>
      <vt:lpstr>Who Am I?</vt:lpstr>
      <vt:lpstr>Motivation</vt:lpstr>
      <vt:lpstr>Motivation</vt:lpstr>
      <vt:lpstr>JDBC</vt:lpstr>
      <vt:lpstr>ORM</vt:lpstr>
      <vt:lpstr>ORM</vt:lpstr>
      <vt:lpstr>JPA – Java Persistence API</vt:lpstr>
      <vt:lpstr>ORM and JPA</vt:lpstr>
      <vt:lpstr>Entity</vt:lpstr>
      <vt:lpstr>Entity</vt:lpstr>
      <vt:lpstr>Entity Lifecycle</vt:lpstr>
      <vt:lpstr>Mapping Entities</vt:lpstr>
      <vt:lpstr>Mapping Entities</vt:lpstr>
      <vt:lpstr>Example</vt:lpstr>
      <vt:lpstr>CRUD operations</vt:lpstr>
      <vt:lpstr>CRUD operations</vt:lpstr>
      <vt:lpstr>CRUD operations</vt:lpstr>
      <vt:lpstr>CRUD operations</vt:lpstr>
      <vt:lpstr>Relationship Mapping</vt:lpstr>
      <vt:lpstr>Entity relationships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Relationship Mapping</vt:lpstr>
      <vt:lpstr>CascadeType</vt:lpstr>
      <vt:lpstr>CascadeType</vt:lpstr>
      <vt:lpstr>CascadeType</vt:lpstr>
      <vt:lpstr>FetchType</vt:lpstr>
      <vt:lpstr>FetchType</vt:lpstr>
      <vt:lpstr>FetchType (log)</vt:lpstr>
      <vt:lpstr>FetchType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Finding Entities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ICCP GDPR</dc:title>
  <dc:creator>Pepe, Murilo</dc:creator>
  <cp:lastModifiedBy>Costa, Marcel</cp:lastModifiedBy>
  <cp:revision>70</cp:revision>
  <cp:lastPrinted>2016-08-25T18:25:26Z</cp:lastPrinted>
  <dcterms:created xsi:type="dcterms:W3CDTF">2019-10-07T17:05:47Z</dcterms:created>
  <dcterms:modified xsi:type="dcterms:W3CDTF">2019-12-10T13:33:06Z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</Properties>
</file>