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310" r:id="rId2"/>
    <p:sldId id="347" r:id="rId3"/>
    <p:sldId id="386" r:id="rId4"/>
    <p:sldId id="380" r:id="rId5"/>
    <p:sldId id="381" r:id="rId6"/>
    <p:sldId id="395" r:id="rId7"/>
    <p:sldId id="383" r:id="rId8"/>
    <p:sldId id="387" r:id="rId9"/>
    <p:sldId id="382" r:id="rId10"/>
    <p:sldId id="388" r:id="rId11"/>
    <p:sldId id="389" r:id="rId12"/>
    <p:sldId id="390" r:id="rId13"/>
    <p:sldId id="391" r:id="rId14"/>
    <p:sldId id="392" r:id="rId15"/>
    <p:sldId id="396" r:id="rId16"/>
    <p:sldId id="394" r:id="rId17"/>
    <p:sldId id="399" r:id="rId18"/>
    <p:sldId id="401" r:id="rId19"/>
    <p:sldId id="400" r:id="rId20"/>
    <p:sldId id="402" r:id="rId21"/>
    <p:sldId id="404" r:id="rId22"/>
    <p:sldId id="405" r:id="rId23"/>
    <p:sldId id="403" r:id="rId24"/>
    <p:sldId id="406" r:id="rId25"/>
    <p:sldId id="407" r:id="rId26"/>
    <p:sldId id="410" r:id="rId27"/>
    <p:sldId id="408" r:id="rId28"/>
    <p:sldId id="411" r:id="rId29"/>
    <p:sldId id="409" r:id="rId30"/>
    <p:sldId id="412" r:id="rId31"/>
    <p:sldId id="413" r:id="rId32"/>
    <p:sldId id="414" r:id="rId33"/>
    <p:sldId id="415" r:id="rId34"/>
    <p:sldId id="416" r:id="rId35"/>
    <p:sldId id="417" r:id="rId36"/>
    <p:sldId id="418" r:id="rId37"/>
    <p:sldId id="419" r:id="rId38"/>
  </p:sldIdLst>
  <p:sldSz cx="9144000" cy="5143500" type="screen16x9"/>
  <p:notesSz cx="7023100" cy="93091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wen, Sarah" initials="BS" lastIdx="5" clrIdx="0">
    <p:extLst>
      <p:ext uri="{19B8F6BF-5375-455C-9EA6-DF929625EA0E}">
        <p15:presenceInfo xmlns:p15="http://schemas.microsoft.com/office/powerpoint/2012/main" userId="Bowen, Sara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FFFF"/>
    <a:srgbClr val="FF00FF"/>
    <a:srgbClr val="918F8A"/>
    <a:srgbClr val="A2A2A2"/>
    <a:srgbClr val="000000"/>
    <a:srgbClr val="171717"/>
    <a:srgbClr val="F7F7F7"/>
    <a:srgbClr val="E55C18"/>
    <a:srgbClr val="7F330D"/>
    <a:srgbClr val="FF67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80" autoAdjust="0"/>
    <p:restoredTop sz="87996" autoAdjust="0"/>
  </p:normalViewPr>
  <p:slideViewPr>
    <p:cSldViewPr snapToGrid="0">
      <p:cViewPr varScale="1">
        <p:scale>
          <a:sx n="115" d="100"/>
          <a:sy n="115" d="100"/>
        </p:scale>
        <p:origin x="28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3222" y="6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AB53C8EB-E3D3-454A-A062-9B9000C8907A}" type="slidenum">
              <a:rPr lang="en-US" smtClean="0">
                <a:latin typeface="Mark Offc For MC" panose="020B0504020101010102" pitchFamily="34" charset="0"/>
              </a:rPr>
              <a:t>‹#›</a:t>
            </a:fld>
            <a:endParaRPr lang="en-US" dirty="0">
              <a:latin typeface="Mark Offc For MC" panose="020B0504020101010102" pitchFamily="34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dirty="0">
              <a:latin typeface="Mark Offc For MC" panose="020B0504020101010102" pitchFamily="34" charset="0"/>
            </a:endParaRPr>
          </a:p>
        </p:txBody>
      </p:sp>
      <p:sp>
        <p:nvSpPr>
          <p:cNvPr id="3" name="Date Placeholder 3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34A1D4D1-B72D-4BDB-BE40-5B0EE006B377}" type="datetime4">
              <a:rPr lang="en-US" smtClean="0">
                <a:latin typeface="Mark Offc For MC" panose="020B0504020101010102" pitchFamily="34" charset="0"/>
              </a:rPr>
              <a:t>December 7, 2019</a:t>
            </a:fld>
            <a:endParaRPr lang="en-US" dirty="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3413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>
                <a:latin typeface="Mark Offc For MC" panose="020B0504020101010102" pitchFamily="34" charset="0"/>
              </a:defRPr>
            </a:lvl1pPr>
          </a:lstStyle>
          <a:p>
            <a:fld id="{9D321C93-C6C5-43C9-BDBB-3B3926036F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>
                <a:latin typeface="Mark Offc For MC" panose="020B0504020101010102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>
                <a:latin typeface="Mark Offc For MC" panose="020B0504020101010102" pitchFamily="34" charset="0"/>
              </a:defRPr>
            </a:lvl1pPr>
          </a:lstStyle>
          <a:p>
            <a:r>
              <a:rPr lang="en-US"/>
              <a:t>October 7, 2019</a:t>
            </a:r>
            <a:endParaRPr lang="en-US" dirty="0"/>
          </a:p>
        </p:txBody>
      </p:sp>
      <p:sp>
        <p:nvSpPr>
          <p:cNvPr id="2" name="Header Placeholder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>
                <a:latin typeface="Mark Offc For MC" panose="020B0504020101010102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9771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685800" rtl="0" eaLnBrk="1" latinLnBrk="0" hangingPunct="1"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1pPr>
    <a:lvl2pPr marL="228600" indent="-228600" algn="l" defTabSz="685800" rtl="0" eaLnBrk="1" latinLnBrk="0" hangingPunct="1">
      <a:buFont typeface="Mark Offc For MC" panose="020B0504020101010102" pitchFamily="34" charset="0"/>
      <a:buChar char="•"/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2pPr>
    <a:lvl3pPr marL="406400" indent="-177800" algn="l" defTabSz="685800" rtl="0" eaLnBrk="1" latinLnBrk="0" hangingPunct="1">
      <a:buFont typeface="Mark Offc For MC" panose="020B0504020101010102" pitchFamily="34" charset="0"/>
      <a:buChar char="–"/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3pPr>
    <a:lvl4pPr marL="577850" indent="-171450" algn="l" defTabSz="685800" rtl="0" eaLnBrk="1" latinLnBrk="0" hangingPunct="1">
      <a:buFont typeface="Mark Offc For MC" panose="020B0504020101010102" pitchFamily="34" charset="0"/>
      <a:buChar char="•"/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4pPr>
    <a:lvl5pPr marL="800100" indent="-228600" algn="l" defTabSz="685800" rtl="0" eaLnBrk="1" latinLnBrk="0" hangingPunct="1">
      <a:buFont typeface="Mark Offc For MC" panose="020B0504020101010102" pitchFamily="34" charset="0"/>
      <a:buChar char="–"/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F3AA219-F75F-4DFE-8E78-CC2BF7BF594D}" type="datetime4">
              <a:rPr lang="en-US" smtClean="0"/>
              <a:t>December 7,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321C93-C6C5-43C9-BDBB-3B3926036F6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716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b="1" dirty="0"/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870DF0-7C84-46BF-836B-C1EC42CEF4AF}" type="datetime4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December 7, 2019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03FACD-D728-4192-8FED-447FC0F597F0}" type="slidenum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919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b="1" dirty="0"/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870DF0-7C84-46BF-836B-C1EC42CEF4AF}" type="datetime4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December 7, 2019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03FACD-D728-4192-8FED-447FC0F597F0}" type="slidenum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8472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b="1" dirty="0"/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870DF0-7C84-46BF-836B-C1EC42CEF4AF}" type="datetime4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December 7, 2019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03FACD-D728-4192-8FED-447FC0F597F0}" type="slidenum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760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b="1" dirty="0"/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870DF0-7C84-46BF-836B-C1EC42CEF4AF}" type="datetime4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December 7, 2019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03FACD-D728-4192-8FED-447FC0F597F0}" type="slidenum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929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b="1" dirty="0"/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870DF0-7C84-46BF-836B-C1EC42CEF4AF}" type="datetime4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December 7, 2019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03FACD-D728-4192-8FED-447FC0F597F0}" type="slidenum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1163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b="1" dirty="0"/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870DF0-7C84-46BF-836B-C1EC42CEF4AF}" type="datetime4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December 7, 2019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03FACD-D728-4192-8FED-447FC0F597F0}" type="slidenum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143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b="1" dirty="0"/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870DF0-7C84-46BF-836B-C1EC42CEF4AF}" type="datetime4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December 7, 2019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03FACD-D728-4192-8FED-447FC0F597F0}" type="slidenum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8777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b="1" dirty="0"/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870DF0-7C84-46BF-836B-C1EC42CEF4AF}" type="datetime4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December 7, 2019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03FACD-D728-4192-8FED-447FC0F597F0}" type="slidenum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5816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b="1" dirty="0"/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870DF0-7C84-46BF-836B-C1EC42CEF4AF}" type="datetime4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December 7, 2019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03FACD-D728-4192-8FED-447FC0F597F0}" type="slidenum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9345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b="1" dirty="0"/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870DF0-7C84-46BF-836B-C1EC42CEF4AF}" type="datetime4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December 7, 2019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03FACD-D728-4192-8FED-447FC0F597F0}" type="slidenum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474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b="1" dirty="0"/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870DF0-7C84-46BF-836B-C1EC42CEF4AF}" type="datetime4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December 7, 2019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03FACD-D728-4192-8FED-447FC0F597F0}" type="slidenum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9234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b="1" dirty="0"/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870DF0-7C84-46BF-836B-C1EC42CEF4AF}" type="datetime4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December 7, 2019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03FACD-D728-4192-8FED-447FC0F597F0}" type="slidenum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6429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b="1" dirty="0"/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870DF0-7C84-46BF-836B-C1EC42CEF4AF}" type="datetime4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December 7, 2019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03FACD-D728-4192-8FED-447FC0F597F0}" type="slidenum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3834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b="1" dirty="0"/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870DF0-7C84-46BF-836B-C1EC42CEF4AF}" type="datetime4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December 7, 2019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03FACD-D728-4192-8FED-447FC0F597F0}" type="slidenum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1562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b="1" dirty="0"/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870DF0-7C84-46BF-836B-C1EC42CEF4AF}" type="datetime4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December 7, 2019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03FACD-D728-4192-8FED-447FC0F597F0}" type="slidenum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1632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b="1" dirty="0"/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870DF0-7C84-46BF-836B-C1EC42CEF4AF}" type="datetime4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December 7, 2019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03FACD-D728-4192-8FED-447FC0F597F0}" type="slidenum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0957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b="1" dirty="0"/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870DF0-7C84-46BF-836B-C1EC42CEF4AF}" type="datetime4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December 7, 2019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03FACD-D728-4192-8FED-447FC0F597F0}" type="slidenum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2460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b="1" dirty="0"/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870DF0-7C84-46BF-836B-C1EC42CEF4AF}" type="datetime4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December 7, 2019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03FACD-D728-4192-8FED-447FC0F597F0}" type="slidenum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7525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b="1" dirty="0"/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870DF0-7C84-46BF-836B-C1EC42CEF4AF}" type="datetime4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December 7, 2019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03FACD-D728-4192-8FED-447FC0F597F0}" type="slidenum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8175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b="1" dirty="0"/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870DF0-7C84-46BF-836B-C1EC42CEF4AF}" type="datetime4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December 7, 2019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03FACD-D728-4192-8FED-447FC0F597F0}" type="slidenum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7327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b="1" dirty="0"/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870DF0-7C84-46BF-836B-C1EC42CEF4AF}" type="datetime4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December 7, 2019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03FACD-D728-4192-8FED-447FC0F597F0}" type="slidenum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881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b="1" dirty="0"/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870DF0-7C84-46BF-836B-C1EC42CEF4AF}" type="datetime4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December 7, 2019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03FACD-D728-4192-8FED-447FC0F597F0}" type="slidenum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3022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b="1" dirty="0"/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870DF0-7C84-46BF-836B-C1EC42CEF4AF}" type="datetime4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December 7, 2019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03FACD-D728-4192-8FED-447FC0F597F0}" type="slidenum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9369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b="1" dirty="0"/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870DF0-7C84-46BF-836B-C1EC42CEF4AF}" type="datetime4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December 7, 2019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03FACD-D728-4192-8FED-447FC0F597F0}" type="slidenum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7934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b="1" dirty="0"/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870DF0-7C84-46BF-836B-C1EC42CEF4AF}" type="datetime4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December 7, 2019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03FACD-D728-4192-8FED-447FC0F597F0}" type="slidenum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3241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b="1" dirty="0"/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870DF0-7C84-46BF-836B-C1EC42CEF4AF}" type="datetime4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December 7, 2019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03FACD-D728-4192-8FED-447FC0F597F0}" type="slidenum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5741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b="1" dirty="0"/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870DF0-7C84-46BF-836B-C1EC42CEF4AF}" type="datetime4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December 7, 2019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03FACD-D728-4192-8FED-447FC0F597F0}" type="slidenum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1238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b="1" dirty="0"/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870DF0-7C84-46BF-836B-C1EC42CEF4AF}" type="datetime4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December 7, 2019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03FACD-D728-4192-8FED-447FC0F597F0}" type="slidenum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8346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b="1" dirty="0"/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870DF0-7C84-46BF-836B-C1EC42CEF4AF}" type="datetime4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December 7, 2019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03FACD-D728-4192-8FED-447FC0F597F0}" type="slidenum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0646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b="1" dirty="0"/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870DF0-7C84-46BF-836B-C1EC42CEF4AF}" type="datetime4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December 7, 2019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03FACD-D728-4192-8FED-447FC0F597F0}" type="slidenum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941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b="1" dirty="0"/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870DF0-7C84-46BF-836B-C1EC42CEF4AF}" type="datetime4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December 7, 2019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03FACD-D728-4192-8FED-447FC0F597F0}" type="slidenum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88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b="1" dirty="0"/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870DF0-7C84-46BF-836B-C1EC42CEF4AF}" type="datetime4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December 7, 2019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03FACD-D728-4192-8FED-447FC0F597F0}" type="slidenum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817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b="1" dirty="0"/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870DF0-7C84-46BF-836B-C1EC42CEF4AF}" type="datetime4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December 7, 2019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03FACD-D728-4192-8FED-447FC0F597F0}" type="slidenum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716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b="1" dirty="0"/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870DF0-7C84-46BF-836B-C1EC42CEF4AF}" type="datetime4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December 7, 2019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03FACD-D728-4192-8FED-447FC0F597F0}" type="slidenum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068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b="1" dirty="0"/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870DF0-7C84-46BF-836B-C1EC42CEF4AF}" type="datetime4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December 7, 2019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03FACD-D728-4192-8FED-447FC0F597F0}" type="slidenum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743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b="1" dirty="0"/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870DF0-7C84-46BF-836B-C1EC42CEF4AF}" type="datetime4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December 7, 2019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03FACD-D728-4192-8FED-447FC0F597F0}" type="slidenum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372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SlideNameDept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64592" y="3217936"/>
            <a:ext cx="3124200" cy="170816"/>
          </a:xfrm>
        </p:spPr>
        <p:txBody>
          <a:bodyPr vert="horz" lIns="91440" tIns="0" rIns="91440" bIns="45720" rtlCol="0" anchor="t" anchorCtr="0">
            <a:spAutoFit/>
          </a:bodyPr>
          <a:lstStyle>
            <a:lvl1pPr marL="115885" indent="-115885">
              <a:buNone/>
              <a:defRPr lang="en-US" sz="900" b="0" cap="none" baseline="0" dirty="0" smtClean="0">
                <a:latin typeface="Mark Offc For MC Medium" panose="020B0604020101010102" pitchFamily="34" charset="0"/>
              </a:defRPr>
            </a:lvl1pPr>
          </a:lstStyle>
          <a:p>
            <a:pPr marL="0" lvl="0" indent="0"/>
            <a:r>
              <a:rPr lang="en-US" dirty="0"/>
              <a:t>Click to add presenter name, department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64592" y="2918461"/>
            <a:ext cx="3123564" cy="273844"/>
          </a:xfrm>
          <a:prstGeom prst="rect">
            <a:avLst/>
          </a:prstGeom>
        </p:spPr>
        <p:txBody>
          <a:bodyPr vert="horz" lIns="91440" tIns="45720" rIns="91440" bIns="0" rtlCol="0" anchor="b" anchorCtr="0"/>
          <a:lstStyle>
            <a:lvl1pPr>
              <a:defRPr lang="en-US" sz="900" cap="none" smtClean="0">
                <a:latin typeface="Mark Offc For MC Medium" panose="020B0604020101010102" pitchFamily="34" charset="0"/>
              </a:defRPr>
            </a:lvl1pPr>
          </a:lstStyle>
          <a:p>
            <a:r>
              <a:rPr lang="en-US"/>
              <a:t>October 7, 2019</a:t>
            </a:r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 bwMode="gray">
          <a:xfrm>
            <a:off x="164592" y="2469416"/>
            <a:ext cx="5799531" cy="498725"/>
          </a:xfrm>
          <a:ln>
            <a:noFill/>
          </a:ln>
        </p:spPr>
        <p:txBody>
          <a:bodyPr rIns="91440"/>
          <a:lstStyle>
            <a:lvl1pPr marL="0" indent="0" algn="l">
              <a:lnSpc>
                <a:spcPct val="8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 bwMode="gray">
          <a:xfrm>
            <a:off x="164592" y="1034228"/>
            <a:ext cx="5799531" cy="1421928"/>
          </a:xfrm>
          <a:ln>
            <a:noFill/>
          </a:ln>
        </p:spPr>
        <p:txBody>
          <a:bodyPr rIns="91440" anchor="b"/>
          <a:lstStyle>
            <a:lvl1pPr algn="l">
              <a:lnSpc>
                <a:spcPct val="80000"/>
              </a:lnSpc>
              <a:defRPr sz="54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4480560"/>
            <a:ext cx="1745991" cy="30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698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October 7, 2019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192088"/>
            <a:ext cx="5786438" cy="4125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1042416"/>
            <a:ext cx="2725896" cy="617934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76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(no bullets)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October 7, 2019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192088"/>
            <a:ext cx="5786438" cy="4125742"/>
          </a:xfrm>
        </p:spPr>
        <p:txBody>
          <a:bodyPr/>
          <a:lstStyle>
            <a:lvl1pPr marL="0" indent="0">
              <a:buNone/>
              <a:defRPr/>
            </a:lvl1pPr>
            <a:lvl2pPr marL="147634" indent="0">
              <a:buNone/>
              <a:defRPr/>
            </a:lvl2pPr>
            <a:lvl3pPr marL="287330" indent="0">
              <a:buNone/>
              <a:defRPr/>
            </a:lvl3pPr>
            <a:lvl4pPr marL="434964" indent="0">
              <a:buNone/>
              <a:defRPr/>
            </a:lvl4pPr>
            <a:lvl5pPr marL="56831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1042416"/>
            <a:ext cx="2725896" cy="617934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517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October 7, 2019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192088"/>
            <a:ext cx="2743200" cy="4125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 bwMode="gray">
          <a:xfrm>
            <a:off x="6163056" y="192024"/>
            <a:ext cx="2743200" cy="41239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1304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October 7, 2019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192088"/>
            <a:ext cx="2743200" cy="4125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1042416"/>
            <a:ext cx="2725896" cy="617934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 bwMode="gray">
          <a:xfrm>
            <a:off x="6163056" y="192088"/>
            <a:ext cx="2743200" cy="41239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6504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 (no bullets)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October 7, 2019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192088"/>
            <a:ext cx="2743200" cy="4125742"/>
          </a:xfrm>
        </p:spPr>
        <p:txBody>
          <a:bodyPr/>
          <a:lstStyle>
            <a:lvl1pPr marL="0" indent="0">
              <a:buNone/>
              <a:defRPr/>
            </a:lvl1pPr>
            <a:lvl2pPr marL="147634" indent="0">
              <a:buNone/>
              <a:defRPr/>
            </a:lvl2pPr>
            <a:lvl3pPr marL="287330" indent="0">
              <a:buNone/>
              <a:defRPr/>
            </a:lvl3pPr>
            <a:lvl4pPr marL="434964" indent="0">
              <a:buNone/>
              <a:defRPr/>
            </a:lvl4pPr>
            <a:lvl5pPr marL="56831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1042416"/>
            <a:ext cx="2725896" cy="617934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 bwMode="gray">
          <a:xfrm>
            <a:off x="6163056" y="192088"/>
            <a:ext cx="2743200" cy="4123944"/>
          </a:xfrm>
        </p:spPr>
        <p:txBody>
          <a:bodyPr/>
          <a:lstStyle>
            <a:lvl1pPr marL="0" indent="0">
              <a:buNone/>
              <a:defRPr/>
            </a:lvl1pPr>
            <a:lvl2pPr marL="147634" indent="0">
              <a:buNone/>
              <a:defRPr/>
            </a:lvl2pPr>
            <a:lvl3pPr marL="287330" indent="0">
              <a:buNone/>
              <a:defRPr/>
            </a:lvl3pPr>
            <a:lvl4pPr marL="434964" indent="0">
              <a:buNone/>
              <a:defRPr/>
            </a:lvl4pPr>
            <a:lvl5pPr marL="56831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895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October 7, 2019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1042416"/>
            <a:ext cx="2725896" cy="617934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2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long)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October 7, 2019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164592" y="192025"/>
            <a:ext cx="8567928" cy="310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917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n-US"/>
              <a:t>October 7,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148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r>
              <a:rPr lang="en-US"/>
              <a:t>October 7, 2019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572000" y="0"/>
            <a:ext cx="4572000" cy="5143500"/>
          </a:xfrm>
        </p:spPr>
        <p:txBody>
          <a:bodyPr bIns="2011680" anchor="b" anchorCtr="0"/>
          <a:lstStyle>
            <a:lvl1pPr marL="0" indent="0" algn="ctr">
              <a:buNone/>
              <a:defRPr sz="1200"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 dirty="0"/>
              <a:t>Click icon to add image.</a:t>
            </a:r>
            <a:br>
              <a:rPr lang="en-US" dirty="0"/>
            </a:br>
            <a:r>
              <a:rPr lang="en-US" dirty="0"/>
              <a:t>Get </a:t>
            </a:r>
            <a:r>
              <a:rPr lang="en-US" dirty="0" err="1"/>
              <a:t>Mastercard</a:t>
            </a:r>
            <a:r>
              <a:rPr lang="en-US" dirty="0"/>
              <a:t> approved photography and</a:t>
            </a:r>
            <a:br>
              <a:rPr lang="en-US" dirty="0"/>
            </a:br>
            <a:r>
              <a:rPr lang="en-US" dirty="0"/>
              <a:t>imagery guidelines at designcenter.mastercard.com.</a:t>
            </a:r>
          </a:p>
        </p:txBody>
      </p:sp>
      <p:sp>
        <p:nvSpPr>
          <p:cNvPr id="14" name="Attribution Placeholder 2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69863" y="1934578"/>
            <a:ext cx="2813050" cy="617538"/>
          </a:xfrm>
        </p:spPr>
        <p:txBody>
          <a:bodyPr/>
          <a:lstStyle>
            <a:lvl1pPr marL="0" indent="0">
              <a:buNone/>
              <a:defRPr lang="en-US" sz="1400" b="0" kern="1200" dirty="0">
                <a:solidFill>
                  <a:schemeClr val="tx1"/>
                </a:solidFill>
                <a:latin typeface="MarkForMC Nrw O" panose="020B0506020201010104" pitchFamily="34" charset="0"/>
                <a:ea typeface="+mn-ea"/>
                <a:cs typeface="+mn-cs"/>
              </a:defRPr>
            </a:lvl1pPr>
            <a:lvl2pPr marL="147634" indent="0">
              <a:buNone/>
              <a:defRPr/>
            </a:lvl2pPr>
            <a:lvl3pPr marL="287330" indent="0">
              <a:buNone/>
              <a:defRPr/>
            </a:lvl3pPr>
            <a:lvl4pPr marL="434964" indent="0">
              <a:buNone/>
              <a:defRPr/>
            </a:lvl4pPr>
            <a:lvl5pPr marL="568311" indent="0">
              <a:buNone/>
              <a:defRPr/>
            </a:lvl5pPr>
          </a:lstStyle>
          <a:p>
            <a:pPr marL="0" lvl="0" indent="0" algn="l" defTabSz="685783" rtl="0" eaLnBrk="1" latinLnBrk="0" hangingPunct="1">
              <a:lnSpc>
                <a:spcPct val="90000"/>
              </a:lnSpc>
              <a:spcBef>
                <a:spcPts val="1200"/>
              </a:spcBef>
              <a:buFont typeface="Mark Offc For MC" panose="020B0604020202020204" pitchFamily="34" charset="0"/>
              <a:buNone/>
            </a:pPr>
            <a:r>
              <a:rPr lang="en-US" dirty="0"/>
              <a:t>Click to add quote attribution</a:t>
            </a:r>
          </a:p>
        </p:txBody>
      </p:sp>
      <p:sp>
        <p:nvSpPr>
          <p:cNvPr id="12" name="Quote Placeholder 1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69863" y="112582"/>
            <a:ext cx="4059237" cy="1821996"/>
          </a:xfrm>
        </p:spPr>
        <p:txBody>
          <a:bodyPr anchor="t" anchorCtr="0">
            <a:noAutofit/>
          </a:bodyPr>
          <a:lstStyle>
            <a:lvl1pPr marL="0" indent="0">
              <a:buNone/>
              <a:defRPr lang="en-US" sz="2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147634" indent="0">
              <a:buNone/>
              <a:defRPr/>
            </a:lvl2pPr>
            <a:lvl3pPr marL="287330" indent="0">
              <a:buNone/>
              <a:defRPr/>
            </a:lvl3pPr>
            <a:lvl4pPr marL="434964" indent="0">
              <a:buNone/>
              <a:defRPr/>
            </a:lvl4pPr>
            <a:lvl5pPr marL="568311" indent="0">
              <a:buNone/>
              <a:defRPr/>
            </a:lvl5pPr>
          </a:lstStyle>
          <a:p>
            <a:pPr marL="0" lvl="0" indent="0" algn="l" defTabSz="685783" rtl="0" eaLnBrk="1" latinLnBrk="0" hangingPunct="1">
              <a:lnSpc>
                <a:spcPct val="114000"/>
              </a:lnSpc>
              <a:spcBef>
                <a:spcPts val="1200"/>
              </a:spcBef>
              <a:buFont typeface="Mark Offc For MC" panose="020B0604020202020204" pitchFamily="34" charset="0"/>
              <a:buNone/>
            </a:pPr>
            <a:r>
              <a:rPr lang="en-US" dirty="0"/>
              <a:t>Click to add quote</a:t>
            </a:r>
          </a:p>
        </p:txBody>
      </p:sp>
    </p:spTree>
    <p:extLst>
      <p:ext uri="{BB962C8B-B14F-4D97-AF65-F5344CB8AC3E}">
        <p14:creationId xmlns:p14="http://schemas.microsoft.com/office/powerpoint/2010/main" val="16816161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29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28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2" name="Date Placeholder 3"/>
          <p:cNvSpPr>
            <a:spLocks noGrp="1"/>
          </p:cNvSpPr>
          <p:nvPr>
            <p:ph type="dt" sz="half" idx="27"/>
          </p:nvPr>
        </p:nvSpPr>
        <p:spPr bwMode="gray"/>
        <p:txBody>
          <a:bodyPr/>
          <a:lstStyle/>
          <a:p>
            <a:r>
              <a:rPr lang="en-US"/>
              <a:t>October 7, 2019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idx="26"/>
          </p:nvPr>
        </p:nvSpPr>
        <p:spPr bwMode="gray">
          <a:xfrm>
            <a:off x="4119851" y="3881173"/>
            <a:ext cx="4786026" cy="422641"/>
          </a:xfrm>
        </p:spPr>
        <p:txBody>
          <a:bodyPr lIns="182880" anchor="t" anchorCtr="0"/>
          <a:lstStyle>
            <a:lvl1pPr marL="0" indent="0" algn="l">
              <a:lnSpc>
                <a:spcPct val="85000"/>
              </a:lnSpc>
              <a:spcBef>
                <a:spcPts val="300"/>
              </a:spcBef>
              <a:buNone/>
              <a:defRPr sz="1100" b="0">
                <a:latin typeface="+mn-lt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"/>
          <p:cNvSpPr>
            <a:spLocks noGrp="1"/>
          </p:cNvSpPr>
          <p:nvPr>
            <p:ph type="body" idx="18"/>
          </p:nvPr>
        </p:nvSpPr>
        <p:spPr bwMode="gray">
          <a:xfrm>
            <a:off x="4119851" y="3612234"/>
            <a:ext cx="4786026" cy="258532"/>
          </a:xfrm>
        </p:spPr>
        <p:txBody>
          <a:bodyPr lIns="182880" anchor="t" anchorCtr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  <a:latin typeface="MarkForMC Nrw Medium" panose="020B0606020201010104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4"/>
          <p:cNvSpPr>
            <a:spLocks noGrp="1"/>
          </p:cNvSpPr>
          <p:nvPr>
            <p:ph type="pic" sz="quarter" idx="22"/>
          </p:nvPr>
        </p:nvSpPr>
        <p:spPr bwMode="gray">
          <a:xfrm>
            <a:off x="3205451" y="3612294"/>
            <a:ext cx="914400" cy="914400"/>
          </a:xfrm>
        </p:spPr>
        <p:txBody>
          <a:bodyPr/>
          <a:lstStyle>
            <a:lvl1pPr marL="0" indent="0" algn="l">
              <a:buFont typeface="Mark Offc For MC" panose="020B0604020202020204" pitchFamily="34" charset="0"/>
              <a:buNone/>
              <a:defRPr sz="1051"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25"/>
          </p:nvPr>
        </p:nvSpPr>
        <p:spPr bwMode="gray">
          <a:xfrm>
            <a:off x="4119851" y="2736970"/>
            <a:ext cx="4786026" cy="422641"/>
          </a:xfrm>
        </p:spPr>
        <p:txBody>
          <a:bodyPr lIns="182880" anchor="t" anchorCtr="0"/>
          <a:lstStyle>
            <a:lvl1pPr marL="0" indent="0" algn="l">
              <a:lnSpc>
                <a:spcPct val="85000"/>
              </a:lnSpc>
              <a:spcBef>
                <a:spcPts val="300"/>
              </a:spcBef>
              <a:buNone/>
              <a:defRPr sz="1100" b="0">
                <a:latin typeface="+mn-lt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"/>
          <p:cNvSpPr>
            <a:spLocks noGrp="1"/>
          </p:cNvSpPr>
          <p:nvPr>
            <p:ph type="body" idx="17"/>
          </p:nvPr>
        </p:nvSpPr>
        <p:spPr bwMode="gray">
          <a:xfrm>
            <a:off x="4119851" y="2468193"/>
            <a:ext cx="4786026" cy="258532"/>
          </a:xfrm>
        </p:spPr>
        <p:txBody>
          <a:bodyPr lIns="182880" anchor="t" anchorCtr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  <a:latin typeface="MarkForMC Nrw Medium" panose="020B0606020201010104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21"/>
          </p:nvPr>
        </p:nvSpPr>
        <p:spPr bwMode="gray">
          <a:xfrm>
            <a:off x="3205451" y="2468192"/>
            <a:ext cx="914400" cy="914400"/>
          </a:xfrm>
        </p:spPr>
        <p:txBody>
          <a:bodyPr/>
          <a:lstStyle>
            <a:lvl1pPr marL="0" indent="0" algn="l">
              <a:buFont typeface="Mark Offc For MC" panose="020B0604020202020204" pitchFamily="34" charset="0"/>
              <a:buNone/>
              <a:defRPr sz="1051"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24"/>
          </p:nvPr>
        </p:nvSpPr>
        <p:spPr bwMode="gray">
          <a:xfrm>
            <a:off x="4119851" y="1595250"/>
            <a:ext cx="4786026" cy="422641"/>
          </a:xfrm>
        </p:spPr>
        <p:txBody>
          <a:bodyPr lIns="182880" anchor="t" anchorCtr="0"/>
          <a:lstStyle>
            <a:lvl1pPr marL="0" indent="0" algn="l">
              <a:lnSpc>
                <a:spcPct val="85000"/>
              </a:lnSpc>
              <a:spcBef>
                <a:spcPts val="300"/>
              </a:spcBef>
              <a:buNone/>
              <a:defRPr sz="1100" b="0">
                <a:latin typeface="+mn-lt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"/>
          <p:cNvSpPr>
            <a:spLocks noGrp="1"/>
          </p:cNvSpPr>
          <p:nvPr>
            <p:ph type="body" idx="14"/>
          </p:nvPr>
        </p:nvSpPr>
        <p:spPr bwMode="gray">
          <a:xfrm>
            <a:off x="4119851" y="1324092"/>
            <a:ext cx="4786026" cy="258532"/>
          </a:xfrm>
        </p:spPr>
        <p:txBody>
          <a:bodyPr lIns="182880" anchor="t" anchorCtr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  <a:latin typeface="MarkForMC Nrw Medium" panose="020B0606020201010104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20"/>
          </p:nvPr>
        </p:nvSpPr>
        <p:spPr bwMode="gray">
          <a:xfrm>
            <a:off x="3205451" y="1324091"/>
            <a:ext cx="914400" cy="914400"/>
          </a:xfrm>
        </p:spPr>
        <p:txBody>
          <a:bodyPr/>
          <a:lstStyle>
            <a:lvl1pPr marL="0" indent="0" algn="l">
              <a:buFont typeface="Mark Offc For MC" panose="020B0604020202020204" pitchFamily="34" charset="0"/>
              <a:buNone/>
              <a:defRPr sz="1051"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23"/>
          </p:nvPr>
        </p:nvSpPr>
        <p:spPr bwMode="gray">
          <a:xfrm>
            <a:off x="4119851" y="451147"/>
            <a:ext cx="4786026" cy="422641"/>
          </a:xfrm>
        </p:spPr>
        <p:txBody>
          <a:bodyPr lIns="182880" anchor="t" anchorCtr="0"/>
          <a:lstStyle>
            <a:lvl1pPr marL="0" indent="0" algn="l">
              <a:lnSpc>
                <a:spcPct val="85000"/>
              </a:lnSpc>
              <a:spcBef>
                <a:spcPts val="300"/>
              </a:spcBef>
              <a:buNone/>
              <a:defRPr sz="1100" b="0">
                <a:latin typeface="+mn-lt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"/>
          <p:cNvSpPr>
            <a:spLocks noGrp="1"/>
          </p:cNvSpPr>
          <p:nvPr>
            <p:ph type="body" idx="13"/>
          </p:nvPr>
        </p:nvSpPr>
        <p:spPr bwMode="gray">
          <a:xfrm>
            <a:off x="4119851" y="179989"/>
            <a:ext cx="4786026" cy="258532"/>
          </a:xfrm>
        </p:spPr>
        <p:txBody>
          <a:bodyPr lIns="182880" anchor="t" anchorCtr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  <a:latin typeface="MarkForMC Nrw Medium" panose="020B0606020201010104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9"/>
          </p:nvPr>
        </p:nvSpPr>
        <p:spPr bwMode="gray">
          <a:xfrm>
            <a:off x="3205451" y="179990"/>
            <a:ext cx="914400" cy="914400"/>
          </a:xfrm>
        </p:spPr>
        <p:txBody>
          <a:bodyPr/>
          <a:lstStyle>
            <a:lvl1pPr marL="0" indent="0" algn="l">
              <a:buFont typeface="Mark Offc For MC" panose="020B0604020202020204" pitchFamily="34" charset="0"/>
              <a:buNone/>
              <a:defRPr sz="1051"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489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Graphic - Dark">
    <p:bg bwMode="gray"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SlideNameDept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64592" y="3217936"/>
            <a:ext cx="3124200" cy="170816"/>
          </a:xfrm>
        </p:spPr>
        <p:txBody>
          <a:bodyPr vert="horz" lIns="91440" tIns="0" rIns="91440" bIns="45720" rtlCol="0" anchor="t" anchorCtr="0">
            <a:spAutoFit/>
          </a:bodyPr>
          <a:lstStyle>
            <a:lvl1pPr marL="115885" indent="-115885">
              <a:buNone/>
              <a:defRPr lang="en-US" sz="900" b="0" cap="none" baseline="0" dirty="0" smtClean="0">
                <a:solidFill>
                  <a:srgbClr val="FFFFFF"/>
                </a:solidFill>
                <a:latin typeface="Mark Offc For MC Medium" panose="020B0604020101010102" pitchFamily="34" charset="0"/>
              </a:defRPr>
            </a:lvl1pPr>
          </a:lstStyle>
          <a:p>
            <a:pPr marL="0" lvl="0" indent="0"/>
            <a:r>
              <a:rPr lang="en-US" dirty="0"/>
              <a:t>Click to add presenter name, department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64592" y="2918461"/>
            <a:ext cx="3123564" cy="273844"/>
          </a:xfrm>
          <a:prstGeom prst="rect">
            <a:avLst/>
          </a:prstGeom>
        </p:spPr>
        <p:txBody>
          <a:bodyPr vert="horz" lIns="91440" tIns="45720" rIns="91440" bIns="0" rtlCol="0" anchor="b" anchorCtr="0"/>
          <a:lstStyle>
            <a:lvl1pPr>
              <a:defRPr lang="en-US" sz="900" cap="none" smtClean="0">
                <a:solidFill>
                  <a:srgbClr val="FFFFFF"/>
                </a:solidFill>
                <a:latin typeface="Mark Offc For MC Medium" panose="020B0604020101010102" pitchFamily="34" charset="0"/>
              </a:defRPr>
            </a:lvl1pPr>
          </a:lstStyle>
          <a:p>
            <a:r>
              <a:rPr lang="en-US"/>
              <a:t>October 7, 2019</a:t>
            </a:r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 bwMode="gray">
          <a:xfrm>
            <a:off x="164592" y="2469416"/>
            <a:ext cx="5799531" cy="498725"/>
          </a:xfrm>
          <a:ln>
            <a:noFill/>
          </a:ln>
        </p:spPr>
        <p:txBody>
          <a:bodyPr rIns="91440"/>
          <a:lstStyle>
            <a:lvl1pPr marL="0" indent="0" algn="l">
              <a:lnSpc>
                <a:spcPct val="80000"/>
              </a:lnSpc>
              <a:buNone/>
              <a:defRPr sz="1400">
                <a:solidFill>
                  <a:srgbClr val="FFFFFF"/>
                </a:solidFill>
                <a:latin typeface="+mj-lt"/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 bwMode="gray">
          <a:xfrm>
            <a:off x="164592" y="1034228"/>
            <a:ext cx="5799531" cy="1421928"/>
          </a:xfrm>
          <a:ln>
            <a:noFill/>
          </a:ln>
        </p:spPr>
        <p:txBody>
          <a:bodyPr rIns="91440" anchor="b"/>
          <a:lstStyle>
            <a:lvl1pPr algn="l">
              <a:lnSpc>
                <a:spcPct val="80000"/>
              </a:lnSpc>
              <a:defRPr sz="5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4480560"/>
            <a:ext cx="1745991" cy="30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5668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 bwMode="gray"/>
        <p:txBody>
          <a:bodyPr/>
          <a:lstStyle/>
          <a:p>
            <a:r>
              <a:rPr lang="en-US"/>
              <a:t>October 7, 2019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9144000" cy="4761915"/>
          </a:xfrm>
        </p:spPr>
        <p:txBody>
          <a:bodyPr tIns="182880" rIns="91440" bIns="1005840" anchor="b" anchorCtr="0"/>
          <a:lstStyle>
            <a:lvl1pPr marL="0" indent="0" algn="ctr">
              <a:spcBef>
                <a:spcPts val="0"/>
              </a:spcBef>
              <a:buNone/>
              <a:defRPr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 dirty="0"/>
              <a:t>Click icon to add image.</a:t>
            </a:r>
            <a:br>
              <a:rPr lang="en-US" dirty="0"/>
            </a:br>
            <a:r>
              <a:rPr lang="en-US" dirty="0"/>
              <a:t>Get </a:t>
            </a:r>
            <a:r>
              <a:rPr lang="en-US" dirty="0" err="1"/>
              <a:t>Mastercard</a:t>
            </a:r>
            <a:r>
              <a:rPr lang="en-US" dirty="0"/>
              <a:t> approved photography and</a:t>
            </a:r>
            <a:br>
              <a:rPr lang="en-US" dirty="0"/>
            </a:br>
            <a:r>
              <a:rPr lang="en-US" dirty="0"/>
              <a:t>imagery guidelines at designcenter.mastercard.com.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9940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4892040"/>
            <a:ext cx="825845" cy="145737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164593" y="191594"/>
            <a:ext cx="4198001" cy="321562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section number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64594" y="606172"/>
            <a:ext cx="4198001" cy="1034129"/>
          </a:xfrm>
        </p:spPr>
        <p:txBody>
          <a:bodyPr anchor="t" anchorCtr="0"/>
          <a:lstStyle>
            <a:lvl1pPr>
              <a:defRPr sz="34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552927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Graphic - Dark">
    <p:bg bwMode="gray"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164593" y="191594"/>
            <a:ext cx="4198001" cy="321562"/>
          </a:xfrm>
        </p:spPr>
        <p:txBody>
          <a:bodyPr/>
          <a:lstStyle>
            <a:lvl1pPr marL="0" indent="0">
              <a:buNone/>
              <a:defRPr sz="1600" b="1">
                <a:solidFill>
                  <a:srgbClr val="FFFFFF"/>
                </a:solidFill>
                <a:latin typeface="Mark Offc For MC" panose="020B0504020101010102" pitchFamily="34" charset="0"/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section number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64594" y="606172"/>
            <a:ext cx="4198001" cy="1034129"/>
          </a:xfrm>
        </p:spPr>
        <p:txBody>
          <a:bodyPr anchor="t" anchorCtr="0"/>
          <a:lstStyle>
            <a:lvl1pPr>
              <a:defRPr sz="3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4892040"/>
            <a:ext cx="825845" cy="14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3662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Graphic - Light">
    <p:bg bwMode="gray"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4892040"/>
            <a:ext cx="825845" cy="145737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164593" y="191594"/>
            <a:ext cx="4198001" cy="321562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section number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64594" y="606172"/>
            <a:ext cx="4198001" cy="1034129"/>
          </a:xfrm>
        </p:spPr>
        <p:txBody>
          <a:bodyPr anchor="t" anchorCtr="0"/>
          <a:lstStyle>
            <a:lvl1pPr>
              <a:defRPr sz="34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8999848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Custom Image - Dark">
    <p:bg bwMode="gray"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4572000" y="0"/>
            <a:ext cx="4572000" cy="5143500"/>
          </a:xfrm>
        </p:spPr>
        <p:txBody>
          <a:bodyPr bIns="2011680" anchor="b" anchorCtr="0"/>
          <a:lstStyle>
            <a:lvl1pPr marL="0" indent="0" algn="ctr">
              <a:buNone/>
              <a:defRPr sz="1200"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 dirty="0"/>
              <a:t>Click icon to add image.</a:t>
            </a:r>
            <a:br>
              <a:rPr lang="en-US" dirty="0"/>
            </a:br>
            <a:r>
              <a:rPr lang="en-US" dirty="0"/>
              <a:t>Get </a:t>
            </a:r>
            <a:r>
              <a:rPr lang="en-US" dirty="0" err="1"/>
              <a:t>Mastercard</a:t>
            </a:r>
            <a:r>
              <a:rPr lang="en-US" dirty="0"/>
              <a:t> approved photography and</a:t>
            </a:r>
            <a:br>
              <a:rPr lang="en-US" dirty="0"/>
            </a:br>
            <a:r>
              <a:rPr lang="en-US" dirty="0"/>
              <a:t>imagery guidelines at designcenter.mastercard.com.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164593" y="191594"/>
            <a:ext cx="4198001" cy="321562"/>
          </a:xfrm>
        </p:spPr>
        <p:txBody>
          <a:bodyPr/>
          <a:lstStyle>
            <a:lvl1pPr marL="0" indent="0">
              <a:buNone/>
              <a:defRPr sz="1600" b="1">
                <a:solidFill>
                  <a:srgbClr val="FFFFFF"/>
                </a:solidFill>
                <a:latin typeface="Mark Offc For MC" panose="020B0504020101010102" pitchFamily="34" charset="0"/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section number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64594" y="606172"/>
            <a:ext cx="4198001" cy="1034129"/>
          </a:xfrm>
        </p:spPr>
        <p:txBody>
          <a:bodyPr anchor="t" anchorCtr="0"/>
          <a:lstStyle>
            <a:lvl1pPr>
              <a:defRPr sz="3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4892040"/>
            <a:ext cx="825845" cy="14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8838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Custom Image - Light">
    <p:bg bwMode="gray"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4892040"/>
            <a:ext cx="825845" cy="145737"/>
          </a:xfrm>
          <a:prstGeom prst="rect">
            <a:avLst/>
          </a:prstGeom>
        </p:spPr>
      </p:pic>
      <p:sp>
        <p:nvSpPr>
          <p:cNvPr id="11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4572000" y="0"/>
            <a:ext cx="4572000" cy="5143500"/>
          </a:xfrm>
        </p:spPr>
        <p:txBody>
          <a:bodyPr bIns="2011680" anchor="b" anchorCtr="0"/>
          <a:lstStyle>
            <a:lvl1pPr marL="0" indent="0" algn="ctr">
              <a:buNone/>
              <a:defRPr sz="1200"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 dirty="0"/>
              <a:t>Click icon to add image.</a:t>
            </a:r>
            <a:br>
              <a:rPr lang="en-US" dirty="0"/>
            </a:br>
            <a:r>
              <a:rPr lang="en-US" dirty="0"/>
              <a:t>Get </a:t>
            </a:r>
            <a:r>
              <a:rPr lang="en-US" dirty="0" err="1"/>
              <a:t>Mastercard</a:t>
            </a:r>
            <a:r>
              <a:rPr lang="en-US" dirty="0"/>
              <a:t> approved photography and</a:t>
            </a:r>
            <a:br>
              <a:rPr lang="en-US" dirty="0"/>
            </a:br>
            <a:r>
              <a:rPr lang="en-US" dirty="0"/>
              <a:t>imagery guidelines at designcenter.mastercard.com.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164593" y="191594"/>
            <a:ext cx="4198001" cy="321562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section number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64594" y="606172"/>
            <a:ext cx="4198001" cy="1034129"/>
          </a:xfrm>
        </p:spPr>
        <p:txBody>
          <a:bodyPr anchor="t" anchorCtr="0"/>
          <a:lstStyle>
            <a:lvl1pPr>
              <a:defRPr sz="34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88991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Graphic - Light">
    <p:bg bwMode="gray"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SlideNameDept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64592" y="3217936"/>
            <a:ext cx="3124200" cy="170816"/>
          </a:xfrm>
        </p:spPr>
        <p:txBody>
          <a:bodyPr vert="horz" lIns="91440" tIns="0" rIns="91440" bIns="45720" rtlCol="0" anchor="t" anchorCtr="0">
            <a:spAutoFit/>
          </a:bodyPr>
          <a:lstStyle>
            <a:lvl1pPr marL="115885" indent="-115885">
              <a:buNone/>
              <a:defRPr lang="en-US" sz="900" b="0" cap="none" baseline="0" dirty="0" smtClean="0">
                <a:latin typeface="Mark Offc For MC Medium" panose="020B0604020101010102" pitchFamily="34" charset="0"/>
              </a:defRPr>
            </a:lvl1pPr>
          </a:lstStyle>
          <a:p>
            <a:pPr marL="0" lvl="0" indent="0"/>
            <a:r>
              <a:rPr lang="en-US" dirty="0"/>
              <a:t>Click to add presenter name, department</a:t>
            </a:r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64592" y="2918461"/>
            <a:ext cx="3123564" cy="273844"/>
          </a:xfrm>
          <a:prstGeom prst="rect">
            <a:avLst/>
          </a:prstGeom>
        </p:spPr>
        <p:txBody>
          <a:bodyPr vert="horz" lIns="91440" tIns="45720" rIns="91440" bIns="0" rtlCol="0" anchor="b" anchorCtr="0"/>
          <a:lstStyle>
            <a:lvl1pPr>
              <a:defRPr lang="en-US" sz="900" cap="none" smtClean="0">
                <a:latin typeface="Mark Offc For MC Medium" panose="020B0604020101010102" pitchFamily="34" charset="0"/>
              </a:defRPr>
            </a:lvl1pPr>
          </a:lstStyle>
          <a:p>
            <a:r>
              <a:rPr lang="en-US"/>
              <a:t>October 7, 2019</a:t>
            </a:r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 bwMode="gray">
          <a:xfrm>
            <a:off x="164592" y="2469416"/>
            <a:ext cx="5799531" cy="498725"/>
          </a:xfrm>
          <a:ln>
            <a:noFill/>
          </a:ln>
        </p:spPr>
        <p:txBody>
          <a:bodyPr rIns="91440"/>
          <a:lstStyle>
            <a:lvl1pPr marL="0" indent="0" algn="l">
              <a:lnSpc>
                <a:spcPct val="8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 bwMode="gray">
          <a:xfrm>
            <a:off x="164592" y="1034228"/>
            <a:ext cx="5799531" cy="1421928"/>
          </a:xfrm>
          <a:ln>
            <a:noFill/>
          </a:ln>
        </p:spPr>
        <p:txBody>
          <a:bodyPr rIns="91440" anchor="b"/>
          <a:lstStyle>
            <a:lvl1pPr algn="l">
              <a:lnSpc>
                <a:spcPct val="80000"/>
              </a:lnSpc>
              <a:defRPr sz="54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4480560"/>
            <a:ext cx="1745991" cy="30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893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- Dark">
    <p:bg bwMode="gray"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SlideNameDept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64592" y="3217936"/>
            <a:ext cx="3124200" cy="170816"/>
          </a:xfrm>
        </p:spPr>
        <p:txBody>
          <a:bodyPr vert="horz" lIns="91440" tIns="0" rIns="91440" bIns="45720" rtlCol="0" anchor="t" anchorCtr="0">
            <a:spAutoFit/>
          </a:bodyPr>
          <a:lstStyle>
            <a:lvl1pPr marL="115885" indent="-115885">
              <a:buNone/>
              <a:defRPr lang="en-US" sz="900" b="0" cap="none" baseline="0" dirty="0" smtClean="0">
                <a:solidFill>
                  <a:srgbClr val="FFFFFF"/>
                </a:solidFill>
                <a:latin typeface="Mark Offc For MC Medium" panose="020B0604020101010102" pitchFamily="34" charset="0"/>
              </a:defRPr>
            </a:lvl1pPr>
          </a:lstStyle>
          <a:p>
            <a:pPr marL="0" lvl="0" indent="0"/>
            <a:r>
              <a:rPr lang="en-US" dirty="0"/>
              <a:t>Click to add presenter name, department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64592" y="2918461"/>
            <a:ext cx="3123564" cy="273844"/>
          </a:xfrm>
          <a:prstGeom prst="rect">
            <a:avLst/>
          </a:prstGeom>
        </p:spPr>
        <p:txBody>
          <a:bodyPr vert="horz" lIns="91440" tIns="45720" rIns="91440" bIns="0" rtlCol="0" anchor="b" anchorCtr="0"/>
          <a:lstStyle>
            <a:lvl1pPr>
              <a:defRPr lang="en-US" sz="900" cap="none" smtClean="0">
                <a:solidFill>
                  <a:srgbClr val="FFFFFF"/>
                </a:solidFill>
                <a:latin typeface="Mark Offc For MC Medium" panose="020B0604020101010102" pitchFamily="34" charset="0"/>
              </a:defRPr>
            </a:lvl1pPr>
          </a:lstStyle>
          <a:p>
            <a:r>
              <a:rPr lang="en-US"/>
              <a:t>October 7, 2019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/>
          </p:nvPr>
        </p:nvSpPr>
        <p:spPr bwMode="gray">
          <a:xfrm>
            <a:off x="164592" y="2469416"/>
            <a:ext cx="4365625" cy="498725"/>
          </a:xfrm>
          <a:ln>
            <a:noFill/>
          </a:ln>
        </p:spPr>
        <p:txBody>
          <a:bodyPr rIns="91440"/>
          <a:lstStyle>
            <a:lvl1pPr marL="0" indent="0" algn="l">
              <a:lnSpc>
                <a:spcPct val="80000"/>
              </a:lnSpc>
              <a:buNone/>
              <a:defRPr sz="1400">
                <a:solidFill>
                  <a:srgbClr val="FFFFFF"/>
                </a:solidFill>
                <a:latin typeface="+mj-lt"/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 bwMode="gray">
          <a:xfrm>
            <a:off x="164592" y="591029"/>
            <a:ext cx="4365625" cy="1865126"/>
          </a:xfrm>
          <a:ln>
            <a:noFill/>
          </a:ln>
        </p:spPr>
        <p:txBody>
          <a:bodyPr rIns="91440" anchor="b"/>
          <a:lstStyle>
            <a:lvl1pPr algn="l">
              <a:lnSpc>
                <a:spcPct val="80000"/>
              </a:lnSpc>
              <a:defRPr sz="4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4480560"/>
            <a:ext cx="1745991" cy="30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618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- Light">
    <p:bg bwMode="gray"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SlideNameDept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64592" y="3217936"/>
            <a:ext cx="3124200" cy="170816"/>
          </a:xfrm>
        </p:spPr>
        <p:txBody>
          <a:bodyPr vert="horz" lIns="91440" tIns="0" rIns="91440" bIns="45720" rtlCol="0" anchor="t" anchorCtr="0">
            <a:spAutoFit/>
          </a:bodyPr>
          <a:lstStyle>
            <a:lvl1pPr marL="115885" indent="-115885">
              <a:buNone/>
              <a:defRPr lang="en-US" sz="900" b="0" cap="none" baseline="0" dirty="0" smtClean="0">
                <a:latin typeface="Mark Offc For MC Medium" panose="020B0604020101010102" pitchFamily="34" charset="0"/>
              </a:defRPr>
            </a:lvl1pPr>
          </a:lstStyle>
          <a:p>
            <a:pPr marL="0" lvl="0" indent="0"/>
            <a:r>
              <a:rPr lang="en-US" dirty="0"/>
              <a:t>Click to add presenter name, department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64592" y="2918461"/>
            <a:ext cx="3123564" cy="273844"/>
          </a:xfrm>
          <a:prstGeom prst="rect">
            <a:avLst/>
          </a:prstGeom>
        </p:spPr>
        <p:txBody>
          <a:bodyPr vert="horz" lIns="91440" tIns="45720" rIns="91440" bIns="0" rtlCol="0" anchor="b" anchorCtr="0"/>
          <a:lstStyle>
            <a:lvl1pPr>
              <a:defRPr lang="en-US" sz="900" cap="none" smtClean="0">
                <a:latin typeface="Mark Offc For MC Medium" panose="020B0604020101010102" pitchFamily="34" charset="0"/>
              </a:defRPr>
            </a:lvl1pPr>
          </a:lstStyle>
          <a:p>
            <a:r>
              <a:rPr lang="en-US"/>
              <a:t>October 7, 2019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/>
          </p:nvPr>
        </p:nvSpPr>
        <p:spPr bwMode="gray">
          <a:xfrm>
            <a:off x="164592" y="2469416"/>
            <a:ext cx="4365625" cy="498725"/>
          </a:xfrm>
          <a:ln>
            <a:noFill/>
          </a:ln>
        </p:spPr>
        <p:txBody>
          <a:bodyPr rIns="91440"/>
          <a:lstStyle>
            <a:lvl1pPr marL="0" indent="0" algn="l">
              <a:lnSpc>
                <a:spcPct val="8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 bwMode="gray">
          <a:xfrm>
            <a:off x="164592" y="591029"/>
            <a:ext cx="4365625" cy="1865126"/>
          </a:xfrm>
          <a:ln>
            <a:noFill/>
          </a:ln>
        </p:spPr>
        <p:txBody>
          <a:bodyPr rIns="91440" anchor="b"/>
          <a:lstStyle>
            <a:lvl1pPr algn="l">
              <a:lnSpc>
                <a:spcPct val="80000"/>
              </a:lnSpc>
              <a:defRPr sz="4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4480560"/>
            <a:ext cx="1745991" cy="30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07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ustom Image - Dark">
    <p:bg bwMode="gray"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4572000" y="0"/>
            <a:ext cx="4572000" cy="5143500"/>
          </a:xfrm>
        </p:spPr>
        <p:txBody>
          <a:bodyPr bIns="2011680" anchor="b" anchorCtr="0"/>
          <a:lstStyle>
            <a:lvl1pPr marL="0" indent="0" algn="ctr">
              <a:buNone/>
              <a:defRPr sz="1200">
                <a:solidFill>
                  <a:srgbClr val="94918C"/>
                </a:solidFill>
                <a:latin typeface="+mn-lt"/>
              </a:defRPr>
            </a:lvl1pPr>
          </a:lstStyle>
          <a:p>
            <a:r>
              <a:rPr lang="en-US" dirty="0"/>
              <a:t>Click icon to add image.</a:t>
            </a:r>
            <a:br>
              <a:rPr lang="en-US" dirty="0"/>
            </a:br>
            <a:r>
              <a:rPr lang="en-US" dirty="0"/>
              <a:t>Get </a:t>
            </a:r>
            <a:r>
              <a:rPr lang="en-US" dirty="0" err="1"/>
              <a:t>Mastercard</a:t>
            </a:r>
            <a:r>
              <a:rPr lang="en-US" dirty="0"/>
              <a:t> approved photography and</a:t>
            </a:r>
            <a:br>
              <a:rPr lang="en-US" dirty="0"/>
            </a:br>
            <a:r>
              <a:rPr lang="en-US" dirty="0"/>
              <a:t>imagery guidelines at designcenter.mastercard.com.</a:t>
            </a:r>
          </a:p>
        </p:txBody>
      </p:sp>
      <p:sp>
        <p:nvSpPr>
          <p:cNvPr id="10" name="TitleSlideNameDept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164592" y="3217936"/>
            <a:ext cx="3124200" cy="170816"/>
          </a:xfrm>
        </p:spPr>
        <p:txBody>
          <a:bodyPr vert="horz" lIns="91440" tIns="0" rIns="91440" bIns="45720" rtlCol="0" anchor="t" anchorCtr="0">
            <a:spAutoFit/>
          </a:bodyPr>
          <a:lstStyle>
            <a:lvl1pPr marL="115885" indent="-115885">
              <a:buNone/>
              <a:defRPr lang="en-US" sz="900" b="0" cap="none" baseline="0" dirty="0" smtClean="0">
                <a:solidFill>
                  <a:srgbClr val="FFFFFF"/>
                </a:solidFill>
                <a:latin typeface="Mark Offc For MC Medium" panose="020B0604020101010102" pitchFamily="34" charset="0"/>
              </a:defRPr>
            </a:lvl1pPr>
          </a:lstStyle>
          <a:p>
            <a:pPr marL="0" lvl="0" indent="0"/>
            <a:r>
              <a:rPr lang="en-US" dirty="0"/>
              <a:t>Click to add presenter name, department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64592" y="2918461"/>
            <a:ext cx="3123564" cy="273844"/>
          </a:xfrm>
          <a:prstGeom prst="rect">
            <a:avLst/>
          </a:prstGeom>
        </p:spPr>
        <p:txBody>
          <a:bodyPr vert="horz" lIns="91440" tIns="45720" rIns="91440" bIns="0" rtlCol="0" anchor="b" anchorCtr="0"/>
          <a:lstStyle>
            <a:lvl1pPr>
              <a:defRPr lang="en-US" sz="900" cap="none" smtClean="0">
                <a:solidFill>
                  <a:srgbClr val="FFFFFF"/>
                </a:solidFill>
                <a:latin typeface="Mark Offc For MC Medium" panose="020B0604020101010102" pitchFamily="34" charset="0"/>
              </a:defRPr>
            </a:lvl1pPr>
          </a:lstStyle>
          <a:p>
            <a:r>
              <a:rPr lang="en-US"/>
              <a:t>October 7, 2019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/>
          </p:nvPr>
        </p:nvSpPr>
        <p:spPr bwMode="gray">
          <a:xfrm>
            <a:off x="164592" y="2469416"/>
            <a:ext cx="4365625" cy="498725"/>
          </a:xfrm>
          <a:ln>
            <a:noFill/>
          </a:ln>
        </p:spPr>
        <p:txBody>
          <a:bodyPr rIns="91440"/>
          <a:lstStyle>
            <a:lvl1pPr marL="0" indent="0" algn="l">
              <a:lnSpc>
                <a:spcPct val="80000"/>
              </a:lnSpc>
              <a:buNone/>
              <a:defRPr sz="1400">
                <a:solidFill>
                  <a:srgbClr val="FFFFFF"/>
                </a:solidFill>
                <a:latin typeface="+mj-lt"/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 bwMode="gray">
          <a:xfrm>
            <a:off x="164592" y="591029"/>
            <a:ext cx="4365625" cy="1865126"/>
          </a:xfrm>
          <a:ln>
            <a:noFill/>
          </a:ln>
        </p:spPr>
        <p:txBody>
          <a:bodyPr rIns="91440" anchor="b"/>
          <a:lstStyle>
            <a:lvl1pPr algn="l">
              <a:lnSpc>
                <a:spcPct val="80000"/>
              </a:lnSpc>
              <a:defRPr sz="4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4480560"/>
            <a:ext cx="1745991" cy="30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67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ustom Image - Light">
    <p:bg bwMode="gray"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4572000" y="0"/>
            <a:ext cx="4572000" cy="5143500"/>
          </a:xfrm>
        </p:spPr>
        <p:txBody>
          <a:bodyPr bIns="2011680" anchor="b" anchorCtr="0"/>
          <a:lstStyle>
            <a:lvl1pPr marL="0" indent="0" algn="ctr">
              <a:buNone/>
              <a:defRPr sz="1200"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 dirty="0"/>
              <a:t>Click icon to add image.</a:t>
            </a:r>
            <a:br>
              <a:rPr lang="en-US" dirty="0"/>
            </a:br>
            <a:r>
              <a:rPr lang="en-US" dirty="0"/>
              <a:t>Get </a:t>
            </a:r>
            <a:r>
              <a:rPr lang="en-US" dirty="0" err="1"/>
              <a:t>Mastercard</a:t>
            </a:r>
            <a:r>
              <a:rPr lang="en-US" dirty="0"/>
              <a:t> approved photography and</a:t>
            </a:r>
            <a:br>
              <a:rPr lang="en-US" dirty="0"/>
            </a:br>
            <a:r>
              <a:rPr lang="en-US" dirty="0"/>
              <a:t>imagery guidelines at designcenter.mastercard.com.</a:t>
            </a:r>
          </a:p>
        </p:txBody>
      </p:sp>
      <p:sp>
        <p:nvSpPr>
          <p:cNvPr id="10" name="TitleSlideNameDept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164592" y="3217936"/>
            <a:ext cx="3124200" cy="170816"/>
          </a:xfrm>
        </p:spPr>
        <p:txBody>
          <a:bodyPr vert="horz" lIns="91440" tIns="0" rIns="91440" bIns="45720" rtlCol="0" anchor="t" anchorCtr="0">
            <a:spAutoFit/>
          </a:bodyPr>
          <a:lstStyle>
            <a:lvl1pPr marL="115885" indent="-115885">
              <a:buNone/>
              <a:defRPr lang="en-US" sz="900" b="0" cap="none" baseline="0" dirty="0" smtClean="0">
                <a:latin typeface="Mark Offc For MC Medium" panose="020B0604020101010102" pitchFamily="34" charset="0"/>
              </a:defRPr>
            </a:lvl1pPr>
          </a:lstStyle>
          <a:p>
            <a:pPr marL="0" lvl="0" indent="0"/>
            <a:r>
              <a:rPr lang="en-US" dirty="0"/>
              <a:t>Click to add presenter name, department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64592" y="2918461"/>
            <a:ext cx="3123564" cy="273844"/>
          </a:xfrm>
          <a:prstGeom prst="rect">
            <a:avLst/>
          </a:prstGeom>
        </p:spPr>
        <p:txBody>
          <a:bodyPr vert="horz" lIns="91440" tIns="45720" rIns="91440" bIns="0" rtlCol="0" anchor="b" anchorCtr="0"/>
          <a:lstStyle>
            <a:lvl1pPr>
              <a:defRPr lang="en-US" sz="900" cap="none" smtClean="0">
                <a:latin typeface="Mark Offc For MC Medium" panose="020B0604020101010102" pitchFamily="34" charset="0"/>
              </a:defRPr>
            </a:lvl1pPr>
          </a:lstStyle>
          <a:p>
            <a:r>
              <a:rPr lang="en-US"/>
              <a:t>October 7, 2019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/>
          </p:nvPr>
        </p:nvSpPr>
        <p:spPr bwMode="gray">
          <a:xfrm>
            <a:off x="164592" y="2469416"/>
            <a:ext cx="4365625" cy="498725"/>
          </a:xfrm>
          <a:ln>
            <a:noFill/>
          </a:ln>
        </p:spPr>
        <p:txBody>
          <a:bodyPr rIns="91440"/>
          <a:lstStyle>
            <a:lvl1pPr marL="0" indent="0" algn="l">
              <a:lnSpc>
                <a:spcPct val="8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 bwMode="gray">
          <a:xfrm>
            <a:off x="164592" y="591029"/>
            <a:ext cx="4365625" cy="1865126"/>
          </a:xfrm>
          <a:ln>
            <a:noFill/>
          </a:ln>
        </p:spPr>
        <p:txBody>
          <a:bodyPr rIns="91440" anchor="b"/>
          <a:lstStyle>
            <a:lvl1pPr algn="l">
              <a:lnSpc>
                <a:spcPct val="80000"/>
              </a:lnSpc>
              <a:defRPr sz="4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4480560"/>
            <a:ext cx="1745991" cy="30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7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October 7, 2019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1042416"/>
            <a:ext cx="5786438" cy="3282696"/>
          </a:xfrm>
        </p:spPr>
        <p:txBody>
          <a:bodyPr/>
          <a:lstStyle>
            <a:lvl1pPr marL="342900" indent="-342900">
              <a:buSzPct val="50000"/>
              <a:buFont typeface="+mj-lt"/>
              <a:buAutoNum type="arabicPeriod"/>
              <a:defRPr sz="2200"/>
            </a:lvl1pPr>
            <a:lvl2pPr marL="511175" indent="-138113">
              <a:buFont typeface="Mark Offc For MC" panose="020B0604020202020204" pitchFamily="34" charset="0"/>
              <a:buChar char="•"/>
              <a:defRPr/>
            </a:lvl2pPr>
            <a:lvl3pPr marL="514350" indent="0">
              <a:buNone/>
              <a:defRPr/>
            </a:lvl3pPr>
            <a:lvl4pPr marL="747713" indent="-131763">
              <a:defRPr/>
            </a:lvl4pPr>
            <a:lvl5pPr marL="855663" indent="-1143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1042416"/>
            <a:ext cx="2725896" cy="617934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874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October 7, 2019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192088"/>
            <a:ext cx="5786438" cy="4125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987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4892040"/>
            <a:ext cx="825845" cy="145737"/>
          </a:xfrm>
          <a:prstGeom prst="rect">
            <a:avLst/>
          </a:prstGeom>
        </p:spPr>
      </p:pic>
      <p:sp>
        <p:nvSpPr>
          <p:cNvPr id="7" name="Legal"/>
          <p:cNvSpPr/>
          <p:nvPr userDrawn="1"/>
        </p:nvSpPr>
        <p:spPr bwMode="gray">
          <a:xfrm>
            <a:off x="8980380" y="3298031"/>
            <a:ext cx="90964" cy="1481030"/>
          </a:xfrm>
          <a:prstGeom prst="rect">
            <a:avLst/>
          </a:prstGeom>
        </p:spPr>
        <p:txBody>
          <a:bodyPr vert="vert270" wrap="none" lIns="91440" tIns="45720" rIns="91440" bIns="45720" rtlCol="0" anchor="ctr"/>
          <a:lstStyle/>
          <a:p>
            <a:pPr lvl="0" algn="l"/>
            <a:r>
              <a:rPr lang="en-US" sz="400" b="0" cap="none" baseline="0" noProof="0">
                <a:solidFill>
                  <a:srgbClr val="A2A2A2"/>
                </a:solidFill>
                <a:latin typeface="Mark Offc For MC" panose="020B0504020101010102" pitchFamily="34" charset="0"/>
              </a:rPr>
              <a:t>©2019 Mastercard. Proprietary and Confidential.</a:t>
            </a:r>
            <a:endParaRPr lang="en-US" sz="400" b="0" cap="none" baseline="0" dirty="0">
              <a:solidFill>
                <a:srgbClr val="A2A2A2"/>
              </a:solidFill>
              <a:latin typeface="Mark Offc For MC" panose="020B0504020101010102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470301" y="4817955"/>
            <a:ext cx="43557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600" b="1" cap="all" baseline="0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</a:lstStyle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21013" y="4817955"/>
            <a:ext cx="3600276" cy="273844"/>
          </a:xfrm>
          <a:prstGeom prst="rect">
            <a:avLst/>
          </a:prstGeom>
        </p:spPr>
        <p:txBody>
          <a:bodyPr vert="horz" lIns="91440" tIns="45720" rIns="0" bIns="45720" rtlCol="0" anchor="ctr" anchorCtr="0"/>
          <a:lstStyle>
            <a:lvl1pPr algn="r">
              <a:defRPr sz="600" b="1" cap="all" baseline="0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3119090" y="4817955"/>
            <a:ext cx="14529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 b="0" cap="all" baseline="0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</a:lstStyle>
          <a:p>
            <a:r>
              <a:rPr lang="en-US"/>
              <a:t>October 7, 2019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119089" y="192024"/>
            <a:ext cx="5786787" cy="4125806"/>
          </a:xfrm>
          <a:prstGeom prst="rect">
            <a:avLst/>
          </a:prstGeom>
        </p:spPr>
        <p:txBody>
          <a:bodyPr vert="horz" lIns="91440" tIns="45720" rIns="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64593" y="192025"/>
            <a:ext cx="2725897" cy="5355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46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81" r:id="rId2"/>
    <p:sldLayoutId id="2147483682" r:id="rId3"/>
    <p:sldLayoutId id="2147483701" r:id="rId4"/>
    <p:sldLayoutId id="2147483688" r:id="rId5"/>
    <p:sldLayoutId id="2147483687" r:id="rId6"/>
    <p:sldLayoutId id="2147483702" r:id="rId7"/>
    <p:sldLayoutId id="2147483650" r:id="rId8"/>
    <p:sldLayoutId id="2147483712" r:id="rId9"/>
    <p:sldLayoutId id="2147483710" r:id="rId10"/>
    <p:sldLayoutId id="2147483709" r:id="rId11"/>
    <p:sldLayoutId id="2147483708" r:id="rId12"/>
    <p:sldLayoutId id="2147483707" r:id="rId13"/>
    <p:sldLayoutId id="2147483706" r:id="rId14"/>
    <p:sldLayoutId id="2147483704" r:id="rId15"/>
    <p:sldLayoutId id="2147483711" r:id="rId16"/>
    <p:sldLayoutId id="2147483655" r:id="rId17"/>
    <p:sldLayoutId id="2147483695" r:id="rId18"/>
    <p:sldLayoutId id="2147483671" r:id="rId19"/>
    <p:sldLayoutId id="2147483677" r:id="rId20"/>
    <p:sldLayoutId id="2147483713" r:id="rId21"/>
    <p:sldLayoutId id="2147483699" r:id="rId22"/>
    <p:sldLayoutId id="2147483700" r:id="rId23"/>
    <p:sldLayoutId id="2147483651" r:id="rId24"/>
    <p:sldLayoutId id="2147483691" r:id="rId25"/>
  </p:sldLayoutIdLst>
  <p:hf hd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1600" b="1" kern="1200">
          <a:solidFill>
            <a:schemeClr val="tx1"/>
          </a:solidFill>
          <a:latin typeface="Mark Offc For MC" panose="020B0504020101010102" pitchFamily="34" charset="0"/>
          <a:ea typeface="+mj-ea"/>
          <a:cs typeface="+mj-cs"/>
        </a:defRPr>
      </a:lvl1pPr>
    </p:titleStyle>
    <p:bodyStyle>
      <a:lvl1pPr marL="115885" indent="-115885" algn="l" defTabSz="685783" rtl="0" eaLnBrk="1" latinLnBrk="0" hangingPunct="1">
        <a:lnSpc>
          <a:spcPct val="90000"/>
        </a:lnSpc>
        <a:spcBef>
          <a:spcPts val="1200"/>
        </a:spcBef>
        <a:buFont typeface="Mark Offc For MC" panose="020B0504020101010102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87331" indent="-139697" algn="l" defTabSz="685783" rtl="0" eaLnBrk="1" latinLnBrk="0" hangingPunct="1">
        <a:lnSpc>
          <a:spcPct val="90000"/>
        </a:lnSpc>
        <a:spcBef>
          <a:spcPts val="200"/>
        </a:spcBef>
        <a:buFont typeface="Mark Offc For MC" panose="020B0504020101010102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403215" indent="-115885" algn="l" defTabSz="685783" rtl="0" eaLnBrk="1" latinLnBrk="0" hangingPunct="1">
        <a:lnSpc>
          <a:spcPct val="90000"/>
        </a:lnSpc>
        <a:spcBef>
          <a:spcPts val="300"/>
        </a:spcBef>
        <a:buFont typeface="Mark Offc For MC" panose="020B0504020101010102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568311" indent="-133347" algn="l" defTabSz="685783" rtl="0" eaLnBrk="1" latinLnBrk="0" hangingPunct="1">
        <a:lnSpc>
          <a:spcPct val="90000"/>
        </a:lnSpc>
        <a:spcBef>
          <a:spcPts val="300"/>
        </a:spcBef>
        <a:buFont typeface="Mark Offc For MC" panose="020B0504020101010102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684196" indent="-115885" algn="l" defTabSz="685783" rtl="0" eaLnBrk="1" latinLnBrk="0" hangingPunct="1">
        <a:lnSpc>
          <a:spcPct val="90000"/>
        </a:lnSpc>
        <a:spcBef>
          <a:spcPts val="300"/>
        </a:spcBef>
        <a:buFont typeface="Mark Offc For MC" panose="020B0504020101010102" pitchFamily="34" charset="0"/>
        <a:buChar char="•"/>
        <a:defRPr sz="10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Mark Offc For MC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Mark Offc For MC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Mark Offc For MC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Mark Offc For MC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1919" userDrawn="1">
          <p15:clr>
            <a:srgbClr val="F26B43"/>
          </p15:clr>
        </p15:guide>
        <p15:guide id="4" pos="3843" userDrawn="1">
          <p15:clr>
            <a:srgbClr val="F26B43"/>
          </p15:clr>
        </p15:guide>
        <p15:guide id="5" orient="horz" pos="2903" userDrawn="1">
          <p15:clr>
            <a:srgbClr val="F26B43"/>
          </p15:clr>
        </p15:guide>
        <p15:guide id="6" orient="horz" pos="30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12"/>
          <p:cNvSpPr>
            <a:spLocks noGrp="1"/>
          </p:cNvSpPr>
          <p:nvPr>
            <p:ph type="dt" sz="half" idx="2"/>
          </p:nvPr>
        </p:nvSpPr>
        <p:spPr>
          <a:xfrm>
            <a:off x="260670" y="2613653"/>
            <a:ext cx="3123564" cy="273844"/>
          </a:xfrm>
        </p:spPr>
        <p:txBody>
          <a:bodyPr/>
          <a:lstStyle/>
          <a:p>
            <a:r>
              <a:rPr lang="en-US" dirty="0" smtClean="0"/>
              <a:t>December 2019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783" y="1955894"/>
            <a:ext cx="5799531" cy="498725"/>
          </a:xfrm>
        </p:spPr>
        <p:txBody>
          <a:bodyPr/>
          <a:lstStyle/>
          <a:p>
            <a:pPr>
              <a:defRPr/>
            </a:pPr>
            <a:r>
              <a:rPr lang="en-US" b="1" dirty="0"/>
              <a:t>Gabryella Romero</a:t>
            </a:r>
          </a:p>
          <a:p>
            <a:pPr>
              <a:defRPr/>
            </a:pPr>
            <a:r>
              <a:rPr lang="en-US" b="1" dirty="0" smtClean="0"/>
              <a:t>Marcel </a:t>
            </a:r>
            <a:r>
              <a:rPr lang="en-US" b="1" dirty="0"/>
              <a:t>Costa </a:t>
            </a: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64592" y="304800"/>
            <a:ext cx="8697799" cy="1492060"/>
          </a:xfrm>
        </p:spPr>
        <p:txBody>
          <a:bodyPr/>
          <a:lstStyle/>
          <a:p>
            <a:r>
              <a:rPr lang="pt-BR" dirty="0"/>
              <a:t>Java Persistence API and Hibernate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3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125" y="318607"/>
            <a:ext cx="5799138" cy="437043"/>
          </a:xfrm>
        </p:spPr>
        <p:txBody>
          <a:bodyPr rtlCol="0"/>
          <a:lstStyle/>
          <a:p>
            <a:pPr>
              <a:defRPr/>
            </a:pPr>
            <a:r>
              <a:rPr lang="en-US" sz="2800" dirty="0" smtClean="0"/>
              <a:t>Relationship Mapping</a:t>
            </a:r>
            <a:endParaRPr lang="en-US" sz="2800" dirty="0"/>
          </a:p>
        </p:txBody>
      </p:sp>
      <p:sp>
        <p:nvSpPr>
          <p:cNvPr id="23556" name="AutoShape 8" descr="Image result for gdpr"/>
          <p:cNvSpPr>
            <a:spLocks noChangeAspect="1" noChangeArrowheads="1"/>
          </p:cNvSpPr>
          <p:nvPr/>
        </p:nvSpPr>
        <p:spPr bwMode="auto">
          <a:xfrm>
            <a:off x="128588" y="-2452688"/>
            <a:ext cx="10248900" cy="512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03141" y="867331"/>
            <a:ext cx="1379999" cy="34049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@</a:t>
            </a:r>
            <a:r>
              <a:rPr lang="en-US" b="1" dirty="0" err="1" smtClean="0"/>
              <a:t>OneToMany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0817" y="1449602"/>
            <a:ext cx="109479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One Team</a:t>
            </a:r>
          </a:p>
          <a:p>
            <a:pPr algn="ctr"/>
            <a:r>
              <a:rPr lang="pt-BR" sz="1400" dirty="0" smtClean="0"/>
              <a:t>to</a:t>
            </a:r>
          </a:p>
          <a:p>
            <a:pPr algn="ctr"/>
            <a:r>
              <a:rPr lang="pt-BR" sz="1400" dirty="0" smtClean="0"/>
              <a:t>Many Hero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2627241" y="3783755"/>
            <a:ext cx="46540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b="1" i="1" dirty="0" smtClean="0"/>
              <a:t>mappedBy</a:t>
            </a:r>
            <a:r>
              <a:rPr lang="pt-BR" sz="1400" i="1" dirty="0" smtClean="0"/>
              <a:t> </a:t>
            </a:r>
            <a:r>
              <a:rPr lang="pt-BR" sz="1400" i="1" dirty="0" smtClean="0">
                <a:sym typeface="Wingdings" panose="05000000000000000000" pitchFamily="2" charset="2"/>
              </a:rPr>
              <a:t> defines the owner of the relationship</a:t>
            </a:r>
            <a:endParaRPr lang="en-US" sz="14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754" y="1341698"/>
            <a:ext cx="5705049" cy="2288121"/>
          </a:xfrm>
          <a:prstGeom prst="rect">
            <a:avLst/>
          </a:prstGeom>
          <a:ln>
            <a:solidFill>
              <a:schemeClr val="bg1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5723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125" y="318607"/>
            <a:ext cx="5799138" cy="437043"/>
          </a:xfrm>
        </p:spPr>
        <p:txBody>
          <a:bodyPr rtlCol="0"/>
          <a:lstStyle/>
          <a:p>
            <a:pPr>
              <a:defRPr/>
            </a:pPr>
            <a:r>
              <a:rPr lang="en-US" sz="2800" dirty="0" smtClean="0"/>
              <a:t>Relationship Mapping</a:t>
            </a:r>
            <a:endParaRPr lang="en-US" sz="2800" dirty="0"/>
          </a:p>
        </p:txBody>
      </p:sp>
      <p:sp>
        <p:nvSpPr>
          <p:cNvPr id="23556" name="AutoShape 8" descr="Image result for gdpr"/>
          <p:cNvSpPr>
            <a:spLocks noChangeAspect="1" noChangeArrowheads="1"/>
          </p:cNvSpPr>
          <p:nvPr/>
        </p:nvSpPr>
        <p:spPr bwMode="auto">
          <a:xfrm>
            <a:off x="128588" y="-2452688"/>
            <a:ext cx="10248900" cy="512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03141" y="867331"/>
            <a:ext cx="1550596" cy="34049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@</a:t>
            </a:r>
            <a:r>
              <a:rPr lang="en-US" b="1" dirty="0" err="1" smtClean="0"/>
              <a:t>ManyToOne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0917" y="1570463"/>
            <a:ext cx="109479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Many Hero</a:t>
            </a:r>
          </a:p>
          <a:p>
            <a:pPr algn="ctr"/>
            <a:r>
              <a:rPr lang="pt-BR" sz="1400" dirty="0" smtClean="0"/>
              <a:t>to</a:t>
            </a:r>
          </a:p>
          <a:p>
            <a:pPr algn="ctr"/>
            <a:r>
              <a:rPr lang="pt-BR" sz="1400" dirty="0" smtClean="0"/>
              <a:t>One Team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2271002" y="3687530"/>
            <a:ext cx="4778066" cy="30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b="1" i="1" dirty="0" smtClean="0"/>
              <a:t>@JoinColumn</a:t>
            </a:r>
            <a:r>
              <a:rPr lang="pt-BR" sz="1400" i="1" dirty="0" smtClean="0"/>
              <a:t> </a:t>
            </a:r>
            <a:r>
              <a:rPr lang="pt-BR" sz="1400" i="1" dirty="0" smtClean="0">
                <a:sym typeface="Wingdings" panose="05000000000000000000" pitchFamily="2" charset="2"/>
              </a:rPr>
              <a:t> defines the column to join the entity</a:t>
            </a:r>
            <a:endParaRPr lang="en-US" sz="14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509" y="1162224"/>
            <a:ext cx="4605740" cy="2340214"/>
          </a:xfrm>
          <a:prstGeom prst="rect">
            <a:avLst/>
          </a:prstGeom>
          <a:ln>
            <a:solidFill>
              <a:schemeClr val="bg1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764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125" y="318607"/>
            <a:ext cx="5799138" cy="437043"/>
          </a:xfrm>
        </p:spPr>
        <p:txBody>
          <a:bodyPr rtlCol="0"/>
          <a:lstStyle/>
          <a:p>
            <a:pPr>
              <a:defRPr/>
            </a:pPr>
            <a:r>
              <a:rPr lang="en-US" sz="2800" dirty="0" smtClean="0"/>
              <a:t>Relationship Mapping</a:t>
            </a:r>
            <a:endParaRPr lang="en-US" sz="2800" dirty="0"/>
          </a:p>
        </p:txBody>
      </p:sp>
      <p:sp>
        <p:nvSpPr>
          <p:cNvPr id="23556" name="AutoShape 8" descr="Image result for gdpr"/>
          <p:cNvSpPr>
            <a:spLocks noChangeAspect="1" noChangeArrowheads="1"/>
          </p:cNvSpPr>
          <p:nvPr/>
        </p:nvSpPr>
        <p:spPr bwMode="auto">
          <a:xfrm>
            <a:off x="128588" y="-2452688"/>
            <a:ext cx="10248900" cy="512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03141" y="867331"/>
            <a:ext cx="2720892" cy="34049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b="1" smtClean="0"/>
              <a:t>One-to-Many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1192" y="1243886"/>
            <a:ext cx="481722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 3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1400" dirty="0" smtClean="0"/>
              <a:t>3.1 </a:t>
            </a:r>
            <a:r>
              <a:rPr lang="pt-BR" sz="1400" dirty="0" smtClean="0">
                <a:sym typeface="Wingdings" panose="05000000000000000000" pitchFamily="2" charset="2"/>
              </a:rPr>
              <a:t> m</a:t>
            </a:r>
            <a:r>
              <a:rPr lang="pt-BR" sz="1400" dirty="0" smtClean="0"/>
              <a:t>ap hero entity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1400" dirty="0" smtClean="0"/>
              <a:t>3.2 </a:t>
            </a:r>
            <a:r>
              <a:rPr lang="pt-BR" sz="1400" dirty="0" smtClean="0">
                <a:sym typeface="Wingdings" panose="05000000000000000000" pitchFamily="2" charset="2"/>
              </a:rPr>
              <a:t> map team entity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1400" dirty="0" smtClean="0">
                <a:sym typeface="Wingdings" panose="05000000000000000000" pitchFamily="2" charset="2"/>
              </a:rPr>
              <a:t>3.3  associate hero to team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1400" dirty="0" smtClean="0"/>
              <a:t>3.4 </a:t>
            </a:r>
            <a:r>
              <a:rPr lang="pt-BR" sz="1400" dirty="0" smtClean="0">
                <a:sym typeface="Wingdings" panose="05000000000000000000" pitchFamily="2" charset="2"/>
              </a:rPr>
              <a:t> persist/merge team on the database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505" y="1013909"/>
            <a:ext cx="1544209" cy="194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99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125" y="318607"/>
            <a:ext cx="5799138" cy="437043"/>
          </a:xfrm>
        </p:spPr>
        <p:txBody>
          <a:bodyPr rtlCol="0"/>
          <a:lstStyle/>
          <a:p>
            <a:pPr>
              <a:defRPr/>
            </a:pPr>
            <a:r>
              <a:rPr lang="en-US" sz="2800" dirty="0" smtClean="0"/>
              <a:t>Relationship Mapping</a:t>
            </a:r>
            <a:endParaRPr lang="en-US" sz="2800" dirty="0"/>
          </a:p>
        </p:txBody>
      </p:sp>
      <p:sp>
        <p:nvSpPr>
          <p:cNvPr id="23556" name="AutoShape 8" descr="Image result for gdpr"/>
          <p:cNvSpPr>
            <a:spLocks noChangeAspect="1" noChangeArrowheads="1"/>
          </p:cNvSpPr>
          <p:nvPr/>
        </p:nvSpPr>
        <p:spPr bwMode="auto">
          <a:xfrm>
            <a:off x="128588" y="-2452688"/>
            <a:ext cx="10248900" cy="512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03141" y="867331"/>
            <a:ext cx="1458474" cy="34049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Many-to-Many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65" y="1442673"/>
            <a:ext cx="7736859" cy="2077803"/>
          </a:xfrm>
          <a:prstGeom prst="rect">
            <a:avLst/>
          </a:prstGeom>
          <a:ln>
            <a:solidFill>
              <a:schemeClr val="bg1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4239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125" y="318607"/>
            <a:ext cx="5799138" cy="437043"/>
          </a:xfrm>
        </p:spPr>
        <p:txBody>
          <a:bodyPr rtlCol="0"/>
          <a:lstStyle/>
          <a:p>
            <a:pPr>
              <a:defRPr/>
            </a:pPr>
            <a:r>
              <a:rPr lang="en-US" sz="2800" dirty="0" smtClean="0"/>
              <a:t>Relationship Mapping</a:t>
            </a:r>
            <a:endParaRPr lang="en-US" sz="2800" dirty="0"/>
          </a:p>
        </p:txBody>
      </p:sp>
      <p:sp>
        <p:nvSpPr>
          <p:cNvPr id="23556" name="AutoShape 8" descr="Image result for gdpr"/>
          <p:cNvSpPr>
            <a:spLocks noChangeAspect="1" noChangeArrowheads="1"/>
          </p:cNvSpPr>
          <p:nvPr/>
        </p:nvSpPr>
        <p:spPr bwMode="auto">
          <a:xfrm>
            <a:off x="128588" y="-2452688"/>
            <a:ext cx="10248900" cy="512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03141" y="867331"/>
            <a:ext cx="1547184" cy="34049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@</a:t>
            </a:r>
            <a:r>
              <a:rPr lang="en-US" b="1" dirty="0" err="1" smtClean="0"/>
              <a:t>ManyToMany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7154" y="1368176"/>
            <a:ext cx="160317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Many Mission</a:t>
            </a:r>
          </a:p>
          <a:p>
            <a:pPr algn="ctr"/>
            <a:r>
              <a:rPr lang="pt-BR" sz="1400" dirty="0" smtClean="0"/>
              <a:t>to</a:t>
            </a:r>
          </a:p>
          <a:p>
            <a:pPr algn="ctr"/>
            <a:r>
              <a:rPr lang="pt-BR" sz="1400" dirty="0" smtClean="0"/>
              <a:t>Many Hero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2736376" y="3373056"/>
            <a:ext cx="40363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b="1" i="1" dirty="0" smtClean="0"/>
              <a:t>mappedBy</a:t>
            </a:r>
            <a:r>
              <a:rPr lang="pt-BR" sz="1400" i="1" dirty="0" smtClean="0"/>
              <a:t> </a:t>
            </a:r>
            <a:r>
              <a:rPr lang="pt-BR" sz="1400" i="1" dirty="0" smtClean="0">
                <a:sym typeface="Wingdings" panose="05000000000000000000" pitchFamily="2" charset="2"/>
              </a:rPr>
              <a:t> defines the owner of the relationship</a:t>
            </a:r>
            <a:endParaRPr lang="en-US" sz="14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571" y="1341607"/>
            <a:ext cx="5171933" cy="1933074"/>
          </a:xfrm>
          <a:prstGeom prst="rect">
            <a:avLst/>
          </a:prstGeom>
          <a:ln>
            <a:solidFill>
              <a:schemeClr val="bg1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7159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125" y="318607"/>
            <a:ext cx="5799138" cy="437043"/>
          </a:xfrm>
        </p:spPr>
        <p:txBody>
          <a:bodyPr rtlCol="0"/>
          <a:lstStyle/>
          <a:p>
            <a:pPr>
              <a:defRPr/>
            </a:pPr>
            <a:r>
              <a:rPr lang="en-US" sz="2800" dirty="0" smtClean="0"/>
              <a:t>Relationship Mapping</a:t>
            </a:r>
            <a:endParaRPr lang="en-US" sz="2800" dirty="0"/>
          </a:p>
        </p:txBody>
      </p:sp>
      <p:sp>
        <p:nvSpPr>
          <p:cNvPr id="23556" name="AutoShape 8" descr="Image result for gdpr"/>
          <p:cNvSpPr>
            <a:spLocks noChangeAspect="1" noChangeArrowheads="1"/>
          </p:cNvSpPr>
          <p:nvPr/>
        </p:nvSpPr>
        <p:spPr bwMode="auto">
          <a:xfrm>
            <a:off x="128588" y="-2452688"/>
            <a:ext cx="10248900" cy="512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03141" y="867331"/>
            <a:ext cx="1547184" cy="34049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@</a:t>
            </a:r>
            <a:r>
              <a:rPr lang="en-US" b="1" dirty="0" err="1" smtClean="0"/>
              <a:t>ManyToMany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37977" y="1253583"/>
            <a:ext cx="28865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Many Hero </a:t>
            </a:r>
            <a:r>
              <a:rPr lang="pt-BR" sz="1400" dirty="0" smtClean="0"/>
              <a:t>to Many Mission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5390866" y="1561360"/>
            <a:ext cx="34426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b="1" i="1" dirty="0" smtClean="0"/>
              <a:t>@JoinTable</a:t>
            </a:r>
            <a:r>
              <a:rPr lang="pt-BR" sz="1400" i="1" dirty="0" smtClean="0"/>
              <a:t> </a:t>
            </a:r>
            <a:r>
              <a:rPr lang="pt-BR" sz="1400" i="1" dirty="0" smtClean="0">
                <a:sym typeface="Wingdings" panose="05000000000000000000" pitchFamily="2" charset="2"/>
              </a:rPr>
              <a:t> defines the </a:t>
            </a:r>
            <a:r>
              <a:rPr lang="pt-BR" sz="1400" b="1" i="1" dirty="0" smtClean="0">
                <a:sym typeface="Wingdings" panose="05000000000000000000" pitchFamily="2" charset="2"/>
              </a:rPr>
              <a:t>table</a:t>
            </a:r>
            <a:r>
              <a:rPr lang="pt-BR" sz="1400" i="1" dirty="0" smtClean="0">
                <a:sym typeface="Wingdings" panose="05000000000000000000" pitchFamily="2" charset="2"/>
              </a:rPr>
              <a:t> of the relationship</a:t>
            </a:r>
            <a:endParaRPr lang="en-US" sz="1400" i="1" dirty="0"/>
          </a:p>
        </p:txBody>
      </p:sp>
      <p:sp>
        <p:nvSpPr>
          <p:cNvPr id="10" name="Rectangle 9"/>
          <p:cNvSpPr/>
          <p:nvPr/>
        </p:nvSpPr>
        <p:spPr>
          <a:xfrm>
            <a:off x="5711833" y="2227387"/>
            <a:ext cx="333321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b="1" i="1" dirty="0" smtClean="0"/>
              <a:t>name: </a:t>
            </a:r>
            <a:r>
              <a:rPr lang="pt-BR" sz="1400" i="1" dirty="0" smtClean="0"/>
              <a:t>table </a:t>
            </a:r>
            <a:r>
              <a:rPr lang="pt-BR" sz="1400" i="1" dirty="0" smtClean="0"/>
              <a:t>name (junction)</a:t>
            </a:r>
            <a:endParaRPr lang="pt-BR" sz="1400" i="1" dirty="0" smtClean="0"/>
          </a:p>
          <a:p>
            <a:pPr>
              <a:lnSpc>
                <a:spcPct val="150000"/>
              </a:lnSpc>
            </a:pPr>
            <a:r>
              <a:rPr lang="pt-BR" sz="1400" b="1" i="1" dirty="0" smtClean="0"/>
              <a:t>joinColumns: </a:t>
            </a:r>
            <a:r>
              <a:rPr lang="pt-BR" sz="1400" i="1" dirty="0" smtClean="0"/>
              <a:t>map the owner </a:t>
            </a:r>
            <a:r>
              <a:rPr lang="pt-BR" sz="1400" i="1" dirty="0" smtClean="0"/>
              <a:t>side</a:t>
            </a:r>
            <a:endParaRPr lang="pt-BR" sz="1400" i="1" dirty="0" smtClean="0"/>
          </a:p>
          <a:p>
            <a:pPr>
              <a:lnSpc>
                <a:spcPct val="150000"/>
              </a:lnSpc>
            </a:pPr>
            <a:r>
              <a:rPr lang="pt-BR" sz="1400" b="1" i="1" dirty="0" smtClean="0"/>
              <a:t>inverseJoinColumns: </a:t>
            </a:r>
            <a:r>
              <a:rPr lang="pt-BR" sz="1400" i="1" dirty="0" smtClean="0"/>
              <a:t>map the inverse </a:t>
            </a:r>
            <a:r>
              <a:rPr lang="pt-BR" sz="1400" i="1" dirty="0" smtClean="0"/>
              <a:t>table</a:t>
            </a:r>
            <a:endParaRPr lang="en-US" sz="14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05" y="1607116"/>
            <a:ext cx="5547905" cy="183553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3618763"/>
            <a:ext cx="56911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b="1" i="1" dirty="0" smtClean="0"/>
              <a:t>referencedColumnName</a:t>
            </a:r>
            <a:r>
              <a:rPr lang="pt-BR" sz="1400" i="1" dirty="0" smtClean="0"/>
              <a:t>:</a:t>
            </a:r>
            <a:r>
              <a:rPr lang="pt-BR" sz="1400" dirty="0" smtClean="0"/>
              <a:t> primary key (@Id) of the tables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7697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125" y="318607"/>
            <a:ext cx="5799138" cy="437043"/>
          </a:xfrm>
        </p:spPr>
        <p:txBody>
          <a:bodyPr rtlCol="0"/>
          <a:lstStyle/>
          <a:p>
            <a:pPr>
              <a:defRPr/>
            </a:pPr>
            <a:r>
              <a:rPr lang="en-US" sz="2800" dirty="0" smtClean="0"/>
              <a:t>Relationship Mapping</a:t>
            </a:r>
            <a:endParaRPr lang="en-US" sz="2800" dirty="0"/>
          </a:p>
        </p:txBody>
      </p:sp>
      <p:sp>
        <p:nvSpPr>
          <p:cNvPr id="23556" name="AutoShape 8" descr="Image result for gdpr"/>
          <p:cNvSpPr>
            <a:spLocks noChangeAspect="1" noChangeArrowheads="1"/>
          </p:cNvSpPr>
          <p:nvPr/>
        </p:nvSpPr>
        <p:spPr bwMode="auto">
          <a:xfrm>
            <a:off x="128588" y="-2452688"/>
            <a:ext cx="10248900" cy="512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03141" y="867331"/>
            <a:ext cx="2720892" cy="34049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@</a:t>
            </a:r>
            <a:r>
              <a:rPr lang="en-US" b="1" dirty="0" err="1" smtClean="0"/>
              <a:t>ManyToMany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1192" y="1243886"/>
            <a:ext cx="481722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 4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1400" dirty="0" smtClean="0"/>
              <a:t>4.1 </a:t>
            </a:r>
            <a:r>
              <a:rPr lang="pt-BR" sz="1400" dirty="0" smtClean="0">
                <a:sym typeface="Wingdings" panose="05000000000000000000" pitchFamily="2" charset="2"/>
              </a:rPr>
              <a:t> m</a:t>
            </a:r>
            <a:r>
              <a:rPr lang="pt-BR" sz="1400" dirty="0" smtClean="0"/>
              <a:t>ap hero entity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1400" dirty="0" smtClean="0"/>
              <a:t>4.2 </a:t>
            </a:r>
            <a:r>
              <a:rPr lang="pt-BR" sz="1400" dirty="0" smtClean="0">
                <a:sym typeface="Wingdings" panose="05000000000000000000" pitchFamily="2" charset="2"/>
              </a:rPr>
              <a:t> map mission entity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1400" dirty="0" smtClean="0">
                <a:sym typeface="Wingdings" panose="05000000000000000000" pitchFamily="2" charset="2"/>
              </a:rPr>
              <a:t>4.3  create a new mission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1400" dirty="0" smtClean="0">
                <a:sym typeface="Wingdings" panose="05000000000000000000" pitchFamily="2" charset="2"/>
              </a:rPr>
              <a:t>4.4  persist mission on the database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1400" dirty="0" smtClean="0"/>
              <a:t>4.5 </a:t>
            </a:r>
            <a:r>
              <a:rPr lang="pt-BR" sz="1400" dirty="0" smtClean="0">
                <a:sym typeface="Wingdings" panose="05000000000000000000" pitchFamily="2" charset="2"/>
              </a:rPr>
              <a:t> associate hero to the mission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1400" dirty="0" smtClean="0">
                <a:sym typeface="Wingdings" panose="05000000000000000000" pitchFamily="2" charset="2"/>
              </a:rPr>
              <a:t>4.6  merge the </a:t>
            </a:r>
            <a:r>
              <a:rPr lang="pt-BR" sz="1400" dirty="0" smtClean="0">
                <a:sym typeface="Wingdings" panose="05000000000000000000" pitchFamily="2" charset="2"/>
              </a:rPr>
              <a:t>hero on </a:t>
            </a:r>
            <a:r>
              <a:rPr lang="pt-BR" sz="1400" dirty="0" smtClean="0">
                <a:sym typeface="Wingdings" panose="05000000000000000000" pitchFamily="2" charset="2"/>
              </a:rPr>
              <a:t>the database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505" y="1013909"/>
            <a:ext cx="1544209" cy="194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2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125" y="318607"/>
            <a:ext cx="6773412" cy="437043"/>
          </a:xfrm>
        </p:spPr>
        <p:txBody>
          <a:bodyPr rtlCol="0"/>
          <a:lstStyle/>
          <a:p>
            <a:pPr>
              <a:defRPr/>
            </a:pPr>
            <a:r>
              <a:rPr lang="en-US" sz="2800" dirty="0" err="1" smtClean="0"/>
              <a:t>CascadeType</a:t>
            </a:r>
            <a:endParaRPr lang="en-US" sz="2800" dirty="0"/>
          </a:p>
        </p:txBody>
      </p:sp>
      <p:sp>
        <p:nvSpPr>
          <p:cNvPr id="23556" name="AutoShape 8" descr="Image result for gdpr"/>
          <p:cNvSpPr>
            <a:spLocks noChangeAspect="1" noChangeArrowheads="1"/>
          </p:cNvSpPr>
          <p:nvPr/>
        </p:nvSpPr>
        <p:spPr bwMode="auto">
          <a:xfrm>
            <a:off x="128588" y="-2452688"/>
            <a:ext cx="10248900" cy="512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pic>
        <p:nvPicPr>
          <p:cNvPr id="9" name="Picture 2" descr="Image result for cascade data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228" y="864020"/>
            <a:ext cx="6573819" cy="271510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088849" y="3655135"/>
            <a:ext cx="6599962" cy="489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000" dirty="0" smtClean="0"/>
              <a:t>Does </a:t>
            </a:r>
            <a:r>
              <a:rPr lang="pt-BR" sz="2000" b="1" dirty="0" smtClean="0"/>
              <a:t>Model A</a:t>
            </a:r>
            <a:r>
              <a:rPr lang="pt-BR" sz="2000" dirty="0" smtClean="0"/>
              <a:t> need to be persisted before </a:t>
            </a:r>
            <a:r>
              <a:rPr lang="pt-BR" sz="2000" b="1" dirty="0" smtClean="0"/>
              <a:t>Model B </a:t>
            </a:r>
            <a:r>
              <a:rPr lang="pt-BR" sz="2000" dirty="0" smtClean="0"/>
              <a:t>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8575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125" y="318607"/>
            <a:ext cx="5799138" cy="437043"/>
          </a:xfrm>
        </p:spPr>
        <p:txBody>
          <a:bodyPr rtlCol="0"/>
          <a:lstStyle/>
          <a:p>
            <a:pPr>
              <a:defRPr/>
            </a:pPr>
            <a:r>
              <a:rPr lang="en-US" sz="2800" dirty="0" err="1" smtClean="0"/>
              <a:t>CascadeType</a:t>
            </a:r>
            <a:endParaRPr lang="en-US" sz="2800" dirty="0"/>
          </a:p>
        </p:txBody>
      </p:sp>
      <p:sp>
        <p:nvSpPr>
          <p:cNvPr id="23556" name="AutoShape 8" descr="Image result for gdpr"/>
          <p:cNvSpPr>
            <a:spLocks noChangeAspect="1" noChangeArrowheads="1"/>
          </p:cNvSpPr>
          <p:nvPr/>
        </p:nvSpPr>
        <p:spPr bwMode="auto">
          <a:xfrm>
            <a:off x="128588" y="-2452688"/>
            <a:ext cx="10248900" cy="512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304103" y="673377"/>
            <a:ext cx="481722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dirty="0" smtClean="0"/>
              <a:t>Operations that are propagated to the associated entity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5602647" y="1169653"/>
            <a:ext cx="1903623" cy="2308324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628650" lvl="1" indent="-285750">
              <a:lnSpc>
                <a:spcPct val="150000"/>
              </a:lnSpc>
              <a:buFontTx/>
              <a:buChar char="-"/>
            </a:pPr>
            <a:r>
              <a:rPr lang="en-US" sz="1600" dirty="0" smtClean="0">
                <a:latin typeface="Franklin Gothic Medium" panose="020B0603020102020204" pitchFamily="34" charset="0"/>
              </a:rPr>
              <a:t>ALL</a:t>
            </a:r>
          </a:p>
          <a:p>
            <a:pPr marL="628650" lvl="1" indent="-285750">
              <a:lnSpc>
                <a:spcPct val="150000"/>
              </a:lnSpc>
              <a:buFontTx/>
              <a:buChar char="-"/>
            </a:pPr>
            <a:r>
              <a:rPr lang="en-US" sz="1600" dirty="0" smtClean="0">
                <a:latin typeface="Franklin Gothic Medium" panose="020B0603020102020204" pitchFamily="34" charset="0"/>
              </a:rPr>
              <a:t>PERSIST</a:t>
            </a:r>
          </a:p>
          <a:p>
            <a:pPr marL="628650" lvl="1" indent="-285750">
              <a:lnSpc>
                <a:spcPct val="150000"/>
              </a:lnSpc>
              <a:buFontTx/>
              <a:buChar char="-"/>
            </a:pPr>
            <a:r>
              <a:rPr lang="en-US" sz="1600" dirty="0" smtClean="0">
                <a:latin typeface="Franklin Gothic Medium" panose="020B0603020102020204" pitchFamily="34" charset="0"/>
              </a:rPr>
              <a:t>MERGE</a:t>
            </a:r>
          </a:p>
          <a:p>
            <a:pPr marL="628650" lvl="1" indent="-285750">
              <a:lnSpc>
                <a:spcPct val="150000"/>
              </a:lnSpc>
              <a:buFontTx/>
              <a:buChar char="-"/>
            </a:pPr>
            <a:r>
              <a:rPr lang="en-US" sz="1600" dirty="0" smtClean="0">
                <a:latin typeface="Franklin Gothic Medium" panose="020B0603020102020204" pitchFamily="34" charset="0"/>
              </a:rPr>
              <a:t>REMOVE</a:t>
            </a:r>
          </a:p>
          <a:p>
            <a:pPr marL="628650" lvl="1" indent="-285750">
              <a:lnSpc>
                <a:spcPct val="150000"/>
              </a:lnSpc>
              <a:buFontTx/>
              <a:buChar char="-"/>
            </a:pPr>
            <a:r>
              <a:rPr lang="en-US" sz="1600" dirty="0" smtClean="0">
                <a:latin typeface="Franklin Gothic Medium" panose="020B0603020102020204" pitchFamily="34" charset="0"/>
              </a:rPr>
              <a:t>REFRESH</a:t>
            </a:r>
          </a:p>
          <a:p>
            <a:pPr marL="628650" lvl="1" indent="-285750">
              <a:lnSpc>
                <a:spcPct val="150000"/>
              </a:lnSpc>
              <a:buFontTx/>
              <a:buChar char="-"/>
            </a:pPr>
            <a:r>
              <a:rPr lang="en-US" sz="1600" dirty="0" smtClean="0">
                <a:latin typeface="Franklin Gothic Medium" panose="020B0603020102020204" pitchFamily="34" charset="0"/>
              </a:rPr>
              <a:t>DETACH</a:t>
            </a:r>
            <a:endParaRPr lang="en-US" sz="1600" dirty="0">
              <a:latin typeface="Franklin Gothic Medium" panose="020B06030201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40380" y="3712295"/>
            <a:ext cx="35245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r"/>
            <a:r>
              <a:rPr lang="en-US" sz="2000" i="1" dirty="0"/>
              <a:t>- All relationship annotations</a:t>
            </a:r>
          </a:p>
          <a:p>
            <a:pPr lvl="1" algn="r"/>
            <a:r>
              <a:rPr lang="en-US" sz="2000" i="1" dirty="0" smtClean="0"/>
              <a:t>- Default </a:t>
            </a:r>
            <a:r>
              <a:rPr lang="en-US" sz="2000" i="1" dirty="0"/>
              <a:t>is none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13" y="1147056"/>
            <a:ext cx="5357502" cy="238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75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125" y="318607"/>
            <a:ext cx="5799138" cy="437043"/>
          </a:xfrm>
        </p:spPr>
        <p:txBody>
          <a:bodyPr rtlCol="0"/>
          <a:lstStyle/>
          <a:p>
            <a:pPr>
              <a:defRPr/>
            </a:pPr>
            <a:r>
              <a:rPr lang="en-US" sz="2800" dirty="0" err="1" smtClean="0"/>
              <a:t>CascadeType</a:t>
            </a:r>
            <a:endParaRPr lang="en-US" sz="2800" dirty="0"/>
          </a:p>
        </p:txBody>
      </p:sp>
      <p:sp>
        <p:nvSpPr>
          <p:cNvPr id="23556" name="AutoShape 8" descr="Image result for gdpr"/>
          <p:cNvSpPr>
            <a:spLocks noChangeAspect="1" noChangeArrowheads="1"/>
          </p:cNvSpPr>
          <p:nvPr/>
        </p:nvSpPr>
        <p:spPr bwMode="auto">
          <a:xfrm>
            <a:off x="128588" y="-2452688"/>
            <a:ext cx="10248900" cy="512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291841" y="807949"/>
            <a:ext cx="529894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 5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1400" dirty="0" smtClean="0"/>
              <a:t>5.1 </a:t>
            </a:r>
            <a:r>
              <a:rPr lang="pt-BR" sz="1400" dirty="0" smtClean="0">
                <a:sym typeface="Wingdings" panose="05000000000000000000" pitchFamily="2" charset="2"/>
              </a:rPr>
              <a:t> m</a:t>
            </a:r>
            <a:r>
              <a:rPr lang="pt-BR" sz="1400" dirty="0" smtClean="0"/>
              <a:t>ap hero entity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1400" dirty="0" smtClean="0"/>
              <a:t>5.2 </a:t>
            </a:r>
            <a:r>
              <a:rPr lang="pt-BR" sz="1400" dirty="0" smtClean="0">
                <a:sym typeface="Wingdings" panose="05000000000000000000" pitchFamily="2" charset="2"/>
              </a:rPr>
              <a:t> create a new hero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1400" dirty="0" smtClean="0">
                <a:sym typeface="Wingdings" panose="05000000000000000000" pitchFamily="2" charset="2"/>
              </a:rPr>
              <a:t>5.3  create a new team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1400" dirty="0" smtClean="0"/>
              <a:t>5.4 </a:t>
            </a:r>
            <a:r>
              <a:rPr lang="pt-BR" sz="1400" dirty="0" smtClean="0">
                <a:sym typeface="Wingdings" panose="05000000000000000000" pitchFamily="2" charset="2"/>
              </a:rPr>
              <a:t> associate hero to the team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1400" dirty="0" smtClean="0">
                <a:sym typeface="Wingdings" panose="05000000000000000000" pitchFamily="2" charset="2"/>
              </a:rPr>
              <a:t>5.5  persist hero on the database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505" y="1013909"/>
            <a:ext cx="1544209" cy="19410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1841" y="2943571"/>
            <a:ext cx="529894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1400" dirty="0" smtClean="0"/>
              <a:t>5.5 </a:t>
            </a:r>
            <a:r>
              <a:rPr lang="pt-BR" sz="1400" dirty="0" smtClean="0">
                <a:sym typeface="Wingdings" panose="05000000000000000000" pitchFamily="2" charset="2"/>
              </a:rPr>
              <a:t> undo the cascade property at the hero class</a:t>
            </a:r>
            <a:endParaRPr lang="pt-BR" sz="14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1400" dirty="0" smtClean="0"/>
              <a:t>5.6 </a:t>
            </a:r>
            <a:r>
              <a:rPr lang="pt-BR" sz="1400" dirty="0" smtClean="0">
                <a:sym typeface="Wingdings" panose="05000000000000000000" pitchFamily="2" charset="2"/>
              </a:rPr>
              <a:t> persist team on the database</a:t>
            </a:r>
          </a:p>
          <a:p>
            <a:pPr marL="628650" lvl="1" indent="-285750">
              <a:lnSpc>
                <a:spcPct val="150000"/>
              </a:lnSpc>
              <a:buFontTx/>
              <a:buChar char="-"/>
            </a:pPr>
            <a:r>
              <a:rPr lang="pt-BR" sz="1400" dirty="0" smtClean="0">
                <a:sym typeface="Wingdings" panose="05000000000000000000" pitchFamily="2" charset="2"/>
              </a:rPr>
              <a:t>5.6.1  persist hero on the database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97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125" y="319088"/>
            <a:ext cx="5799138" cy="436562"/>
          </a:xfrm>
        </p:spPr>
        <p:txBody>
          <a:bodyPr rtlCol="0"/>
          <a:lstStyle/>
          <a:p>
            <a:pPr defTabSz="685783" eaLnBrk="1" fontAlgn="auto" hangingPunct="1">
              <a:spcAft>
                <a:spcPts val="0"/>
              </a:spcAft>
              <a:defRPr/>
            </a:pPr>
            <a:r>
              <a:rPr lang="en-IE" sz="2800" dirty="0" smtClean="0"/>
              <a:t>Agenda</a:t>
            </a:r>
            <a:endParaRPr lang="en-US" sz="2800" dirty="0"/>
          </a:p>
        </p:txBody>
      </p:sp>
      <p:sp>
        <p:nvSpPr>
          <p:cNvPr id="23556" name="AutoShape 8" descr="Image result for gdpr"/>
          <p:cNvSpPr>
            <a:spLocks noChangeAspect="1" noChangeArrowheads="1"/>
          </p:cNvSpPr>
          <p:nvPr/>
        </p:nvSpPr>
        <p:spPr bwMode="auto">
          <a:xfrm>
            <a:off x="128588" y="-2452688"/>
            <a:ext cx="10248900" cy="512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03141" y="867331"/>
            <a:ext cx="8240713" cy="343512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500" dirty="0" smtClean="0">
                <a:cs typeface="Arial" charset="0"/>
              </a:rPr>
              <a:t>JDBC</a:t>
            </a:r>
          </a:p>
          <a:p>
            <a:pPr>
              <a:lnSpc>
                <a:spcPct val="100000"/>
              </a:lnSpc>
            </a:pPr>
            <a:r>
              <a:rPr lang="en-US" sz="1500" dirty="0">
                <a:cs typeface="Arial" charset="0"/>
              </a:rPr>
              <a:t>ORM</a:t>
            </a:r>
          </a:p>
          <a:p>
            <a:pPr>
              <a:lnSpc>
                <a:spcPct val="100000"/>
              </a:lnSpc>
            </a:pPr>
            <a:r>
              <a:rPr lang="en-US" sz="1500" dirty="0" smtClean="0">
                <a:cs typeface="Arial" charset="0"/>
              </a:rPr>
              <a:t>JPA</a:t>
            </a:r>
            <a:endParaRPr lang="en-US" sz="1500" dirty="0">
              <a:cs typeface="Arial" charset="0"/>
            </a:endParaRPr>
          </a:p>
          <a:p>
            <a:pPr>
              <a:lnSpc>
                <a:spcPct val="100000"/>
              </a:lnSpc>
            </a:pPr>
            <a:r>
              <a:rPr lang="en-US" sz="1500" dirty="0" smtClean="0">
                <a:cs typeface="Arial" charset="0"/>
              </a:rPr>
              <a:t>Entity Life Cycle</a:t>
            </a:r>
            <a:endParaRPr lang="en-US" sz="1500" dirty="0">
              <a:cs typeface="Arial" charset="0"/>
            </a:endParaRPr>
          </a:p>
          <a:p>
            <a:pPr>
              <a:lnSpc>
                <a:spcPct val="100000"/>
              </a:lnSpc>
            </a:pPr>
            <a:r>
              <a:rPr lang="en-US" sz="1500" dirty="0">
                <a:cs typeface="Arial" charset="0"/>
              </a:rPr>
              <a:t>Mapping </a:t>
            </a:r>
            <a:r>
              <a:rPr lang="en-US" sz="1500" dirty="0" smtClean="0">
                <a:cs typeface="Arial" charset="0"/>
              </a:rPr>
              <a:t>Entities</a:t>
            </a:r>
          </a:p>
          <a:p>
            <a:pPr>
              <a:lnSpc>
                <a:spcPct val="100000"/>
              </a:lnSpc>
            </a:pPr>
            <a:r>
              <a:rPr lang="pt-BR" sz="1500" dirty="0" smtClean="0">
                <a:cs typeface="Arial" charset="0"/>
              </a:rPr>
              <a:t>CRUD operation</a:t>
            </a:r>
            <a:endParaRPr lang="en-US" sz="1500" dirty="0">
              <a:cs typeface="Arial" charset="0"/>
            </a:endParaRPr>
          </a:p>
          <a:p>
            <a:pPr>
              <a:lnSpc>
                <a:spcPct val="100000"/>
              </a:lnSpc>
            </a:pPr>
            <a:r>
              <a:rPr lang="en-US" sz="1500" dirty="0" smtClean="0">
                <a:cs typeface="Arial" charset="0"/>
              </a:rPr>
              <a:t>Relationship Mapping in JPA</a:t>
            </a:r>
            <a:endParaRPr lang="en-US" sz="1500" dirty="0">
              <a:cs typeface="Arial" charset="0"/>
            </a:endParaRPr>
          </a:p>
          <a:p>
            <a:pPr>
              <a:lnSpc>
                <a:spcPct val="100000"/>
              </a:lnSpc>
            </a:pPr>
            <a:r>
              <a:rPr lang="en-US" sz="1500" dirty="0">
                <a:cs typeface="Arial" charset="0"/>
              </a:rPr>
              <a:t>Cascade / </a:t>
            </a:r>
            <a:r>
              <a:rPr lang="en-US" sz="1500" dirty="0" smtClean="0">
                <a:cs typeface="Arial" charset="0"/>
              </a:rPr>
              <a:t>Fetch</a:t>
            </a:r>
          </a:p>
          <a:p>
            <a:pPr>
              <a:lnSpc>
                <a:spcPct val="100000"/>
              </a:lnSpc>
            </a:pPr>
            <a:r>
              <a:rPr lang="en-US" sz="1500" dirty="0" smtClean="0">
                <a:cs typeface="Arial" charset="0"/>
              </a:rPr>
              <a:t>HQL / SQL</a:t>
            </a:r>
            <a:endParaRPr lang="en-US" sz="1500" dirty="0">
              <a:cs typeface="Arial" charset="0"/>
            </a:endParaRPr>
          </a:p>
          <a:p>
            <a:pPr>
              <a:lnSpc>
                <a:spcPct val="100000"/>
              </a:lnSpc>
            </a:pPr>
            <a:endParaRPr lang="pt-BR" sz="1500" dirty="0" smtClean="0">
              <a:cs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762" y="483856"/>
            <a:ext cx="1375937" cy="10743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125" y="318607"/>
            <a:ext cx="2375421" cy="437043"/>
          </a:xfrm>
        </p:spPr>
        <p:txBody>
          <a:bodyPr rtlCol="0"/>
          <a:lstStyle/>
          <a:p>
            <a:pPr>
              <a:defRPr/>
            </a:pPr>
            <a:r>
              <a:rPr lang="en-US" sz="2800" dirty="0" err="1" smtClean="0"/>
              <a:t>FetchType</a:t>
            </a:r>
            <a:endParaRPr lang="en-US" sz="2800" dirty="0"/>
          </a:p>
        </p:txBody>
      </p:sp>
      <p:sp>
        <p:nvSpPr>
          <p:cNvPr id="23556" name="AutoShape 8" descr="Image result for gdpr"/>
          <p:cNvSpPr>
            <a:spLocks noChangeAspect="1" noChangeArrowheads="1"/>
          </p:cNvSpPr>
          <p:nvPr/>
        </p:nvSpPr>
        <p:spPr bwMode="auto">
          <a:xfrm>
            <a:off x="128588" y="-2452688"/>
            <a:ext cx="10248900" cy="512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337" y="2101964"/>
            <a:ext cx="1562100" cy="1657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357" y="2224793"/>
            <a:ext cx="1683279" cy="135773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148639" y="1698883"/>
            <a:ext cx="315586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 smtClean="0"/>
              <a:t>Load </a:t>
            </a:r>
            <a:r>
              <a:rPr lang="en-US" dirty="0"/>
              <a:t>all related objects immediately</a:t>
            </a:r>
          </a:p>
        </p:txBody>
      </p:sp>
      <p:sp>
        <p:nvSpPr>
          <p:cNvPr id="9" name="Rectangle 8"/>
          <p:cNvSpPr/>
          <p:nvPr/>
        </p:nvSpPr>
        <p:spPr>
          <a:xfrm>
            <a:off x="1005701" y="1698883"/>
            <a:ext cx="2279176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Load </a:t>
            </a:r>
            <a:r>
              <a:rPr lang="en-US" dirty="0"/>
              <a:t>the related </a:t>
            </a:r>
            <a:r>
              <a:rPr lang="en-US" dirty="0" smtClean="0"/>
              <a:t>if needed</a:t>
            </a:r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 bwMode="gray">
          <a:xfrm>
            <a:off x="4641551" y="1082612"/>
            <a:ext cx="2375421" cy="437043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0" anchor="b" anchorCtr="0">
            <a:spAutoFit/>
          </a:bodyPr>
          <a:lstStyle>
            <a:lvl1pPr algn="l" defTabSz="685783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2800" dirty="0" smtClean="0"/>
              <a:t>Eager</a:t>
            </a:r>
            <a:endParaRPr lang="en-US" sz="2800" dirty="0"/>
          </a:p>
        </p:txBody>
      </p:sp>
      <p:sp>
        <p:nvSpPr>
          <p:cNvPr id="12" name="Title 1"/>
          <p:cNvSpPr txBox="1">
            <a:spLocks/>
          </p:cNvSpPr>
          <p:nvPr/>
        </p:nvSpPr>
        <p:spPr bwMode="gray">
          <a:xfrm>
            <a:off x="1036408" y="1082612"/>
            <a:ext cx="1911513" cy="437043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0" anchor="b" anchorCtr="0">
            <a:spAutoFit/>
          </a:bodyPr>
          <a:lstStyle>
            <a:lvl1pPr algn="l" defTabSz="685783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2800" dirty="0" smtClean="0"/>
              <a:t>Lazy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9420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125" y="318607"/>
            <a:ext cx="2375421" cy="437043"/>
          </a:xfrm>
        </p:spPr>
        <p:txBody>
          <a:bodyPr rtlCol="0"/>
          <a:lstStyle/>
          <a:p>
            <a:pPr>
              <a:defRPr/>
            </a:pPr>
            <a:r>
              <a:rPr lang="en-US" sz="2800" dirty="0" err="1" smtClean="0"/>
              <a:t>FetchType</a:t>
            </a:r>
            <a:endParaRPr lang="en-US" sz="2800" dirty="0"/>
          </a:p>
        </p:txBody>
      </p:sp>
      <p:sp>
        <p:nvSpPr>
          <p:cNvPr id="23556" name="AutoShape 8" descr="Image result for gdpr"/>
          <p:cNvSpPr>
            <a:spLocks noChangeAspect="1" noChangeArrowheads="1"/>
          </p:cNvSpPr>
          <p:nvPr/>
        </p:nvSpPr>
        <p:spPr bwMode="auto">
          <a:xfrm>
            <a:off x="128588" y="-2452688"/>
            <a:ext cx="10248900" cy="512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1" name="Title 1"/>
          <p:cNvSpPr txBox="1">
            <a:spLocks/>
          </p:cNvSpPr>
          <p:nvPr/>
        </p:nvSpPr>
        <p:spPr bwMode="gray">
          <a:xfrm>
            <a:off x="5196028" y="1051108"/>
            <a:ext cx="2375421" cy="480747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0" anchor="b" anchorCtr="0">
            <a:spAutoFit/>
          </a:bodyPr>
          <a:lstStyle>
            <a:lvl1pPr algn="l" defTabSz="685783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2800" dirty="0" smtClean="0"/>
              <a:t>Eager</a:t>
            </a:r>
            <a:endParaRPr lang="en-US" sz="2800" dirty="0"/>
          </a:p>
        </p:txBody>
      </p:sp>
      <p:sp>
        <p:nvSpPr>
          <p:cNvPr id="12" name="Title 1"/>
          <p:cNvSpPr txBox="1">
            <a:spLocks/>
          </p:cNvSpPr>
          <p:nvPr/>
        </p:nvSpPr>
        <p:spPr bwMode="gray">
          <a:xfrm>
            <a:off x="1369272" y="1051108"/>
            <a:ext cx="1911513" cy="480747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0" anchor="b" anchorCtr="0">
            <a:spAutoFit/>
          </a:bodyPr>
          <a:lstStyle>
            <a:lvl1pPr algn="l" defTabSz="685783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2800" dirty="0" smtClean="0"/>
              <a:t>Lazy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335" y="1766217"/>
            <a:ext cx="3884024" cy="13827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401" y="1745426"/>
            <a:ext cx="4139257" cy="140148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55402" y="3176229"/>
            <a:ext cx="4139256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/>
              <a:t>Default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1338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125" y="318607"/>
            <a:ext cx="4023388" cy="437043"/>
          </a:xfrm>
        </p:spPr>
        <p:txBody>
          <a:bodyPr rtlCol="0"/>
          <a:lstStyle/>
          <a:p>
            <a:pPr>
              <a:defRPr/>
            </a:pPr>
            <a:r>
              <a:rPr lang="en-US" sz="2800" dirty="0" err="1" smtClean="0"/>
              <a:t>FetchType</a:t>
            </a:r>
            <a:r>
              <a:rPr lang="en-US" sz="2800" dirty="0" smtClean="0"/>
              <a:t> (log)</a:t>
            </a:r>
            <a:endParaRPr lang="en-US" sz="2800" dirty="0"/>
          </a:p>
        </p:txBody>
      </p:sp>
      <p:sp>
        <p:nvSpPr>
          <p:cNvPr id="23556" name="AutoShape 8" descr="Image result for gdpr"/>
          <p:cNvSpPr>
            <a:spLocks noChangeAspect="1" noChangeArrowheads="1"/>
          </p:cNvSpPr>
          <p:nvPr/>
        </p:nvSpPr>
        <p:spPr bwMode="auto">
          <a:xfrm>
            <a:off x="128588" y="-2452688"/>
            <a:ext cx="10248900" cy="512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1" name="Title 1"/>
          <p:cNvSpPr txBox="1">
            <a:spLocks/>
          </p:cNvSpPr>
          <p:nvPr/>
        </p:nvSpPr>
        <p:spPr bwMode="gray">
          <a:xfrm>
            <a:off x="5307806" y="459989"/>
            <a:ext cx="2375421" cy="437043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0" anchor="b" anchorCtr="0">
            <a:spAutoFit/>
          </a:bodyPr>
          <a:lstStyle>
            <a:lvl1pPr algn="l" defTabSz="685783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2800" dirty="0" smtClean="0"/>
              <a:t>Eager</a:t>
            </a:r>
            <a:endParaRPr lang="en-US" sz="2800" dirty="0"/>
          </a:p>
        </p:txBody>
      </p:sp>
      <p:sp>
        <p:nvSpPr>
          <p:cNvPr id="12" name="Title 1"/>
          <p:cNvSpPr txBox="1">
            <a:spLocks/>
          </p:cNvSpPr>
          <p:nvPr/>
        </p:nvSpPr>
        <p:spPr bwMode="gray">
          <a:xfrm>
            <a:off x="1077463" y="1169672"/>
            <a:ext cx="1911513" cy="437043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0" anchor="b" anchorCtr="0">
            <a:spAutoFit/>
          </a:bodyPr>
          <a:lstStyle>
            <a:lvl1pPr algn="l" defTabSz="685783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2800" dirty="0" smtClean="0"/>
              <a:t>Lazy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72" y="1688601"/>
            <a:ext cx="3448964" cy="13343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3051" y="969626"/>
            <a:ext cx="4224802" cy="398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76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125" y="318607"/>
            <a:ext cx="5799138" cy="437043"/>
          </a:xfrm>
        </p:spPr>
        <p:txBody>
          <a:bodyPr rtlCol="0"/>
          <a:lstStyle/>
          <a:p>
            <a:pPr>
              <a:defRPr/>
            </a:pPr>
            <a:r>
              <a:rPr lang="en-US" sz="2800" dirty="0" err="1" smtClean="0"/>
              <a:t>FetchType</a:t>
            </a:r>
            <a:endParaRPr lang="en-US" sz="2800" dirty="0"/>
          </a:p>
        </p:txBody>
      </p:sp>
      <p:sp>
        <p:nvSpPr>
          <p:cNvPr id="23556" name="AutoShape 8" descr="Image result for gdpr"/>
          <p:cNvSpPr>
            <a:spLocks noChangeAspect="1" noChangeArrowheads="1"/>
          </p:cNvSpPr>
          <p:nvPr/>
        </p:nvSpPr>
        <p:spPr bwMode="auto">
          <a:xfrm>
            <a:off x="128588" y="-2452688"/>
            <a:ext cx="10248900" cy="512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291841" y="807949"/>
            <a:ext cx="5298942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 6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1400" dirty="0" smtClean="0"/>
              <a:t>6.1 </a:t>
            </a:r>
            <a:r>
              <a:rPr lang="pt-BR" sz="1400" dirty="0" smtClean="0">
                <a:sym typeface="Wingdings" panose="05000000000000000000" pitchFamily="2" charset="2"/>
              </a:rPr>
              <a:t> m</a:t>
            </a:r>
            <a:r>
              <a:rPr lang="pt-BR" sz="1400" dirty="0" smtClean="0"/>
              <a:t>ap team </a:t>
            </a:r>
            <a:r>
              <a:rPr lang="pt-BR" sz="1400" dirty="0" smtClean="0"/>
              <a:t>entity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1400" dirty="0" smtClean="0"/>
              <a:t>6.2 </a:t>
            </a:r>
            <a:r>
              <a:rPr lang="pt-BR" sz="1400" dirty="0">
                <a:sym typeface="Wingdings" panose="05000000000000000000" pitchFamily="2" charset="2"/>
              </a:rPr>
              <a:t> At the application.properties change the property </a:t>
            </a:r>
            <a:r>
              <a:rPr lang="pt-BR" sz="1400" b="1" dirty="0">
                <a:sym typeface="Wingdings" panose="05000000000000000000" pitchFamily="2" charset="2"/>
              </a:rPr>
              <a:t>spring.jpa.show-sql=</a:t>
            </a:r>
            <a:r>
              <a:rPr lang="pt-BR" sz="1400" b="1" dirty="0">
                <a:solidFill>
                  <a:schemeClr val="accent4">
                    <a:lumMod val="75000"/>
                  </a:schemeClr>
                </a:solidFill>
                <a:sym typeface="Wingdings" panose="05000000000000000000" pitchFamily="2" charset="2"/>
              </a:rPr>
              <a:t>true</a:t>
            </a:r>
            <a:endParaRPr lang="pt-BR" sz="14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1400" dirty="0" smtClean="0"/>
              <a:t>6.3 </a:t>
            </a:r>
            <a:r>
              <a:rPr lang="pt-BR" sz="1400" dirty="0" smtClean="0">
                <a:sym typeface="Wingdings" panose="05000000000000000000" pitchFamily="2" charset="2"/>
              </a:rPr>
              <a:t> invoke teamRepository.findAll()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505" y="1013909"/>
            <a:ext cx="1544209" cy="194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72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125" y="318607"/>
            <a:ext cx="5799138" cy="437043"/>
          </a:xfrm>
        </p:spPr>
        <p:txBody>
          <a:bodyPr rtlCol="0"/>
          <a:lstStyle/>
          <a:p>
            <a:pPr>
              <a:defRPr/>
            </a:pPr>
            <a:r>
              <a:rPr lang="pt-BR" sz="2800" dirty="0" smtClean="0"/>
              <a:t>Finding Entities</a:t>
            </a:r>
            <a:endParaRPr lang="en-US" sz="2800" dirty="0"/>
          </a:p>
        </p:txBody>
      </p:sp>
      <p:sp>
        <p:nvSpPr>
          <p:cNvPr id="23556" name="AutoShape 8" descr="Image result for gdpr"/>
          <p:cNvSpPr>
            <a:spLocks noChangeAspect="1" noChangeArrowheads="1"/>
          </p:cNvSpPr>
          <p:nvPr/>
        </p:nvSpPr>
        <p:spPr bwMode="auto">
          <a:xfrm>
            <a:off x="128588" y="-2452688"/>
            <a:ext cx="10248900" cy="512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03141" y="867331"/>
            <a:ext cx="2720892" cy="34049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HQL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5818" y="1346020"/>
            <a:ext cx="48172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400" dirty="0" smtClean="0"/>
              <a:t>Object </a:t>
            </a:r>
            <a:r>
              <a:rPr lang="en-US" sz="1400" dirty="0"/>
              <a:t>model focused </a:t>
            </a:r>
            <a:endParaRPr lang="en-US" sz="14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1400" dirty="0" smtClean="0"/>
              <a:t>Similar to SQL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1400" dirty="0" smtClean="0"/>
              <a:t>It works as entity (not  table)</a:t>
            </a:r>
            <a:endParaRPr lang="pt-BR" sz="1400" dirty="0" smtClean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1400" dirty="0" smtClean="0">
                <a:sym typeface="Wingdings" panose="05000000000000000000" pitchFamily="2" charset="2"/>
              </a:rPr>
              <a:t>Portable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204" y="932262"/>
            <a:ext cx="3910400" cy="179534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455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125" y="318607"/>
            <a:ext cx="5799138" cy="437043"/>
          </a:xfrm>
        </p:spPr>
        <p:txBody>
          <a:bodyPr rtlCol="0"/>
          <a:lstStyle/>
          <a:p>
            <a:pPr>
              <a:defRPr/>
            </a:pPr>
            <a:r>
              <a:rPr lang="pt-BR" sz="2800" dirty="0" smtClean="0"/>
              <a:t>Finding Entities</a:t>
            </a:r>
            <a:endParaRPr lang="en-US" sz="2800" dirty="0"/>
          </a:p>
        </p:txBody>
      </p:sp>
      <p:sp>
        <p:nvSpPr>
          <p:cNvPr id="23556" name="AutoShape 8" descr="Image result for gdpr"/>
          <p:cNvSpPr>
            <a:spLocks noChangeAspect="1" noChangeArrowheads="1"/>
          </p:cNvSpPr>
          <p:nvPr/>
        </p:nvSpPr>
        <p:spPr bwMode="auto">
          <a:xfrm>
            <a:off x="128588" y="-2452688"/>
            <a:ext cx="10248900" cy="512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03141" y="867331"/>
            <a:ext cx="2720892" cy="34049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HQL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512" y="1571596"/>
            <a:ext cx="6865095" cy="99418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04029" y="1156098"/>
            <a:ext cx="159245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dirty="0" smtClean="0"/>
              <a:t>Finding all heroes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097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125" y="318607"/>
            <a:ext cx="5799138" cy="437043"/>
          </a:xfrm>
        </p:spPr>
        <p:txBody>
          <a:bodyPr rtlCol="0"/>
          <a:lstStyle/>
          <a:p>
            <a:pPr>
              <a:defRPr/>
            </a:pPr>
            <a:r>
              <a:rPr lang="pt-BR" sz="2800" dirty="0"/>
              <a:t>Finding Entities</a:t>
            </a:r>
            <a:endParaRPr lang="en-US" sz="2800" dirty="0"/>
          </a:p>
        </p:txBody>
      </p:sp>
      <p:sp>
        <p:nvSpPr>
          <p:cNvPr id="23556" name="AutoShape 8" descr="Image result for gdpr"/>
          <p:cNvSpPr>
            <a:spLocks noChangeAspect="1" noChangeArrowheads="1"/>
          </p:cNvSpPr>
          <p:nvPr/>
        </p:nvSpPr>
        <p:spPr bwMode="auto">
          <a:xfrm>
            <a:off x="128588" y="-2452688"/>
            <a:ext cx="10248900" cy="512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291841" y="807949"/>
            <a:ext cx="556987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 </a:t>
            </a:r>
            <a:r>
              <a:rPr lang="pt-B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pt-BR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1400" dirty="0" smtClean="0"/>
              <a:t>7.1 </a:t>
            </a:r>
            <a:r>
              <a:rPr lang="pt-BR" sz="1400" dirty="0" smtClean="0">
                <a:sym typeface="Wingdings" panose="05000000000000000000" pitchFamily="2" charset="2"/>
              </a:rPr>
              <a:t> </a:t>
            </a:r>
            <a:r>
              <a:rPr lang="pt-BR" sz="1400" dirty="0" smtClean="0">
                <a:sym typeface="Wingdings" panose="05000000000000000000" pitchFamily="2" charset="2"/>
              </a:rPr>
              <a:t>write the method findAll at the class MissionRepository.java </a:t>
            </a:r>
            <a:endParaRPr lang="pt-BR" sz="14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1400" dirty="0" smtClean="0"/>
              <a:t>7.2 </a:t>
            </a:r>
            <a:r>
              <a:rPr lang="pt-BR" sz="1400" dirty="0" smtClean="0">
                <a:sym typeface="Wingdings" panose="05000000000000000000" pitchFamily="2" charset="2"/>
              </a:rPr>
              <a:t> invoke </a:t>
            </a:r>
            <a:r>
              <a:rPr lang="pt-BR" sz="1400" dirty="0" smtClean="0">
                <a:sym typeface="Wingdings" panose="05000000000000000000" pitchFamily="2" charset="2"/>
              </a:rPr>
              <a:t>missionRepository.findAll</a:t>
            </a:r>
            <a:r>
              <a:rPr lang="pt-BR" sz="1400" dirty="0" smtClean="0">
                <a:sym typeface="Wingdings" panose="05000000000000000000" pitchFamily="2" charset="2"/>
              </a:rPr>
              <a:t>()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505" y="1013909"/>
            <a:ext cx="1544209" cy="19410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432" y="1922077"/>
            <a:ext cx="3951786" cy="76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3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125" y="318607"/>
            <a:ext cx="5799138" cy="437043"/>
          </a:xfrm>
        </p:spPr>
        <p:txBody>
          <a:bodyPr rtlCol="0"/>
          <a:lstStyle/>
          <a:p>
            <a:pPr>
              <a:defRPr/>
            </a:pPr>
            <a:r>
              <a:rPr lang="pt-BR" sz="2800" dirty="0" smtClean="0"/>
              <a:t>Finding Entities</a:t>
            </a:r>
            <a:endParaRPr lang="en-US" sz="2800" dirty="0"/>
          </a:p>
        </p:txBody>
      </p:sp>
      <p:sp>
        <p:nvSpPr>
          <p:cNvPr id="23556" name="AutoShape 8" descr="Image result for gdpr"/>
          <p:cNvSpPr>
            <a:spLocks noChangeAspect="1" noChangeArrowheads="1"/>
          </p:cNvSpPr>
          <p:nvPr/>
        </p:nvSpPr>
        <p:spPr bwMode="auto">
          <a:xfrm>
            <a:off x="128588" y="-2452688"/>
            <a:ext cx="10248900" cy="512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03141" y="867331"/>
            <a:ext cx="2720892" cy="34049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HQL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7358" y="1059804"/>
            <a:ext cx="1592458" cy="370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dirty="0" smtClean="0"/>
              <a:t>Finding </a:t>
            </a:r>
            <a:r>
              <a:rPr lang="pt-BR" sz="1400" dirty="0" smtClean="0"/>
              <a:t>by ID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469" y="1553474"/>
            <a:ext cx="5375573" cy="9950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469" y="2864236"/>
            <a:ext cx="5364631" cy="152422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016031" y="2486551"/>
            <a:ext cx="1592458" cy="370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dirty="0" smtClean="0"/>
              <a:t>or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0830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125" y="318607"/>
            <a:ext cx="5799138" cy="437043"/>
          </a:xfrm>
        </p:spPr>
        <p:txBody>
          <a:bodyPr rtlCol="0"/>
          <a:lstStyle/>
          <a:p>
            <a:pPr>
              <a:defRPr/>
            </a:pPr>
            <a:r>
              <a:rPr lang="pt-BR" sz="2800" dirty="0"/>
              <a:t>Finding Entities</a:t>
            </a:r>
            <a:endParaRPr lang="en-US" sz="2800" dirty="0"/>
          </a:p>
        </p:txBody>
      </p:sp>
      <p:sp>
        <p:nvSpPr>
          <p:cNvPr id="23556" name="AutoShape 8" descr="Image result for gdpr"/>
          <p:cNvSpPr>
            <a:spLocks noChangeAspect="1" noChangeArrowheads="1"/>
          </p:cNvSpPr>
          <p:nvPr/>
        </p:nvSpPr>
        <p:spPr bwMode="auto">
          <a:xfrm>
            <a:off x="128588" y="-2452688"/>
            <a:ext cx="10248900" cy="512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291841" y="807949"/>
            <a:ext cx="556987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 </a:t>
            </a:r>
            <a:r>
              <a:rPr lang="pt-B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pt-BR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1400" dirty="0"/>
              <a:t>8</a:t>
            </a:r>
            <a:r>
              <a:rPr lang="pt-BR" sz="1400" dirty="0" smtClean="0"/>
              <a:t>.1 </a:t>
            </a:r>
            <a:r>
              <a:rPr lang="pt-BR" sz="1400" dirty="0" smtClean="0">
                <a:sym typeface="Wingdings" panose="05000000000000000000" pitchFamily="2" charset="2"/>
              </a:rPr>
              <a:t> </a:t>
            </a:r>
            <a:r>
              <a:rPr lang="pt-BR" sz="1400" dirty="0" smtClean="0">
                <a:sym typeface="Wingdings" panose="05000000000000000000" pitchFamily="2" charset="2"/>
              </a:rPr>
              <a:t>write the method findById at the class HeroRepository.java </a:t>
            </a:r>
            <a:endParaRPr lang="pt-BR" sz="14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1400" dirty="0"/>
              <a:t>8</a:t>
            </a:r>
            <a:r>
              <a:rPr lang="pt-BR" sz="1400" dirty="0" smtClean="0"/>
              <a:t>.2 </a:t>
            </a:r>
            <a:r>
              <a:rPr lang="pt-BR" sz="1400" dirty="0" smtClean="0">
                <a:sym typeface="Wingdings" panose="05000000000000000000" pitchFamily="2" charset="2"/>
              </a:rPr>
              <a:t> invoke </a:t>
            </a:r>
            <a:r>
              <a:rPr lang="pt-BR" sz="1400" dirty="0" smtClean="0">
                <a:sym typeface="Wingdings" panose="05000000000000000000" pitchFamily="2" charset="2"/>
              </a:rPr>
              <a:t>heroRepository.findById(heroes.get(0).getId())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505" y="1013909"/>
            <a:ext cx="1544209" cy="194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8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125" y="318607"/>
            <a:ext cx="5799138" cy="437043"/>
          </a:xfrm>
        </p:spPr>
        <p:txBody>
          <a:bodyPr rtlCol="0"/>
          <a:lstStyle/>
          <a:p>
            <a:pPr>
              <a:defRPr/>
            </a:pPr>
            <a:r>
              <a:rPr lang="pt-BR" sz="2800" dirty="0" smtClean="0"/>
              <a:t>Finding Entities</a:t>
            </a:r>
            <a:endParaRPr lang="en-US" sz="2800" dirty="0"/>
          </a:p>
        </p:txBody>
      </p:sp>
      <p:sp>
        <p:nvSpPr>
          <p:cNvPr id="23556" name="AutoShape 8" descr="Image result for gdpr"/>
          <p:cNvSpPr>
            <a:spLocks noChangeAspect="1" noChangeArrowheads="1"/>
          </p:cNvSpPr>
          <p:nvPr/>
        </p:nvSpPr>
        <p:spPr bwMode="auto">
          <a:xfrm>
            <a:off x="128588" y="-2452688"/>
            <a:ext cx="10248900" cy="512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03141" y="867331"/>
            <a:ext cx="2720892" cy="34049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HQL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04028" y="1156098"/>
            <a:ext cx="356455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dirty="0" smtClean="0"/>
              <a:t>Finding </a:t>
            </a:r>
            <a:r>
              <a:rPr lang="pt-BR" sz="1400" dirty="0" smtClean="0"/>
              <a:t>by initial name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028" y="1641871"/>
            <a:ext cx="7453484" cy="180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64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125" y="318607"/>
            <a:ext cx="5799138" cy="437043"/>
          </a:xfrm>
        </p:spPr>
        <p:txBody>
          <a:bodyPr rtlCol="0"/>
          <a:lstStyle/>
          <a:p>
            <a:pPr>
              <a:defRPr/>
            </a:pPr>
            <a:r>
              <a:rPr lang="en-US" sz="2800" dirty="0" smtClean="0"/>
              <a:t>Relationship Mapping</a:t>
            </a:r>
            <a:endParaRPr lang="en-US" sz="2800" dirty="0"/>
          </a:p>
        </p:txBody>
      </p:sp>
      <p:sp>
        <p:nvSpPr>
          <p:cNvPr id="23556" name="AutoShape 8" descr="Image result for gdpr"/>
          <p:cNvSpPr>
            <a:spLocks noChangeAspect="1" noChangeArrowheads="1"/>
          </p:cNvSpPr>
          <p:nvPr/>
        </p:nvSpPr>
        <p:spPr bwMode="auto">
          <a:xfrm>
            <a:off x="128588" y="-2452688"/>
            <a:ext cx="10248900" cy="512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03141" y="867331"/>
            <a:ext cx="2720892" cy="34049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b="1" smtClean="0"/>
              <a:t>Mapping Entities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1192" y="1243886"/>
            <a:ext cx="4817220" cy="321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 1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1400" dirty="0" smtClean="0"/>
              <a:t>1.1 </a:t>
            </a:r>
            <a:r>
              <a:rPr lang="pt-BR" sz="1400" dirty="0" smtClean="0">
                <a:sym typeface="Wingdings" panose="05000000000000000000" pitchFamily="2" charset="2"/>
              </a:rPr>
              <a:t> m</a:t>
            </a:r>
            <a:r>
              <a:rPr lang="pt-BR" sz="1400" dirty="0" smtClean="0"/>
              <a:t>ap team entity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1400" dirty="0" smtClean="0"/>
              <a:t>1.2 </a:t>
            </a:r>
            <a:r>
              <a:rPr lang="pt-BR" sz="1400" dirty="0" smtClean="0">
                <a:sym typeface="Wingdings" panose="05000000000000000000" pitchFamily="2" charset="2"/>
              </a:rPr>
              <a:t> create a persist method at TeamRepository.java</a:t>
            </a:r>
            <a:endParaRPr lang="pt-BR" sz="14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1400" dirty="0" smtClean="0"/>
              <a:t>1.3 </a:t>
            </a:r>
            <a:r>
              <a:rPr lang="pt-BR" sz="1400" dirty="0" smtClean="0">
                <a:sym typeface="Wingdings" panose="05000000000000000000" pitchFamily="2" charset="2"/>
              </a:rPr>
              <a:t> create a merge method at TeamRepository.java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1400" dirty="0">
                <a:sym typeface="Wingdings" panose="05000000000000000000" pitchFamily="2" charset="2"/>
              </a:rPr>
              <a:t>1.4  At </a:t>
            </a:r>
            <a:r>
              <a:rPr lang="pt-BR" sz="1400" dirty="0" smtClean="0">
                <a:sym typeface="Wingdings" panose="05000000000000000000" pitchFamily="2" charset="2"/>
              </a:rPr>
              <a:t>HibernateTrainingApplication#run</a:t>
            </a:r>
          </a:p>
          <a:p>
            <a:pPr marL="628650" lvl="1" indent="-285750">
              <a:lnSpc>
                <a:spcPct val="150000"/>
              </a:lnSpc>
              <a:buFontTx/>
              <a:buChar char="-"/>
            </a:pPr>
            <a:r>
              <a:rPr lang="pt-BR" sz="1400" dirty="0" smtClean="0"/>
              <a:t>Instanciate new team</a:t>
            </a:r>
          </a:p>
          <a:p>
            <a:pPr marL="628650" lvl="1" indent="-285750">
              <a:lnSpc>
                <a:spcPct val="150000"/>
              </a:lnSpc>
              <a:buFontTx/>
              <a:buChar char="-"/>
            </a:pPr>
            <a:r>
              <a:rPr lang="pt-BR" sz="1400" dirty="0" smtClean="0"/>
              <a:t>Save a new team on the database</a:t>
            </a:r>
          </a:p>
          <a:p>
            <a:pPr marL="628650" lvl="1" indent="-285750">
              <a:lnSpc>
                <a:spcPct val="150000"/>
              </a:lnSpc>
              <a:buFontTx/>
              <a:buChar char="-"/>
            </a:pPr>
            <a:r>
              <a:rPr lang="pt-BR" sz="1400" dirty="0" smtClean="0"/>
              <a:t>Update  the team’s name</a:t>
            </a:r>
          </a:p>
          <a:p>
            <a:pPr marL="628650" lvl="1" indent="-285750">
              <a:lnSpc>
                <a:spcPct val="150000"/>
              </a:lnSpc>
              <a:buFontTx/>
              <a:buChar char="-"/>
            </a:pPr>
            <a:r>
              <a:rPr lang="pt-BR" sz="1400" dirty="0" smtClean="0"/>
              <a:t>Update the team on the database</a:t>
            </a:r>
          </a:p>
          <a:p>
            <a:pPr marL="628650" lvl="1" indent="-285750">
              <a:buFontTx/>
              <a:buChar char="-"/>
            </a:pP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505" y="1013909"/>
            <a:ext cx="1544209" cy="194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67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125" y="318607"/>
            <a:ext cx="5799138" cy="437043"/>
          </a:xfrm>
        </p:spPr>
        <p:txBody>
          <a:bodyPr rtlCol="0"/>
          <a:lstStyle/>
          <a:p>
            <a:pPr>
              <a:defRPr/>
            </a:pPr>
            <a:r>
              <a:rPr lang="pt-BR" sz="2800" dirty="0"/>
              <a:t>Finding Entities</a:t>
            </a:r>
            <a:endParaRPr lang="en-US" sz="2800" dirty="0"/>
          </a:p>
        </p:txBody>
      </p:sp>
      <p:sp>
        <p:nvSpPr>
          <p:cNvPr id="23556" name="AutoShape 8" descr="Image result for gdpr"/>
          <p:cNvSpPr>
            <a:spLocks noChangeAspect="1" noChangeArrowheads="1"/>
          </p:cNvSpPr>
          <p:nvPr/>
        </p:nvSpPr>
        <p:spPr bwMode="auto">
          <a:xfrm>
            <a:off x="128588" y="-2452688"/>
            <a:ext cx="10248900" cy="512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291841" y="807949"/>
            <a:ext cx="55698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 </a:t>
            </a:r>
            <a:r>
              <a:rPr lang="pt-B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pt-BR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1400" dirty="0" smtClean="0"/>
              <a:t>9.1 </a:t>
            </a:r>
            <a:r>
              <a:rPr lang="pt-BR" sz="1400" dirty="0" smtClean="0">
                <a:sym typeface="Wingdings" panose="05000000000000000000" pitchFamily="2" charset="2"/>
              </a:rPr>
              <a:t> </a:t>
            </a:r>
            <a:r>
              <a:rPr lang="pt-BR" sz="1400" dirty="0" smtClean="0">
                <a:sym typeface="Wingdings" panose="05000000000000000000" pitchFamily="2" charset="2"/>
              </a:rPr>
              <a:t>write the method findByInitialName at the class HeroRepository.java </a:t>
            </a:r>
            <a:endParaRPr lang="pt-BR" sz="14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1400" dirty="0" smtClean="0"/>
              <a:t>9.2 </a:t>
            </a:r>
            <a:r>
              <a:rPr lang="pt-BR" sz="1400" dirty="0" smtClean="0">
                <a:sym typeface="Wingdings" panose="05000000000000000000" pitchFamily="2" charset="2"/>
              </a:rPr>
              <a:t> invoke </a:t>
            </a:r>
            <a:r>
              <a:rPr lang="pt-BR" sz="1400" dirty="0" smtClean="0">
                <a:sym typeface="Wingdings" panose="05000000000000000000" pitchFamily="2" charset="2"/>
              </a:rPr>
              <a:t>heroRepository.findByInitialName(“M”)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505" y="1013909"/>
            <a:ext cx="1544209" cy="194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24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125" y="318607"/>
            <a:ext cx="5799138" cy="437043"/>
          </a:xfrm>
        </p:spPr>
        <p:txBody>
          <a:bodyPr rtlCol="0"/>
          <a:lstStyle/>
          <a:p>
            <a:pPr>
              <a:defRPr/>
            </a:pPr>
            <a:r>
              <a:rPr lang="pt-BR" sz="2800" dirty="0" smtClean="0"/>
              <a:t>Finding Entities</a:t>
            </a:r>
            <a:endParaRPr lang="en-US" sz="2800" dirty="0"/>
          </a:p>
        </p:txBody>
      </p:sp>
      <p:sp>
        <p:nvSpPr>
          <p:cNvPr id="23556" name="AutoShape 8" descr="Image result for gdpr"/>
          <p:cNvSpPr>
            <a:spLocks noChangeAspect="1" noChangeArrowheads="1"/>
          </p:cNvSpPr>
          <p:nvPr/>
        </p:nvSpPr>
        <p:spPr bwMode="auto">
          <a:xfrm>
            <a:off x="128588" y="-2452688"/>
            <a:ext cx="10248900" cy="512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03141" y="867331"/>
            <a:ext cx="2720892" cy="34049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HQL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67550" y="792329"/>
            <a:ext cx="530806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dirty="0" smtClean="0"/>
              <a:t>Finding </a:t>
            </a:r>
            <a:r>
              <a:rPr lang="pt-BR" sz="1400" dirty="0" smtClean="0"/>
              <a:t>the heroes of a mission (contains mission’s name)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8" y="1182635"/>
            <a:ext cx="8869558" cy="121595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03141" y="2941850"/>
            <a:ext cx="4426862" cy="1131079"/>
          </a:xfrm>
          <a:prstGeom prst="rect">
            <a:avLst/>
          </a:prstGeom>
          <a:solidFill>
            <a:schemeClr val="accent6">
              <a:lumMod val="9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5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hero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Hero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hero</a:t>
            </a:r>
            <a:r>
              <a:rPr lang="en-US" sz="15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500" dirty="0" smtClean="0">
              <a:solidFill>
                <a:schemeClr val="accent4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5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INNER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JOIN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hero.missionList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mission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5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mission.name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like :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51069" y="2595602"/>
            <a:ext cx="4234928" cy="182357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</a:rPr>
              <a:t>Hero</a:t>
            </a:r>
            <a:r>
              <a:rPr lang="en-US" sz="1500" dirty="0"/>
              <a:t>: </a:t>
            </a:r>
            <a:r>
              <a:rPr lang="en-US" sz="1500" dirty="0" smtClean="0"/>
              <a:t>Entity</a:t>
            </a:r>
            <a:endParaRPr lang="en-US" sz="15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accent4"/>
                </a:solidFill>
              </a:rPr>
              <a:t>hero</a:t>
            </a:r>
            <a:r>
              <a:rPr lang="en-US" sz="1500" dirty="0"/>
              <a:t>: alias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1" dirty="0" err="1"/>
              <a:t>hero.missionList</a:t>
            </a:r>
            <a:r>
              <a:rPr lang="en-US" sz="1500" dirty="0"/>
              <a:t>: get method at the Hero.java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accent1"/>
                </a:solidFill>
              </a:rPr>
              <a:t>mission</a:t>
            </a:r>
            <a:r>
              <a:rPr lang="en-US" sz="1500" dirty="0"/>
              <a:t>: alias of the INNER JOIN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7030A0"/>
                </a:solidFill>
              </a:rPr>
              <a:t>mission.name</a:t>
            </a:r>
            <a:r>
              <a:rPr lang="en-US" sz="1500" dirty="0"/>
              <a:t>: get method at the Mission.java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31051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125" y="318607"/>
            <a:ext cx="5799138" cy="437043"/>
          </a:xfrm>
        </p:spPr>
        <p:txBody>
          <a:bodyPr rtlCol="0"/>
          <a:lstStyle/>
          <a:p>
            <a:pPr>
              <a:defRPr/>
            </a:pPr>
            <a:r>
              <a:rPr lang="pt-BR" sz="2800" dirty="0"/>
              <a:t>Finding Entities</a:t>
            </a:r>
            <a:endParaRPr lang="en-US" sz="2800" dirty="0"/>
          </a:p>
        </p:txBody>
      </p:sp>
      <p:sp>
        <p:nvSpPr>
          <p:cNvPr id="23556" name="AutoShape 8" descr="Image result for gdpr"/>
          <p:cNvSpPr>
            <a:spLocks noChangeAspect="1" noChangeArrowheads="1"/>
          </p:cNvSpPr>
          <p:nvPr/>
        </p:nvSpPr>
        <p:spPr bwMode="auto">
          <a:xfrm>
            <a:off x="128588" y="-2452688"/>
            <a:ext cx="10248900" cy="512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291841" y="807949"/>
            <a:ext cx="55698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 </a:t>
            </a:r>
            <a:r>
              <a:rPr lang="pt-B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pt-BR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1400" dirty="0" smtClean="0"/>
              <a:t>10.1 </a:t>
            </a:r>
            <a:r>
              <a:rPr lang="pt-BR" sz="1400" dirty="0" smtClean="0">
                <a:sym typeface="Wingdings" panose="05000000000000000000" pitchFamily="2" charset="2"/>
              </a:rPr>
              <a:t> </a:t>
            </a:r>
            <a:r>
              <a:rPr lang="pt-BR" sz="1400" dirty="0" smtClean="0">
                <a:sym typeface="Wingdings" panose="05000000000000000000" pitchFamily="2" charset="2"/>
              </a:rPr>
              <a:t>write the </a:t>
            </a:r>
            <a:r>
              <a:rPr lang="pt-BR" sz="1400" dirty="0">
                <a:sym typeface="Wingdings" panose="05000000000000000000" pitchFamily="2" charset="2"/>
              </a:rPr>
              <a:t>method </a:t>
            </a:r>
            <a:r>
              <a:rPr lang="pt-BR" sz="1400" dirty="0" smtClean="0">
                <a:sym typeface="Wingdings" panose="05000000000000000000" pitchFamily="2" charset="2"/>
              </a:rPr>
              <a:t>findHeroesByMissionName at </a:t>
            </a:r>
            <a:r>
              <a:rPr lang="pt-BR" sz="1400" dirty="0" smtClean="0">
                <a:sym typeface="Wingdings" panose="05000000000000000000" pitchFamily="2" charset="2"/>
              </a:rPr>
              <a:t>the class HeroRepository.java </a:t>
            </a:r>
            <a:endParaRPr lang="pt-BR" sz="14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1400" dirty="0" smtClean="0"/>
              <a:t>10.2 </a:t>
            </a:r>
            <a:r>
              <a:rPr lang="pt-BR" sz="1400" dirty="0" smtClean="0">
                <a:sym typeface="Wingdings" panose="05000000000000000000" pitchFamily="2" charset="2"/>
              </a:rPr>
              <a:t> invoke </a:t>
            </a:r>
            <a:r>
              <a:rPr lang="pt-BR" sz="1400" dirty="0">
                <a:sym typeface="Wingdings" panose="05000000000000000000" pitchFamily="2" charset="2"/>
              </a:rPr>
              <a:t>heroRepository. </a:t>
            </a:r>
            <a:r>
              <a:rPr lang="pt-BR" sz="1400" dirty="0" smtClean="0">
                <a:sym typeface="Wingdings" panose="05000000000000000000" pitchFamily="2" charset="2"/>
              </a:rPr>
              <a:t>findHeroesByMissionName(“</a:t>
            </a:r>
            <a:r>
              <a:rPr lang="pt-BR" sz="1400" dirty="0" smtClean="0">
                <a:sym typeface="Wingdings" panose="05000000000000000000" pitchFamily="2" charset="2"/>
              </a:rPr>
              <a:t>Rescue”)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505" y="1013909"/>
            <a:ext cx="1544209" cy="194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18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125" y="318607"/>
            <a:ext cx="5799138" cy="437043"/>
          </a:xfrm>
        </p:spPr>
        <p:txBody>
          <a:bodyPr rtlCol="0"/>
          <a:lstStyle/>
          <a:p>
            <a:pPr>
              <a:defRPr/>
            </a:pPr>
            <a:r>
              <a:rPr lang="pt-BR" sz="2800" dirty="0" smtClean="0"/>
              <a:t>Finding Entities</a:t>
            </a:r>
            <a:endParaRPr lang="en-US" sz="2800" dirty="0"/>
          </a:p>
        </p:txBody>
      </p:sp>
      <p:sp>
        <p:nvSpPr>
          <p:cNvPr id="23556" name="AutoShape 8" descr="Image result for gdpr"/>
          <p:cNvSpPr>
            <a:spLocks noChangeAspect="1" noChangeArrowheads="1"/>
          </p:cNvSpPr>
          <p:nvPr/>
        </p:nvSpPr>
        <p:spPr bwMode="auto">
          <a:xfrm>
            <a:off x="128588" y="-2452688"/>
            <a:ext cx="10248900" cy="512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03141" y="867331"/>
            <a:ext cx="2720892" cy="34049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Other examples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5944" r="47549"/>
          <a:stretch/>
        </p:blipFill>
        <p:spPr>
          <a:xfrm>
            <a:off x="822655" y="1351874"/>
            <a:ext cx="5497711" cy="220336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737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125" y="318607"/>
            <a:ext cx="5799138" cy="437043"/>
          </a:xfrm>
        </p:spPr>
        <p:txBody>
          <a:bodyPr rtlCol="0"/>
          <a:lstStyle/>
          <a:p>
            <a:pPr>
              <a:defRPr/>
            </a:pPr>
            <a:r>
              <a:rPr lang="pt-BR" sz="2800" dirty="0" smtClean="0"/>
              <a:t>Finding Entities</a:t>
            </a:r>
            <a:endParaRPr lang="en-US" sz="2800" dirty="0"/>
          </a:p>
        </p:txBody>
      </p:sp>
      <p:sp>
        <p:nvSpPr>
          <p:cNvPr id="23556" name="AutoShape 8" descr="Image result for gdpr"/>
          <p:cNvSpPr>
            <a:spLocks noChangeAspect="1" noChangeArrowheads="1"/>
          </p:cNvSpPr>
          <p:nvPr/>
        </p:nvSpPr>
        <p:spPr bwMode="auto">
          <a:xfrm>
            <a:off x="128588" y="-2452688"/>
            <a:ext cx="10248900" cy="512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03141" y="867331"/>
            <a:ext cx="2720892" cy="34049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Other examples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32132" b="2475"/>
          <a:stretch/>
        </p:blipFill>
        <p:spPr>
          <a:xfrm>
            <a:off x="746397" y="1348250"/>
            <a:ext cx="6843978" cy="97186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t="1" r="40935" b="-383"/>
          <a:stretch/>
        </p:blipFill>
        <p:spPr>
          <a:xfrm>
            <a:off x="746397" y="2753802"/>
            <a:ext cx="6888878" cy="132186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385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125" y="318607"/>
            <a:ext cx="5799138" cy="437043"/>
          </a:xfrm>
        </p:spPr>
        <p:txBody>
          <a:bodyPr rtlCol="0"/>
          <a:lstStyle/>
          <a:p>
            <a:pPr>
              <a:defRPr/>
            </a:pPr>
            <a:r>
              <a:rPr lang="pt-BR" sz="2800" dirty="0" smtClean="0"/>
              <a:t>Finding Entities</a:t>
            </a:r>
            <a:endParaRPr lang="en-US" sz="2800" dirty="0"/>
          </a:p>
        </p:txBody>
      </p:sp>
      <p:sp>
        <p:nvSpPr>
          <p:cNvPr id="23556" name="AutoShape 8" descr="Image result for gdpr"/>
          <p:cNvSpPr>
            <a:spLocks noChangeAspect="1" noChangeArrowheads="1"/>
          </p:cNvSpPr>
          <p:nvPr/>
        </p:nvSpPr>
        <p:spPr bwMode="auto">
          <a:xfrm>
            <a:off x="128588" y="-2452688"/>
            <a:ext cx="10248900" cy="512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03141" y="867331"/>
            <a:ext cx="2720892" cy="34049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Other examples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81" y="1287409"/>
            <a:ext cx="6613851" cy="1941233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181" y="3390466"/>
            <a:ext cx="6568565" cy="61856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526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125" y="318607"/>
            <a:ext cx="5799138" cy="437043"/>
          </a:xfrm>
        </p:spPr>
        <p:txBody>
          <a:bodyPr rtlCol="0"/>
          <a:lstStyle/>
          <a:p>
            <a:pPr>
              <a:defRPr/>
            </a:pPr>
            <a:r>
              <a:rPr lang="pt-BR" sz="2800" dirty="0" smtClean="0"/>
              <a:t>Questions?</a:t>
            </a:r>
            <a:endParaRPr lang="en-US" sz="2800" dirty="0"/>
          </a:p>
        </p:txBody>
      </p:sp>
      <p:sp>
        <p:nvSpPr>
          <p:cNvPr id="23556" name="AutoShape 8" descr="Image result for gdpr"/>
          <p:cNvSpPr>
            <a:spLocks noChangeAspect="1" noChangeArrowheads="1"/>
          </p:cNvSpPr>
          <p:nvPr/>
        </p:nvSpPr>
        <p:spPr bwMode="auto">
          <a:xfrm>
            <a:off x="128588" y="-2452688"/>
            <a:ext cx="10248900" cy="512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351" y="851937"/>
            <a:ext cx="4326769" cy="341810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347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125" y="318607"/>
            <a:ext cx="5799138" cy="437043"/>
          </a:xfrm>
        </p:spPr>
        <p:txBody>
          <a:bodyPr rtlCol="0"/>
          <a:lstStyle/>
          <a:p>
            <a:pPr>
              <a:defRPr/>
            </a:pPr>
            <a:r>
              <a:rPr lang="pt-BR" sz="2800" dirty="0" smtClean="0"/>
              <a:t>Thank you</a:t>
            </a:r>
            <a:endParaRPr lang="en-US" sz="2800" dirty="0"/>
          </a:p>
        </p:txBody>
      </p:sp>
      <p:sp>
        <p:nvSpPr>
          <p:cNvPr id="23556" name="AutoShape 8" descr="Image result for gdpr"/>
          <p:cNvSpPr>
            <a:spLocks noChangeAspect="1" noChangeArrowheads="1"/>
          </p:cNvSpPr>
          <p:nvPr/>
        </p:nvSpPr>
        <p:spPr bwMode="auto">
          <a:xfrm>
            <a:off x="128588" y="-2452688"/>
            <a:ext cx="10248900" cy="512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4724" y="802666"/>
            <a:ext cx="3746311" cy="352004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906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125" y="318607"/>
            <a:ext cx="5799138" cy="437043"/>
          </a:xfrm>
        </p:spPr>
        <p:txBody>
          <a:bodyPr rtlCol="0"/>
          <a:lstStyle/>
          <a:p>
            <a:pPr>
              <a:defRPr/>
            </a:pPr>
            <a:r>
              <a:rPr lang="en-US" sz="2800" dirty="0"/>
              <a:t>Entity relationships</a:t>
            </a:r>
          </a:p>
        </p:txBody>
      </p:sp>
      <p:sp>
        <p:nvSpPr>
          <p:cNvPr id="23556" name="AutoShape 8" descr="Image result for gdpr"/>
          <p:cNvSpPr>
            <a:spLocks noChangeAspect="1" noChangeArrowheads="1"/>
          </p:cNvSpPr>
          <p:nvPr/>
        </p:nvSpPr>
        <p:spPr bwMode="auto">
          <a:xfrm>
            <a:off x="128588" y="-2452688"/>
            <a:ext cx="10248900" cy="512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03141" y="867331"/>
            <a:ext cx="2993847" cy="3435126"/>
          </a:xfrm>
          <a:prstGeom prst="rect">
            <a:avLst/>
          </a:prstGeom>
        </p:spPr>
        <p:txBody>
          <a:bodyPr/>
          <a:lstStyle/>
          <a:p>
            <a:r>
              <a:rPr lang="en-US" b="1" smtClean="0"/>
              <a:t>One-to-One</a:t>
            </a:r>
          </a:p>
          <a:p>
            <a:endParaRPr lang="en-US" dirty="0" smtClean="0"/>
          </a:p>
          <a:p>
            <a:r>
              <a:rPr lang="en-US" b="1" smtClean="0"/>
              <a:t>One-to-Many</a:t>
            </a:r>
          </a:p>
          <a:p>
            <a:endParaRPr lang="en-US" dirty="0" smtClean="0"/>
          </a:p>
          <a:p>
            <a:r>
              <a:rPr lang="en-US" b="1" smtClean="0"/>
              <a:t>Many-to-Many</a:t>
            </a:r>
          </a:p>
          <a:p>
            <a:endParaRPr lang="en-US" dirty="0" smtClean="0"/>
          </a:p>
          <a:p>
            <a:r>
              <a:rPr lang="en-US" b="1" smtClean="0"/>
              <a:t>Many-to-One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773" y="996286"/>
            <a:ext cx="7248649" cy="2473657"/>
          </a:xfrm>
          <a:prstGeom prst="rect">
            <a:avLst/>
          </a:prstGeom>
          <a:ln>
            <a:solidFill>
              <a:schemeClr val="bg1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8456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125" y="318607"/>
            <a:ext cx="5799138" cy="437043"/>
          </a:xfrm>
        </p:spPr>
        <p:txBody>
          <a:bodyPr rtlCol="0"/>
          <a:lstStyle/>
          <a:p>
            <a:pPr>
              <a:defRPr/>
            </a:pPr>
            <a:r>
              <a:rPr lang="en-US" sz="2800" dirty="0" smtClean="0"/>
              <a:t>Relationship Mapping</a:t>
            </a:r>
            <a:endParaRPr lang="en-US" sz="2800" dirty="0"/>
          </a:p>
        </p:txBody>
      </p:sp>
      <p:sp>
        <p:nvSpPr>
          <p:cNvPr id="23556" name="AutoShape 8" descr="Image result for gdpr"/>
          <p:cNvSpPr>
            <a:spLocks noChangeAspect="1" noChangeArrowheads="1"/>
          </p:cNvSpPr>
          <p:nvPr/>
        </p:nvSpPr>
        <p:spPr bwMode="auto">
          <a:xfrm>
            <a:off x="128588" y="-2452688"/>
            <a:ext cx="10248900" cy="512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03141" y="867331"/>
            <a:ext cx="1301525" cy="34049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b="1" smtClean="0"/>
              <a:t>One-to-One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7311" y="1136791"/>
            <a:ext cx="41966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Defines a single-valued association to another </a:t>
            </a:r>
            <a:r>
              <a:rPr lang="en-US" sz="1400" dirty="0" smtClean="0"/>
              <a:t>entity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8900"/>
          <a:stretch/>
        </p:blipFill>
        <p:spPr>
          <a:xfrm>
            <a:off x="1262204" y="1674346"/>
            <a:ext cx="5800725" cy="2533754"/>
          </a:xfrm>
          <a:prstGeom prst="rect">
            <a:avLst/>
          </a:prstGeom>
          <a:ln>
            <a:solidFill>
              <a:schemeClr val="bg1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7717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125" y="318607"/>
            <a:ext cx="5799138" cy="437043"/>
          </a:xfrm>
        </p:spPr>
        <p:txBody>
          <a:bodyPr rtlCol="0"/>
          <a:lstStyle/>
          <a:p>
            <a:pPr>
              <a:defRPr/>
            </a:pPr>
            <a:r>
              <a:rPr lang="en-US" sz="2800" dirty="0" smtClean="0"/>
              <a:t>Relationship Mapping</a:t>
            </a:r>
            <a:endParaRPr lang="en-US" sz="2800" dirty="0"/>
          </a:p>
        </p:txBody>
      </p:sp>
      <p:sp>
        <p:nvSpPr>
          <p:cNvPr id="23556" name="AutoShape 8" descr="Image result for gdpr"/>
          <p:cNvSpPr>
            <a:spLocks noChangeAspect="1" noChangeArrowheads="1"/>
          </p:cNvSpPr>
          <p:nvPr/>
        </p:nvSpPr>
        <p:spPr bwMode="auto">
          <a:xfrm>
            <a:off x="128588" y="-2452688"/>
            <a:ext cx="10248900" cy="512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03141" y="867331"/>
            <a:ext cx="1301525" cy="34049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@</a:t>
            </a:r>
            <a:r>
              <a:rPr lang="en-US" b="1" dirty="0" err="1" smtClean="0"/>
              <a:t>OneToOne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1996" y="1933098"/>
            <a:ext cx="100267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One User</a:t>
            </a:r>
          </a:p>
          <a:p>
            <a:pPr algn="ctr"/>
            <a:r>
              <a:rPr lang="pt-BR" sz="1400" dirty="0" smtClean="0"/>
              <a:t>to</a:t>
            </a:r>
          </a:p>
          <a:p>
            <a:pPr algn="ctr"/>
            <a:r>
              <a:rPr lang="pt-BR" sz="1400" dirty="0" smtClean="0"/>
              <a:t>One Hero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153" y="1253746"/>
            <a:ext cx="5530754" cy="208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0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125" y="318607"/>
            <a:ext cx="5799138" cy="437043"/>
          </a:xfrm>
        </p:spPr>
        <p:txBody>
          <a:bodyPr rtlCol="0"/>
          <a:lstStyle/>
          <a:p>
            <a:pPr>
              <a:defRPr/>
            </a:pPr>
            <a:r>
              <a:rPr lang="en-US" sz="2800" dirty="0" smtClean="0"/>
              <a:t>Relationship Mapping</a:t>
            </a:r>
            <a:endParaRPr lang="en-US" sz="2800" dirty="0"/>
          </a:p>
        </p:txBody>
      </p:sp>
      <p:sp>
        <p:nvSpPr>
          <p:cNvPr id="23556" name="AutoShape 8" descr="Image result for gdpr"/>
          <p:cNvSpPr>
            <a:spLocks noChangeAspect="1" noChangeArrowheads="1"/>
          </p:cNvSpPr>
          <p:nvPr/>
        </p:nvSpPr>
        <p:spPr bwMode="auto">
          <a:xfrm>
            <a:off x="128588" y="-2452688"/>
            <a:ext cx="10248900" cy="512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03141" y="867331"/>
            <a:ext cx="1301525" cy="34049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@</a:t>
            </a:r>
            <a:r>
              <a:rPr lang="en-US" b="1" dirty="0" err="1" smtClean="0"/>
              <a:t>OneToOne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4527" y="1420344"/>
            <a:ext cx="100267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One Hero</a:t>
            </a:r>
          </a:p>
          <a:p>
            <a:pPr algn="ctr"/>
            <a:r>
              <a:rPr lang="pt-BR" sz="1400" dirty="0" smtClean="0"/>
              <a:t>to</a:t>
            </a:r>
          </a:p>
          <a:p>
            <a:pPr algn="ctr"/>
            <a:r>
              <a:rPr lang="pt-BR" sz="1400" dirty="0" smtClean="0"/>
              <a:t>One User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389203" y="3312997"/>
            <a:ext cx="41918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b="1" i="1" dirty="0" smtClean="0"/>
              <a:t>mappedBy</a:t>
            </a:r>
            <a:r>
              <a:rPr lang="pt-BR" sz="1400" i="1" dirty="0" smtClean="0"/>
              <a:t> </a:t>
            </a:r>
            <a:r>
              <a:rPr lang="pt-BR" sz="1400" i="1" dirty="0" smtClean="0">
                <a:sym typeface="Wingdings" panose="05000000000000000000" pitchFamily="2" charset="2"/>
              </a:rPr>
              <a:t> defines the owner of the relationship</a:t>
            </a:r>
            <a:endParaRPr lang="en-US" sz="14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605" y="1207827"/>
            <a:ext cx="5419867" cy="204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83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125" y="318607"/>
            <a:ext cx="5799138" cy="437043"/>
          </a:xfrm>
        </p:spPr>
        <p:txBody>
          <a:bodyPr rtlCol="0"/>
          <a:lstStyle/>
          <a:p>
            <a:pPr>
              <a:defRPr/>
            </a:pPr>
            <a:r>
              <a:rPr lang="en-US" sz="2800" dirty="0" smtClean="0"/>
              <a:t>Relationship Mapping</a:t>
            </a:r>
            <a:endParaRPr lang="en-US" sz="2800" dirty="0"/>
          </a:p>
        </p:txBody>
      </p:sp>
      <p:sp>
        <p:nvSpPr>
          <p:cNvPr id="23556" name="AutoShape 8" descr="Image result for gdpr"/>
          <p:cNvSpPr>
            <a:spLocks noChangeAspect="1" noChangeArrowheads="1"/>
          </p:cNvSpPr>
          <p:nvPr/>
        </p:nvSpPr>
        <p:spPr bwMode="auto">
          <a:xfrm>
            <a:off x="128588" y="-2452688"/>
            <a:ext cx="10248900" cy="512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03141" y="867331"/>
            <a:ext cx="2720892" cy="34049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b="1" smtClean="0"/>
              <a:t>One-to-One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1192" y="1243886"/>
            <a:ext cx="48172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 2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1400" dirty="0" smtClean="0"/>
              <a:t>2.1 </a:t>
            </a:r>
            <a:r>
              <a:rPr lang="pt-BR" sz="1400" dirty="0" smtClean="0">
                <a:sym typeface="Wingdings" panose="05000000000000000000" pitchFamily="2" charset="2"/>
              </a:rPr>
              <a:t> m</a:t>
            </a:r>
            <a:r>
              <a:rPr lang="pt-BR" sz="1400" dirty="0" smtClean="0"/>
              <a:t>ap hero entity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1400" dirty="0" smtClean="0"/>
              <a:t>2.2 </a:t>
            </a:r>
            <a:r>
              <a:rPr lang="pt-BR" sz="1400" dirty="0" smtClean="0">
                <a:sym typeface="Wingdings" panose="05000000000000000000" pitchFamily="2" charset="2"/>
              </a:rPr>
              <a:t> map user entity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1400" dirty="0" smtClean="0">
                <a:sym typeface="Wingdings" panose="05000000000000000000" pitchFamily="2" charset="2"/>
              </a:rPr>
              <a:t>2.3  create a new instance of hero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1400" dirty="0" smtClean="0">
                <a:sym typeface="Wingdings" panose="05000000000000000000" pitchFamily="2" charset="2"/>
              </a:rPr>
              <a:t>2.4  persist hero on the database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1400" dirty="0" smtClean="0"/>
              <a:t>2.5 </a:t>
            </a:r>
            <a:r>
              <a:rPr lang="pt-BR" sz="1400" dirty="0" smtClean="0">
                <a:sym typeface="Wingdings" panose="05000000000000000000" pitchFamily="2" charset="2"/>
              </a:rPr>
              <a:t> create a new instance of user</a:t>
            </a:r>
          </a:p>
          <a:p>
            <a:pPr marL="628650" lvl="1" indent="-285750">
              <a:lnSpc>
                <a:spcPct val="150000"/>
              </a:lnSpc>
              <a:buFontTx/>
              <a:buChar char="-"/>
            </a:pPr>
            <a:r>
              <a:rPr lang="pt-BR" sz="1400" dirty="0" smtClean="0">
                <a:sym typeface="Wingdings" panose="05000000000000000000" pitchFamily="2" charset="2"/>
              </a:rPr>
              <a:t>associate user to hero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1400" dirty="0" smtClean="0"/>
              <a:t>2.6 </a:t>
            </a:r>
            <a:r>
              <a:rPr lang="pt-BR" sz="1400" dirty="0" smtClean="0">
                <a:sym typeface="Wingdings" panose="05000000000000000000" pitchFamily="2" charset="2"/>
              </a:rPr>
              <a:t> persist user on the database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505" y="1013909"/>
            <a:ext cx="1544209" cy="194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67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125" y="318607"/>
            <a:ext cx="5799138" cy="437043"/>
          </a:xfrm>
        </p:spPr>
        <p:txBody>
          <a:bodyPr rtlCol="0"/>
          <a:lstStyle/>
          <a:p>
            <a:pPr>
              <a:defRPr/>
            </a:pPr>
            <a:r>
              <a:rPr lang="en-US" sz="2800" dirty="0" smtClean="0"/>
              <a:t>Relationship Mapping</a:t>
            </a:r>
            <a:endParaRPr lang="en-US" sz="2800" dirty="0"/>
          </a:p>
        </p:txBody>
      </p:sp>
      <p:sp>
        <p:nvSpPr>
          <p:cNvPr id="23556" name="AutoShape 8" descr="Image result for gdpr"/>
          <p:cNvSpPr>
            <a:spLocks noChangeAspect="1" noChangeArrowheads="1"/>
          </p:cNvSpPr>
          <p:nvPr/>
        </p:nvSpPr>
        <p:spPr bwMode="auto">
          <a:xfrm>
            <a:off x="128588" y="-2452688"/>
            <a:ext cx="10248900" cy="512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03141" y="867331"/>
            <a:ext cx="1301525" cy="34049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One-to-Many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826" y="1496705"/>
            <a:ext cx="54006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7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c_template">
  <a:themeElements>
    <a:clrScheme name="Mastercard 2016 Aug 19">
      <a:dk1>
        <a:srgbClr val="171717"/>
      </a:dk1>
      <a:lt1>
        <a:srgbClr val="F7F7F7"/>
      </a:lt1>
      <a:dk2>
        <a:srgbClr val="171717"/>
      </a:dk2>
      <a:lt2>
        <a:srgbClr val="D22A2F"/>
      </a:lt2>
      <a:accent1>
        <a:srgbClr val="FF671B"/>
      </a:accent1>
      <a:accent2>
        <a:srgbClr val="F38B00"/>
      </a:accent2>
      <a:accent3>
        <a:srgbClr val="FFC81F"/>
      </a:accent3>
      <a:accent4>
        <a:srgbClr val="8DB92E"/>
      </a:accent4>
      <a:accent5>
        <a:srgbClr val="4FCDB0"/>
      </a:accent5>
      <a:accent6>
        <a:srgbClr val="E8E8E8"/>
      </a:accent6>
      <a:hlink>
        <a:srgbClr val="0563C1"/>
      </a:hlink>
      <a:folHlink>
        <a:srgbClr val="E8E8E8"/>
      </a:folHlink>
    </a:clrScheme>
    <a:fontScheme name="Mastercard 2016 Mark Offc Sept12">
      <a:majorFont>
        <a:latin typeface="Mark Offc For MC Light"/>
        <a:ea typeface=""/>
        <a:cs typeface=""/>
      </a:majorFont>
      <a:minorFont>
        <a:latin typeface="MarkForMC Nrw 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ln>
          <a:noFill/>
        </a:ln>
      </a:spPr>
      <a:bodyPr rtlCol="0" anchor="ctr"/>
      <a:lstStyle>
        <a:defPPr algn="ctr">
          <a:defRPr sz="14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12700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c_template_8ST.potx" id="{226D1EB0-47B6-4107-AE9C-B4865BFB7DF3}" vid="{6BADC43B-EA53-405A-AC13-3029F7495107}"/>
    </a:ext>
  </a:extLst>
</a:theme>
</file>

<file path=ppt/theme/theme2.xml><?xml version="1.0" encoding="utf-8"?>
<a:theme xmlns:a="http://schemas.openxmlformats.org/drawingml/2006/main" name="Office Theme">
  <a:themeElements>
    <a:clrScheme name="Mastercard 2016 Aug 19">
      <a:dk1>
        <a:srgbClr val="171717"/>
      </a:dk1>
      <a:lt1>
        <a:srgbClr val="F7F7F7"/>
      </a:lt1>
      <a:dk2>
        <a:srgbClr val="171717"/>
      </a:dk2>
      <a:lt2>
        <a:srgbClr val="D22A2F"/>
      </a:lt2>
      <a:accent1>
        <a:srgbClr val="FF671B"/>
      </a:accent1>
      <a:accent2>
        <a:srgbClr val="F38B00"/>
      </a:accent2>
      <a:accent3>
        <a:srgbClr val="FFC81F"/>
      </a:accent3>
      <a:accent4>
        <a:srgbClr val="8DB92E"/>
      </a:accent4>
      <a:accent5>
        <a:srgbClr val="4FCDB0"/>
      </a:accent5>
      <a:accent6>
        <a:srgbClr val="E8E8E8"/>
      </a:accent6>
      <a:hlink>
        <a:srgbClr val="0563C1"/>
      </a:hlink>
      <a:folHlink>
        <a:srgbClr val="E8E8E8"/>
      </a:folHlink>
    </a:clrScheme>
    <a:fontScheme name="Mastercard 2016 Mark Offc Sept10">
      <a:majorFont>
        <a:latin typeface="Mark Offc For MC Light"/>
        <a:ea typeface=""/>
        <a:cs typeface=""/>
      </a:majorFont>
      <a:minorFont>
        <a:latin typeface="MarkForMC Nrw PP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astercard 2016 Aug 19">
      <a:dk1>
        <a:srgbClr val="171717"/>
      </a:dk1>
      <a:lt1>
        <a:srgbClr val="F7F7F7"/>
      </a:lt1>
      <a:dk2>
        <a:srgbClr val="171717"/>
      </a:dk2>
      <a:lt2>
        <a:srgbClr val="D22A2F"/>
      </a:lt2>
      <a:accent1>
        <a:srgbClr val="FF671B"/>
      </a:accent1>
      <a:accent2>
        <a:srgbClr val="F38B00"/>
      </a:accent2>
      <a:accent3>
        <a:srgbClr val="FFC81F"/>
      </a:accent3>
      <a:accent4>
        <a:srgbClr val="8DB92E"/>
      </a:accent4>
      <a:accent5>
        <a:srgbClr val="4FCDB0"/>
      </a:accent5>
      <a:accent6>
        <a:srgbClr val="E8E8E8"/>
      </a:accent6>
      <a:hlink>
        <a:srgbClr val="0563C1"/>
      </a:hlink>
      <a:folHlink>
        <a:srgbClr val="E8E8E8"/>
      </a:folHlink>
    </a:clrScheme>
    <a:fontScheme name="Mastercard 2016 Mark Offc Sept10">
      <a:majorFont>
        <a:latin typeface="Mark Offc For MC Light"/>
        <a:ea typeface=""/>
        <a:cs typeface=""/>
      </a:majorFont>
      <a:minorFont>
        <a:latin typeface="MarkForMC Nrw PP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mc_template_8ST</Template>
  <TotalTime>18548</TotalTime>
  <Words>759</Words>
  <Application>Microsoft Office PowerPoint</Application>
  <PresentationFormat>On-screen Show (16:9)</PresentationFormat>
  <Paragraphs>268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Arial</vt:lpstr>
      <vt:lpstr>Courier New</vt:lpstr>
      <vt:lpstr>Franklin Gothic Medium</vt:lpstr>
      <vt:lpstr>Mark Offc For MC</vt:lpstr>
      <vt:lpstr>Mark Offc For MC Light</vt:lpstr>
      <vt:lpstr>Mark Offc For MC Medium</vt:lpstr>
      <vt:lpstr>MarkForMC Nrw Medium</vt:lpstr>
      <vt:lpstr>MarkForMC Nrw O</vt:lpstr>
      <vt:lpstr>Wingdings</vt:lpstr>
      <vt:lpstr>mc_template</vt:lpstr>
      <vt:lpstr>Java Persistence API and Hibernate</vt:lpstr>
      <vt:lpstr>Agenda</vt:lpstr>
      <vt:lpstr>Relationship Mapping</vt:lpstr>
      <vt:lpstr>Entity relationships</vt:lpstr>
      <vt:lpstr>Relationship Mapping</vt:lpstr>
      <vt:lpstr>Relationship Mapping</vt:lpstr>
      <vt:lpstr>Relationship Mapping</vt:lpstr>
      <vt:lpstr>Relationship Mapping</vt:lpstr>
      <vt:lpstr>Relationship Mapping</vt:lpstr>
      <vt:lpstr>Relationship Mapping</vt:lpstr>
      <vt:lpstr>Relationship Mapping</vt:lpstr>
      <vt:lpstr>Relationship Mapping</vt:lpstr>
      <vt:lpstr>Relationship Mapping</vt:lpstr>
      <vt:lpstr>Relationship Mapping</vt:lpstr>
      <vt:lpstr>Relationship Mapping</vt:lpstr>
      <vt:lpstr>Relationship Mapping</vt:lpstr>
      <vt:lpstr>CascadeType</vt:lpstr>
      <vt:lpstr>CascadeType</vt:lpstr>
      <vt:lpstr>CascadeType</vt:lpstr>
      <vt:lpstr>FetchType</vt:lpstr>
      <vt:lpstr>FetchType</vt:lpstr>
      <vt:lpstr>FetchType (log)</vt:lpstr>
      <vt:lpstr>FetchType</vt:lpstr>
      <vt:lpstr>Finding Entities</vt:lpstr>
      <vt:lpstr>Finding Entities</vt:lpstr>
      <vt:lpstr>Finding Entities</vt:lpstr>
      <vt:lpstr>Finding Entities</vt:lpstr>
      <vt:lpstr>Finding Entities</vt:lpstr>
      <vt:lpstr>Finding Entities</vt:lpstr>
      <vt:lpstr>Finding Entities</vt:lpstr>
      <vt:lpstr>Finding Entities</vt:lpstr>
      <vt:lpstr>Finding Entities</vt:lpstr>
      <vt:lpstr>Finding Entities</vt:lpstr>
      <vt:lpstr>Finding Entities</vt:lpstr>
      <vt:lpstr>Finding Entities</vt:lpstr>
      <vt:lpstr>Questions?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ICCP GDPR</dc:title>
  <dc:creator>Pepe, Murilo</dc:creator>
  <cp:lastModifiedBy>Costa, Marcel</cp:lastModifiedBy>
  <cp:revision>69</cp:revision>
  <cp:lastPrinted>2016-08-25T18:25:26Z</cp:lastPrinted>
  <dcterms:created xsi:type="dcterms:W3CDTF">2019-10-07T17:05:47Z</dcterms:created>
  <dcterms:modified xsi:type="dcterms:W3CDTF">2019-12-07T17:12:13Z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">
    <vt:i4>7</vt:i4>
  </property>
  <property fmtid="{D5CDD505-2E9C-101B-9397-08002B2CF9AE}" pid="3" name="mc_template_date">
    <vt:lpwstr>20160927</vt:lpwstr>
  </property>
</Properties>
</file>