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58"/>
  </p:notesMasterIdLst>
  <p:handoutMasterIdLst>
    <p:handoutMasterId r:id="rId59"/>
  </p:handoutMasterIdLst>
  <p:sldIdLst>
    <p:sldId id="296" r:id="rId3"/>
    <p:sldId id="411" r:id="rId4"/>
    <p:sldId id="412" r:id="rId5"/>
    <p:sldId id="414" r:id="rId6"/>
    <p:sldId id="413" r:id="rId7"/>
    <p:sldId id="471" r:id="rId8"/>
    <p:sldId id="472" r:id="rId9"/>
    <p:sldId id="330" r:id="rId10"/>
    <p:sldId id="470" r:id="rId11"/>
    <p:sldId id="417" r:id="rId12"/>
    <p:sldId id="418" r:id="rId13"/>
    <p:sldId id="420" r:id="rId14"/>
    <p:sldId id="419" r:id="rId15"/>
    <p:sldId id="421" r:id="rId16"/>
    <p:sldId id="422" r:id="rId17"/>
    <p:sldId id="430" r:id="rId18"/>
    <p:sldId id="450" r:id="rId19"/>
    <p:sldId id="455" r:id="rId20"/>
    <p:sldId id="424" r:id="rId21"/>
    <p:sldId id="425" r:id="rId22"/>
    <p:sldId id="451" r:id="rId23"/>
    <p:sldId id="456" r:id="rId24"/>
    <p:sldId id="427" r:id="rId25"/>
    <p:sldId id="428" r:id="rId26"/>
    <p:sldId id="439" r:id="rId27"/>
    <p:sldId id="452" r:id="rId28"/>
    <p:sldId id="457" r:id="rId29"/>
    <p:sldId id="426" r:id="rId30"/>
    <p:sldId id="438" r:id="rId31"/>
    <p:sldId id="454" r:id="rId32"/>
    <p:sldId id="458" r:id="rId33"/>
    <p:sldId id="429" r:id="rId34"/>
    <p:sldId id="453" r:id="rId35"/>
    <p:sldId id="459" r:id="rId36"/>
    <p:sldId id="431" r:id="rId37"/>
    <p:sldId id="460" r:id="rId38"/>
    <p:sldId id="467" r:id="rId39"/>
    <p:sldId id="432" r:id="rId40"/>
    <p:sldId id="433" r:id="rId41"/>
    <p:sldId id="434" r:id="rId42"/>
    <p:sldId id="436" r:id="rId43"/>
    <p:sldId id="462" r:id="rId44"/>
    <p:sldId id="435" r:id="rId45"/>
    <p:sldId id="468" r:id="rId46"/>
    <p:sldId id="469" r:id="rId47"/>
    <p:sldId id="437" r:id="rId48"/>
    <p:sldId id="440" r:id="rId49"/>
    <p:sldId id="463" r:id="rId50"/>
    <p:sldId id="464" r:id="rId51"/>
    <p:sldId id="465" r:id="rId52"/>
    <p:sldId id="466" r:id="rId53"/>
    <p:sldId id="441" r:id="rId54"/>
    <p:sldId id="449" r:id="rId55"/>
    <p:sldId id="445" r:id="rId56"/>
    <p:sldId id="364"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84317" autoAdjust="0"/>
  </p:normalViewPr>
  <p:slideViewPr>
    <p:cSldViewPr snapToGrid="0">
      <p:cViewPr varScale="1">
        <p:scale>
          <a:sx n="118" d="100"/>
          <a:sy n="118" d="100"/>
        </p:scale>
        <p:origin x="1392" y="10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367737E-8CCD-4C65-A28F-4B2FF0659026}" type="datetimeFigureOut">
              <a:rPr lang="en-US"/>
              <a:pPr>
                <a:defRPr/>
              </a:pPr>
              <a:t>8/18/2017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BE379B-12A6-4896-985B-8FA86D83228D}" type="slidenum">
              <a:rPr lang="en-US"/>
              <a:pPr>
                <a:defRPr/>
              </a:pPr>
              <a:t>‹#›</a:t>
            </a:fld>
            <a:endParaRPr lang="en-US"/>
          </a:p>
        </p:txBody>
      </p:sp>
    </p:spTree>
    <p:extLst>
      <p:ext uri="{BB962C8B-B14F-4D97-AF65-F5344CB8AC3E}">
        <p14:creationId xmlns:p14="http://schemas.microsoft.com/office/powerpoint/2010/main" val="213454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8CAED89-984D-48DB-BF7F-8BBCFCA37836}" type="datetimeFigureOut">
              <a:rPr lang="en-US"/>
              <a:pPr>
                <a:defRPr/>
              </a:pPr>
              <a:t>8/18/2017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191CCB5-F7D0-4DE5-8FFE-90CFB8160131}" type="slidenum">
              <a:rPr lang="en-US"/>
              <a:pPr>
                <a:defRPr/>
              </a:pPr>
              <a:t>‹#›</a:t>
            </a:fld>
            <a:endParaRPr lang="en-US"/>
          </a:p>
        </p:txBody>
      </p:sp>
    </p:spTree>
    <p:extLst>
      <p:ext uri="{BB962C8B-B14F-4D97-AF65-F5344CB8AC3E}">
        <p14:creationId xmlns:p14="http://schemas.microsoft.com/office/powerpoint/2010/main" val="14989927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below and following notes on the template slides are to guide you only. In your final presentation, you may delete these notes and add relevant notes if any.</a:t>
            </a:r>
          </a:p>
          <a:p>
            <a:pPr>
              <a:spcBef>
                <a:spcPct val="0"/>
              </a:spcBef>
            </a:pPr>
            <a:endParaRPr lang="en-US" b="1" smtClean="0"/>
          </a:p>
          <a:p>
            <a:pPr>
              <a:spcBef>
                <a:spcPct val="0"/>
              </a:spcBef>
            </a:pPr>
            <a:r>
              <a:rPr lang="en-US" b="1" smtClean="0"/>
              <a:t>Title slide:</a:t>
            </a:r>
          </a:p>
          <a:p>
            <a:pPr>
              <a:spcBef>
                <a:spcPct val="0"/>
              </a:spcBef>
            </a:pPr>
            <a:r>
              <a:rPr lang="en-US" smtClean="0"/>
              <a:t>Title – should not exceed beyond 3 lines, font size 30-34, Arial Bold </a:t>
            </a:r>
          </a:p>
          <a:p>
            <a:pPr>
              <a:spcBef>
                <a:spcPct val="0"/>
              </a:spcBef>
            </a:pPr>
            <a:r>
              <a:rPr lang="en-US" smtClean="0"/>
              <a:t>(Font size for the title of the PPT can vary between 30-34, Arial, Bold depending on the amount of text, however should not be smaller than 30 font size)</a:t>
            </a:r>
          </a:p>
          <a:p>
            <a:pPr>
              <a:spcBef>
                <a:spcPct val="0"/>
              </a:spcBef>
            </a:pPr>
            <a:r>
              <a:rPr lang="en-US" smtClean="0"/>
              <a:t>Name should not exceed beyond 1 line, Designation; font size to remain at 16, Arial normal</a:t>
            </a:r>
          </a:p>
          <a:p>
            <a:pPr>
              <a:spcBef>
                <a:spcPct val="0"/>
              </a:spcBef>
            </a:pPr>
            <a:r>
              <a:rPr lang="en-US" smtClean="0"/>
              <a:t>Please keep the title slide simple, just the logo, title and name and designation to appear. No other graphic elements or any design, photograph, image can be added to this slide, alignment to remain the same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DB055DC7-7E87-4366-83F2-766BA349187F}" type="slidenum">
              <a:rPr lang="en-US">
                <a:latin typeface="Calibri" pitchFamily="34" charset="0"/>
              </a:rPr>
              <a:pPr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222987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10</a:t>
            </a:fld>
            <a:endParaRPr lang="en-US">
              <a:latin typeface="Calibri" pitchFamily="34" charset="0"/>
            </a:endParaRPr>
          </a:p>
        </p:txBody>
      </p:sp>
    </p:spTree>
    <p:extLst>
      <p:ext uri="{BB962C8B-B14F-4D97-AF65-F5344CB8AC3E}">
        <p14:creationId xmlns:p14="http://schemas.microsoft.com/office/powerpoint/2010/main" val="292216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11</a:t>
            </a:fld>
            <a:endParaRPr lang="en-US">
              <a:latin typeface="Calibri" pitchFamily="34" charset="0"/>
            </a:endParaRPr>
          </a:p>
        </p:txBody>
      </p:sp>
    </p:spTree>
    <p:extLst>
      <p:ext uri="{BB962C8B-B14F-4D97-AF65-F5344CB8AC3E}">
        <p14:creationId xmlns:p14="http://schemas.microsoft.com/office/powerpoint/2010/main" val="345498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12</a:t>
            </a:fld>
            <a:endParaRPr lang="en-US">
              <a:latin typeface="Calibri" pitchFamily="34" charset="0"/>
            </a:endParaRPr>
          </a:p>
        </p:txBody>
      </p:sp>
    </p:spTree>
    <p:extLst>
      <p:ext uri="{BB962C8B-B14F-4D97-AF65-F5344CB8AC3E}">
        <p14:creationId xmlns:p14="http://schemas.microsoft.com/office/powerpoint/2010/main" val="150896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13</a:t>
            </a:fld>
            <a:endParaRPr lang="en-US">
              <a:latin typeface="Calibri" pitchFamily="34" charset="0"/>
            </a:endParaRPr>
          </a:p>
        </p:txBody>
      </p:sp>
    </p:spTree>
    <p:extLst>
      <p:ext uri="{BB962C8B-B14F-4D97-AF65-F5344CB8AC3E}">
        <p14:creationId xmlns:p14="http://schemas.microsoft.com/office/powerpoint/2010/main" val="9839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36071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15</a:t>
            </a:fld>
            <a:endParaRPr lang="en-US">
              <a:latin typeface="Calibri" pitchFamily="34" charset="0"/>
            </a:endParaRPr>
          </a:p>
        </p:txBody>
      </p:sp>
    </p:spTree>
    <p:extLst>
      <p:ext uri="{BB962C8B-B14F-4D97-AF65-F5344CB8AC3E}">
        <p14:creationId xmlns:p14="http://schemas.microsoft.com/office/powerpoint/2010/main" val="296923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16</a:t>
            </a:fld>
            <a:endParaRPr lang="en-US">
              <a:latin typeface="Calibri" pitchFamily="34" charset="0"/>
            </a:endParaRPr>
          </a:p>
        </p:txBody>
      </p:sp>
    </p:spTree>
    <p:extLst>
      <p:ext uri="{BB962C8B-B14F-4D97-AF65-F5344CB8AC3E}">
        <p14:creationId xmlns:p14="http://schemas.microsoft.com/office/powerpoint/2010/main" val="11280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17</a:t>
            </a:fld>
            <a:endParaRPr lang="en-US">
              <a:latin typeface="Calibri" pitchFamily="34" charset="0"/>
            </a:endParaRPr>
          </a:p>
        </p:txBody>
      </p:sp>
    </p:spTree>
    <p:extLst>
      <p:ext uri="{BB962C8B-B14F-4D97-AF65-F5344CB8AC3E}">
        <p14:creationId xmlns:p14="http://schemas.microsoft.com/office/powerpoint/2010/main" val="380956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18</a:t>
            </a:fld>
            <a:endParaRPr lang="en-US">
              <a:latin typeface="Calibri" pitchFamily="34" charset="0"/>
            </a:endParaRPr>
          </a:p>
        </p:txBody>
      </p:sp>
    </p:spTree>
    <p:extLst>
      <p:ext uri="{BB962C8B-B14F-4D97-AF65-F5344CB8AC3E}">
        <p14:creationId xmlns:p14="http://schemas.microsoft.com/office/powerpoint/2010/main" val="244343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19</a:t>
            </a:fld>
            <a:endParaRPr lang="en-US">
              <a:latin typeface="Calibri" pitchFamily="34" charset="0"/>
            </a:endParaRPr>
          </a:p>
        </p:txBody>
      </p:sp>
    </p:spTree>
    <p:extLst>
      <p:ext uri="{BB962C8B-B14F-4D97-AF65-F5344CB8AC3E}">
        <p14:creationId xmlns:p14="http://schemas.microsoft.com/office/powerpoint/2010/main" val="402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a:t>
            </a:fld>
            <a:endParaRPr lang="en-US">
              <a:latin typeface="Calibri" pitchFamily="34" charset="0"/>
            </a:endParaRPr>
          </a:p>
        </p:txBody>
      </p:sp>
    </p:spTree>
    <p:extLst>
      <p:ext uri="{BB962C8B-B14F-4D97-AF65-F5344CB8AC3E}">
        <p14:creationId xmlns:p14="http://schemas.microsoft.com/office/powerpoint/2010/main" val="1061743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20</a:t>
            </a:fld>
            <a:endParaRPr lang="en-US">
              <a:latin typeface="Calibri" pitchFamily="34" charset="0"/>
            </a:endParaRPr>
          </a:p>
        </p:txBody>
      </p:sp>
    </p:spTree>
    <p:extLst>
      <p:ext uri="{BB962C8B-B14F-4D97-AF65-F5344CB8AC3E}">
        <p14:creationId xmlns:p14="http://schemas.microsoft.com/office/powerpoint/2010/main" val="834084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21</a:t>
            </a:fld>
            <a:endParaRPr lang="en-US">
              <a:latin typeface="Calibri" pitchFamily="34" charset="0"/>
            </a:endParaRPr>
          </a:p>
        </p:txBody>
      </p:sp>
    </p:spTree>
    <p:extLst>
      <p:ext uri="{BB962C8B-B14F-4D97-AF65-F5344CB8AC3E}">
        <p14:creationId xmlns:p14="http://schemas.microsoft.com/office/powerpoint/2010/main" val="244926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22</a:t>
            </a:fld>
            <a:endParaRPr lang="en-US">
              <a:latin typeface="Calibri" pitchFamily="34" charset="0"/>
            </a:endParaRPr>
          </a:p>
        </p:txBody>
      </p:sp>
    </p:spTree>
    <p:extLst>
      <p:ext uri="{BB962C8B-B14F-4D97-AF65-F5344CB8AC3E}">
        <p14:creationId xmlns:p14="http://schemas.microsoft.com/office/powerpoint/2010/main" val="1449406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23</a:t>
            </a:fld>
            <a:endParaRPr lang="en-US">
              <a:latin typeface="Calibri" pitchFamily="34" charset="0"/>
            </a:endParaRPr>
          </a:p>
        </p:txBody>
      </p:sp>
    </p:spTree>
    <p:extLst>
      <p:ext uri="{BB962C8B-B14F-4D97-AF65-F5344CB8AC3E}">
        <p14:creationId xmlns:p14="http://schemas.microsoft.com/office/powerpoint/2010/main" val="3094713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24</a:t>
            </a:fld>
            <a:endParaRPr lang="en-US">
              <a:latin typeface="Calibri" pitchFamily="34" charset="0"/>
            </a:endParaRPr>
          </a:p>
        </p:txBody>
      </p:sp>
    </p:spTree>
    <p:extLst>
      <p:ext uri="{BB962C8B-B14F-4D97-AF65-F5344CB8AC3E}">
        <p14:creationId xmlns:p14="http://schemas.microsoft.com/office/powerpoint/2010/main" val="1863629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369074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25323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4103605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792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29</a:t>
            </a:fld>
            <a:endParaRPr lang="en-US">
              <a:latin typeface="Calibri" pitchFamily="34" charset="0"/>
            </a:endParaRPr>
          </a:p>
        </p:txBody>
      </p:sp>
    </p:spTree>
    <p:extLst>
      <p:ext uri="{BB962C8B-B14F-4D97-AF65-F5344CB8AC3E}">
        <p14:creationId xmlns:p14="http://schemas.microsoft.com/office/powerpoint/2010/main" val="428576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a:t>
            </a:fld>
            <a:endParaRPr lang="en-US">
              <a:latin typeface="Calibri" pitchFamily="34" charset="0"/>
            </a:endParaRPr>
          </a:p>
        </p:txBody>
      </p:sp>
    </p:spTree>
    <p:extLst>
      <p:ext uri="{BB962C8B-B14F-4D97-AF65-F5344CB8AC3E}">
        <p14:creationId xmlns:p14="http://schemas.microsoft.com/office/powerpoint/2010/main" val="375542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30</a:t>
            </a:fld>
            <a:endParaRPr lang="en-US">
              <a:latin typeface="Calibri" pitchFamily="34" charset="0"/>
            </a:endParaRPr>
          </a:p>
        </p:txBody>
      </p:sp>
    </p:spTree>
    <p:extLst>
      <p:ext uri="{BB962C8B-B14F-4D97-AF65-F5344CB8AC3E}">
        <p14:creationId xmlns:p14="http://schemas.microsoft.com/office/powerpoint/2010/main" val="1488285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31</a:t>
            </a:fld>
            <a:endParaRPr lang="en-US">
              <a:latin typeface="Calibri" pitchFamily="34" charset="0"/>
            </a:endParaRPr>
          </a:p>
        </p:txBody>
      </p:sp>
    </p:spTree>
    <p:extLst>
      <p:ext uri="{BB962C8B-B14F-4D97-AF65-F5344CB8AC3E}">
        <p14:creationId xmlns:p14="http://schemas.microsoft.com/office/powerpoint/2010/main" val="463701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32</a:t>
            </a:fld>
            <a:endParaRPr lang="en-US">
              <a:latin typeface="Calibri" pitchFamily="34" charset="0"/>
            </a:endParaRPr>
          </a:p>
        </p:txBody>
      </p:sp>
    </p:spTree>
    <p:extLst>
      <p:ext uri="{BB962C8B-B14F-4D97-AF65-F5344CB8AC3E}">
        <p14:creationId xmlns:p14="http://schemas.microsoft.com/office/powerpoint/2010/main" val="2603790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33</a:t>
            </a:fld>
            <a:endParaRPr lang="en-US">
              <a:latin typeface="Calibri" pitchFamily="34" charset="0"/>
            </a:endParaRPr>
          </a:p>
        </p:txBody>
      </p:sp>
    </p:spTree>
    <p:extLst>
      <p:ext uri="{BB962C8B-B14F-4D97-AF65-F5344CB8AC3E}">
        <p14:creationId xmlns:p14="http://schemas.microsoft.com/office/powerpoint/2010/main" val="152721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34</a:t>
            </a:fld>
            <a:endParaRPr lang="en-US">
              <a:latin typeface="Calibri" pitchFamily="34" charset="0"/>
            </a:endParaRPr>
          </a:p>
        </p:txBody>
      </p:sp>
    </p:spTree>
    <p:extLst>
      <p:ext uri="{BB962C8B-B14F-4D97-AF65-F5344CB8AC3E}">
        <p14:creationId xmlns:p14="http://schemas.microsoft.com/office/powerpoint/2010/main" val="2950864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35</a:t>
            </a:fld>
            <a:endParaRPr lang="en-US">
              <a:latin typeface="Calibri" pitchFamily="34" charset="0"/>
            </a:endParaRPr>
          </a:p>
        </p:txBody>
      </p:sp>
    </p:spTree>
    <p:extLst>
      <p:ext uri="{BB962C8B-B14F-4D97-AF65-F5344CB8AC3E}">
        <p14:creationId xmlns:p14="http://schemas.microsoft.com/office/powerpoint/2010/main" val="4243403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36</a:t>
            </a:fld>
            <a:endParaRPr lang="en-US">
              <a:latin typeface="Calibri" pitchFamily="34" charset="0"/>
            </a:endParaRPr>
          </a:p>
        </p:txBody>
      </p:sp>
    </p:spTree>
    <p:extLst>
      <p:ext uri="{BB962C8B-B14F-4D97-AF65-F5344CB8AC3E}">
        <p14:creationId xmlns:p14="http://schemas.microsoft.com/office/powerpoint/2010/main" val="3164159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37</a:t>
            </a:fld>
            <a:endParaRPr lang="en-US">
              <a:latin typeface="Calibri" pitchFamily="34" charset="0"/>
            </a:endParaRPr>
          </a:p>
        </p:txBody>
      </p:sp>
    </p:spTree>
    <p:extLst>
      <p:ext uri="{BB962C8B-B14F-4D97-AF65-F5344CB8AC3E}">
        <p14:creationId xmlns:p14="http://schemas.microsoft.com/office/powerpoint/2010/main" val="3517013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38</a:t>
            </a:fld>
            <a:endParaRPr lang="en-US">
              <a:latin typeface="Calibri" pitchFamily="34" charset="0"/>
            </a:endParaRPr>
          </a:p>
        </p:txBody>
      </p:sp>
    </p:spTree>
    <p:extLst>
      <p:ext uri="{BB962C8B-B14F-4D97-AF65-F5344CB8AC3E}">
        <p14:creationId xmlns:p14="http://schemas.microsoft.com/office/powerpoint/2010/main" val="2006367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39</a:t>
            </a:fld>
            <a:endParaRPr lang="en-US">
              <a:latin typeface="Calibri" pitchFamily="34" charset="0"/>
            </a:endParaRPr>
          </a:p>
        </p:txBody>
      </p:sp>
    </p:spTree>
    <p:extLst>
      <p:ext uri="{BB962C8B-B14F-4D97-AF65-F5344CB8AC3E}">
        <p14:creationId xmlns:p14="http://schemas.microsoft.com/office/powerpoint/2010/main" val="240365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4</a:t>
            </a:fld>
            <a:endParaRPr lang="en-US">
              <a:latin typeface="Calibri" pitchFamily="34" charset="0"/>
            </a:endParaRPr>
          </a:p>
        </p:txBody>
      </p:sp>
    </p:spTree>
    <p:extLst>
      <p:ext uri="{BB962C8B-B14F-4D97-AF65-F5344CB8AC3E}">
        <p14:creationId xmlns:p14="http://schemas.microsoft.com/office/powerpoint/2010/main" val="646629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40</a:t>
            </a:fld>
            <a:endParaRPr lang="en-US">
              <a:latin typeface="Calibri" pitchFamily="34" charset="0"/>
            </a:endParaRPr>
          </a:p>
        </p:txBody>
      </p:sp>
    </p:spTree>
    <p:extLst>
      <p:ext uri="{BB962C8B-B14F-4D97-AF65-F5344CB8AC3E}">
        <p14:creationId xmlns:p14="http://schemas.microsoft.com/office/powerpoint/2010/main" val="1433832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41</a:t>
            </a:fld>
            <a:endParaRPr lang="en-US">
              <a:latin typeface="Calibri" pitchFamily="34" charset="0"/>
            </a:endParaRPr>
          </a:p>
        </p:txBody>
      </p:sp>
    </p:spTree>
    <p:extLst>
      <p:ext uri="{BB962C8B-B14F-4D97-AF65-F5344CB8AC3E}">
        <p14:creationId xmlns:p14="http://schemas.microsoft.com/office/powerpoint/2010/main" val="228056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42</a:t>
            </a:fld>
            <a:endParaRPr lang="en-US">
              <a:latin typeface="Calibri" pitchFamily="34" charset="0"/>
            </a:endParaRPr>
          </a:p>
        </p:txBody>
      </p:sp>
    </p:spTree>
    <p:extLst>
      <p:ext uri="{BB962C8B-B14F-4D97-AF65-F5344CB8AC3E}">
        <p14:creationId xmlns:p14="http://schemas.microsoft.com/office/powerpoint/2010/main" val="4248364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43</a:t>
            </a:fld>
            <a:endParaRPr lang="en-US">
              <a:latin typeface="Calibri" pitchFamily="34" charset="0"/>
            </a:endParaRPr>
          </a:p>
        </p:txBody>
      </p:sp>
    </p:spTree>
    <p:extLst>
      <p:ext uri="{BB962C8B-B14F-4D97-AF65-F5344CB8AC3E}">
        <p14:creationId xmlns:p14="http://schemas.microsoft.com/office/powerpoint/2010/main" val="327868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44</a:t>
            </a:fld>
            <a:endParaRPr lang="en-US">
              <a:latin typeface="Calibri" pitchFamily="34" charset="0"/>
            </a:endParaRPr>
          </a:p>
        </p:txBody>
      </p:sp>
    </p:spTree>
    <p:extLst>
      <p:ext uri="{BB962C8B-B14F-4D97-AF65-F5344CB8AC3E}">
        <p14:creationId xmlns:p14="http://schemas.microsoft.com/office/powerpoint/2010/main" val="1003077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45</a:t>
            </a:fld>
            <a:endParaRPr lang="en-US">
              <a:latin typeface="Calibri" pitchFamily="34" charset="0"/>
            </a:endParaRPr>
          </a:p>
        </p:txBody>
      </p:sp>
    </p:spTree>
    <p:extLst>
      <p:ext uri="{BB962C8B-B14F-4D97-AF65-F5344CB8AC3E}">
        <p14:creationId xmlns:p14="http://schemas.microsoft.com/office/powerpoint/2010/main" val="13254731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46</a:t>
            </a:fld>
            <a:endParaRPr lang="en-US">
              <a:latin typeface="Calibri" pitchFamily="34" charset="0"/>
            </a:endParaRPr>
          </a:p>
        </p:txBody>
      </p:sp>
    </p:spTree>
    <p:extLst>
      <p:ext uri="{BB962C8B-B14F-4D97-AF65-F5344CB8AC3E}">
        <p14:creationId xmlns:p14="http://schemas.microsoft.com/office/powerpoint/2010/main" val="12256589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47</a:t>
            </a:fld>
            <a:endParaRPr lang="en-US">
              <a:latin typeface="Calibri" pitchFamily="34" charset="0"/>
            </a:endParaRPr>
          </a:p>
        </p:txBody>
      </p:sp>
    </p:spTree>
    <p:extLst>
      <p:ext uri="{BB962C8B-B14F-4D97-AF65-F5344CB8AC3E}">
        <p14:creationId xmlns:p14="http://schemas.microsoft.com/office/powerpoint/2010/main" val="1740811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48</a:t>
            </a:fld>
            <a:endParaRPr lang="en-US">
              <a:latin typeface="Calibri" pitchFamily="34" charset="0"/>
            </a:endParaRPr>
          </a:p>
        </p:txBody>
      </p:sp>
    </p:spTree>
    <p:extLst>
      <p:ext uri="{BB962C8B-B14F-4D97-AF65-F5344CB8AC3E}">
        <p14:creationId xmlns:p14="http://schemas.microsoft.com/office/powerpoint/2010/main" val="24651555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49</a:t>
            </a:fld>
            <a:endParaRPr lang="en-US">
              <a:latin typeface="Calibri" pitchFamily="34" charset="0"/>
            </a:endParaRPr>
          </a:p>
        </p:txBody>
      </p:sp>
    </p:spTree>
    <p:extLst>
      <p:ext uri="{BB962C8B-B14F-4D97-AF65-F5344CB8AC3E}">
        <p14:creationId xmlns:p14="http://schemas.microsoft.com/office/powerpoint/2010/main" val="722360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a:t>
            </a:fld>
            <a:endParaRPr lang="en-US">
              <a:latin typeface="Calibri" pitchFamily="34" charset="0"/>
            </a:endParaRPr>
          </a:p>
        </p:txBody>
      </p:sp>
    </p:spTree>
    <p:extLst>
      <p:ext uri="{BB962C8B-B14F-4D97-AF65-F5344CB8AC3E}">
        <p14:creationId xmlns:p14="http://schemas.microsoft.com/office/powerpoint/2010/main" val="823683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50</a:t>
            </a:fld>
            <a:endParaRPr lang="en-US">
              <a:latin typeface="Calibri" pitchFamily="34" charset="0"/>
            </a:endParaRPr>
          </a:p>
        </p:txBody>
      </p:sp>
    </p:spTree>
    <p:extLst>
      <p:ext uri="{BB962C8B-B14F-4D97-AF65-F5344CB8AC3E}">
        <p14:creationId xmlns:p14="http://schemas.microsoft.com/office/powerpoint/2010/main" val="2061323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51</a:t>
            </a:fld>
            <a:endParaRPr lang="en-US">
              <a:latin typeface="Calibri" pitchFamily="34" charset="0"/>
            </a:endParaRPr>
          </a:p>
        </p:txBody>
      </p:sp>
    </p:spTree>
    <p:extLst>
      <p:ext uri="{BB962C8B-B14F-4D97-AF65-F5344CB8AC3E}">
        <p14:creationId xmlns:p14="http://schemas.microsoft.com/office/powerpoint/2010/main" val="19220372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52</a:t>
            </a:fld>
            <a:endParaRPr lang="en-US">
              <a:latin typeface="Calibri" pitchFamily="34" charset="0"/>
            </a:endParaRPr>
          </a:p>
        </p:txBody>
      </p:sp>
    </p:spTree>
    <p:extLst>
      <p:ext uri="{BB962C8B-B14F-4D97-AF65-F5344CB8AC3E}">
        <p14:creationId xmlns:p14="http://schemas.microsoft.com/office/powerpoint/2010/main" val="1143468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53</a:t>
            </a:fld>
            <a:endParaRPr lang="en-US">
              <a:latin typeface="Calibri" pitchFamily="34" charset="0"/>
            </a:endParaRPr>
          </a:p>
        </p:txBody>
      </p:sp>
    </p:spTree>
    <p:extLst>
      <p:ext uri="{BB962C8B-B14F-4D97-AF65-F5344CB8AC3E}">
        <p14:creationId xmlns:p14="http://schemas.microsoft.com/office/powerpoint/2010/main" val="34417625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54</a:t>
            </a:fld>
            <a:endParaRPr lang="en-US">
              <a:latin typeface="Calibri" pitchFamily="34" charset="0"/>
            </a:endParaRPr>
          </a:p>
        </p:txBody>
      </p:sp>
    </p:spTree>
    <p:extLst>
      <p:ext uri="{BB962C8B-B14F-4D97-AF65-F5344CB8AC3E}">
        <p14:creationId xmlns:p14="http://schemas.microsoft.com/office/powerpoint/2010/main" val="1091022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Thank you slide with the customer logo:</a:t>
            </a:r>
          </a:p>
          <a:p>
            <a:pPr>
              <a:spcBef>
                <a:spcPct val="0"/>
              </a:spcBef>
            </a:pPr>
            <a:endParaRPr lang="en-US" smtClean="0"/>
          </a:p>
          <a:p>
            <a:pPr>
              <a:spcBef>
                <a:spcPct val="0"/>
              </a:spcBef>
            </a:pPr>
            <a:r>
              <a:rPr lang="en-US" smtClean="0"/>
              <a:t>Should have only the details shown here. Logo placement cannot be changed. Wipro logo to appear on the left as per our corporate guidelines. </a:t>
            </a:r>
          </a:p>
          <a:p>
            <a:pPr>
              <a:spcBef>
                <a:spcPct val="0"/>
              </a:spcBef>
            </a:pPr>
            <a:endParaRPr lang="en-US" smtClean="0"/>
          </a:p>
          <a:p>
            <a:pPr>
              <a:spcBef>
                <a:spcPct val="0"/>
              </a:spcBef>
            </a:pPr>
            <a:r>
              <a:rPr lang="en-US" smtClean="0"/>
              <a:t>Thank you– font size 30, Arial Bold</a:t>
            </a:r>
          </a:p>
          <a:p>
            <a:pPr>
              <a:spcBef>
                <a:spcPct val="0"/>
              </a:spcBef>
            </a:pPr>
            <a:r>
              <a:rPr lang="en-US" smtClean="0"/>
              <a:t>Name &amp; Designation – font size 18, Arial normal, not to exceed beyond 2 lines</a:t>
            </a:r>
          </a:p>
          <a:p>
            <a:pPr>
              <a:spcBef>
                <a:spcPct val="0"/>
              </a:spcBef>
            </a:pPr>
            <a:r>
              <a:rPr lang="en-US" smtClean="0"/>
              <a:t>Your/contact email id – font size 18, Arial normal</a:t>
            </a:r>
          </a:p>
          <a:p>
            <a:pPr>
              <a:spcBef>
                <a:spcPct val="0"/>
              </a:spcBef>
            </a:pPr>
            <a:endParaRPr lang="en-IN"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E18D63D9-A3FB-4F8D-A700-D6A6A64CB5DA}" type="slidenum">
              <a:rPr lang="en-US">
                <a:latin typeface="Calibri" pitchFamily="34" charset="0"/>
              </a:rPr>
              <a:pPr fontAlgn="base">
                <a:spcBef>
                  <a:spcPct val="0"/>
                </a:spcBef>
                <a:spcAft>
                  <a:spcPct val="0"/>
                </a:spcAft>
              </a:pPr>
              <a:t>55</a:t>
            </a:fld>
            <a:endParaRPr lang="en-US">
              <a:latin typeface="Calibri" pitchFamily="34" charset="0"/>
            </a:endParaRPr>
          </a:p>
        </p:txBody>
      </p:sp>
    </p:spTree>
    <p:extLst>
      <p:ext uri="{BB962C8B-B14F-4D97-AF65-F5344CB8AC3E}">
        <p14:creationId xmlns:p14="http://schemas.microsoft.com/office/powerpoint/2010/main" val="109588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6</a:t>
            </a:fld>
            <a:endParaRPr lang="en-US">
              <a:latin typeface="Calibri" pitchFamily="34" charset="0"/>
            </a:endParaRPr>
          </a:p>
        </p:txBody>
      </p:sp>
    </p:spTree>
    <p:extLst>
      <p:ext uri="{BB962C8B-B14F-4D97-AF65-F5344CB8AC3E}">
        <p14:creationId xmlns:p14="http://schemas.microsoft.com/office/powerpoint/2010/main" val="306353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7</a:t>
            </a:fld>
            <a:endParaRPr lang="en-US">
              <a:latin typeface="Calibri" pitchFamily="34" charset="0"/>
            </a:endParaRPr>
          </a:p>
        </p:txBody>
      </p:sp>
    </p:spTree>
    <p:extLst>
      <p:ext uri="{BB962C8B-B14F-4D97-AF65-F5344CB8AC3E}">
        <p14:creationId xmlns:p14="http://schemas.microsoft.com/office/powerpoint/2010/main" val="293234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8</a:t>
            </a:fld>
            <a:endParaRPr lang="en-US">
              <a:latin typeface="Calibri" pitchFamily="34" charset="0"/>
            </a:endParaRPr>
          </a:p>
        </p:txBody>
      </p:sp>
    </p:spTree>
    <p:extLst>
      <p:ext uri="{BB962C8B-B14F-4D97-AF65-F5344CB8AC3E}">
        <p14:creationId xmlns:p14="http://schemas.microsoft.com/office/powerpoint/2010/main" val="161232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9</a:t>
            </a:fld>
            <a:endParaRPr lang="en-US">
              <a:latin typeface="Calibri" pitchFamily="34" charset="0"/>
            </a:endParaRPr>
          </a:p>
        </p:txBody>
      </p:sp>
    </p:spTree>
    <p:extLst>
      <p:ext uri="{BB962C8B-B14F-4D97-AF65-F5344CB8AC3E}">
        <p14:creationId xmlns:p14="http://schemas.microsoft.com/office/powerpoint/2010/main" val="1532996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72062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915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9741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36248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6428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800240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401404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30327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015414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37057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57340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68196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2815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81049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2354036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912606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397908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24593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22004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011070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6571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139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009960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4943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39877729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1028829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96478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879348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475464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48806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496566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006007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83476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33335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925880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812456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76443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161211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821677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520375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621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8608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222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4946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223613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41773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2015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980217F0-5534-4E1C-AEAD-8F835B336EBA}"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996715"/>
            <a:ext cx="9145588" cy="25400"/>
            <a:chOff x="0" y="3408363"/>
            <a:chExt cx="9145588" cy="41275"/>
          </a:xfrm>
        </p:grpSpPr>
        <p:sp>
          <p:nvSpPr>
            <p:cNvPr id="1031"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2"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3"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4"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5"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6"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7"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8"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9"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0"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1"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2"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3"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4"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5"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6"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7"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8"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9"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0"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1"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2"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3"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4"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5"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6"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7"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8"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9"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0"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1"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2"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3"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4"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5"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6"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7"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8"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9"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0"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1"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2"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3"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4"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5"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6"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7"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8"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9"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0"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1"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2"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3"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78" r:id="rId1"/>
    <p:sldLayoutId id="2147483758" r:id="rId2"/>
    <p:sldLayoutId id="2147483779"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80" r:id="rId12"/>
    <p:sldLayoutId id="2147483781" r:id="rId13"/>
    <p:sldLayoutId id="2147483782" r:id="rId14"/>
    <p:sldLayoutId id="2147483783" r:id="rId15"/>
    <p:sldLayoutId id="2147483784" r:id="rId16"/>
    <p:sldLayoutId id="2147483785" r:id="rId17"/>
    <p:sldLayoutId id="2147483786" r:id="rId18"/>
    <p:sldLayoutId id="2147483767" r:id="rId19"/>
    <p:sldLayoutId id="2147483787" r:id="rId20"/>
    <p:sldLayoutId id="2147483788" r:id="rId21"/>
    <p:sldLayoutId id="2147483789" r:id="rId22"/>
    <p:sldLayoutId id="2147483790" r:id="rId23"/>
  </p:sldLayoutIdLst>
  <p:timing>
    <p:tnLst>
      <p:par>
        <p:cTn id="1" dur="indefinite" restart="never" nodeType="tmRoot"/>
      </p:par>
    </p:tnLst>
  </p:timing>
  <p:txStyles>
    <p:titleStyle>
      <a:lvl1pPr algn="l" defTabSz="457200" rtl="0" eaLnBrk="1" fontAlgn="base" hangingPunct="1">
        <a:spcBef>
          <a:spcPct val="0"/>
        </a:spcBef>
        <a:spcAft>
          <a:spcPct val="0"/>
        </a:spcAft>
        <a:defRPr lang="en-US" sz="3000" b="1" kern="1200" dirty="0">
          <a:solidFill>
            <a:srgbClr val="595959"/>
          </a:solidFill>
          <a:latin typeface="+mj-lt"/>
          <a:ea typeface="+mn-ea"/>
          <a:cs typeface="Arial"/>
        </a:defRPr>
      </a:lvl1pPr>
      <a:lvl2pPr algn="l" defTabSz="457200" rtl="0" eaLnBrk="1" fontAlgn="base" hangingPunct="1">
        <a:spcBef>
          <a:spcPct val="0"/>
        </a:spcBef>
        <a:spcAft>
          <a:spcPct val="0"/>
        </a:spcAft>
        <a:defRPr sz="3000" b="1">
          <a:solidFill>
            <a:srgbClr val="595959"/>
          </a:solidFill>
          <a:latin typeface="Arial" charset="0"/>
          <a:cs typeface="Arial" charset="0"/>
        </a:defRPr>
      </a:lvl2pPr>
      <a:lvl3pPr algn="l" defTabSz="457200" rtl="0" eaLnBrk="1" fontAlgn="base" hangingPunct="1">
        <a:spcBef>
          <a:spcPct val="0"/>
        </a:spcBef>
        <a:spcAft>
          <a:spcPct val="0"/>
        </a:spcAft>
        <a:defRPr sz="3000" b="1">
          <a:solidFill>
            <a:srgbClr val="595959"/>
          </a:solidFill>
          <a:latin typeface="Arial" charset="0"/>
          <a:cs typeface="Arial" charset="0"/>
        </a:defRPr>
      </a:lvl3pPr>
      <a:lvl4pPr algn="l" defTabSz="457200" rtl="0" eaLnBrk="1" fontAlgn="base" hangingPunct="1">
        <a:spcBef>
          <a:spcPct val="0"/>
        </a:spcBef>
        <a:spcAft>
          <a:spcPct val="0"/>
        </a:spcAft>
        <a:defRPr sz="3000" b="1">
          <a:solidFill>
            <a:srgbClr val="595959"/>
          </a:solidFill>
          <a:latin typeface="Arial" charset="0"/>
          <a:cs typeface="Arial" charset="0"/>
        </a:defRPr>
      </a:lvl4pPr>
      <a:lvl5pPr algn="l" defTabSz="457200" rtl="0" eaLnBrk="1" fontAlgn="base" hangingPunct="1">
        <a:spcBef>
          <a:spcPct val="0"/>
        </a:spcBef>
        <a:spcAft>
          <a:spcPct val="0"/>
        </a:spcAft>
        <a:defRPr sz="3000" b="1">
          <a:solidFill>
            <a:srgbClr val="595959"/>
          </a:solidFill>
          <a:latin typeface="Arial" charset="0"/>
          <a:cs typeface="Arial" charset="0"/>
        </a:defRPr>
      </a:lvl5pPr>
      <a:lvl6pPr marL="457200" algn="l" defTabSz="457200" rtl="0" eaLnBrk="1" fontAlgn="base" hangingPunct="1">
        <a:spcBef>
          <a:spcPct val="0"/>
        </a:spcBef>
        <a:spcAft>
          <a:spcPct val="0"/>
        </a:spcAft>
        <a:defRPr sz="3000" b="1">
          <a:solidFill>
            <a:srgbClr val="595959"/>
          </a:solidFill>
          <a:latin typeface="Arial" charset="0"/>
          <a:cs typeface="Arial" charset="0"/>
        </a:defRPr>
      </a:lvl6pPr>
      <a:lvl7pPr marL="914400" algn="l" defTabSz="457200" rtl="0" eaLnBrk="1" fontAlgn="base" hangingPunct="1">
        <a:spcBef>
          <a:spcPct val="0"/>
        </a:spcBef>
        <a:spcAft>
          <a:spcPct val="0"/>
        </a:spcAft>
        <a:defRPr sz="3000" b="1">
          <a:solidFill>
            <a:srgbClr val="595959"/>
          </a:solidFill>
          <a:latin typeface="Arial" charset="0"/>
          <a:cs typeface="Arial" charset="0"/>
        </a:defRPr>
      </a:lvl7pPr>
      <a:lvl8pPr marL="1371600" algn="l" defTabSz="457200" rtl="0" eaLnBrk="1" fontAlgn="base" hangingPunct="1">
        <a:spcBef>
          <a:spcPct val="0"/>
        </a:spcBef>
        <a:spcAft>
          <a:spcPct val="0"/>
        </a:spcAft>
        <a:defRPr sz="3000" b="1">
          <a:solidFill>
            <a:srgbClr val="595959"/>
          </a:solidFill>
          <a:latin typeface="Arial" charset="0"/>
          <a:cs typeface="Arial" charset="0"/>
        </a:defRPr>
      </a:lvl8pPr>
      <a:lvl9pPr marL="1828800" algn="l" defTabSz="457200" rtl="0" eaLnBrk="1" fontAlgn="base" hangingPunct="1">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1" fontAlgn="base" hangingPunct="1">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7E3F900D-4527-4AA6-96AF-F980B35ECB11}"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2054" name="Group 62"/>
          <p:cNvGrpSpPr>
            <a:grpSpLocks/>
          </p:cNvGrpSpPr>
          <p:nvPr/>
        </p:nvGrpSpPr>
        <p:grpSpPr bwMode="auto">
          <a:xfrm>
            <a:off x="0" y="760413"/>
            <a:ext cx="9145588" cy="25400"/>
            <a:chOff x="0" y="3408363"/>
            <a:chExt cx="9145588" cy="41275"/>
          </a:xfrm>
        </p:grpSpPr>
        <p:sp>
          <p:nvSpPr>
            <p:cNvPr id="2055"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056"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7"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8"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9"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0"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1"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2"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3"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4"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5"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6"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7"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8"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9"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0"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1"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2"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3"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4"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5"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6"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7"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8"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9"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0"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1"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2"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3"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4"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5"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6"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7"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8"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9"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0"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1"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2"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3"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4"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5"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6"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7"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8"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9"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0"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1"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2"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3"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4"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5"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6"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7"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91" r:id="rId1"/>
    <p:sldLayoutId id="2147483768" r:id="rId2"/>
    <p:sldLayoutId id="2147483792"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93" r:id="rId12"/>
    <p:sldLayoutId id="2147483794" r:id="rId13"/>
    <p:sldLayoutId id="2147483795" r:id="rId14"/>
    <p:sldLayoutId id="2147483796" r:id="rId15"/>
    <p:sldLayoutId id="2147483797" r:id="rId16"/>
    <p:sldLayoutId id="2147483798" r:id="rId17"/>
    <p:sldLayoutId id="2147483799" r:id="rId18"/>
    <p:sldLayoutId id="2147483777" r:id="rId19"/>
    <p:sldLayoutId id="2147483800" r:id="rId20"/>
    <p:sldLayoutId id="2147483801" r:id="rId21"/>
    <p:sldLayoutId id="2147483802" r:id="rId22"/>
    <p:sldLayoutId id="214748380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cel.costa@wipr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paulo.panini@wipr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arcelsamaruga/wiproTraining.git"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mkyong.com/jdbc/jdbc-preparestatement-example-insert-a-recor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81053" y="1512311"/>
            <a:ext cx="4509655" cy="1546225"/>
          </a:xfrm>
        </p:spPr>
        <p:txBody>
          <a:bodyPr/>
          <a:lstStyle/>
          <a:p>
            <a:pPr fontAlgn="auto">
              <a:spcAft>
                <a:spcPts val="0"/>
              </a:spcAft>
              <a:defRPr/>
            </a:pPr>
            <a:r>
              <a:rPr lang="pt-BR" dirty="0"/>
              <a:t>Java Persistence API and Hibernate</a:t>
            </a:r>
            <a:endParaRPr dirty="0"/>
          </a:p>
        </p:txBody>
      </p:sp>
      <p:sp>
        <p:nvSpPr>
          <p:cNvPr id="9" name="Subtitle 8"/>
          <p:cNvSpPr>
            <a:spLocks noGrp="1"/>
          </p:cNvSpPr>
          <p:nvPr>
            <p:ph type="subTitle" idx="1"/>
          </p:nvPr>
        </p:nvSpPr>
        <p:spPr>
          <a:xfrm>
            <a:off x="4555111" y="3095479"/>
            <a:ext cx="4141787" cy="339725"/>
          </a:xfrm>
        </p:spPr>
        <p:txBody>
          <a:bodyPr>
            <a:noAutofit/>
          </a:bodyPr>
          <a:lstStyle/>
          <a:p>
            <a:pPr>
              <a:defRPr/>
            </a:pPr>
            <a:r>
              <a:rPr sz="1800" b="1" dirty="0" smtClean="0"/>
              <a:t>Marcel Costa </a:t>
            </a:r>
          </a:p>
          <a:p>
            <a:pPr>
              <a:defRPr/>
            </a:pPr>
            <a:r>
              <a:rPr lang="pt-BR" sz="1800" b="1" dirty="0" smtClean="0"/>
              <a:t>Paulo Panini</a:t>
            </a:r>
            <a:endParaRPr sz="1800" b="1" dirty="0"/>
          </a:p>
        </p:txBody>
      </p:sp>
      <p:sp>
        <p:nvSpPr>
          <p:cNvPr id="7" name="Subtitle 8"/>
          <p:cNvSpPr txBox="1">
            <a:spLocks/>
          </p:cNvSpPr>
          <p:nvPr/>
        </p:nvSpPr>
        <p:spPr bwMode="auto">
          <a:xfrm>
            <a:off x="4555112" y="3811873"/>
            <a:ext cx="4141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kern="1200" dirty="0">
                <a:solidFill>
                  <a:schemeClr val="tx1">
                    <a:lumMod val="65000"/>
                    <a:lumOff val="35000"/>
                  </a:schemeClr>
                </a:solidFill>
                <a:latin typeface="Arial"/>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pt-BR" dirty="0" smtClean="0">
                <a:hlinkClick r:id="rId3"/>
              </a:rPr>
              <a:t>marcel.costa@wipro.com</a:t>
            </a:r>
            <a:endParaRPr lang="pt-BR" dirty="0" smtClean="0"/>
          </a:p>
          <a:p>
            <a:pPr>
              <a:defRPr/>
            </a:pPr>
            <a:r>
              <a:rPr lang="pt-BR" dirty="0" smtClean="0">
                <a:hlinkClick r:id="rId4"/>
              </a:rPr>
              <a:t>paulo.panini@wipro.com</a:t>
            </a:r>
            <a:endParaRPr lang="pt-BR" dirty="0" smtClean="0"/>
          </a:p>
          <a:p>
            <a:pPr>
              <a:defRPr/>
            </a:pPr>
            <a:endParaRPr lang="pt-BR" dirty="0"/>
          </a:p>
          <a:p>
            <a:pPr>
              <a:defRPr/>
            </a:pP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Object Relational </a:t>
            </a:r>
            <a:r>
              <a:rPr lang="pt-BR" dirty="0" smtClean="0"/>
              <a:t>Mapping</a:t>
            </a:r>
          </a:p>
          <a:p>
            <a:pPr fontAlgn="auto">
              <a:spcAft>
                <a:spcPts val="0"/>
              </a:spcAft>
              <a:defRPr/>
            </a:pPr>
            <a:r>
              <a:rPr lang="pt-BR" sz="2000" dirty="0" smtClean="0"/>
              <a:t>Reasons </a:t>
            </a:r>
            <a:r>
              <a:rPr lang="pt-BR" sz="2000" dirty="0"/>
              <a:t>for using ORM</a:t>
            </a:r>
            <a:endParaRPr sz="2000" dirty="0"/>
          </a:p>
        </p:txBody>
      </p:sp>
      <p:sp>
        <p:nvSpPr>
          <p:cNvPr id="32771" name="Text Placeholder 2"/>
          <p:cNvSpPr>
            <a:spLocks noGrp="1"/>
          </p:cNvSpPr>
          <p:nvPr>
            <p:ph type="body" sz="quarter" idx="16"/>
          </p:nvPr>
        </p:nvSpPr>
        <p:spPr/>
        <p:txBody>
          <a:bodyPr/>
          <a:lstStyle/>
          <a:p>
            <a:r>
              <a:rPr lang="en-US" dirty="0" smtClean="0"/>
              <a:t>Advantages of the OOO</a:t>
            </a:r>
            <a:endParaRPr lang="en-US" dirty="0"/>
          </a:p>
          <a:p>
            <a:endParaRPr lang="en-US" dirty="0" smtClean="0"/>
          </a:p>
          <a:p>
            <a:r>
              <a:rPr lang="en-US" dirty="0"/>
              <a:t>Speeding </a:t>
            </a:r>
            <a:r>
              <a:rPr lang="en-US" dirty="0" smtClean="0"/>
              <a:t>development</a:t>
            </a:r>
          </a:p>
          <a:p>
            <a:endParaRPr lang="pt-BR" dirty="0"/>
          </a:p>
          <a:p>
            <a:r>
              <a:rPr lang="en-US" dirty="0"/>
              <a:t>Huge reduction in </a:t>
            </a:r>
            <a:r>
              <a:rPr lang="en-US" dirty="0" smtClean="0"/>
              <a:t>code</a:t>
            </a:r>
          </a:p>
          <a:p>
            <a:endParaRPr lang="pt-BR" dirty="0" smtClean="0"/>
          </a:p>
          <a:p>
            <a:r>
              <a:rPr lang="en-US" dirty="0"/>
              <a:t>Rich query </a:t>
            </a:r>
            <a:r>
              <a:rPr lang="en-US" dirty="0" smtClean="0"/>
              <a:t>capability</a:t>
            </a:r>
          </a:p>
          <a:p>
            <a:endParaRPr lang="pt-BR" dirty="0"/>
          </a:p>
          <a:p>
            <a:endParaRPr lang="en-US" dirty="0"/>
          </a:p>
          <a:p>
            <a:endParaRPr lang="en-US" dirty="0" smtClean="0"/>
          </a:p>
        </p:txBody>
      </p:sp>
    </p:spTree>
    <p:extLst>
      <p:ext uri="{BB962C8B-B14F-4D97-AF65-F5344CB8AC3E}">
        <p14:creationId xmlns:p14="http://schemas.microsoft.com/office/powerpoint/2010/main" val="2297230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a:t>Specification for the management of persistence and object/relational mapping with Java</a:t>
            </a:r>
          </a:p>
          <a:p>
            <a:pPr>
              <a:lnSpc>
                <a:spcPct val="110000"/>
              </a:lnSpc>
            </a:pPr>
            <a:endParaRPr lang="en-US" dirty="0" smtClean="0"/>
          </a:p>
          <a:p>
            <a:pPr>
              <a:lnSpc>
                <a:spcPct val="110000"/>
              </a:lnSpc>
            </a:pPr>
            <a:r>
              <a:rPr lang="en-US" dirty="0" smtClean="0"/>
              <a:t>Objective</a:t>
            </a:r>
            <a:r>
              <a:rPr lang="en-US" dirty="0"/>
              <a:t>: provide an object/relational mapping facility for Java developers using a Java domain model and a relational database</a:t>
            </a:r>
          </a:p>
          <a:p>
            <a:pPr lvl="1">
              <a:lnSpc>
                <a:spcPct val="110000"/>
              </a:lnSpc>
            </a:pPr>
            <a:r>
              <a:rPr lang="en-US" dirty="0"/>
              <a:t>Map Java POJOs to relational databases (which are one type of persistence</a:t>
            </a:r>
            <a:r>
              <a:rPr lang="en-US" dirty="0" smtClean="0"/>
              <a:t>)</a:t>
            </a:r>
          </a:p>
          <a:p>
            <a:pPr lvl="1">
              <a:lnSpc>
                <a:spcPct val="110000"/>
              </a:lnSpc>
            </a:pPr>
            <a:endParaRPr lang="en-US" dirty="0"/>
          </a:p>
          <a:p>
            <a:pPr>
              <a:lnSpc>
                <a:spcPct val="110000"/>
              </a:lnSpc>
            </a:pPr>
            <a:r>
              <a:rPr lang="en-US" dirty="0"/>
              <a:t>Standardized under the Java Community Process Program with contributions from Hibernate, </a:t>
            </a:r>
            <a:r>
              <a:rPr lang="en-US" dirty="0" err="1"/>
              <a:t>TopLink</a:t>
            </a:r>
            <a:r>
              <a:rPr lang="en-US" dirty="0"/>
              <a:t>, JDO, and the EJB </a:t>
            </a:r>
            <a:r>
              <a:rPr lang="en-US" dirty="0" smtClean="0"/>
              <a:t>community</a:t>
            </a:r>
            <a:endParaRPr lang="pt-BR" dirty="0" smtClean="0">
              <a:cs typeface="Arial" charset="0"/>
            </a:endParaRPr>
          </a:p>
        </p:txBody>
      </p:sp>
    </p:spTree>
    <p:extLst>
      <p:ext uri="{BB962C8B-B14F-4D97-AF65-F5344CB8AC3E}">
        <p14:creationId xmlns:p14="http://schemas.microsoft.com/office/powerpoint/2010/main" val="424644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smtClean="0"/>
              <a:t>Hibernate: Full JPA implementation with additional “native” features, e.g.,</a:t>
            </a:r>
          </a:p>
          <a:p>
            <a:pPr lvl="1">
              <a:lnSpc>
                <a:spcPct val="110000"/>
              </a:lnSpc>
            </a:pPr>
            <a:r>
              <a:rPr lang="en-US" dirty="0" smtClean="0"/>
              <a:t>HQL (Hibernate Query Language) - similar to JPQL, but with some extensions</a:t>
            </a:r>
          </a:p>
          <a:p>
            <a:pPr lvl="1">
              <a:lnSpc>
                <a:spcPct val="110000"/>
              </a:lnSpc>
            </a:pPr>
            <a:r>
              <a:rPr lang="en-US" dirty="0" smtClean="0"/>
              <a:t>Criteria API</a:t>
            </a:r>
          </a:p>
          <a:p>
            <a:pPr lvl="1">
              <a:lnSpc>
                <a:spcPct val="110000"/>
              </a:lnSpc>
            </a:pPr>
            <a:r>
              <a:rPr lang="en-US" dirty="0" smtClean="0"/>
              <a:t>Used version in this course: Hibernate 4.3.11.Final (supports JPA 2.1)</a:t>
            </a:r>
          </a:p>
          <a:p>
            <a:endParaRPr lang="pt-BR" dirty="0" smtClean="0">
              <a:cs typeface="Arial" charset="0"/>
            </a:endParaRPr>
          </a:p>
        </p:txBody>
      </p:sp>
    </p:spTree>
    <p:extLst>
      <p:ext uri="{BB962C8B-B14F-4D97-AF65-F5344CB8AC3E}">
        <p14:creationId xmlns:p14="http://schemas.microsoft.com/office/powerpoint/2010/main" val="337248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Understanding</a:t>
            </a:r>
            <a:r>
              <a:rPr lang="en-US" dirty="0" smtClean="0"/>
              <a:t> </a:t>
            </a:r>
          </a:p>
          <a:p>
            <a:pPr fontAlgn="auto">
              <a:spcAft>
                <a:spcPts val="0"/>
              </a:spcAft>
              <a:defRPr/>
            </a:pPr>
            <a:r>
              <a:rPr lang="pt-BR" sz="2000" dirty="0" smtClean="0"/>
              <a:t>ORM </a:t>
            </a:r>
            <a:r>
              <a:rPr lang="pt-BR" sz="2000" dirty="0"/>
              <a:t>and JPA</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With JPA/Hibernate lots of “magic” is done under the hood, e.g., SQL-DDL is automatically generated </a:t>
            </a:r>
          </a:p>
          <a:p>
            <a:r>
              <a:rPr lang="en-US" dirty="0"/>
              <a:t>Know the database basics first (e.g., from a data engineering course), in order to fully understand what JPA is doing under the hood</a:t>
            </a:r>
          </a:p>
          <a:p>
            <a:r>
              <a:rPr lang="en-US" dirty="0"/>
              <a:t>After annotating the classes and running the application check the resulting SQL-DDL (e.g., using the database explorer in </a:t>
            </a:r>
            <a:r>
              <a:rPr lang="en-US" dirty="0" err="1"/>
              <a:t>IntelliJ</a:t>
            </a:r>
            <a:r>
              <a:rPr lang="en-US" dirty="0"/>
              <a:t> or Eclipse)</a:t>
            </a:r>
          </a:p>
          <a:p>
            <a:r>
              <a:rPr lang="en-US" dirty="0"/>
              <a:t>When executing SQL-Queries using JPA/Hibernate use the “show SQL queries” feature during development, in order to see what kind of queries are actually executed </a:t>
            </a:r>
          </a:p>
          <a:p>
            <a:pPr lvl="1"/>
            <a:r>
              <a:rPr lang="en-US" dirty="0"/>
              <a:t>Set </a:t>
            </a:r>
            <a:r>
              <a:rPr lang="en-US" dirty="0">
                <a:latin typeface="Consolas" panose="020B0609020204030204" pitchFamily="49" charset="0"/>
                <a:cs typeface="Consolas" panose="020B0609020204030204" pitchFamily="49" charset="0"/>
              </a:rPr>
              <a:t>&lt;property name="</a:t>
            </a:r>
            <a:r>
              <a:rPr lang="en-US" dirty="0" err="1">
                <a:latin typeface="Consolas" panose="020B0609020204030204" pitchFamily="49" charset="0"/>
                <a:cs typeface="Consolas" panose="020B0609020204030204" pitchFamily="49" charset="0"/>
              </a:rPr>
              <a:t>hibernate.show_sql</a:t>
            </a:r>
            <a:r>
              <a:rPr lang="en-US" dirty="0">
                <a:latin typeface="Consolas" panose="020B0609020204030204" pitchFamily="49" charset="0"/>
                <a:cs typeface="Consolas" panose="020B0609020204030204" pitchFamily="49" charset="0"/>
              </a:rPr>
              <a:t>" value="true" /&gt;</a:t>
            </a:r>
            <a:r>
              <a:rPr lang="en-US" dirty="0"/>
              <a:t> in persistence.xml</a:t>
            </a:r>
          </a:p>
          <a:p>
            <a:endParaRPr lang="pt-BR" dirty="0" smtClean="0">
              <a:cs typeface="Arial" charset="0"/>
            </a:endParaRPr>
          </a:p>
        </p:txBody>
      </p:sp>
    </p:spTree>
    <p:extLst>
      <p:ext uri="{BB962C8B-B14F-4D97-AF65-F5344CB8AC3E}">
        <p14:creationId xmlns:p14="http://schemas.microsoft.com/office/powerpoint/2010/main" val="4231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Persistent </a:t>
            </a:r>
            <a:r>
              <a:rPr lang="pt-BR" dirty="0" smtClean="0"/>
              <a:t>Entities</a:t>
            </a:r>
          </a:p>
          <a:p>
            <a:pPr fontAlgn="auto">
              <a:spcAft>
                <a:spcPts val="0"/>
              </a:spcAft>
              <a:defRPr/>
            </a:pPr>
            <a:r>
              <a:rPr lang="pt-BR" sz="2000" dirty="0" smtClean="0"/>
              <a:t>Basics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smtClean="0"/>
              <a:t>They </a:t>
            </a:r>
            <a:r>
              <a:rPr lang="en-US" dirty="0"/>
              <a:t>are POJOs (Plain Old Java Objects) </a:t>
            </a:r>
          </a:p>
          <a:p>
            <a:r>
              <a:rPr lang="en-US" dirty="0" smtClean="0"/>
              <a:t>Lightweight </a:t>
            </a:r>
            <a:r>
              <a:rPr lang="en-US" dirty="0"/>
              <a:t>persistent domain object </a:t>
            </a:r>
          </a:p>
          <a:p>
            <a:r>
              <a:rPr lang="en-US" dirty="0" smtClean="0"/>
              <a:t>Typically </a:t>
            </a:r>
            <a:r>
              <a:rPr lang="en-US" dirty="0"/>
              <a:t>represent a table in a relational database</a:t>
            </a:r>
          </a:p>
          <a:p>
            <a:r>
              <a:rPr lang="en-US" dirty="0" smtClean="0"/>
              <a:t>Each </a:t>
            </a:r>
            <a:r>
              <a:rPr lang="en-US" dirty="0"/>
              <a:t>entity instance corresponds to one row in that table</a:t>
            </a:r>
          </a:p>
          <a:p>
            <a:r>
              <a:rPr lang="en-US" dirty="0" smtClean="0"/>
              <a:t>Have </a:t>
            </a:r>
            <a:r>
              <a:rPr lang="en-US" dirty="0"/>
              <a:t>a persistent identity</a:t>
            </a:r>
          </a:p>
          <a:p>
            <a:r>
              <a:rPr lang="en-US" dirty="0" smtClean="0"/>
              <a:t>May </a:t>
            </a:r>
            <a:r>
              <a:rPr lang="en-US" dirty="0"/>
              <a:t>have both, persistent and transient (non-persistent) state</a:t>
            </a:r>
          </a:p>
          <a:p>
            <a:pPr lvl="1"/>
            <a:r>
              <a:rPr lang="en-US" dirty="0"/>
              <a:t>Simple types (primitive data types, wrappers, </a:t>
            </a:r>
            <a:r>
              <a:rPr lang="en-US" dirty="0" err="1"/>
              <a:t>enums</a:t>
            </a:r>
            <a:r>
              <a:rPr lang="en-US" dirty="0"/>
              <a:t>)</a:t>
            </a:r>
          </a:p>
          <a:p>
            <a:pPr lvl="1"/>
            <a:r>
              <a:rPr lang="en-US" dirty="0"/>
              <a:t>Composite types (e.g., Address)</a:t>
            </a:r>
          </a:p>
          <a:p>
            <a:pPr lvl="1"/>
            <a:r>
              <a:rPr lang="en-US" dirty="0"/>
              <a:t>Non-persistent state (using identifier transient or @Transient annotation) </a:t>
            </a:r>
          </a:p>
          <a:p>
            <a:pPr marL="0" indent="0">
              <a:buNone/>
            </a:pPr>
            <a:endParaRPr lang="pt-BR" dirty="0" smtClean="0">
              <a:cs typeface="Arial" charset="0"/>
            </a:endParaRPr>
          </a:p>
        </p:txBody>
      </p:sp>
    </p:spTree>
    <p:extLst>
      <p:ext uri="{BB962C8B-B14F-4D97-AF65-F5344CB8AC3E}">
        <p14:creationId xmlns:p14="http://schemas.microsoft.com/office/powerpoint/2010/main" val="3490337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with Hibernate</a:t>
            </a:r>
            <a:endParaRPr sz="3200" dirty="0"/>
          </a:p>
        </p:txBody>
      </p:sp>
      <p:pic>
        <p:nvPicPr>
          <p:cNvPr id="4" name="Picture 3"/>
          <p:cNvPicPr>
            <a:picLocks noChangeAspect="1"/>
          </p:cNvPicPr>
          <p:nvPr/>
        </p:nvPicPr>
        <p:blipFill>
          <a:blip r:embed="rId3"/>
          <a:stretch>
            <a:fillRect/>
          </a:stretch>
        </p:blipFill>
        <p:spPr>
          <a:xfrm>
            <a:off x="2826904" y="1191846"/>
            <a:ext cx="3324225" cy="5105400"/>
          </a:xfrm>
          <a:prstGeom prst="rect">
            <a:avLst/>
          </a:prstGeom>
        </p:spPr>
      </p:pic>
    </p:spTree>
    <p:extLst>
      <p:ext uri="{BB962C8B-B14F-4D97-AF65-F5344CB8AC3E}">
        <p14:creationId xmlns:p14="http://schemas.microsoft.com/office/powerpoint/2010/main" val="265654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graphicFrame>
        <p:nvGraphicFramePr>
          <p:cNvPr id="4" name="Content Placeholder 5"/>
          <p:cNvGraphicFramePr>
            <a:graphicFrameLocks/>
          </p:cNvGraphicFramePr>
          <p:nvPr>
            <p:extLst>
              <p:ext uri="{D42A27DB-BD31-4B8C-83A1-F6EECF244321}">
                <p14:modId xmlns:p14="http://schemas.microsoft.com/office/powerpoint/2010/main" val="3916334285"/>
              </p:ext>
            </p:extLst>
          </p:nvPr>
        </p:nvGraphicFramePr>
        <p:xfrm>
          <a:off x="2261260" y="1316615"/>
          <a:ext cx="4377612" cy="741680"/>
        </p:xfrm>
        <a:graphic>
          <a:graphicData uri="http://schemas.openxmlformats.org/drawingml/2006/table">
            <a:tbl>
              <a:tblPr firstRow="1" bandRow="1">
                <a:tableStyleId>{073A0DAA-6AF3-43AB-8588-CEC1D06C72B9}</a:tableStyleId>
              </a:tblPr>
              <a:tblGrid>
                <a:gridCol w="1459204"/>
                <a:gridCol w="1459204"/>
                <a:gridCol w="1459204"/>
              </a:tblGrid>
              <a:tr h="370840">
                <a:tc gridSpan="3">
                  <a:txBody>
                    <a:bodyPr/>
                    <a:lstStyle/>
                    <a:p>
                      <a:r>
                        <a:rPr lang="pt-BR" dirty="0" smtClean="0"/>
                        <a:t>Exam</a:t>
                      </a:r>
                      <a:r>
                        <a:rPr lang="pt-BR" baseline="0" dirty="0" smtClean="0"/>
                        <a:t>Result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pt-BR" dirty="0" smtClean="0"/>
                        <a:t>id</a:t>
                      </a:r>
                      <a:endParaRPr lang="en-US" dirty="0"/>
                    </a:p>
                  </a:txBody>
                  <a:tcPr/>
                </a:tc>
                <a:tc>
                  <a:txBody>
                    <a:bodyPr/>
                    <a:lstStyle/>
                    <a:p>
                      <a:r>
                        <a:rPr lang="pt-BR" dirty="0" smtClean="0"/>
                        <a:t>exam_date</a:t>
                      </a:r>
                      <a:endParaRPr lang="en-US" dirty="0"/>
                    </a:p>
                  </a:txBody>
                  <a:tcPr/>
                </a:tc>
                <a:tc>
                  <a:txBody>
                    <a:bodyPr/>
                    <a:lstStyle/>
                    <a:p>
                      <a:r>
                        <a:rPr lang="pt-BR" dirty="0" smtClean="0"/>
                        <a:t>mark</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8073522"/>
              </p:ext>
            </p:extLst>
          </p:nvPr>
        </p:nvGraphicFramePr>
        <p:xfrm>
          <a:off x="1251998" y="2322649"/>
          <a:ext cx="6167536" cy="3840480"/>
        </p:xfrm>
        <a:graphic>
          <a:graphicData uri="http://schemas.openxmlformats.org/drawingml/2006/table">
            <a:tbl>
              <a:tblPr firstRow="1" bandRow="1">
                <a:tableStyleId>{5C22544A-7EE6-4342-B048-85BDC9FD1C3A}</a:tableStyleId>
              </a:tblPr>
              <a:tblGrid>
                <a:gridCol w="1865275"/>
                <a:gridCol w="4302261"/>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pt-BR" dirty="0" smtClean="0"/>
                        <a:t>@Entity</a:t>
                      </a:r>
                      <a:endParaRPr lang="en-US" dirty="0"/>
                    </a:p>
                  </a:txBody>
                  <a:tcPr/>
                </a:tc>
                <a:tc>
                  <a:txBody>
                    <a:bodyPr/>
                    <a:lstStyle/>
                    <a:p>
                      <a:r>
                        <a:rPr lang="en-US" dirty="0" smtClean="0"/>
                        <a:t>Specifies that the class is an entity</a:t>
                      </a:r>
                    </a:p>
                    <a:p>
                      <a:endParaRPr lang="en-US" dirty="0"/>
                    </a:p>
                  </a:txBody>
                  <a:tcPr/>
                </a:tc>
              </a:tr>
              <a:tr h="370840">
                <a:tc>
                  <a:txBody>
                    <a:bodyPr/>
                    <a:lstStyle/>
                    <a:p>
                      <a:r>
                        <a:rPr lang="pt-BR" dirty="0" smtClean="0"/>
                        <a:t>@Id</a:t>
                      </a:r>
                    </a:p>
                  </a:txBody>
                  <a:tcPr/>
                </a:tc>
                <a:tc>
                  <a:txBody>
                    <a:bodyPr/>
                    <a:lstStyle/>
                    <a:p>
                      <a:r>
                        <a:rPr lang="en-US" dirty="0" smtClean="0"/>
                        <a:t>Specifies the primary key of an entity</a:t>
                      </a:r>
                    </a:p>
                    <a:p>
                      <a:endParaRPr lang="en-US" dirty="0"/>
                    </a:p>
                  </a:txBody>
                  <a:tcPr/>
                </a:tc>
              </a:tr>
              <a:tr h="370840">
                <a:tc>
                  <a:txBody>
                    <a:bodyPr/>
                    <a:lstStyle/>
                    <a:p>
                      <a:r>
                        <a:rPr lang="pt-BR" dirty="0" smtClean="0"/>
                        <a:t>@Column</a:t>
                      </a:r>
                    </a:p>
                  </a:txBody>
                  <a:tcPr/>
                </a:tc>
                <a:tc>
                  <a:txBody>
                    <a:bodyPr/>
                    <a:lstStyle/>
                    <a:p>
                      <a:r>
                        <a:rPr lang="pt-BR" dirty="0" smtClean="0"/>
                        <a:t>Defines the</a:t>
                      </a:r>
                      <a:r>
                        <a:rPr lang="pt-BR" baseline="0" dirty="0" smtClean="0"/>
                        <a:t> properties for a column</a:t>
                      </a:r>
                    </a:p>
                    <a:p>
                      <a:endParaRPr lang="en-US" dirty="0"/>
                    </a:p>
                  </a:txBody>
                  <a:tcPr/>
                </a:tc>
              </a:tr>
              <a:tr h="370840">
                <a:tc>
                  <a:txBody>
                    <a:bodyPr/>
                    <a:lstStyle/>
                    <a:p>
                      <a:r>
                        <a:rPr lang="pt-BR" dirty="0" smtClean="0"/>
                        <a:t>@Temporal</a:t>
                      </a:r>
                      <a:endParaRPr lang="en-US" dirty="0"/>
                    </a:p>
                  </a:txBody>
                  <a:tcPr/>
                </a:tc>
                <a:tc>
                  <a:txBody>
                    <a:bodyPr/>
                    <a:lstStyle/>
                    <a:p>
                      <a:r>
                        <a:rPr lang="en-US" dirty="0" smtClean="0"/>
                        <a:t>Must be specified for fields of type java.util.Date and </a:t>
                      </a:r>
                      <a:r>
                        <a:rPr lang="en-US" dirty="0" err="1" smtClean="0"/>
                        <a:t>java.util.Calendar</a:t>
                      </a:r>
                      <a:endParaRPr lang="en-US" dirty="0" smtClean="0"/>
                    </a:p>
                    <a:p>
                      <a:endParaRPr lang="en-US" dirty="0"/>
                    </a:p>
                  </a:txBody>
                  <a:tcPr/>
                </a:tc>
              </a:tr>
              <a:tr h="370840">
                <a:tc>
                  <a:txBody>
                    <a:bodyPr/>
                    <a:lstStyle/>
                    <a:p>
                      <a:r>
                        <a:rPr lang="pt-BR" dirty="0" smtClean="0"/>
                        <a:t>@Transient </a:t>
                      </a:r>
                      <a:endParaRPr lang="en-US" dirty="0"/>
                    </a:p>
                  </a:txBody>
                  <a:tcPr/>
                </a:tc>
                <a:tc>
                  <a:txBody>
                    <a:bodyPr/>
                    <a:lstStyle/>
                    <a:p>
                      <a:r>
                        <a:rPr lang="en-US" dirty="0" smtClean="0"/>
                        <a:t>Specifies that the field is not persistent</a:t>
                      </a:r>
                    </a:p>
                    <a:p>
                      <a:endParaRPr lang="en-US" dirty="0"/>
                    </a:p>
                  </a:txBody>
                  <a:tcPr/>
                </a:tc>
              </a:tr>
            </a:tbl>
          </a:graphicData>
        </a:graphic>
      </p:graphicFrame>
    </p:spTree>
    <p:extLst>
      <p:ext uri="{BB962C8B-B14F-4D97-AF65-F5344CB8AC3E}">
        <p14:creationId xmlns:p14="http://schemas.microsoft.com/office/powerpoint/2010/main" val="2407474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pic>
        <p:nvPicPr>
          <p:cNvPr id="3" name="Picture 2"/>
          <p:cNvPicPr>
            <a:picLocks noChangeAspect="1"/>
          </p:cNvPicPr>
          <p:nvPr/>
        </p:nvPicPr>
        <p:blipFill>
          <a:blip r:embed="rId3"/>
          <a:stretch>
            <a:fillRect/>
          </a:stretch>
        </p:blipFill>
        <p:spPr>
          <a:xfrm>
            <a:off x="1562647" y="1479957"/>
            <a:ext cx="5743575" cy="4772025"/>
          </a:xfrm>
          <a:prstGeom prst="rect">
            <a:avLst/>
          </a:prstGeom>
        </p:spPr>
      </p:pic>
    </p:spTree>
    <p:extLst>
      <p:ext uri="{BB962C8B-B14F-4D97-AF65-F5344CB8AC3E}">
        <p14:creationId xmlns:p14="http://schemas.microsoft.com/office/powerpoint/2010/main" val="353189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495077"/>
            <a:ext cx="8229600" cy="2246769"/>
          </a:xfrm>
        </p:spPr>
        <p:txBody>
          <a:bodyPr/>
          <a:lstStyle/>
          <a:p>
            <a:pPr fontAlgn="auto">
              <a:spcAft>
                <a:spcPts val="0"/>
              </a:spcAft>
              <a:defRPr/>
            </a:pPr>
            <a:r>
              <a:rPr lang="pt-BR" sz="3200" dirty="0" smtClean="0"/>
              <a:t>Exercise 1</a:t>
            </a:r>
          </a:p>
          <a:p>
            <a:pPr fontAlgn="auto">
              <a:spcAft>
                <a:spcPts val="0"/>
              </a:spcAft>
              <a:defRPr/>
            </a:pPr>
            <a:endParaRPr lang="pt-BR" sz="1800" dirty="0" smtClean="0"/>
          </a:p>
          <a:p>
            <a:pPr marL="457200" indent="-457200" fontAlgn="auto">
              <a:spcAft>
                <a:spcPts val="0"/>
              </a:spcAft>
              <a:buFontTx/>
              <a:buChar char="-"/>
              <a:defRPr/>
            </a:pPr>
            <a:r>
              <a:rPr lang="pt-BR" sz="1800" dirty="0" smtClean="0"/>
              <a:t>Setup the environment</a:t>
            </a:r>
          </a:p>
          <a:p>
            <a:pPr marL="457200" indent="-457200" fontAlgn="auto">
              <a:spcAft>
                <a:spcPts val="0"/>
              </a:spcAft>
              <a:buFontTx/>
              <a:buChar char="-"/>
              <a:defRPr/>
            </a:pPr>
            <a:endParaRPr lang="pt-BR" sz="1800" dirty="0" smtClean="0"/>
          </a:p>
          <a:p>
            <a:pPr marL="457200" indent="-457200" fontAlgn="auto">
              <a:spcAft>
                <a:spcPts val="0"/>
              </a:spcAft>
              <a:buFontTx/>
              <a:buChar char="-"/>
              <a:defRPr/>
            </a:pPr>
            <a:r>
              <a:rPr lang="pt-BR" sz="1800" dirty="0"/>
              <a:t>git clone </a:t>
            </a:r>
            <a:r>
              <a:rPr lang="pt-BR" sz="1800" dirty="0">
                <a:hlinkClick r:id="rId3"/>
              </a:rPr>
              <a:t>https://</a:t>
            </a:r>
            <a:r>
              <a:rPr lang="pt-BR" sz="1800" dirty="0" smtClean="0">
                <a:hlinkClick r:id="rId3"/>
              </a:rPr>
              <a:t>github.com/marcelsamaruga/wiproTraining.git</a:t>
            </a:r>
            <a:endParaRPr lang="pt-BR" sz="1800" dirty="0" smtClean="0"/>
          </a:p>
          <a:p>
            <a:pPr marL="0" indent="0" fontAlgn="auto">
              <a:spcAft>
                <a:spcPts val="0"/>
              </a:spcAft>
              <a:defRPr/>
            </a:pPr>
            <a:endParaRPr lang="pt-BR" sz="1800" dirty="0"/>
          </a:p>
          <a:p>
            <a:pPr marL="342900" indent="-342900" fontAlgn="auto">
              <a:spcAft>
                <a:spcPts val="0"/>
              </a:spcAft>
              <a:buFontTx/>
              <a:buChar char="-"/>
              <a:defRPr/>
            </a:pPr>
            <a:r>
              <a:rPr lang="pt-BR" sz="1800" dirty="0" smtClean="0"/>
              <a:t> </a:t>
            </a:r>
            <a:r>
              <a:rPr lang="pt-BR" sz="1800" dirty="0" smtClean="0"/>
              <a:t> Persiste </a:t>
            </a:r>
            <a:r>
              <a:rPr lang="pt-BR" sz="1800" dirty="0" smtClean="0"/>
              <a:t>the object (Course.class)</a:t>
            </a:r>
            <a:endParaRPr sz="1800" dirty="0"/>
          </a:p>
        </p:txBody>
      </p:sp>
    </p:spTree>
    <p:extLst>
      <p:ext uri="{BB962C8B-B14F-4D97-AF65-F5344CB8AC3E}">
        <p14:creationId xmlns:p14="http://schemas.microsoft.com/office/powerpoint/2010/main" val="212168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Simple </a:t>
            </a:r>
            <a:r>
              <a:rPr lang="en-US" sz="3200" dirty="0" smtClean="0"/>
              <a:t>Mapping</a:t>
            </a:r>
          </a:p>
          <a:p>
            <a:pPr fontAlgn="auto">
              <a:spcAft>
                <a:spcPts val="0"/>
              </a:spcAft>
              <a:defRPr/>
            </a:pPr>
            <a:r>
              <a:rPr lang="en-US" sz="2000" dirty="0" smtClean="0"/>
              <a:t>Relationship</a:t>
            </a:r>
            <a:endParaRPr sz="4400" dirty="0"/>
          </a:p>
        </p:txBody>
      </p:sp>
      <p:pic>
        <p:nvPicPr>
          <p:cNvPr id="4" name="Picture 3"/>
          <p:cNvPicPr>
            <a:picLocks noChangeAspect="1"/>
          </p:cNvPicPr>
          <p:nvPr/>
        </p:nvPicPr>
        <p:blipFill>
          <a:blip r:embed="rId3"/>
          <a:stretch>
            <a:fillRect/>
          </a:stretch>
        </p:blipFill>
        <p:spPr>
          <a:xfrm>
            <a:off x="1316138" y="1515730"/>
            <a:ext cx="6467475" cy="4038600"/>
          </a:xfrm>
          <a:prstGeom prst="rect">
            <a:avLst/>
          </a:prstGeom>
        </p:spPr>
      </p:pic>
    </p:spTree>
    <p:extLst>
      <p:ext uri="{BB962C8B-B14F-4D97-AF65-F5344CB8AC3E}">
        <p14:creationId xmlns:p14="http://schemas.microsoft.com/office/powerpoint/2010/main" val="321117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Tradidional </a:t>
            </a:r>
            <a:r>
              <a:rPr lang="pt-BR" sz="2000" dirty="0" smtClean="0"/>
              <a:t>persistence with JDBC</a:t>
            </a:r>
            <a:endParaRPr sz="2000" dirty="0"/>
          </a:p>
        </p:txBody>
      </p:sp>
      <p:pic>
        <p:nvPicPr>
          <p:cNvPr id="4" name="Picture 3"/>
          <p:cNvPicPr>
            <a:picLocks noChangeAspect="1"/>
          </p:cNvPicPr>
          <p:nvPr/>
        </p:nvPicPr>
        <p:blipFill>
          <a:blip r:embed="rId3"/>
          <a:stretch>
            <a:fillRect/>
          </a:stretch>
        </p:blipFill>
        <p:spPr>
          <a:xfrm>
            <a:off x="3776957" y="1169565"/>
            <a:ext cx="1743311" cy="4832188"/>
          </a:xfrm>
          <a:prstGeom prst="rect">
            <a:avLst/>
          </a:prstGeom>
        </p:spPr>
      </p:pic>
    </p:spTree>
    <p:extLst>
      <p:ext uri="{BB962C8B-B14F-4D97-AF65-F5344CB8AC3E}">
        <p14:creationId xmlns:p14="http://schemas.microsoft.com/office/powerpoint/2010/main" val="679118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graphicFrame>
        <p:nvGraphicFramePr>
          <p:cNvPr id="4" name="Table 3"/>
          <p:cNvGraphicFramePr>
            <a:graphicFrameLocks noGrp="1"/>
          </p:cNvGraphicFramePr>
          <p:nvPr>
            <p:extLst>
              <p:ext uri="{D42A27DB-BD31-4B8C-83A1-F6EECF244321}">
                <p14:modId xmlns:p14="http://schemas.microsoft.com/office/powerpoint/2010/main" val="9962590"/>
              </p:ext>
            </p:extLst>
          </p:nvPr>
        </p:nvGraphicFramePr>
        <p:xfrm>
          <a:off x="1474378" y="1524433"/>
          <a:ext cx="6167536" cy="4389120"/>
        </p:xfrm>
        <a:graphic>
          <a:graphicData uri="http://schemas.openxmlformats.org/drawingml/2006/table">
            <a:tbl>
              <a:tblPr firstRow="1" bandRow="1">
                <a:tableStyleId>{5C22544A-7EE6-4342-B048-85BDC9FD1C3A}</a:tableStyleId>
              </a:tblPr>
              <a:tblGrid>
                <a:gridCol w="3083768"/>
                <a:gridCol w="3083768"/>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@MappedSuperclass</a:t>
                      </a:r>
                      <a:endParaRPr lang="en-US" dirty="0"/>
                    </a:p>
                  </a:txBody>
                  <a:tcPr/>
                </a:tc>
                <a:tc>
                  <a:txBody>
                    <a:bodyPr/>
                    <a:lstStyle/>
                    <a:p>
                      <a:r>
                        <a:rPr lang="en-US" dirty="0" smtClean="0"/>
                        <a:t>Designates a class whose mapping information is applied to the entities that inherit from it. A mapped superclass has no separate table defined for it.</a:t>
                      </a:r>
                    </a:p>
                    <a:p>
                      <a:endParaRPr lang="en-US" dirty="0"/>
                    </a:p>
                  </a:txBody>
                  <a:tcPr/>
                </a:tc>
              </a:tr>
              <a:tr h="370840">
                <a:tc>
                  <a:txBody>
                    <a:bodyPr/>
                    <a:lstStyle/>
                    <a:p>
                      <a:r>
                        <a:rPr lang="en-US" dirty="0" smtClean="0"/>
                        <a:t>@GeneratedValue</a:t>
                      </a:r>
                      <a:endParaRPr lang="pt-BR" dirty="0" smtClean="0"/>
                    </a:p>
                  </a:txBody>
                  <a:tcPr/>
                </a:tc>
                <a:tc>
                  <a:txBody>
                    <a:bodyPr/>
                    <a:lstStyle/>
                    <a:p>
                      <a:r>
                        <a:rPr lang="en-US" dirty="0" smtClean="0"/>
                        <a:t>The </a:t>
                      </a:r>
                      <a:r>
                        <a:rPr lang="en-US" dirty="0" smtClean="0">
                          <a:latin typeface="Consolas" panose="020B0609020204030204" pitchFamily="49" charset="0"/>
                          <a:cs typeface="Consolas" panose="020B0609020204030204" pitchFamily="49" charset="0"/>
                        </a:rPr>
                        <a:t>GeneratedValue</a:t>
                      </a:r>
                      <a:r>
                        <a:rPr lang="en-US" dirty="0" smtClean="0"/>
                        <a:t> annotation may be applied to a primary key property or field of an entity or mapped superclass in conjunction with the </a:t>
                      </a:r>
                      <a:r>
                        <a:rPr lang="en-US" dirty="0" smtClean="0">
                          <a:latin typeface="Consolas" panose="020B0609020204030204" pitchFamily="49" charset="0"/>
                          <a:cs typeface="Consolas" panose="020B0609020204030204" pitchFamily="49" charset="0"/>
                        </a:rPr>
                        <a:t>Id</a:t>
                      </a:r>
                      <a:r>
                        <a:rPr lang="en-US" dirty="0" smtClean="0"/>
                        <a:t> annotation</a:t>
                      </a:r>
                    </a:p>
                    <a:p>
                      <a:endParaRPr lang="en-US" dirty="0"/>
                    </a:p>
                  </a:txBody>
                  <a:tcPr/>
                </a:tc>
              </a:tr>
            </a:tbl>
          </a:graphicData>
        </a:graphic>
      </p:graphicFrame>
    </p:spTree>
    <p:extLst>
      <p:ext uri="{BB962C8B-B14F-4D97-AF65-F5344CB8AC3E}">
        <p14:creationId xmlns:p14="http://schemas.microsoft.com/office/powerpoint/2010/main" val="228615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pic>
        <p:nvPicPr>
          <p:cNvPr id="3" name="Picture 2"/>
          <p:cNvPicPr>
            <a:picLocks noChangeAspect="1"/>
          </p:cNvPicPr>
          <p:nvPr/>
        </p:nvPicPr>
        <p:blipFill>
          <a:blip r:embed="rId3"/>
          <a:stretch>
            <a:fillRect/>
          </a:stretch>
        </p:blipFill>
        <p:spPr>
          <a:xfrm>
            <a:off x="605807" y="1744255"/>
            <a:ext cx="8084168" cy="3711034"/>
          </a:xfrm>
          <a:prstGeom prst="rect">
            <a:avLst/>
          </a:prstGeom>
        </p:spPr>
      </p:pic>
    </p:spTree>
    <p:extLst>
      <p:ext uri="{BB962C8B-B14F-4D97-AF65-F5344CB8AC3E}">
        <p14:creationId xmlns:p14="http://schemas.microsoft.com/office/powerpoint/2010/main" val="1384707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2</a:t>
            </a:r>
          </a:p>
          <a:p>
            <a:pPr fontAlgn="auto">
              <a:spcAft>
                <a:spcPts val="0"/>
              </a:spcAft>
              <a:defRPr/>
            </a:pPr>
            <a:endParaRPr lang="pt-BR" sz="3200" dirty="0" smtClean="0"/>
          </a:p>
          <a:p>
            <a:pPr marL="457200" indent="-457200" fontAlgn="auto">
              <a:spcAft>
                <a:spcPts val="0"/>
              </a:spcAft>
              <a:buFontTx/>
              <a:buChar char="-"/>
              <a:defRPr/>
            </a:pPr>
            <a:r>
              <a:rPr lang="pt-BR" sz="3200" dirty="0" smtClean="0"/>
              <a:t>Fix the MappedSuperclass</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“Course”</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course do we have on the database?</a:t>
            </a:r>
          </a:p>
          <a:p>
            <a:pPr marL="457200" indent="-457200" fontAlgn="auto">
              <a:spcAft>
                <a:spcPts val="0"/>
              </a:spcAft>
              <a:buFontTx/>
              <a:buChar char="-"/>
              <a:defRPr/>
            </a:pPr>
            <a:endParaRPr lang="pt-BR" sz="3200" dirty="0"/>
          </a:p>
        </p:txBody>
      </p:sp>
    </p:spTree>
    <p:extLst>
      <p:ext uri="{BB962C8B-B14F-4D97-AF65-F5344CB8AC3E}">
        <p14:creationId xmlns:p14="http://schemas.microsoft.com/office/powerpoint/2010/main" val="1866023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relationships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b="1" dirty="0"/>
              <a:t>One-to-one</a:t>
            </a:r>
            <a:r>
              <a:rPr lang="en-US" dirty="0"/>
              <a:t>, </a:t>
            </a:r>
            <a:r>
              <a:rPr lang="en-US" b="1" dirty="0"/>
              <a:t>one-to-many</a:t>
            </a:r>
            <a:r>
              <a:rPr lang="en-US" dirty="0"/>
              <a:t>, </a:t>
            </a:r>
            <a:r>
              <a:rPr lang="en-US" b="1" dirty="0"/>
              <a:t>many-to-many</a:t>
            </a:r>
            <a:r>
              <a:rPr lang="en-US" dirty="0"/>
              <a:t>, </a:t>
            </a:r>
            <a:r>
              <a:rPr lang="en-US" b="1" dirty="0"/>
              <a:t>many-to-one</a:t>
            </a:r>
            <a:r>
              <a:rPr lang="en-US" dirty="0"/>
              <a:t> relationships among entities</a:t>
            </a:r>
          </a:p>
          <a:p>
            <a:pPr lvl="1"/>
            <a:r>
              <a:rPr lang="en-US" dirty="0"/>
              <a:t>bi-directional or </a:t>
            </a:r>
            <a:r>
              <a:rPr lang="en-US" dirty="0" err="1"/>
              <a:t>uni</a:t>
            </a:r>
            <a:r>
              <a:rPr lang="en-US" dirty="0"/>
              <a:t>-directional </a:t>
            </a:r>
          </a:p>
          <a:p>
            <a:pPr lvl="1"/>
            <a:r>
              <a:rPr lang="en-US" dirty="0"/>
              <a:t>Support for different Collection types, e.g., List, Set, Map, etc. </a:t>
            </a:r>
          </a:p>
          <a:p>
            <a:endParaRPr lang="en-US" dirty="0" smtClean="0"/>
          </a:p>
          <a:p>
            <a:r>
              <a:rPr lang="en-US" dirty="0" smtClean="0"/>
              <a:t>Need </a:t>
            </a:r>
            <a:r>
              <a:rPr lang="en-US" dirty="0"/>
              <a:t>to specify the </a:t>
            </a:r>
            <a:r>
              <a:rPr lang="en-US" b="1" dirty="0"/>
              <a:t>owning</a:t>
            </a:r>
            <a:r>
              <a:rPr lang="en-US" dirty="0"/>
              <a:t> side in relationships </a:t>
            </a:r>
          </a:p>
          <a:p>
            <a:pPr lvl="1"/>
            <a:r>
              <a:rPr lang="en-US" dirty="0"/>
              <a:t>Owning side table has the foreign key </a:t>
            </a:r>
          </a:p>
          <a:p>
            <a:pPr lvl="1"/>
            <a:r>
              <a:rPr lang="en-US" dirty="0" err="1"/>
              <a:t>OneToOne</a:t>
            </a:r>
            <a:r>
              <a:rPr lang="en-US" dirty="0"/>
              <a:t> relationship - the side where the foreign key is specified </a:t>
            </a:r>
          </a:p>
          <a:p>
            <a:pPr lvl="1"/>
            <a:r>
              <a:rPr lang="en-US" dirty="0" err="1"/>
              <a:t>OneToMany</a:t>
            </a:r>
            <a:r>
              <a:rPr lang="en-US" dirty="0"/>
              <a:t>, </a:t>
            </a:r>
            <a:r>
              <a:rPr lang="en-US" dirty="0" err="1"/>
              <a:t>ManyToOne</a:t>
            </a:r>
            <a:r>
              <a:rPr lang="en-US" dirty="0"/>
              <a:t> - the “many” side</a:t>
            </a:r>
          </a:p>
          <a:p>
            <a:pPr marL="0" indent="0">
              <a:buNone/>
            </a:pPr>
            <a:endParaRPr lang="pt-BR" dirty="0" smtClean="0">
              <a:cs typeface="Arial" charset="0"/>
            </a:endParaRPr>
          </a:p>
        </p:txBody>
      </p:sp>
    </p:spTree>
    <p:extLst>
      <p:ext uri="{BB962C8B-B14F-4D97-AF65-F5344CB8AC3E}">
        <p14:creationId xmlns:p14="http://schemas.microsoft.com/office/powerpoint/2010/main" val="17280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64574763"/>
              </p:ext>
            </p:extLst>
          </p:nvPr>
        </p:nvGraphicFramePr>
        <p:xfrm>
          <a:off x="2918038" y="1183721"/>
          <a:ext cx="5896353" cy="475488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@OneToOne</a:t>
                      </a:r>
                      <a:endParaRPr lang="en-US" dirty="0"/>
                    </a:p>
                  </a:txBody>
                  <a:tcPr/>
                </a:tc>
                <a:tc>
                  <a:txBody>
                    <a:bodyPr/>
                    <a:lstStyle/>
                    <a:p>
                      <a:r>
                        <a:rPr lang="en-US" dirty="0" smtClean="0"/>
                        <a:t>Defines a single-valued association to another entity that has one-to-one multiplicity. </a:t>
                      </a:r>
                    </a:p>
                    <a:p>
                      <a:endParaRPr lang="en-US" dirty="0"/>
                    </a:p>
                  </a:txBody>
                  <a:tcPr/>
                </a:tc>
              </a:tr>
              <a:tr h="370840">
                <a:tc>
                  <a:txBody>
                    <a:bodyPr/>
                    <a:lstStyle/>
                    <a:p>
                      <a:r>
                        <a:rPr lang="en-US" dirty="0" smtClean="0"/>
                        <a:t>FetchType</a:t>
                      </a:r>
                      <a:endParaRPr lang="pt-BR" dirty="0" smtClean="0"/>
                    </a:p>
                  </a:txBody>
                  <a:tcPr/>
                </a:tc>
                <a:tc>
                  <a:txBody>
                    <a:bodyPr/>
                    <a:lstStyle/>
                    <a:p>
                      <a:r>
                        <a:rPr lang="en-US" dirty="0" smtClean="0"/>
                        <a:t>LAZY = do not load referenced entity, until it is accessed for the first time </a:t>
                      </a:r>
                    </a:p>
                    <a:p>
                      <a:r>
                        <a:rPr lang="en-US" dirty="0" smtClean="0"/>
                        <a:t>EAGER = load referenced entity immediately</a:t>
                      </a:r>
                    </a:p>
                    <a:p>
                      <a:endParaRPr lang="en-US" dirty="0"/>
                    </a:p>
                  </a:txBody>
                  <a:tcPr/>
                </a:tc>
              </a:tr>
              <a:tr h="370840">
                <a:tc>
                  <a:txBody>
                    <a:bodyPr/>
                    <a:lstStyle/>
                    <a:p>
                      <a:r>
                        <a:rPr lang="en-US" dirty="0" smtClean="0"/>
                        <a:t>CascadeType</a:t>
                      </a:r>
                      <a:endParaRPr lang="pt-BR" dirty="0" smtClean="0"/>
                    </a:p>
                  </a:txBody>
                  <a:tcPr/>
                </a:tc>
                <a:tc>
                  <a:txBody>
                    <a:bodyPr/>
                    <a:lstStyle/>
                    <a:p>
                      <a:r>
                        <a:rPr lang="en-US" dirty="0" smtClean="0"/>
                        <a:t>Defines the set of cascadable operations that are propagated to the associated entity. ALL is equivalent to cascade={PERSIST, MERGE, REMOVE, REFRESH, DETACH}</a:t>
                      </a:r>
                    </a:p>
                    <a:p>
                      <a:endParaRPr lang="en-US" dirty="0"/>
                    </a:p>
                  </a:txBody>
                  <a:tcPr/>
                </a:tc>
              </a:tr>
            </a:tbl>
          </a:graphicData>
        </a:graphic>
      </p:graphicFrame>
    </p:spTree>
    <p:extLst>
      <p:ext uri="{BB962C8B-B14F-4D97-AF65-F5344CB8AC3E}">
        <p14:creationId xmlns:p14="http://schemas.microsoft.com/office/powerpoint/2010/main" val="171560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9374457"/>
              </p:ext>
            </p:extLst>
          </p:nvPr>
        </p:nvGraphicFramePr>
        <p:xfrm>
          <a:off x="2918038" y="1183721"/>
          <a:ext cx="5896353" cy="329184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mappedBy</a:t>
                      </a:r>
                      <a:endParaRPr lang="pt-BR" dirty="0" smtClean="0"/>
                    </a:p>
                  </a:txBody>
                  <a:tcPr/>
                </a:tc>
                <a:tc>
                  <a:txBody>
                    <a:bodyPr/>
                    <a:lstStyle/>
                    <a:p>
                      <a:r>
                        <a:rPr lang="en-US" dirty="0" smtClean="0"/>
                        <a:t>References the field that “owns” the relationship in the referenced entity. Required unless the relationship is unidirectional.</a:t>
                      </a:r>
                    </a:p>
                    <a:p>
                      <a:endParaRPr lang="en-US" dirty="0"/>
                    </a:p>
                  </a:txBody>
                  <a:tcPr/>
                </a:tc>
              </a:tr>
              <a:tr h="370840">
                <a:tc>
                  <a:txBody>
                    <a:bodyPr/>
                    <a:lstStyle/>
                    <a:p>
                      <a:r>
                        <a:rPr lang="en-US" dirty="0" smtClean="0"/>
                        <a:t>@JoinColumn</a:t>
                      </a:r>
                      <a:endParaRPr lang="pt-BR" dirty="0" smtClean="0"/>
                    </a:p>
                  </a:txBody>
                  <a:tcPr/>
                </a:tc>
                <a:tc>
                  <a:txBody>
                    <a:bodyPr/>
                    <a:lstStyle/>
                    <a:p>
                      <a:r>
                        <a:rPr lang="en-US" dirty="0" smtClean="0"/>
                        <a:t>Specifies a column for joining an entity association or element collection. </a:t>
                      </a:r>
                    </a:p>
                    <a:p>
                      <a:r>
                        <a:rPr lang="en-US" dirty="0" smtClean="0"/>
                        <a:t>In this case: the name of the column, where the foreign key will be stored.</a:t>
                      </a:r>
                    </a:p>
                    <a:p>
                      <a:endParaRPr lang="en-US" dirty="0"/>
                    </a:p>
                  </a:txBody>
                  <a:tcPr/>
                </a:tc>
              </a:tr>
            </a:tbl>
          </a:graphicData>
        </a:graphic>
      </p:graphicFrame>
    </p:spTree>
    <p:extLst>
      <p:ext uri="{BB962C8B-B14F-4D97-AF65-F5344CB8AC3E}">
        <p14:creationId xmlns:p14="http://schemas.microsoft.com/office/powerpoint/2010/main" val="2393082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pic>
        <p:nvPicPr>
          <p:cNvPr id="3" name="Picture 2"/>
          <p:cNvPicPr>
            <a:picLocks noChangeAspect="1"/>
          </p:cNvPicPr>
          <p:nvPr/>
        </p:nvPicPr>
        <p:blipFill>
          <a:blip r:embed="rId4"/>
          <a:stretch>
            <a:fillRect/>
          </a:stretch>
        </p:blipFill>
        <p:spPr>
          <a:xfrm>
            <a:off x="3360808" y="2310149"/>
            <a:ext cx="4591050" cy="942975"/>
          </a:xfrm>
          <a:prstGeom prst="rect">
            <a:avLst/>
          </a:prstGeom>
        </p:spPr>
      </p:pic>
      <p:pic>
        <p:nvPicPr>
          <p:cNvPr id="4" name="Picture 3"/>
          <p:cNvPicPr>
            <a:picLocks noChangeAspect="1"/>
          </p:cNvPicPr>
          <p:nvPr/>
        </p:nvPicPr>
        <p:blipFill>
          <a:blip r:embed="rId5"/>
          <a:stretch>
            <a:fillRect/>
          </a:stretch>
        </p:blipFill>
        <p:spPr>
          <a:xfrm>
            <a:off x="2793017" y="3489310"/>
            <a:ext cx="6115050" cy="542925"/>
          </a:xfrm>
          <a:prstGeom prst="rect">
            <a:avLst/>
          </a:prstGeom>
        </p:spPr>
      </p:pic>
    </p:spTree>
    <p:extLst>
      <p:ext uri="{BB962C8B-B14F-4D97-AF65-F5344CB8AC3E}">
        <p14:creationId xmlns:p14="http://schemas.microsoft.com/office/powerpoint/2010/main" val="353094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3</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Scholarship </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student with scholarship</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students/scholarship do we have on the datababse?</a:t>
            </a:r>
            <a:endParaRPr lang="pt-BR" sz="3200" dirty="0"/>
          </a:p>
        </p:txBody>
      </p:sp>
    </p:spTree>
    <p:extLst>
      <p:ext uri="{BB962C8B-B14F-4D97-AF65-F5344CB8AC3E}">
        <p14:creationId xmlns:p14="http://schemas.microsoft.com/office/powerpoint/2010/main" val="534501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Relationship vs. Object Oriented</a:t>
            </a:r>
            <a:endParaRPr sz="3200" dirty="0"/>
          </a:p>
        </p:txBody>
      </p:sp>
      <p:sp>
        <p:nvSpPr>
          <p:cNvPr id="32771" name="Text Placeholder 2"/>
          <p:cNvSpPr>
            <a:spLocks noGrp="1"/>
          </p:cNvSpPr>
          <p:nvPr>
            <p:ph type="body" sz="quarter" idx="16"/>
          </p:nvPr>
        </p:nvSpPr>
        <p:spPr>
          <a:xfrm>
            <a:off x="2836718" y="1360488"/>
            <a:ext cx="5861195" cy="4666239"/>
          </a:xfrm>
        </p:spPr>
        <p:txBody>
          <a:bodyPr/>
          <a:lstStyle/>
          <a:p>
            <a:r>
              <a:rPr lang="en-US" b="1" dirty="0"/>
              <a:t>ER</a:t>
            </a:r>
            <a:r>
              <a:rPr lang="en-US" dirty="0"/>
              <a:t>: </a:t>
            </a:r>
            <a:r>
              <a:rPr lang="en-US" dirty="0" err="1"/>
              <a:t>ExamResult</a:t>
            </a:r>
            <a:r>
              <a:rPr lang="en-US" dirty="0"/>
              <a:t> contains a foreign key to the Student it belongs to </a:t>
            </a:r>
          </a:p>
          <a:p>
            <a:pPr lvl="1"/>
            <a:r>
              <a:rPr lang="en-US" dirty="0"/>
              <a:t>The </a:t>
            </a:r>
            <a:r>
              <a:rPr lang="en-US" dirty="0" err="1"/>
              <a:t>ExamResult</a:t>
            </a:r>
            <a:r>
              <a:rPr lang="en-US" dirty="0"/>
              <a:t> owns (contains) the connection </a:t>
            </a:r>
          </a:p>
          <a:p>
            <a:pPr lvl="1"/>
            <a:r>
              <a:rPr lang="en-US" dirty="0"/>
              <a:t>This is opposite to the OO perspective</a:t>
            </a:r>
            <a:endParaRPr lang="en-US" b="1" dirty="0"/>
          </a:p>
          <a:p>
            <a:pPr marL="0" indent="0">
              <a:buNone/>
            </a:pPr>
            <a:endParaRPr lang="en-US" b="1" dirty="0"/>
          </a:p>
          <a:p>
            <a:r>
              <a:rPr lang="en-US" b="1" dirty="0"/>
              <a:t>OO</a:t>
            </a:r>
            <a:r>
              <a:rPr lang="en-US" dirty="0"/>
              <a:t>: Student owns the </a:t>
            </a:r>
            <a:r>
              <a:rPr lang="en-US" dirty="0" err="1"/>
              <a:t>ExamResults</a:t>
            </a:r>
            <a:r>
              <a:rPr lang="en-US" dirty="0"/>
              <a:t> </a:t>
            </a:r>
          </a:p>
          <a:p>
            <a:pPr lvl="1"/>
            <a:r>
              <a:rPr lang="en-US" dirty="0"/>
              <a:t>No </a:t>
            </a:r>
            <a:r>
              <a:rPr lang="en-US" dirty="0" err="1"/>
              <a:t>ExamResult</a:t>
            </a:r>
            <a:r>
              <a:rPr lang="en-US" dirty="0"/>
              <a:t> without a student</a:t>
            </a:r>
            <a:endParaRPr lang="pt-BR" dirty="0" smtClean="0">
              <a:cs typeface="Arial" charset="0"/>
            </a:endParaRPr>
          </a:p>
        </p:txBody>
      </p:sp>
      <p:pic>
        <p:nvPicPr>
          <p:cNvPr id="4" name="Content Placeholder 3"/>
          <p:cNvPicPr>
            <a:picLocks noChangeAspect="1"/>
          </p:cNvPicPr>
          <p:nvPr/>
        </p:nvPicPr>
        <p:blipFill>
          <a:blip r:embed="rId3"/>
          <a:stretch>
            <a:fillRect/>
          </a:stretch>
        </p:blipFill>
        <p:spPr>
          <a:xfrm>
            <a:off x="536866" y="1389209"/>
            <a:ext cx="2114551" cy="3914775"/>
          </a:xfrm>
          <a:prstGeom prst="rect">
            <a:avLst/>
          </a:prstGeom>
        </p:spPr>
      </p:pic>
    </p:spTree>
    <p:extLst>
      <p:ext uri="{BB962C8B-B14F-4D97-AF65-F5344CB8AC3E}">
        <p14:creationId xmlns:p14="http://schemas.microsoft.com/office/powerpoint/2010/main" val="376072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176745528"/>
              </p:ext>
            </p:extLst>
          </p:nvPr>
        </p:nvGraphicFramePr>
        <p:xfrm>
          <a:off x="2858060" y="1399743"/>
          <a:ext cx="5796842" cy="2468880"/>
        </p:xfrm>
        <a:graphic>
          <a:graphicData uri="http://schemas.openxmlformats.org/drawingml/2006/table">
            <a:tbl>
              <a:tblPr firstRow="1" bandRow="1">
                <a:tableStyleId>{5C22544A-7EE6-4342-B048-85BDC9FD1C3A}</a:tableStyleId>
              </a:tblPr>
              <a:tblGrid>
                <a:gridCol w="1651595"/>
                <a:gridCol w="414524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many-valued association with one-to-many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@ManyToOne</a:t>
                      </a:r>
                      <a:endParaRPr lang="pt-BR" dirty="0" smtClean="0"/>
                    </a:p>
                  </a:txBody>
                  <a:tcPr/>
                </a:tc>
                <a:tc>
                  <a:txBody>
                    <a:bodyPr/>
                    <a:lstStyle/>
                    <a:p>
                      <a:r>
                        <a:rPr lang="en-US" dirty="0" smtClean="0"/>
                        <a:t>Defines a single-valued association to another entity class that has many-to-one multiplicity.</a:t>
                      </a:r>
                    </a:p>
                    <a:p>
                      <a:endParaRPr lang="en-US" dirty="0"/>
                    </a:p>
                  </a:txBody>
                  <a:tcPr/>
                </a:tc>
              </a:tr>
            </a:tbl>
          </a:graphicData>
        </a:graphic>
      </p:graphicFrame>
    </p:spTree>
    <p:extLst>
      <p:ext uri="{BB962C8B-B14F-4D97-AF65-F5344CB8AC3E}">
        <p14:creationId xmlns:p14="http://schemas.microsoft.com/office/powerpoint/2010/main" val="142996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JDBC </a:t>
            </a:r>
            <a:r>
              <a:rPr lang="pt-BR" sz="2000" dirty="0"/>
              <a:t>– Java Database Connectivity</a:t>
            </a:r>
            <a:endParaRPr sz="2000" dirty="0"/>
          </a:p>
        </p:txBody>
      </p:sp>
      <p:sp>
        <p:nvSpPr>
          <p:cNvPr id="32771" name="Text Placeholder 2"/>
          <p:cNvSpPr>
            <a:spLocks noGrp="1"/>
          </p:cNvSpPr>
          <p:nvPr>
            <p:ph type="body" sz="quarter" idx="16"/>
          </p:nvPr>
        </p:nvSpPr>
        <p:spPr>
          <a:xfrm>
            <a:off x="457200" y="1360488"/>
            <a:ext cx="8240713" cy="4926012"/>
          </a:xfrm>
        </p:spPr>
        <p:txBody>
          <a:bodyPr/>
          <a:lstStyle/>
          <a:p>
            <a:r>
              <a:rPr lang="en-US" dirty="0"/>
              <a:t>Used to access relational databases from Java programs </a:t>
            </a:r>
          </a:p>
          <a:p>
            <a:pPr lvl="1"/>
            <a:r>
              <a:rPr lang="en-US" dirty="0"/>
              <a:t>First version released 1996 </a:t>
            </a:r>
          </a:p>
          <a:p>
            <a:r>
              <a:rPr lang="en-US" dirty="0"/>
              <a:t>Ability to </a:t>
            </a:r>
          </a:p>
          <a:p>
            <a:pPr lvl="1"/>
            <a:r>
              <a:rPr lang="en-US" dirty="0"/>
              <a:t>Establish a connection to a database </a:t>
            </a:r>
          </a:p>
          <a:p>
            <a:pPr lvl="1"/>
            <a:r>
              <a:rPr lang="en-US" dirty="0"/>
              <a:t>Execute an SQL statement and return results </a:t>
            </a:r>
          </a:p>
          <a:p>
            <a:pPr lvl="1"/>
            <a:r>
              <a:rPr lang="en-US" dirty="0"/>
              <a:t>Create parameterized queries</a:t>
            </a:r>
          </a:p>
          <a:p>
            <a:pPr lvl="1"/>
            <a:r>
              <a:rPr lang="en-US" dirty="0"/>
              <a:t>Manage database transactions </a:t>
            </a:r>
          </a:p>
          <a:p>
            <a:r>
              <a:rPr lang="en-US" dirty="0"/>
              <a:t>Basic Steps </a:t>
            </a:r>
          </a:p>
          <a:p>
            <a:pPr lvl="1"/>
            <a:r>
              <a:rPr lang="en-US" dirty="0"/>
              <a:t>Load driver or obtain an already defined data source </a:t>
            </a:r>
          </a:p>
          <a:p>
            <a:pPr lvl="1"/>
            <a:r>
              <a:rPr lang="en-US" dirty="0"/>
              <a:t>Establish connection using a JDBC URL </a:t>
            </a:r>
          </a:p>
          <a:p>
            <a:pPr lvl="1"/>
            <a:r>
              <a:rPr lang="en-US" dirty="0"/>
              <a:t>Create an </a:t>
            </a:r>
            <a:r>
              <a:rPr lang="en-US" b="1" dirty="0"/>
              <a:t>SQL statement</a:t>
            </a:r>
            <a:r>
              <a:rPr lang="en-US" dirty="0"/>
              <a:t> and execute SQL statement </a:t>
            </a:r>
          </a:p>
          <a:p>
            <a:pPr lvl="1"/>
            <a:r>
              <a:rPr lang="en-US" dirty="0"/>
              <a:t>If present, process results present in </a:t>
            </a:r>
            <a:r>
              <a:rPr lang="en-US" b="1" dirty="0"/>
              <a:t>result sets </a:t>
            </a:r>
          </a:p>
          <a:p>
            <a:pPr lvl="1"/>
            <a:r>
              <a:rPr lang="en-US" dirty="0"/>
              <a:t>Close database </a:t>
            </a:r>
            <a:r>
              <a:rPr lang="en-US" dirty="0" smtClean="0"/>
              <a:t>resources</a:t>
            </a:r>
          </a:p>
          <a:p>
            <a:pPr lvl="1"/>
            <a:r>
              <a:rPr lang="en-US" dirty="0" smtClean="0"/>
              <a:t>Commit </a:t>
            </a:r>
            <a:r>
              <a:rPr lang="en-US" dirty="0"/>
              <a:t>or rollback transaction, if necessary</a:t>
            </a:r>
            <a:endParaRPr lang="pt-BR" dirty="0" smtClean="0">
              <a:cs typeface="Arial" charset="0"/>
            </a:endParaRPr>
          </a:p>
        </p:txBody>
      </p:sp>
    </p:spTree>
    <p:extLst>
      <p:ext uri="{BB962C8B-B14F-4D97-AF65-F5344CB8AC3E}">
        <p14:creationId xmlns:p14="http://schemas.microsoft.com/office/powerpoint/2010/main" val="4059351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pic>
        <p:nvPicPr>
          <p:cNvPr id="3" name="Picture 2"/>
          <p:cNvPicPr>
            <a:picLocks noChangeAspect="1"/>
          </p:cNvPicPr>
          <p:nvPr/>
        </p:nvPicPr>
        <p:blipFill>
          <a:blip r:embed="rId4"/>
          <a:stretch>
            <a:fillRect/>
          </a:stretch>
        </p:blipFill>
        <p:spPr>
          <a:xfrm>
            <a:off x="3440211" y="3578787"/>
            <a:ext cx="4933950" cy="590550"/>
          </a:xfrm>
          <a:prstGeom prst="rect">
            <a:avLst/>
          </a:prstGeom>
        </p:spPr>
      </p:pic>
      <p:pic>
        <p:nvPicPr>
          <p:cNvPr id="6" name="Picture 5"/>
          <p:cNvPicPr>
            <a:picLocks noChangeAspect="1"/>
          </p:cNvPicPr>
          <p:nvPr/>
        </p:nvPicPr>
        <p:blipFill>
          <a:blip r:embed="rId5"/>
          <a:stretch>
            <a:fillRect/>
          </a:stretch>
        </p:blipFill>
        <p:spPr>
          <a:xfrm>
            <a:off x="3440211" y="2596320"/>
            <a:ext cx="3057525" cy="581025"/>
          </a:xfrm>
          <a:prstGeom prst="rect">
            <a:avLst/>
          </a:prstGeom>
        </p:spPr>
      </p:pic>
    </p:spTree>
    <p:extLst>
      <p:ext uri="{BB962C8B-B14F-4D97-AF65-F5344CB8AC3E}">
        <p14:creationId xmlns:p14="http://schemas.microsoft.com/office/powerpoint/2010/main" val="309472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509200"/>
          </a:xfrm>
        </p:spPr>
        <p:txBody>
          <a:bodyPr/>
          <a:lstStyle/>
          <a:p>
            <a:pPr fontAlgn="auto">
              <a:spcAft>
                <a:spcPts val="0"/>
              </a:spcAft>
              <a:defRPr/>
            </a:pPr>
            <a:r>
              <a:rPr lang="pt-BR" sz="3200" dirty="0" smtClean="0"/>
              <a:t>Exercise 4</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ExamResult</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Create a new student with, at least, two exams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exams each students have on the database?</a:t>
            </a:r>
          </a:p>
          <a:p>
            <a:pPr marL="0" indent="0" fontAlgn="auto">
              <a:spcAft>
                <a:spcPts val="0"/>
              </a:spcAft>
              <a:defRPr/>
            </a:pPr>
            <a:endParaRPr lang="pt-BR" sz="3200" dirty="0"/>
          </a:p>
        </p:txBody>
      </p:sp>
    </p:spTree>
    <p:extLst>
      <p:ext uri="{BB962C8B-B14F-4D97-AF65-F5344CB8AC3E}">
        <p14:creationId xmlns:p14="http://schemas.microsoft.com/office/powerpoint/2010/main" val="623069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2218234523"/>
              </p:ext>
            </p:extLst>
          </p:nvPr>
        </p:nvGraphicFramePr>
        <p:xfrm>
          <a:off x="2729244" y="1378820"/>
          <a:ext cx="5798068" cy="1920240"/>
        </p:xfrm>
        <a:graphic>
          <a:graphicData uri="http://schemas.openxmlformats.org/drawingml/2006/table">
            <a:tbl>
              <a:tblPr firstRow="1" bandRow="1">
                <a:tableStyleId>{5C22544A-7EE6-4342-B048-85BDC9FD1C3A}</a:tableStyleId>
              </a:tblPr>
              <a:tblGrid>
                <a:gridCol w="1803701"/>
                <a:gridCol w="399436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@ManyToMany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 valued association with many-to-many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mappedBy</a:t>
                      </a:r>
                      <a:endParaRPr lang="pt-BR" dirty="0" smtClean="0"/>
                    </a:p>
                  </a:txBody>
                  <a:tcPr/>
                </a:tc>
                <a:tc>
                  <a:txBody>
                    <a:bodyPr/>
                    <a:lstStyle/>
                    <a:p>
                      <a:r>
                        <a:rPr lang="pt-BR" dirty="0" smtClean="0"/>
                        <a:t>Defines</a:t>
                      </a:r>
                      <a:r>
                        <a:rPr lang="pt-BR" baseline="0" dirty="0" smtClean="0"/>
                        <a:t> who owns the relation.</a:t>
                      </a:r>
                    </a:p>
                    <a:p>
                      <a:endParaRPr lang="en-US" dirty="0"/>
                    </a:p>
                  </a:txBody>
                  <a:tcPr/>
                </a:tc>
              </a:tr>
            </a:tbl>
          </a:graphicData>
        </a:graphic>
      </p:graphicFrame>
    </p:spTree>
    <p:extLst>
      <p:ext uri="{BB962C8B-B14F-4D97-AF65-F5344CB8AC3E}">
        <p14:creationId xmlns:p14="http://schemas.microsoft.com/office/powerpoint/2010/main" val="86309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pic>
        <p:nvPicPr>
          <p:cNvPr id="3" name="Picture 2"/>
          <p:cNvPicPr>
            <a:picLocks noChangeAspect="1"/>
          </p:cNvPicPr>
          <p:nvPr/>
        </p:nvPicPr>
        <p:blipFill>
          <a:blip r:embed="rId4"/>
          <a:stretch>
            <a:fillRect/>
          </a:stretch>
        </p:blipFill>
        <p:spPr>
          <a:xfrm>
            <a:off x="3306312" y="1820919"/>
            <a:ext cx="3648075" cy="561975"/>
          </a:xfrm>
          <a:prstGeom prst="rect">
            <a:avLst/>
          </a:prstGeom>
        </p:spPr>
      </p:pic>
      <p:pic>
        <p:nvPicPr>
          <p:cNvPr id="6" name="Picture 5"/>
          <p:cNvPicPr>
            <a:picLocks noChangeAspect="1"/>
          </p:cNvPicPr>
          <p:nvPr/>
        </p:nvPicPr>
        <p:blipFill>
          <a:blip r:embed="rId5"/>
          <a:stretch>
            <a:fillRect/>
          </a:stretch>
        </p:blipFill>
        <p:spPr>
          <a:xfrm>
            <a:off x="3306312" y="3373566"/>
            <a:ext cx="3114675" cy="561975"/>
          </a:xfrm>
          <a:prstGeom prst="rect">
            <a:avLst/>
          </a:prstGeom>
        </p:spPr>
      </p:pic>
    </p:spTree>
    <p:extLst>
      <p:ext uri="{BB962C8B-B14F-4D97-AF65-F5344CB8AC3E}">
        <p14:creationId xmlns:p14="http://schemas.microsoft.com/office/powerpoint/2010/main" val="3390536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016758"/>
          </a:xfrm>
        </p:spPr>
        <p:txBody>
          <a:bodyPr/>
          <a:lstStyle/>
          <a:p>
            <a:pPr fontAlgn="auto">
              <a:spcAft>
                <a:spcPts val="0"/>
              </a:spcAft>
              <a:defRPr/>
            </a:pPr>
            <a:r>
              <a:rPr lang="pt-BR" sz="3200" dirty="0" smtClean="0"/>
              <a:t>Exercise 5</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Course and Student</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Find the course ID 1</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Find all the students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Set the list of students into the course ID 1</a:t>
            </a:r>
            <a:endParaRPr lang="pt-BR" sz="3200" dirty="0"/>
          </a:p>
        </p:txBody>
      </p:sp>
    </p:spTree>
    <p:extLst>
      <p:ext uri="{BB962C8B-B14F-4D97-AF65-F5344CB8AC3E}">
        <p14:creationId xmlns:p14="http://schemas.microsoft.com/office/powerpoint/2010/main" val="3558820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Cascade and </a:t>
            </a:r>
            <a:r>
              <a:rPr lang="en-US" sz="3200" dirty="0" smtClean="0"/>
              <a:t>Fetch</a:t>
            </a:r>
          </a:p>
          <a:p>
            <a:pPr fontAlgn="auto">
              <a:spcAft>
                <a:spcPts val="0"/>
              </a:spcAft>
              <a:defRPr/>
            </a:pPr>
            <a:r>
              <a:rPr lang="en-US" sz="2000" dirty="0" smtClean="0"/>
              <a:t>How </a:t>
            </a:r>
            <a:r>
              <a:rPr lang="en-US" sz="2000" dirty="0"/>
              <a:t>to manage the dependencies</a:t>
            </a:r>
            <a:endParaRPr sz="2000" dirty="0"/>
          </a:p>
        </p:txBody>
      </p:sp>
      <p:sp>
        <p:nvSpPr>
          <p:cNvPr id="32771" name="Text Placeholder 2"/>
          <p:cNvSpPr>
            <a:spLocks noGrp="1"/>
          </p:cNvSpPr>
          <p:nvPr>
            <p:ph type="body" sz="quarter" idx="16"/>
          </p:nvPr>
        </p:nvSpPr>
        <p:spPr>
          <a:xfrm>
            <a:off x="457200" y="1360488"/>
            <a:ext cx="8240713" cy="4957185"/>
          </a:xfrm>
        </p:spPr>
        <p:txBody>
          <a:bodyPr/>
          <a:lstStyle/>
          <a:p>
            <a:r>
              <a:rPr lang="en-US" dirty="0"/>
              <a:t>Cascade Types</a:t>
            </a:r>
          </a:p>
          <a:p>
            <a:pPr lvl="1"/>
            <a:r>
              <a:rPr lang="en-US" dirty="0"/>
              <a:t>All four relationship annotations may specify operations cascaded to associated entities</a:t>
            </a:r>
          </a:p>
          <a:p>
            <a:pPr lvl="1"/>
            <a:r>
              <a:rPr lang="en-US" dirty="0"/>
              <a:t>ALL, PERSIST, MERGE, REMOVE, REFRESH, DETACH</a:t>
            </a:r>
          </a:p>
          <a:p>
            <a:pPr lvl="1"/>
            <a:r>
              <a:rPr lang="en-US" dirty="0"/>
              <a:t>Default is </a:t>
            </a:r>
            <a:r>
              <a:rPr lang="en-US" dirty="0" smtClean="0"/>
              <a:t>none</a:t>
            </a:r>
          </a:p>
          <a:p>
            <a:r>
              <a:rPr lang="en-US" dirty="0" smtClean="0"/>
              <a:t>Fetching </a:t>
            </a:r>
            <a:r>
              <a:rPr lang="en-US" dirty="0"/>
              <a:t>Strategies</a:t>
            </a:r>
          </a:p>
          <a:p>
            <a:pPr lvl="1"/>
            <a:r>
              <a:rPr lang="en-US" dirty="0"/>
              <a:t>Define how object hierarchies are loaded</a:t>
            </a:r>
          </a:p>
          <a:p>
            <a:pPr lvl="1"/>
            <a:r>
              <a:rPr lang="en-US" dirty="0"/>
              <a:t>EAGER = load all related objects immediately</a:t>
            </a:r>
          </a:p>
          <a:p>
            <a:pPr lvl="1"/>
            <a:r>
              <a:rPr lang="en-US" dirty="0"/>
              <a:t>LAZY = load the related objects only if they are accessed for the first time</a:t>
            </a:r>
          </a:p>
          <a:p>
            <a:pPr lvl="1"/>
            <a:r>
              <a:rPr lang="en-US" dirty="0"/>
              <a:t>Be careful with EAGER, as large object graphs may be loaded unintentionally!</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955203"/>
          </a:xfrm>
        </p:spPr>
        <p:txBody>
          <a:bodyPr/>
          <a:lstStyle/>
          <a:p>
            <a:pPr fontAlgn="auto">
              <a:spcAft>
                <a:spcPts val="0"/>
              </a:spcAft>
              <a:defRPr/>
            </a:pPr>
            <a:r>
              <a:rPr lang="pt-BR" sz="3200" dirty="0" smtClean="0"/>
              <a:t>Exercise 6</a:t>
            </a:r>
          </a:p>
          <a:p>
            <a:pPr fontAlgn="auto">
              <a:spcAft>
                <a:spcPts val="0"/>
              </a:spcAft>
              <a:defRPr/>
            </a:pPr>
            <a:endParaRPr lang="pt-BR" sz="3200" dirty="0" smtClean="0"/>
          </a:p>
          <a:p>
            <a:pPr marL="457200" indent="-457200" fontAlgn="auto">
              <a:spcAft>
                <a:spcPts val="0"/>
              </a:spcAft>
              <a:buFontTx/>
              <a:buChar char="-"/>
              <a:defRPr/>
            </a:pPr>
            <a:r>
              <a:rPr lang="pt-BR" sz="3200" dirty="0" smtClean="0"/>
              <a:t>Check the console output</a:t>
            </a:r>
          </a:p>
          <a:p>
            <a:pPr marL="968375" lvl="1" indent="-457200" fontAlgn="auto">
              <a:spcAft>
                <a:spcPts val="0"/>
              </a:spcAft>
              <a:buFontTx/>
              <a:buChar char="-"/>
              <a:defRPr/>
            </a:pPr>
            <a:r>
              <a:rPr lang="pt-BR" sz="2000" dirty="0" smtClean="0"/>
              <a:t>Differences between LAZY and EAGER</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Change the fetch property of the @ManyToMany (Course.java)</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Find the course ID 1 and check on the output console</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Invoke the getStudents() of the course object and check on the output console once again</a:t>
            </a:r>
          </a:p>
          <a:p>
            <a:pPr marL="0" indent="0" fontAlgn="auto">
              <a:spcAft>
                <a:spcPts val="0"/>
              </a:spcAft>
              <a:defRPr/>
            </a:pPr>
            <a:endParaRPr lang="pt-BR" sz="3200" dirty="0"/>
          </a:p>
        </p:txBody>
      </p:sp>
    </p:spTree>
    <p:extLst>
      <p:ext uri="{BB962C8B-B14F-4D97-AF65-F5344CB8AC3E}">
        <p14:creationId xmlns:p14="http://schemas.microsoft.com/office/powerpoint/2010/main" val="384538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460375" y="1122844"/>
            <a:ext cx="8229600" cy="4539704"/>
          </a:xfrm>
        </p:spPr>
        <p:txBody>
          <a:bodyPr/>
          <a:lstStyle/>
          <a:p>
            <a:pPr fontAlgn="auto">
              <a:spcAft>
                <a:spcPts val="0"/>
              </a:spcAft>
              <a:defRPr/>
            </a:pPr>
            <a:r>
              <a:rPr lang="pt-BR" sz="3200" dirty="0" smtClean="0"/>
              <a:t>Exercise 7 (c</a:t>
            </a:r>
            <a:r>
              <a:rPr lang="pt-BR" sz="2500" dirty="0" smtClean="0"/>
              <a:t>heck the difference between the cascades types)</a:t>
            </a:r>
          </a:p>
          <a:p>
            <a:pPr marL="457200" indent="-457200" fontAlgn="auto">
              <a:spcAft>
                <a:spcPts val="0"/>
              </a:spcAft>
              <a:buFontTx/>
              <a:buChar char="-"/>
              <a:defRPr/>
            </a:pPr>
            <a:endParaRPr lang="pt-BR" sz="2500" dirty="0" smtClean="0"/>
          </a:p>
          <a:p>
            <a:pPr marL="457200" indent="-457200" fontAlgn="auto">
              <a:spcAft>
                <a:spcPts val="0"/>
              </a:spcAft>
              <a:buFontTx/>
              <a:buChar char="-"/>
              <a:defRPr/>
            </a:pPr>
            <a:r>
              <a:rPr lang="pt-BR" sz="2500" dirty="0" smtClean="0"/>
              <a:t>Create a new student with a scholarship. </a:t>
            </a:r>
          </a:p>
          <a:p>
            <a:pPr marL="457200" indent="-457200" fontAlgn="auto">
              <a:spcAft>
                <a:spcPts val="0"/>
              </a:spcAft>
              <a:buFontTx/>
              <a:buChar char="-"/>
              <a:defRPr/>
            </a:pPr>
            <a:endParaRPr lang="pt-BR" sz="2500" dirty="0"/>
          </a:p>
          <a:p>
            <a:pPr marL="457200" indent="-457200" fontAlgn="auto">
              <a:spcAft>
                <a:spcPts val="0"/>
              </a:spcAft>
              <a:buFontTx/>
              <a:buChar char="-"/>
              <a:defRPr/>
            </a:pPr>
            <a:r>
              <a:rPr lang="pt-BR" sz="2500" dirty="0" smtClean="0"/>
              <a:t>Remove the cascade type of the Student.java (line 43) and re-run the main method.</a:t>
            </a:r>
          </a:p>
          <a:p>
            <a:pPr marL="457200" indent="-457200" fontAlgn="auto">
              <a:spcAft>
                <a:spcPts val="0"/>
              </a:spcAft>
              <a:buFontTx/>
              <a:buChar char="-"/>
              <a:defRPr/>
            </a:pPr>
            <a:endParaRPr lang="pt-BR" sz="2500" dirty="0"/>
          </a:p>
          <a:p>
            <a:pPr marL="457200" indent="-457200" fontAlgn="auto">
              <a:spcAft>
                <a:spcPts val="0"/>
              </a:spcAft>
              <a:buFontTx/>
              <a:buChar char="-"/>
              <a:defRPr/>
            </a:pPr>
            <a:r>
              <a:rPr lang="pt-BR" sz="2500" dirty="0" smtClean="0"/>
              <a:t>How to fix it?</a:t>
            </a:r>
            <a:endParaRPr lang="pt-BR" sz="2500" dirty="0"/>
          </a:p>
          <a:p>
            <a:pPr marL="457200" indent="-457200" fontAlgn="auto">
              <a:spcAft>
                <a:spcPts val="0"/>
              </a:spcAft>
              <a:buFontTx/>
              <a:buChar char="-"/>
              <a:defRPr/>
            </a:pPr>
            <a:endParaRPr lang="pt-BR" sz="2500" dirty="0" smtClean="0"/>
          </a:p>
          <a:p>
            <a:pPr marL="0" indent="0" fontAlgn="auto">
              <a:spcAft>
                <a:spcPts val="0"/>
              </a:spcAft>
              <a:defRPr/>
            </a:pPr>
            <a:endParaRPr lang="pt-BR" sz="3200" dirty="0"/>
          </a:p>
        </p:txBody>
      </p:sp>
    </p:spTree>
    <p:extLst>
      <p:ext uri="{BB962C8B-B14F-4D97-AF65-F5344CB8AC3E}">
        <p14:creationId xmlns:p14="http://schemas.microsoft.com/office/powerpoint/2010/main" val="85932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Concepts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Persistence Unit (PU)</a:t>
            </a:r>
          </a:p>
          <a:p>
            <a:pPr lvl="1"/>
            <a:r>
              <a:rPr lang="en-US" dirty="0"/>
              <a:t>Defines a set of entity classes managed by the </a:t>
            </a:r>
            <a:r>
              <a:rPr lang="en-US" dirty="0" err="1"/>
              <a:t>EntityManager</a:t>
            </a:r>
            <a:r>
              <a:rPr lang="en-US" dirty="0"/>
              <a:t> instance in an application</a:t>
            </a:r>
          </a:p>
          <a:p>
            <a:pPr lvl="1"/>
            <a:r>
              <a:rPr lang="en-US" dirty="0"/>
              <a:t>Maps the set of entity classes to a relational database</a:t>
            </a:r>
          </a:p>
          <a:p>
            <a:r>
              <a:rPr lang="en-US" dirty="0" smtClean="0"/>
              <a:t>Entity </a:t>
            </a:r>
            <a:r>
              <a:rPr lang="en-US" dirty="0"/>
              <a:t>Manager (EM)</a:t>
            </a:r>
          </a:p>
          <a:p>
            <a:pPr lvl="1"/>
            <a:r>
              <a:rPr lang="en-US" dirty="0"/>
              <a:t>API for interaction with the persistence context</a:t>
            </a:r>
          </a:p>
          <a:p>
            <a:pPr lvl="1"/>
            <a:r>
              <a:rPr lang="en-US" dirty="0"/>
              <a:t>Manipulates and controls the lifecycle of a persistence context</a:t>
            </a:r>
          </a:p>
          <a:p>
            <a:pPr lvl="1"/>
            <a:r>
              <a:rPr lang="en-US" dirty="0"/>
              <a:t>Creates and removes persistent entity instances</a:t>
            </a:r>
          </a:p>
          <a:p>
            <a:pPr lvl="1"/>
            <a:r>
              <a:rPr lang="en-US" dirty="0"/>
              <a:t>Finds entities using primary keys</a:t>
            </a:r>
          </a:p>
          <a:p>
            <a:pPr lvl="1"/>
            <a:r>
              <a:rPr lang="en-US" dirty="0"/>
              <a:t>Runs queries on </a:t>
            </a:r>
            <a:r>
              <a:rPr lang="en-US" dirty="0" smtClean="0"/>
              <a:t>entities</a:t>
            </a:r>
          </a:p>
          <a:p>
            <a:r>
              <a:rPr lang="pt-BR" dirty="0" smtClean="0"/>
              <a:t>Session</a:t>
            </a:r>
            <a:endParaRPr lang="en-US" dirty="0" smtClean="0"/>
          </a:p>
          <a:p>
            <a:pPr marL="457200" lvl="1" indent="0">
              <a:buNone/>
            </a:pPr>
            <a:endParaRPr lang="en-US" dirty="0"/>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Unit</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Persistence </a:t>
            </a:r>
            <a:r>
              <a:rPr lang="en-US" dirty="0"/>
              <a:t>Unit </a:t>
            </a:r>
          </a:p>
          <a:p>
            <a:pPr lvl="1"/>
            <a:r>
              <a:rPr lang="en-US" dirty="0"/>
              <a:t>Configuration to map entity classes in an application to a relational database</a:t>
            </a:r>
          </a:p>
          <a:p>
            <a:endParaRPr lang="en-US" dirty="0" smtClean="0"/>
          </a:p>
          <a:p>
            <a:r>
              <a:rPr lang="en-US" b="1" dirty="0" smtClean="0"/>
              <a:t>persistence.xml</a:t>
            </a:r>
            <a:r>
              <a:rPr lang="en-US" dirty="0" smtClean="0"/>
              <a:t> </a:t>
            </a:r>
            <a:r>
              <a:rPr lang="en-US" dirty="0"/>
              <a:t>defines one or more persistence units </a:t>
            </a:r>
          </a:p>
          <a:p>
            <a:pPr lvl="1"/>
            <a:r>
              <a:rPr lang="en-US" dirty="0"/>
              <a:t> Defined under /</a:t>
            </a:r>
            <a:r>
              <a:rPr lang="en-US" dirty="0" err="1"/>
              <a:t>conf</a:t>
            </a:r>
            <a:r>
              <a:rPr lang="en-US" dirty="0"/>
              <a:t>/META-INF/persistence.xml </a:t>
            </a:r>
          </a:p>
          <a:p>
            <a:pPr lvl="1"/>
            <a:r>
              <a:rPr lang="en-US" dirty="0"/>
              <a:t>Classes with JPA annotations are automatically detected upon start of the application</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JDBC example</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Find all rows from a table with name equals to a given string</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35793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Manager</a:t>
            </a:r>
            <a:endParaRPr sz="3200" dirty="0"/>
          </a:p>
        </p:txBody>
      </p:sp>
      <p:pic>
        <p:nvPicPr>
          <p:cNvPr id="4" name="Picture 3"/>
          <p:cNvPicPr>
            <a:picLocks noChangeAspect="1"/>
          </p:cNvPicPr>
          <p:nvPr/>
        </p:nvPicPr>
        <p:blipFill>
          <a:blip r:embed="rId3"/>
          <a:stretch>
            <a:fillRect/>
          </a:stretch>
        </p:blipFill>
        <p:spPr>
          <a:xfrm>
            <a:off x="435988" y="1094509"/>
            <a:ext cx="8410575" cy="4991100"/>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graphicFrame>
        <p:nvGraphicFramePr>
          <p:cNvPr id="4" name="Content Placeholder 4"/>
          <p:cNvGraphicFramePr>
            <a:graphicFrameLocks/>
          </p:cNvGraphicFramePr>
          <p:nvPr>
            <p:extLst>
              <p:ext uri="{D42A27DB-BD31-4B8C-83A1-F6EECF244321}">
                <p14:modId xmlns:p14="http://schemas.microsoft.com/office/powerpoint/2010/main" val="1883814704"/>
              </p:ext>
            </p:extLst>
          </p:nvPr>
        </p:nvGraphicFramePr>
        <p:xfrm>
          <a:off x="604284" y="1442853"/>
          <a:ext cx="8039986" cy="3754120"/>
        </p:xfrm>
        <a:graphic>
          <a:graphicData uri="http://schemas.openxmlformats.org/drawingml/2006/table">
            <a:tbl>
              <a:tblPr firstRow="1" bandRow="1">
                <a:tableStyleId>{5C22544A-7EE6-4342-B048-85BDC9FD1C3A}</a:tableStyleId>
              </a:tblPr>
              <a:tblGrid>
                <a:gridCol w="1820649"/>
                <a:gridCol w="6219337"/>
              </a:tblGrid>
              <a:tr h="370840">
                <a:tc gridSpan="2">
                  <a:txBody>
                    <a:bodyPr/>
                    <a:lstStyle/>
                    <a:p>
                      <a:r>
                        <a:rPr lang="pt-BR" dirty="0" smtClean="0"/>
                        <a:t>Main operations</a:t>
                      </a:r>
                      <a:endParaRPr lang="en-US" dirty="0"/>
                    </a:p>
                  </a:txBody>
                  <a:tcPr/>
                </a:tc>
                <a:tc hMerge="1">
                  <a:txBody>
                    <a:bodyPr/>
                    <a:lstStyle/>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persist()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Throws </a:t>
                      </a:r>
                      <a:r>
                        <a:rPr lang="en-US" dirty="0" err="1" smtClean="0"/>
                        <a:t>EntityExistsException</a:t>
                      </a:r>
                      <a:r>
                        <a:rPr lang="en-US" dirty="0" smtClean="0"/>
                        <a:t>, if the entity instance already exists.</a:t>
                      </a:r>
                    </a:p>
                    <a:p>
                      <a:endParaRPr lang="en-US" dirty="0"/>
                    </a:p>
                  </a:txBody>
                  <a:tcPr/>
                </a:tc>
              </a:tr>
              <a:tr h="0">
                <a:tc>
                  <a:txBody>
                    <a:bodyPr/>
                    <a:lstStyle/>
                    <a:p>
                      <a:r>
                        <a:rPr lang="pt-BR" dirty="0" smtClean="0">
                          <a:latin typeface="Consolas" panose="020B0609020204030204" pitchFamily="49" charset="0"/>
                          <a:cs typeface="Consolas" panose="020B0609020204030204" pitchFamily="49" charset="0"/>
                        </a:rPr>
                        <a:t>merge()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If it does not exist yet, persist it. If it already exists, the entity instance is updated.</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find()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Find the entity instance using the primary key.</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remove</a:t>
                      </a:r>
                      <a:r>
                        <a:rPr lang="pt-BR" baseline="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Remove the instance</a:t>
                      </a:r>
                      <a:r>
                        <a:rPr lang="en-US" baseline="0" dirty="0" smtClean="0"/>
                        <a:t> from the persistence context.</a:t>
                      </a:r>
                    </a:p>
                    <a:p>
                      <a:endParaRPr lang="en-US" dirty="0"/>
                    </a:p>
                  </a:txBody>
                  <a:tcPr/>
                </a:tc>
              </a:tr>
            </a:tbl>
          </a:graphicData>
        </a:graphic>
      </p:graphicFrame>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pic>
        <p:nvPicPr>
          <p:cNvPr id="3" name="Picture 2"/>
          <p:cNvPicPr>
            <a:picLocks noChangeAspect="1"/>
          </p:cNvPicPr>
          <p:nvPr/>
        </p:nvPicPr>
        <p:blipFill>
          <a:blip r:embed="rId3"/>
          <a:stretch>
            <a:fillRect/>
          </a:stretch>
        </p:blipFill>
        <p:spPr>
          <a:xfrm>
            <a:off x="975301" y="1468620"/>
            <a:ext cx="5591175" cy="4438650"/>
          </a:xfrm>
          <a:prstGeom prst="rect">
            <a:avLst/>
          </a:prstGeom>
        </p:spPr>
      </p:pic>
    </p:spTree>
    <p:extLst>
      <p:ext uri="{BB962C8B-B14F-4D97-AF65-F5344CB8AC3E}">
        <p14:creationId xmlns:p14="http://schemas.microsoft.com/office/powerpoint/2010/main" val="1760982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4" name="Content Placeholder 3"/>
          <p:cNvPicPr>
            <a:picLocks noChangeAspect="1"/>
          </p:cNvPicPr>
          <p:nvPr/>
        </p:nvPicPr>
        <p:blipFill>
          <a:blip r:embed="rId3"/>
          <a:stretch>
            <a:fillRect/>
          </a:stretch>
        </p:blipFill>
        <p:spPr>
          <a:xfrm>
            <a:off x="528963" y="1337252"/>
            <a:ext cx="8141491" cy="4351338"/>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1026" name="Picture 2" descr="HibernateEntitySt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31" y="1252396"/>
            <a:ext cx="8281047" cy="521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6681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460375" y="1122844"/>
            <a:ext cx="8229600" cy="1846659"/>
          </a:xfrm>
        </p:spPr>
        <p:txBody>
          <a:bodyPr/>
          <a:lstStyle/>
          <a:p>
            <a:pPr fontAlgn="auto">
              <a:spcAft>
                <a:spcPts val="0"/>
              </a:spcAft>
              <a:defRPr/>
            </a:pPr>
            <a:r>
              <a:rPr lang="pt-BR" sz="3200" dirty="0" smtClean="0"/>
              <a:t>Exercise 8</a:t>
            </a:r>
            <a:endParaRPr lang="pt-BR" sz="2500" dirty="0" smtClean="0"/>
          </a:p>
          <a:p>
            <a:pPr marL="457200" indent="-457200" fontAlgn="auto">
              <a:spcAft>
                <a:spcPts val="0"/>
              </a:spcAft>
              <a:buFontTx/>
              <a:buChar char="-"/>
              <a:defRPr/>
            </a:pPr>
            <a:endParaRPr lang="pt-BR" sz="2500" dirty="0" smtClean="0"/>
          </a:p>
          <a:p>
            <a:pPr marL="457200" indent="-457200" fontAlgn="auto">
              <a:spcAft>
                <a:spcPts val="0"/>
              </a:spcAft>
              <a:buFontTx/>
              <a:buChar char="-"/>
              <a:defRPr/>
            </a:pPr>
            <a:r>
              <a:rPr lang="pt-BR" sz="2500" dirty="0" smtClean="0"/>
              <a:t>JPA object cycle</a:t>
            </a:r>
          </a:p>
          <a:p>
            <a:pPr marL="0" indent="0" fontAlgn="auto">
              <a:spcAft>
                <a:spcPts val="0"/>
              </a:spcAft>
              <a:defRPr/>
            </a:pPr>
            <a:endParaRPr lang="pt-BR" sz="3200" dirty="0"/>
          </a:p>
        </p:txBody>
      </p:sp>
    </p:spTree>
    <p:extLst>
      <p:ext uri="{BB962C8B-B14F-4D97-AF65-F5344CB8AC3E}">
        <p14:creationId xmlns:p14="http://schemas.microsoft.com/office/powerpoint/2010/main" val="3680013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Finding Entities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Find entity by primary key using </a:t>
            </a:r>
            <a:r>
              <a:rPr lang="en-US" dirty="0" err="1"/>
              <a:t>EntityManager</a:t>
            </a:r>
            <a:r>
              <a:rPr lang="en-US" dirty="0"/>
              <a:t> </a:t>
            </a:r>
          </a:p>
          <a:p>
            <a:r>
              <a:rPr lang="en-US" dirty="0"/>
              <a:t>For complex queries use</a:t>
            </a:r>
          </a:p>
          <a:p>
            <a:pPr lvl="1"/>
            <a:r>
              <a:rPr lang="en-US" dirty="0"/>
              <a:t>Java Persistence Query Language (JPQL) or Hibernate Query Language (HQL)</a:t>
            </a:r>
          </a:p>
          <a:p>
            <a:pPr lvl="1"/>
            <a:r>
              <a:rPr lang="en-US" dirty="0"/>
              <a:t>Both are object model focused query languages similar in nature to SQL. JPQL is a heavily-inspired-by subset of HQL. A JPQL query is always a valid HQL query, the reverse is not true however. </a:t>
            </a:r>
          </a:p>
          <a:p>
            <a:pPr lvl="1"/>
            <a:r>
              <a:rPr lang="en-US" dirty="0"/>
              <a:t>Criteria API </a:t>
            </a:r>
          </a:p>
          <a:p>
            <a:pPr lvl="1"/>
            <a:r>
              <a:rPr lang="en-US" dirty="0"/>
              <a:t>Native Queries </a:t>
            </a:r>
          </a:p>
          <a:p>
            <a:r>
              <a:rPr lang="en-US" dirty="0" err="1"/>
              <a:t>EntityManager</a:t>
            </a:r>
            <a:r>
              <a:rPr lang="en-US" dirty="0"/>
              <a:t> provides methods for creating Query objects </a:t>
            </a:r>
          </a:p>
          <a:p>
            <a:pPr lvl="1"/>
            <a:r>
              <a:rPr lang="en-US" dirty="0" err="1"/>
              <a:t>createQuery</a:t>
            </a:r>
            <a:r>
              <a:rPr lang="en-US" dirty="0"/>
              <a:t> </a:t>
            </a:r>
          </a:p>
          <a:p>
            <a:pPr lvl="1"/>
            <a:r>
              <a:rPr lang="en-US" dirty="0" err="1"/>
              <a:t>createNativeQuery</a:t>
            </a:r>
            <a:r>
              <a:rPr lang="en-US" dirty="0"/>
              <a:t> (using plain SQL - not recommended)</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JPQL/HQL</a:t>
            </a:r>
            <a:endParaRPr sz="3200" dirty="0"/>
          </a:p>
        </p:txBody>
      </p:sp>
      <p:sp>
        <p:nvSpPr>
          <p:cNvPr id="32771" name="Text Placeholder 2"/>
          <p:cNvSpPr>
            <a:spLocks noGrp="1"/>
          </p:cNvSpPr>
          <p:nvPr>
            <p:ph type="body" sz="quarter" idx="16"/>
          </p:nvPr>
        </p:nvSpPr>
        <p:spPr>
          <a:xfrm>
            <a:off x="457200" y="1360488"/>
            <a:ext cx="8240713" cy="4759757"/>
          </a:xfrm>
        </p:spPr>
        <p:txBody>
          <a:bodyPr/>
          <a:lstStyle/>
          <a:p>
            <a:r>
              <a:rPr lang="en-US" dirty="0"/>
              <a:t>Similar to SQL </a:t>
            </a:r>
          </a:p>
          <a:p>
            <a:r>
              <a:rPr lang="en-US" dirty="0"/>
              <a:t>Works with entities as defined in the application and </a:t>
            </a:r>
            <a:r>
              <a:rPr lang="en-US" b="1" dirty="0"/>
              <a:t>not</a:t>
            </a:r>
            <a:r>
              <a:rPr lang="en-US" dirty="0"/>
              <a:t> with SQL table names and attribute names </a:t>
            </a:r>
          </a:p>
          <a:p>
            <a:r>
              <a:rPr lang="en-US" dirty="0"/>
              <a:t>Portable (they abstract from vendor-specific SQL) </a:t>
            </a:r>
          </a:p>
          <a:p>
            <a:r>
              <a:rPr lang="en-US" dirty="0"/>
              <a:t>Returns entities (no need to worry about result sets and their manual conversion to POJOs) </a:t>
            </a:r>
          </a:p>
          <a:p>
            <a:r>
              <a:rPr lang="en-US" dirty="0"/>
              <a:t>Select, update, delete </a:t>
            </a:r>
          </a:p>
          <a:p>
            <a:r>
              <a:rPr lang="en-US" dirty="0"/>
              <a:t>Support for:</a:t>
            </a:r>
          </a:p>
          <a:p>
            <a:pPr lvl="1"/>
            <a:r>
              <a:rPr lang="en-US" dirty="0"/>
              <a:t>Joins </a:t>
            </a:r>
          </a:p>
          <a:p>
            <a:pPr lvl="1"/>
            <a:r>
              <a:rPr lang="en-US" dirty="0"/>
              <a:t>Conditional Expressions </a:t>
            </a:r>
          </a:p>
          <a:p>
            <a:pPr lvl="1"/>
            <a:r>
              <a:rPr lang="en-US" dirty="0"/>
              <a:t>Functional Expressions </a:t>
            </a:r>
          </a:p>
          <a:p>
            <a:pPr lvl="1"/>
            <a:r>
              <a:rPr lang="en-US" dirty="0" err="1"/>
              <a:t>Subqueries</a:t>
            </a:r>
            <a:r>
              <a:rPr lang="en-US" dirty="0"/>
              <a:t> </a:t>
            </a:r>
          </a:p>
          <a:p>
            <a:pPr lvl="1"/>
            <a:r>
              <a:rPr lang="en-US" dirty="0"/>
              <a:t>Order by, group by, having</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rotWithShape="1">
          <a:blip r:embed="rId3"/>
          <a:srcRect b="26428"/>
          <a:stretch/>
        </p:blipFill>
        <p:spPr>
          <a:xfrm>
            <a:off x="766973" y="1558181"/>
            <a:ext cx="6800850" cy="3062372"/>
          </a:xfrm>
          <a:prstGeom prst="rect">
            <a:avLst/>
          </a:prstGeom>
        </p:spPr>
      </p:pic>
    </p:spTree>
    <p:extLst>
      <p:ext uri="{BB962C8B-B14F-4D97-AF65-F5344CB8AC3E}">
        <p14:creationId xmlns:p14="http://schemas.microsoft.com/office/powerpoint/2010/main" val="22884211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3" name="Picture 2"/>
          <p:cNvPicPr>
            <a:picLocks noChangeAspect="1"/>
          </p:cNvPicPr>
          <p:nvPr/>
        </p:nvPicPr>
        <p:blipFill rotWithShape="1">
          <a:blip r:embed="rId3"/>
          <a:srcRect t="5944"/>
          <a:stretch/>
        </p:blipFill>
        <p:spPr>
          <a:xfrm>
            <a:off x="460375" y="1294726"/>
            <a:ext cx="7458075" cy="1567789"/>
          </a:xfrm>
          <a:prstGeom prst="rect">
            <a:avLst/>
          </a:prstGeom>
        </p:spPr>
      </p:pic>
      <p:pic>
        <p:nvPicPr>
          <p:cNvPr id="5" name="Picture 4"/>
          <p:cNvPicPr>
            <a:picLocks noChangeAspect="1"/>
          </p:cNvPicPr>
          <p:nvPr/>
        </p:nvPicPr>
        <p:blipFill>
          <a:blip r:embed="rId4"/>
          <a:stretch>
            <a:fillRect/>
          </a:stretch>
        </p:blipFill>
        <p:spPr>
          <a:xfrm>
            <a:off x="617608" y="3250756"/>
            <a:ext cx="6457950" cy="638175"/>
          </a:xfrm>
          <a:prstGeom prst="rect">
            <a:avLst/>
          </a:prstGeom>
        </p:spPr>
      </p:pic>
      <p:pic>
        <p:nvPicPr>
          <p:cNvPr id="6" name="Picture 5"/>
          <p:cNvPicPr>
            <a:picLocks noChangeAspect="1"/>
          </p:cNvPicPr>
          <p:nvPr/>
        </p:nvPicPr>
        <p:blipFill>
          <a:blip r:embed="rId5"/>
          <a:stretch>
            <a:fillRect/>
          </a:stretch>
        </p:blipFill>
        <p:spPr>
          <a:xfrm>
            <a:off x="579508" y="4430923"/>
            <a:ext cx="6496050" cy="733425"/>
          </a:xfrm>
          <a:prstGeom prst="rect">
            <a:avLst/>
          </a:prstGeom>
        </p:spPr>
      </p:pic>
    </p:spTree>
    <p:extLst>
      <p:ext uri="{BB962C8B-B14F-4D97-AF65-F5344CB8AC3E}">
        <p14:creationId xmlns:p14="http://schemas.microsoft.com/office/powerpoint/2010/main" val="2337075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Drawbacks</a:t>
            </a:r>
            <a:endParaRPr sz="2000" dirty="0"/>
          </a:p>
        </p:txBody>
      </p:sp>
      <p:sp>
        <p:nvSpPr>
          <p:cNvPr id="32771" name="Text Placeholder 2"/>
          <p:cNvSpPr>
            <a:spLocks noGrp="1"/>
          </p:cNvSpPr>
          <p:nvPr>
            <p:ph type="body" sz="quarter" idx="16"/>
          </p:nvPr>
        </p:nvSpPr>
        <p:spPr/>
        <p:txBody>
          <a:bodyPr/>
          <a:lstStyle/>
          <a:p>
            <a:r>
              <a:rPr lang="en-US" dirty="0"/>
              <a:t>Verbose JDBC boilerplate code for the various CRUD actions </a:t>
            </a:r>
          </a:p>
          <a:p>
            <a:endParaRPr lang="en-US" dirty="0" smtClean="0"/>
          </a:p>
          <a:p>
            <a:r>
              <a:rPr lang="en-US" dirty="0" smtClean="0"/>
              <a:t>Manual </a:t>
            </a:r>
            <a:r>
              <a:rPr lang="en-US" dirty="0"/>
              <a:t>mapping of JDBC result sets to the respective Java POJOs</a:t>
            </a:r>
          </a:p>
          <a:p>
            <a:pPr lvl="1"/>
            <a:r>
              <a:rPr lang="en-US" dirty="0"/>
              <a:t>Imagine 40 different database tables with 20 attributes each… </a:t>
            </a:r>
          </a:p>
          <a:p>
            <a:endParaRPr lang="en-US" dirty="0" smtClean="0"/>
          </a:p>
          <a:p>
            <a:r>
              <a:rPr lang="en-US" dirty="0" smtClean="0"/>
              <a:t>Manual </a:t>
            </a:r>
            <a:r>
              <a:rPr lang="en-US" dirty="0"/>
              <a:t>synchronization of Java code in case of database schema changes (e.g., a new field is added to a database table)</a:t>
            </a:r>
          </a:p>
          <a:p>
            <a:pPr lvl="1"/>
            <a:r>
              <a:rPr lang="en-US" dirty="0"/>
              <a:t>Manual adaptation of the entire related JDBC Java code necessary</a:t>
            </a:r>
            <a:endParaRPr lang="pt-BR" dirty="0" smtClean="0">
              <a:cs typeface="Arial" charset="0"/>
            </a:endParaRPr>
          </a:p>
        </p:txBody>
      </p:sp>
    </p:spTree>
    <p:extLst>
      <p:ext uri="{BB962C8B-B14F-4D97-AF65-F5344CB8AC3E}">
        <p14:creationId xmlns:p14="http://schemas.microsoft.com/office/powerpoint/2010/main" val="32956214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a:blip r:embed="rId3"/>
          <a:stretch>
            <a:fillRect/>
          </a:stretch>
        </p:blipFill>
        <p:spPr>
          <a:xfrm>
            <a:off x="614741" y="1680151"/>
            <a:ext cx="6457950" cy="1895475"/>
          </a:xfrm>
          <a:prstGeom prst="rect">
            <a:avLst/>
          </a:prstGeom>
        </p:spPr>
      </p:pic>
      <p:pic>
        <p:nvPicPr>
          <p:cNvPr id="7" name="Picture 6"/>
          <p:cNvPicPr>
            <a:picLocks noChangeAspect="1"/>
          </p:cNvPicPr>
          <p:nvPr/>
        </p:nvPicPr>
        <p:blipFill>
          <a:blip r:embed="rId4"/>
          <a:stretch>
            <a:fillRect/>
          </a:stretch>
        </p:blipFill>
        <p:spPr>
          <a:xfrm>
            <a:off x="700466" y="4278031"/>
            <a:ext cx="6372225" cy="600075"/>
          </a:xfrm>
          <a:prstGeom prst="rect">
            <a:avLst/>
          </a:prstGeom>
        </p:spPr>
      </p:pic>
    </p:spTree>
    <p:extLst>
      <p:ext uri="{BB962C8B-B14F-4D97-AF65-F5344CB8AC3E}">
        <p14:creationId xmlns:p14="http://schemas.microsoft.com/office/powerpoint/2010/main" val="12701364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6" name="Picture 5"/>
          <p:cNvPicPr>
            <a:picLocks noChangeAspect="1"/>
          </p:cNvPicPr>
          <p:nvPr/>
        </p:nvPicPr>
        <p:blipFill>
          <a:blip r:embed="rId3"/>
          <a:stretch>
            <a:fillRect/>
          </a:stretch>
        </p:blipFill>
        <p:spPr>
          <a:xfrm>
            <a:off x="363411" y="1483750"/>
            <a:ext cx="8423527" cy="4285871"/>
          </a:xfrm>
          <a:prstGeom prst="rect">
            <a:avLst/>
          </a:prstGeom>
        </p:spPr>
      </p:pic>
    </p:spTree>
    <p:extLst>
      <p:ext uri="{BB962C8B-B14F-4D97-AF65-F5344CB8AC3E}">
        <p14:creationId xmlns:p14="http://schemas.microsoft.com/office/powerpoint/2010/main" val="1905057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Querying Entities with JPQL</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Dynamic </a:t>
            </a:r>
            <a:r>
              <a:rPr lang="en-US" dirty="0"/>
              <a:t>Query </a:t>
            </a:r>
          </a:p>
          <a:p>
            <a:pPr lvl="1"/>
            <a:r>
              <a:rPr lang="en-US" dirty="0"/>
              <a:t>Use parameter substitution and do not concatenate the JPQL string with the parameter values</a:t>
            </a:r>
          </a:p>
          <a:p>
            <a:endParaRPr lang="en-US" dirty="0" smtClean="0"/>
          </a:p>
          <a:p>
            <a:r>
              <a:rPr lang="en-US" dirty="0" smtClean="0"/>
              <a:t>Static </a:t>
            </a:r>
            <a:r>
              <a:rPr lang="en-US" dirty="0"/>
              <a:t>Query </a:t>
            </a:r>
          </a:p>
          <a:p>
            <a:pPr lvl="1"/>
            <a:r>
              <a:rPr lang="en-US" dirty="0"/>
              <a:t>Named Query </a:t>
            </a:r>
          </a:p>
          <a:p>
            <a:pPr lvl="1"/>
            <a:r>
              <a:rPr lang="en-US" dirty="0"/>
              <a:t>Recommended, as it may leverage use of query cache</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Wrap up </a:t>
            </a:r>
            <a:endParaRPr lang="en-US" sz="3200" dirty="0" smtClean="0"/>
          </a:p>
          <a:p>
            <a:pPr fontAlgn="auto">
              <a:spcAft>
                <a:spcPts val="0"/>
              </a:spcAft>
              <a:defRPr/>
            </a:pPr>
            <a:r>
              <a:rPr lang="en-US" sz="2000" dirty="0" smtClean="0"/>
              <a:t>Lessons </a:t>
            </a:r>
            <a:r>
              <a:rPr lang="en-US" sz="2000" dirty="0"/>
              <a:t>learned today</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JPA/Hibernate </a:t>
            </a:r>
            <a:r>
              <a:rPr lang="en-US" dirty="0"/>
              <a:t>provide a powerful ORM feature for Java-based applications </a:t>
            </a:r>
          </a:p>
          <a:p>
            <a:endParaRPr lang="en-US" dirty="0"/>
          </a:p>
          <a:p>
            <a:r>
              <a:rPr lang="en-US" dirty="0"/>
              <a:t>Lot’s of magic happens under the hood - know the data engineering basics first! </a:t>
            </a:r>
          </a:p>
          <a:p>
            <a:endParaRPr lang="en-US" dirty="0"/>
          </a:p>
          <a:p>
            <a:r>
              <a:rPr lang="en-US" dirty="0"/>
              <a:t>Before putting your persistence layer into production, thoroughly test it using unit test</a:t>
            </a:r>
          </a:p>
          <a:p>
            <a:pPr marL="0" indent="0">
              <a:buNone/>
            </a:pPr>
            <a:endParaRPr lang="pt-BR" dirty="0" smtClean="0">
              <a:cs typeface="Arial" charset="0"/>
            </a:endParaRPr>
          </a:p>
        </p:txBody>
      </p:sp>
    </p:spTree>
    <p:extLst>
      <p:ext uri="{BB962C8B-B14F-4D97-AF65-F5344CB8AC3E}">
        <p14:creationId xmlns:p14="http://schemas.microsoft.com/office/powerpoint/2010/main" val="3148773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Good </a:t>
            </a:r>
            <a:r>
              <a:rPr lang="en-US" sz="3200" dirty="0" smtClean="0"/>
              <a:t>Practices</a:t>
            </a:r>
          </a:p>
          <a:p>
            <a:pPr fontAlgn="auto">
              <a:spcAft>
                <a:spcPts val="0"/>
              </a:spcAft>
              <a:defRPr/>
            </a:pPr>
            <a:r>
              <a:rPr lang="en-US" sz="2000" dirty="0" smtClean="0"/>
              <a:t>Making </a:t>
            </a:r>
            <a:r>
              <a:rPr lang="en-US" sz="2000" dirty="0"/>
              <a:t>your life easier with Hibernate</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Always implement consistently the </a:t>
            </a:r>
            <a:r>
              <a:rPr lang="en-US" dirty="0">
                <a:latin typeface="Consolas" panose="020B0609020204030204" pitchFamily="49" charset="0"/>
                <a:cs typeface="Consolas" panose="020B0609020204030204" pitchFamily="49" charset="0"/>
              </a:rPr>
              <a:t>equals</a:t>
            </a:r>
            <a:r>
              <a:rPr lang="en-US" dirty="0">
                <a:cs typeface="Consolas" panose="020B0609020204030204" pitchFamily="49" charset="0"/>
              </a:rPr>
              <a:t> and </a:t>
            </a:r>
            <a:r>
              <a:rPr lang="en-US" dirty="0" err="1">
                <a:latin typeface="Consolas" panose="020B0609020204030204" pitchFamily="49" charset="0"/>
                <a:cs typeface="Consolas" panose="020B0609020204030204" pitchFamily="49" charset="0"/>
              </a:rPr>
              <a:t>hashcode</a:t>
            </a:r>
            <a:r>
              <a:rPr lang="en-US" dirty="0">
                <a:cs typeface="Consolas" panose="020B0609020204030204" pitchFamily="49" charset="0"/>
              </a:rPr>
              <a:t> methods;</a:t>
            </a:r>
          </a:p>
          <a:p>
            <a:endParaRPr lang="en-US" dirty="0" smtClean="0"/>
          </a:p>
          <a:p>
            <a:r>
              <a:rPr lang="en-US" dirty="0" smtClean="0"/>
              <a:t>Make </a:t>
            </a:r>
            <a:r>
              <a:rPr lang="en-US" dirty="0"/>
              <a:t>sure not to manually set an ID of an entity;</a:t>
            </a:r>
          </a:p>
          <a:p>
            <a:endParaRPr lang="en-US" dirty="0" smtClean="0"/>
          </a:p>
          <a:p>
            <a:r>
              <a:rPr lang="en-US" dirty="0" smtClean="0"/>
              <a:t>Make </a:t>
            </a:r>
            <a:r>
              <a:rPr lang="en-US" dirty="0"/>
              <a:t>sure not to manually set a collection instance;</a:t>
            </a:r>
          </a:p>
          <a:p>
            <a:endParaRPr lang="pt-BR" dirty="0" smtClean="0"/>
          </a:p>
          <a:p>
            <a:r>
              <a:rPr lang="pt-BR" dirty="0" smtClean="0"/>
              <a:t>If </a:t>
            </a:r>
            <a:r>
              <a:rPr lang="pt-BR" dirty="0"/>
              <a:t>possible, always use simple primary keys;</a:t>
            </a:r>
          </a:p>
          <a:p>
            <a:endParaRPr lang="pt-BR" dirty="0" smtClean="0"/>
          </a:p>
          <a:p>
            <a:r>
              <a:rPr lang="pt-BR" dirty="0" smtClean="0"/>
              <a:t>A </a:t>
            </a:r>
            <a:r>
              <a:rPr lang="pt-BR" dirty="0"/>
              <a:t>method returning a collection should never return </a:t>
            </a:r>
            <a:r>
              <a:rPr lang="pt-BR" dirty="0" smtClean="0"/>
              <a:t>null.</a:t>
            </a:r>
            <a:endParaRPr lang="pt-BR" dirty="0"/>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itle 5"/>
          <p:cNvSpPr>
            <a:spLocks noGrp="1"/>
          </p:cNvSpPr>
          <p:nvPr>
            <p:ph type="ctrTitle"/>
          </p:nvPr>
        </p:nvSpPr>
        <p:spPr>
          <a:xfrm>
            <a:off x="4690197" y="2598160"/>
            <a:ext cx="4203700" cy="554037"/>
          </a:xfrm>
        </p:spPr>
        <p:txBody>
          <a:bodyPr/>
          <a:lstStyle/>
          <a:p>
            <a:r>
              <a:rPr lang="pt-BR" dirty="0" smtClean="0">
                <a:cs typeface="Arial"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Example</a:t>
            </a:r>
            <a:endParaRPr sz="2000" dirty="0"/>
          </a:p>
        </p:txBody>
      </p:sp>
      <p:pic>
        <p:nvPicPr>
          <p:cNvPr id="6" name="Picture 5"/>
          <p:cNvPicPr>
            <a:picLocks noChangeAspect="1"/>
          </p:cNvPicPr>
          <p:nvPr/>
        </p:nvPicPr>
        <p:blipFill>
          <a:blip r:embed="rId3"/>
          <a:stretch>
            <a:fillRect/>
          </a:stretch>
        </p:blipFill>
        <p:spPr>
          <a:xfrm>
            <a:off x="2394371" y="1084332"/>
            <a:ext cx="4500043" cy="5470215"/>
          </a:xfrm>
          <a:prstGeom prst="rect">
            <a:avLst/>
          </a:prstGeom>
        </p:spPr>
      </p:pic>
    </p:spTree>
    <p:extLst>
      <p:ext uri="{BB962C8B-B14F-4D97-AF65-F5344CB8AC3E}">
        <p14:creationId xmlns:p14="http://schemas.microsoft.com/office/powerpoint/2010/main" val="139559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1046440"/>
          </a:xfrm>
        </p:spPr>
        <p:txBody>
          <a:bodyPr/>
          <a:lstStyle/>
          <a:p>
            <a:pPr fontAlgn="auto">
              <a:spcAft>
                <a:spcPts val="0"/>
              </a:spcAft>
              <a:defRPr/>
            </a:pPr>
            <a:r>
              <a:rPr lang="pt-BR" dirty="0" smtClean="0"/>
              <a:t>JDBC</a:t>
            </a:r>
          </a:p>
          <a:p>
            <a:pPr fontAlgn="auto">
              <a:spcAft>
                <a:spcPts val="0"/>
              </a:spcAft>
              <a:defRPr/>
            </a:pPr>
            <a:r>
              <a:rPr lang="pt-BR" sz="2000" dirty="0"/>
              <a:t>Example </a:t>
            </a:r>
            <a:r>
              <a:rPr lang="pt-BR" sz="1200" dirty="0">
                <a:hlinkClick r:id="rId3"/>
              </a:rPr>
              <a:t>https://www.mkyong.com/jdbc/jdbc-preparestatement-example-insert-a-record</a:t>
            </a:r>
            <a:r>
              <a:rPr lang="pt-BR" sz="1200" dirty="0" smtClean="0">
                <a:hlinkClick r:id="rId3"/>
              </a:rPr>
              <a:t>/</a:t>
            </a:r>
            <a:endParaRPr lang="pt-BR" sz="1200" dirty="0" smtClean="0"/>
          </a:p>
          <a:p>
            <a:pPr fontAlgn="auto">
              <a:spcAft>
                <a:spcPts val="0"/>
              </a:spcAft>
              <a:defRPr/>
            </a:pPr>
            <a:endParaRPr sz="1200" dirty="0"/>
          </a:p>
        </p:txBody>
      </p:sp>
      <p:pic>
        <p:nvPicPr>
          <p:cNvPr id="3" name="Picture 2"/>
          <p:cNvPicPr>
            <a:picLocks noChangeAspect="1"/>
          </p:cNvPicPr>
          <p:nvPr/>
        </p:nvPicPr>
        <p:blipFill>
          <a:blip r:embed="rId4"/>
          <a:stretch>
            <a:fillRect/>
          </a:stretch>
        </p:blipFill>
        <p:spPr>
          <a:xfrm>
            <a:off x="1841647" y="1092424"/>
            <a:ext cx="5066885" cy="5528166"/>
          </a:xfrm>
          <a:prstGeom prst="rect">
            <a:avLst/>
          </a:prstGeom>
        </p:spPr>
      </p:pic>
    </p:spTree>
    <p:extLst>
      <p:ext uri="{BB962C8B-B14F-4D97-AF65-F5344CB8AC3E}">
        <p14:creationId xmlns:p14="http://schemas.microsoft.com/office/powerpoint/2010/main" val="1497061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smtClean="0"/>
              <a:t>What is Object Relational Model?</a:t>
            </a:r>
            <a:endParaRPr lang="en-IN" dirty="0"/>
          </a:p>
        </p:txBody>
      </p:sp>
      <p:sp>
        <p:nvSpPr>
          <p:cNvPr id="2" name="Text Placeholder 1"/>
          <p:cNvSpPr>
            <a:spLocks noGrp="1"/>
          </p:cNvSpPr>
          <p:nvPr>
            <p:ph type="body" sz="quarter" idx="12"/>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Motivation</a:t>
            </a:r>
            <a:endParaRPr lang="en-IN" dirty="0"/>
          </a:p>
        </p:txBody>
      </p:sp>
      <p:sp>
        <p:nvSpPr>
          <p:cNvPr id="7" name="Text Placeholder 6"/>
          <p:cNvSpPr>
            <a:spLocks noGrp="1"/>
          </p:cNvSpPr>
          <p:nvPr>
            <p:ph type="body" sz="quarter" idx="12"/>
          </p:nvPr>
        </p:nvSpPr>
        <p:spPr>
          <a:xfrm>
            <a:off x="500063" y="3290888"/>
            <a:ext cx="8189912" cy="439737"/>
          </a:xfrm>
        </p:spPr>
        <p:txBody>
          <a:bodyPr/>
          <a:lstStyle/>
          <a:p>
            <a:pPr fontAlgn="auto">
              <a:spcAft>
                <a:spcPts val="0"/>
              </a:spcAft>
              <a:defRPr/>
            </a:pPr>
            <a:r>
              <a:rPr lang="pt-BR" dirty="0"/>
              <a:t>Why use an Object Relational Model?</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1888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6848</TotalTime>
  <Words>7779</Words>
  <Application>Microsoft Office PowerPoint</Application>
  <PresentationFormat>On-screen Show (4:3)</PresentationFormat>
  <Paragraphs>1029</Paragraphs>
  <Slides>55</Slides>
  <Notes>55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Calibri</vt:lpstr>
      <vt:lpstr>Consolas</vt:lpstr>
      <vt:lpstr>Gill Sans MT</vt:lpstr>
      <vt:lpstr>Webdings</vt:lpstr>
      <vt:lpstr>blank</vt:lpstr>
      <vt:lpstr>INTERNAL</vt:lpstr>
      <vt:lpstr>Java Persistence API and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 and Hibernate</dc:title>
  <dc:creator>Robson Enke (WT23 - BFS Americas)</dc:creator>
  <cp:lastModifiedBy>Costa, Marcel</cp:lastModifiedBy>
  <cp:revision>72</cp:revision>
  <cp:lastPrinted>2011-09-27T16:59:14Z</cp:lastPrinted>
  <dcterms:created xsi:type="dcterms:W3CDTF">2015-09-22T13:54:39Z</dcterms:created>
  <dcterms:modified xsi:type="dcterms:W3CDTF">2017-08-18T18:00:15Z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