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71" r:id="rId5"/>
    <p:sldId id="258" r:id="rId6"/>
    <p:sldId id="267" r:id="rId7"/>
    <p:sldId id="259" r:id="rId8"/>
    <p:sldId id="260" r:id="rId9"/>
    <p:sldId id="268" r:id="rId10"/>
    <p:sldId id="263" r:id="rId11"/>
    <p:sldId id="270" r:id="rId12"/>
    <p:sldId id="26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2">
        <a:schemeClr val="bg2"/>
      </p:bgRef>
    </p:bg>
    <p:spTree>
      <p:nvGrpSpPr>
        <p:cNvPr id="1" name=""/>
        <p:cNvGrpSpPr/>
        <p:nvPr/>
      </p:nvGrpSpPr>
      <p:grpSpPr>
        <a:xfrm>
          <a:off x="0" y="0"/>
          <a:ext cx="0" cy="0"/>
          <a:chOff x="0" y="0"/>
          <a:chExt cx="0" cy="0"/>
        </a:xfrm>
      </p:grpSpPr>
      <p:sp>
        <p:nvSpPr>
          <p:cNvPr id="7" name="Dowolny kształt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Dowolny kształt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ytuł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l-PL" smtClean="0"/>
              <a:t>Kliknij, aby edytować styl</a:t>
            </a:r>
            <a:endParaRPr kumimoji="0" lang="en-US"/>
          </a:p>
        </p:txBody>
      </p:sp>
      <p:sp>
        <p:nvSpPr>
          <p:cNvPr id="17" name="Podtytuł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Symbol zastępczy daty 29"/>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19" name="Symbol zastępczy stopki 18"/>
          <p:cNvSpPr>
            <a:spLocks noGrp="1"/>
          </p:cNvSpPr>
          <p:nvPr>
            <p:ph type="ftr" sz="quarter" idx="11"/>
          </p:nvPr>
        </p:nvSpPr>
        <p:spPr/>
        <p:txBody>
          <a:bodyPr/>
          <a:lstStyle/>
          <a:p>
            <a:endParaRPr kumimoji="0" lang="en-US"/>
          </a:p>
        </p:txBody>
      </p:sp>
      <p:sp>
        <p:nvSpPr>
          <p:cNvPr id="27" name="Symbol zastępczy numeru slajdu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E637BB6B-EE1B-48FB-8575-0D55C373DE88}" type="datetimeFigureOut">
              <a:rPr lang="en-US" smtClean="0"/>
              <a:pPr/>
              <a:t>10/23/2019</a:t>
            </a:fld>
            <a:endParaRPr lang="en-US" dirty="0"/>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lgn="l">
              <a:defRPr/>
            </a:lvl1pPr>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2">
        <a:schemeClr val="bg2"/>
      </p:bgRef>
    </p:bg>
    <p:spTree>
      <p:nvGrpSpPr>
        <p:cNvPr id="1" name=""/>
        <p:cNvGrpSpPr/>
        <p:nvPr/>
      </p:nvGrpSpPr>
      <p:grpSpPr>
        <a:xfrm>
          <a:off x="0" y="0"/>
          <a:ext cx="0" cy="0"/>
          <a:chOff x="0" y="0"/>
          <a:chExt cx="0" cy="0"/>
        </a:xfrm>
      </p:grpSpPr>
      <p:sp>
        <p:nvSpPr>
          <p:cNvPr id="7" name="Dowolny kształt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Dowolny kształt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ytuł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467600" cy="1143000"/>
          </a:xfrm>
        </p:spPr>
        <p:txBody>
          <a:body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6" name="Symbol zastępczy stopki 5"/>
          <p:cNvSpPr>
            <a:spLocks noGrp="1"/>
          </p:cNvSpPr>
          <p:nvPr>
            <p:ph type="ftr" sz="quarter" idx="11"/>
          </p:nvPr>
        </p:nvSpPr>
        <p:spPr/>
        <p:txBody>
          <a:bodyPr/>
          <a:lstStyle/>
          <a:p>
            <a:endParaRPr kumimoji="0" lang="en-US"/>
          </a:p>
        </p:txBody>
      </p:sp>
      <p:sp>
        <p:nvSpPr>
          <p:cNvPr id="7" name="Symbol zastępczy numeru slajdu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8229600" cy="1143000"/>
          </a:xfrm>
        </p:spPr>
        <p:txBody>
          <a:bodyPr anchor="ctr"/>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8" name="Symbol zastępczy stopki 7"/>
          <p:cNvSpPr>
            <a:spLocks noGrp="1"/>
          </p:cNvSpPr>
          <p:nvPr>
            <p:ph type="ftr" sz="quarter" idx="11"/>
          </p:nvPr>
        </p:nvSpPr>
        <p:spPr/>
        <p:txBody>
          <a:bodyPr/>
          <a:lstStyle/>
          <a:p>
            <a:endParaRPr kumimoji="0" lang="en-US"/>
          </a:p>
        </p:txBody>
      </p:sp>
      <p:sp>
        <p:nvSpPr>
          <p:cNvPr id="9" name="Symbol zastępczy numeru slajdu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320"/>
            <a:ext cx="7470648" cy="1143000"/>
          </a:xfrm>
        </p:spPr>
        <p:txBody>
          <a:bodyPr anchor="ctr"/>
          <a:lstStyle>
            <a:lvl1pPr algn="l">
              <a:defRPr sz="4600"/>
            </a:lvl1pPr>
          </a:lstStyle>
          <a:p>
            <a:r>
              <a:rPr kumimoji="0" lang="pl-PL" smtClean="0"/>
              <a:t>Kliknij, aby edytować styl</a:t>
            </a:r>
            <a:endParaRPr kumimoji="0" lang="en-US"/>
          </a:p>
        </p:txBody>
      </p:sp>
      <p:sp>
        <p:nvSpPr>
          <p:cNvPr id="7" name="Symbol zastępczy daty 6"/>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8" name="Symbol zastępczy numeru slajdu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Symbol zastępczy stopki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3" name="Symbol zastępczy stopki 2"/>
          <p:cNvSpPr>
            <a:spLocks noGrp="1"/>
          </p:cNvSpPr>
          <p:nvPr>
            <p:ph type="ftr" sz="quarter" idx="11"/>
          </p:nvPr>
        </p:nvSpPr>
        <p:spPr/>
        <p:txBody>
          <a:bodyPr/>
          <a:lstStyle/>
          <a:p>
            <a:endParaRPr kumimoji="0" lang="en-US"/>
          </a:p>
        </p:txBody>
      </p:sp>
      <p:sp>
        <p:nvSpPr>
          <p:cNvPr id="4" name="Symbol zastępczy numeru slajdu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E637BB6B-EE1B-48FB-8575-0D55C373DE88}" type="datetimeFigureOut">
              <a:rPr lang="en-US" smtClean="0"/>
              <a:pPr/>
              <a:t>10/23/2019</a:t>
            </a:fld>
            <a:endParaRPr lang="en-US"/>
          </a:p>
        </p:txBody>
      </p:sp>
      <p:sp>
        <p:nvSpPr>
          <p:cNvPr id="6" name="Symbol zastępczy stopki 5"/>
          <p:cNvSpPr>
            <a:spLocks noGrp="1"/>
          </p:cNvSpPr>
          <p:nvPr>
            <p:ph type="ftr" sz="quarter" idx="11"/>
          </p:nvPr>
        </p:nvSpPr>
        <p:spPr/>
        <p:txBody>
          <a:bodyPr/>
          <a:lstStyle/>
          <a:p>
            <a:endParaRPr kumimoji="0" lang="en-US"/>
          </a:p>
        </p:txBody>
      </p:sp>
      <p:sp>
        <p:nvSpPr>
          <p:cNvPr id="7" name="Symbol zastępczy numeru slajdu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a:xfrm>
            <a:off x="457200" y="6422064"/>
            <a:ext cx="2133600" cy="365125"/>
          </a:xfrm>
        </p:spPr>
        <p:txBody>
          <a:bodyPr/>
          <a:lstStyle/>
          <a:p>
            <a:fld id="{E637BB6B-EE1B-48FB-8575-0D55C373DE88}" type="datetimeFigureOut">
              <a:rPr lang="en-US" smtClean="0"/>
              <a:pPr/>
              <a:t>10/23/2019</a:t>
            </a:fld>
            <a:endParaRPr lang="en-US"/>
          </a:p>
        </p:txBody>
      </p:sp>
      <p:sp>
        <p:nvSpPr>
          <p:cNvPr id="6" name="Symbol zastępczy stopki 5"/>
          <p:cNvSpPr>
            <a:spLocks noGrp="1"/>
          </p:cNvSpPr>
          <p:nvPr>
            <p:ph type="ftr" sz="quarter" idx="11"/>
          </p:nvPr>
        </p:nvSpPr>
        <p:spPr/>
        <p:txBody>
          <a:bodyPr/>
          <a:lstStyle/>
          <a:p>
            <a:endParaRPr kumimoji="0" lang="en-US"/>
          </a:p>
        </p:txBody>
      </p:sp>
      <p:sp>
        <p:nvSpPr>
          <p:cNvPr id="7" name="Symbol zastępczy numeru slajdu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Dowolny kształt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Dowolny kształt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Symbol zastępczy tytuł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10/23/2019</a:t>
            </a:fld>
            <a:endParaRPr lang="en-US" sz="1000">
              <a:solidFill>
                <a:schemeClr val="tx2">
                  <a:shade val="50000"/>
                </a:schemeClr>
              </a:solidFill>
            </a:endParaRPr>
          </a:p>
        </p:txBody>
      </p:sp>
      <p:sp>
        <p:nvSpPr>
          <p:cNvPr id="22" name="Symbol zastępczy stopki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ymbol zastępczy numeru slajdu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Design </a:t>
            </a:r>
            <a:r>
              <a:rPr lang="pl-PL" dirty="0" err="1" smtClean="0"/>
              <a:t>Patterns</a:t>
            </a:r>
            <a:endParaRPr lang="pl-PL" dirty="0"/>
          </a:p>
        </p:txBody>
      </p:sp>
      <p:sp>
        <p:nvSpPr>
          <p:cNvPr id="3" name="Podtytuł 2"/>
          <p:cNvSpPr>
            <a:spLocks noGrp="1"/>
          </p:cNvSpPr>
          <p:nvPr>
            <p:ph type="subTitle" idx="1"/>
          </p:nvPr>
        </p:nvSpPr>
        <p:spPr>
          <a:xfrm>
            <a:off x="2428860" y="4929198"/>
            <a:ext cx="6480048" cy="1752600"/>
          </a:xfrm>
        </p:spPr>
        <p:txBody>
          <a:bodyPr/>
          <a:lstStyle/>
          <a:p>
            <a:r>
              <a:rPr lang="pl-PL" dirty="0" smtClean="0"/>
              <a:t>Marcel Sawicki</a:t>
            </a:r>
            <a:endParaRPr lang="pl-PL" dirty="0"/>
          </a:p>
        </p:txBody>
      </p:sp>
      <p:sp>
        <p:nvSpPr>
          <p:cNvPr id="4" name="Podtytuł 2"/>
          <p:cNvSpPr txBox="1">
            <a:spLocks/>
          </p:cNvSpPr>
          <p:nvPr/>
        </p:nvSpPr>
        <p:spPr>
          <a:xfrm>
            <a:off x="585450" y="1697212"/>
            <a:ext cx="6480048" cy="1752600"/>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l-PL" sz="2000" b="0" i="0" u="none" strike="noStrike" kern="1200" cap="none" spc="0" normalizeH="0" baseline="0" noProof="0" smtClean="0">
                <a:ln>
                  <a:noFill/>
                </a:ln>
                <a:solidFill>
                  <a:schemeClr val="tx1"/>
                </a:solidFill>
                <a:effectLst/>
                <a:uLnTx/>
                <a:uFillTx/>
                <a:latin typeface="+mn-lt"/>
                <a:ea typeface="+mn-ea"/>
                <a:cs typeface="+mn-cs"/>
              </a:rPr>
              <a:t>University of Zielona Góra</a:t>
            </a:r>
            <a:endParaRPr kumimoji="0" lang="pl-PL"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Observer</a:t>
            </a:r>
            <a:endParaRPr lang="pl-PL" b="1" dirty="0"/>
          </a:p>
        </p:txBody>
      </p:sp>
      <p:sp>
        <p:nvSpPr>
          <p:cNvPr id="3" name="Symbol zastępczy zawartości 2"/>
          <p:cNvSpPr>
            <a:spLocks noGrp="1"/>
          </p:cNvSpPr>
          <p:nvPr>
            <p:ph idx="1"/>
          </p:nvPr>
        </p:nvSpPr>
        <p:spPr>
          <a:xfrm>
            <a:off x="428596" y="1714488"/>
            <a:ext cx="7467600" cy="3900502"/>
          </a:xfrm>
        </p:spPr>
        <p:txBody>
          <a:bodyPr>
            <a:normAutofit fontScale="92500" lnSpcReduction="10000"/>
          </a:bodyPr>
          <a:lstStyle/>
          <a:p>
            <a:r>
              <a:rPr lang="pl-PL" dirty="0" smtClean="0"/>
              <a:t>C#</a:t>
            </a:r>
          </a:p>
          <a:p>
            <a:pPr>
              <a:buNone/>
            </a:pPr>
            <a:endParaRPr lang="pl-PL" dirty="0" smtClean="0"/>
          </a:p>
          <a:p>
            <a:r>
              <a:rPr lang="en-US" dirty="0" smtClean="0"/>
              <a:t>Observer - The observer pattern is a software design pattern in which an object, called the subject, maintains a list of its dependents, called observers, and notifies them automatically of any state changes, usually by calling one of their methods.</a:t>
            </a:r>
            <a:endParaRPr lang="pl-PL" dirty="0" smtClean="0"/>
          </a:p>
        </p:txBody>
      </p:sp>
      <p:sp>
        <p:nvSpPr>
          <p:cNvPr id="4" name="Symbol zastępczy zawartości 2"/>
          <p:cNvSpPr txBox="1">
            <a:spLocks/>
          </p:cNvSpPr>
          <p:nvPr/>
        </p:nvSpPr>
        <p:spPr>
          <a:xfrm>
            <a:off x="571472" y="5715016"/>
            <a:ext cx="7467600" cy="828692"/>
          </a:xfrm>
          <a:prstGeom prst="rect">
            <a:avLst/>
          </a:prstGeom>
        </p:spPr>
        <p:txBody>
          <a:bodyPr vert="horz">
            <a:normAutofit/>
          </a:bodyPr>
          <a:lstStyle/>
          <a:p>
            <a:pPr marL="420624" lvl="0" indent="-384048">
              <a:spcBef>
                <a:spcPct val="20000"/>
              </a:spcBef>
              <a:buClr>
                <a:schemeClr val="accent1"/>
              </a:buClr>
              <a:buSzPct val="80000"/>
            </a:pPr>
            <a:r>
              <a:rPr lang="pl-PL" sz="3000" dirty="0" smtClean="0"/>
              <a:t>Demo: </a:t>
            </a:r>
            <a:r>
              <a:rPr lang="pl-PL" sz="3000" dirty="0" err="1" smtClean="0"/>
              <a:t>Design-patterns\Observer</a:t>
            </a: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Obraz 4" descr="observer.png"/>
          <p:cNvPicPr>
            <a:picLocks noChangeAspect="1"/>
          </p:cNvPicPr>
          <p:nvPr/>
        </p:nvPicPr>
        <p:blipFill>
          <a:blip r:embed="rId2"/>
          <a:stretch>
            <a:fillRect/>
          </a:stretch>
        </p:blipFill>
        <p:spPr>
          <a:xfrm>
            <a:off x="5286380" y="214290"/>
            <a:ext cx="3677163" cy="243874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State</a:t>
            </a:r>
            <a:endParaRPr lang="pl-PL" b="1" dirty="0"/>
          </a:p>
        </p:txBody>
      </p:sp>
      <p:pic>
        <p:nvPicPr>
          <p:cNvPr id="5" name="Obraz 4" descr="open1.png"/>
          <p:cNvPicPr>
            <a:picLocks noChangeAspect="1"/>
          </p:cNvPicPr>
          <p:nvPr/>
        </p:nvPicPr>
        <p:blipFill>
          <a:blip r:embed="rId2" cstate="print"/>
          <a:stretch>
            <a:fillRect/>
          </a:stretch>
        </p:blipFill>
        <p:spPr>
          <a:xfrm>
            <a:off x="428596" y="1428736"/>
            <a:ext cx="2273963" cy="2786082"/>
          </a:xfrm>
          <a:prstGeom prst="rect">
            <a:avLst/>
          </a:prstGeom>
        </p:spPr>
      </p:pic>
      <p:pic>
        <p:nvPicPr>
          <p:cNvPr id="9" name="Obraz 8" descr="ajar10.png"/>
          <p:cNvPicPr>
            <a:picLocks noChangeAspect="1"/>
          </p:cNvPicPr>
          <p:nvPr/>
        </p:nvPicPr>
        <p:blipFill>
          <a:blip r:embed="rId3"/>
          <a:stretch>
            <a:fillRect/>
          </a:stretch>
        </p:blipFill>
        <p:spPr>
          <a:xfrm>
            <a:off x="3857620" y="1428736"/>
            <a:ext cx="1594097" cy="2786081"/>
          </a:xfrm>
          <a:prstGeom prst="rect">
            <a:avLst/>
          </a:prstGeom>
        </p:spPr>
      </p:pic>
      <p:pic>
        <p:nvPicPr>
          <p:cNvPr id="10" name="Obraz 9" descr="closed1.png"/>
          <p:cNvPicPr>
            <a:picLocks noChangeAspect="1"/>
          </p:cNvPicPr>
          <p:nvPr/>
        </p:nvPicPr>
        <p:blipFill>
          <a:blip r:embed="rId4"/>
          <a:stretch>
            <a:fillRect/>
          </a:stretch>
        </p:blipFill>
        <p:spPr>
          <a:xfrm>
            <a:off x="6357950" y="1428736"/>
            <a:ext cx="1603013" cy="2786082"/>
          </a:xfrm>
          <a:prstGeom prst="rect">
            <a:avLst/>
          </a:prstGeom>
        </p:spPr>
      </p:pic>
      <p:sp>
        <p:nvSpPr>
          <p:cNvPr id="11" name="pole tekstowe 10"/>
          <p:cNvSpPr txBox="1"/>
          <p:nvPr/>
        </p:nvSpPr>
        <p:spPr>
          <a:xfrm>
            <a:off x="785786" y="4572008"/>
            <a:ext cx="1428760" cy="369332"/>
          </a:xfrm>
          <a:prstGeom prst="rect">
            <a:avLst/>
          </a:prstGeom>
          <a:noFill/>
        </p:spPr>
        <p:txBody>
          <a:bodyPr wrap="square" rtlCol="0">
            <a:spAutoFit/>
          </a:bodyPr>
          <a:lstStyle/>
          <a:p>
            <a:r>
              <a:rPr lang="pl-PL" dirty="0" err="1" smtClean="0"/>
              <a:t>Open</a:t>
            </a:r>
            <a:endParaRPr lang="pl-PL" dirty="0"/>
          </a:p>
        </p:txBody>
      </p:sp>
      <p:sp>
        <p:nvSpPr>
          <p:cNvPr id="12" name="pole tekstowe 11"/>
          <p:cNvSpPr txBox="1"/>
          <p:nvPr/>
        </p:nvSpPr>
        <p:spPr>
          <a:xfrm>
            <a:off x="4000496" y="4643446"/>
            <a:ext cx="1428760" cy="369332"/>
          </a:xfrm>
          <a:prstGeom prst="rect">
            <a:avLst/>
          </a:prstGeom>
          <a:noFill/>
        </p:spPr>
        <p:txBody>
          <a:bodyPr wrap="square" rtlCol="0">
            <a:spAutoFit/>
          </a:bodyPr>
          <a:lstStyle/>
          <a:p>
            <a:r>
              <a:rPr lang="pl-PL" dirty="0" smtClean="0"/>
              <a:t>Ajar</a:t>
            </a:r>
            <a:endParaRPr lang="pl-PL" dirty="0"/>
          </a:p>
        </p:txBody>
      </p:sp>
      <p:sp>
        <p:nvSpPr>
          <p:cNvPr id="13" name="pole tekstowe 12"/>
          <p:cNvSpPr txBox="1"/>
          <p:nvPr/>
        </p:nvSpPr>
        <p:spPr>
          <a:xfrm>
            <a:off x="6500826" y="4429132"/>
            <a:ext cx="1428760" cy="369332"/>
          </a:xfrm>
          <a:prstGeom prst="rect">
            <a:avLst/>
          </a:prstGeom>
          <a:noFill/>
        </p:spPr>
        <p:txBody>
          <a:bodyPr wrap="square" rtlCol="0">
            <a:spAutoFit/>
          </a:bodyPr>
          <a:lstStyle/>
          <a:p>
            <a:r>
              <a:rPr lang="pl-PL" dirty="0" err="1" smtClean="0"/>
              <a:t>Closed</a:t>
            </a:r>
            <a:endParaRPr lang="pl-PL" dirty="0"/>
          </a:p>
        </p:txBody>
      </p:sp>
      <p:sp>
        <p:nvSpPr>
          <p:cNvPr id="14" name="Prostokąt 13"/>
          <p:cNvSpPr/>
          <p:nvPr/>
        </p:nvSpPr>
        <p:spPr>
          <a:xfrm>
            <a:off x="428596" y="5214950"/>
            <a:ext cx="7929618" cy="646331"/>
          </a:xfrm>
          <a:prstGeom prst="rect">
            <a:avLst/>
          </a:prstGeom>
        </p:spPr>
        <p:txBody>
          <a:bodyPr wrap="square">
            <a:spAutoFit/>
          </a:bodyPr>
          <a:lstStyle/>
          <a:p>
            <a:r>
              <a:rPr lang="en-US" dirty="0" smtClean="0"/>
              <a:t>The state pattern is a behavioral software design pattern that allows an object to alter its behavior when its internal state changes</a:t>
            </a:r>
            <a:endParaRPr lang="pl-P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State</a:t>
            </a:r>
            <a:endParaRPr lang="pl-PL" b="1" dirty="0"/>
          </a:p>
        </p:txBody>
      </p:sp>
      <p:sp>
        <p:nvSpPr>
          <p:cNvPr id="3" name="Symbol zastępczy zawartości 2"/>
          <p:cNvSpPr>
            <a:spLocks noGrp="1"/>
          </p:cNvSpPr>
          <p:nvPr>
            <p:ph idx="1"/>
          </p:nvPr>
        </p:nvSpPr>
        <p:spPr>
          <a:xfrm>
            <a:off x="457200" y="1600201"/>
            <a:ext cx="7467600" cy="3900502"/>
          </a:xfrm>
        </p:spPr>
        <p:txBody>
          <a:bodyPr>
            <a:normAutofit fontScale="77500" lnSpcReduction="20000"/>
          </a:bodyPr>
          <a:lstStyle/>
          <a:p>
            <a:r>
              <a:rPr lang="pl-PL" dirty="0" smtClean="0"/>
              <a:t>C#</a:t>
            </a:r>
          </a:p>
          <a:p>
            <a:endParaRPr lang="pl-PL" dirty="0" smtClean="0"/>
          </a:p>
          <a:p>
            <a:r>
              <a:rPr lang="en-US" dirty="0" smtClean="0"/>
              <a:t>The state pattern is set to solve two main problems:</a:t>
            </a:r>
          </a:p>
          <a:p>
            <a:endParaRPr lang="en-US" dirty="0" smtClean="0"/>
          </a:p>
          <a:p>
            <a:r>
              <a:rPr lang="en-US" dirty="0" smtClean="0"/>
              <a:t>An object should change its behavior when its internal state changes.</a:t>
            </a:r>
          </a:p>
          <a:p>
            <a:r>
              <a:rPr lang="en-US" dirty="0" smtClean="0"/>
              <a:t>State-specific behavior should be defined independently. That is, adding new states should not affect the behavior of existing states.</a:t>
            </a:r>
            <a:endParaRPr lang="pl-PL" dirty="0" smtClean="0"/>
          </a:p>
        </p:txBody>
      </p:sp>
      <p:sp>
        <p:nvSpPr>
          <p:cNvPr id="4" name="Symbol zastępczy zawartości 2"/>
          <p:cNvSpPr txBox="1">
            <a:spLocks/>
          </p:cNvSpPr>
          <p:nvPr/>
        </p:nvSpPr>
        <p:spPr>
          <a:xfrm>
            <a:off x="571472" y="5572140"/>
            <a:ext cx="7467600" cy="828692"/>
          </a:xfrm>
          <a:prstGeom prst="rect">
            <a:avLst/>
          </a:prstGeom>
        </p:spPr>
        <p:txBody>
          <a:bodyPr vert="horz">
            <a:normAutofit/>
          </a:bodyPr>
          <a:lstStyle/>
          <a:p>
            <a:pPr marL="420624" lvl="0" indent="-384048">
              <a:spcBef>
                <a:spcPct val="20000"/>
              </a:spcBef>
              <a:buClr>
                <a:schemeClr val="accent1"/>
              </a:buClr>
              <a:buSzPct val="80000"/>
            </a:pPr>
            <a:r>
              <a:rPr lang="pl-PL" sz="3000" dirty="0" smtClean="0"/>
              <a:t>Demo: </a:t>
            </a:r>
            <a:r>
              <a:rPr lang="pl-PL" sz="3000" dirty="0" err="1" smtClean="0"/>
              <a:t>Design-patterns\Observer</a:t>
            </a: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err="1" smtClean="0"/>
              <a:t>Thank</a:t>
            </a:r>
            <a:r>
              <a:rPr lang="pl-PL" dirty="0" smtClean="0"/>
              <a:t> YOU</a:t>
            </a:r>
            <a:endParaRPr lang="pl-PL" dirty="0"/>
          </a:p>
        </p:txBody>
      </p:sp>
      <p:sp>
        <p:nvSpPr>
          <p:cNvPr id="3" name="Podtytuł 2"/>
          <p:cNvSpPr>
            <a:spLocks noGrp="1"/>
          </p:cNvSpPr>
          <p:nvPr>
            <p:ph type="subTitle" idx="1"/>
          </p:nvPr>
        </p:nvSpPr>
        <p:spPr/>
        <p:txBody>
          <a:bodyPr/>
          <a:lstStyle/>
          <a:p>
            <a:r>
              <a:rPr lang="pl-PL" dirty="0" err="1" smtClean="0"/>
              <a:t>University</a:t>
            </a:r>
            <a:r>
              <a:rPr lang="pl-PL" dirty="0" smtClean="0"/>
              <a:t> od Zielona Góra</a:t>
            </a:r>
            <a:endParaRPr lang="pl-PL" dirty="0"/>
          </a:p>
        </p:txBody>
      </p:sp>
      <p:sp>
        <p:nvSpPr>
          <p:cNvPr id="4" name="Tytuł 1"/>
          <p:cNvSpPr txBox="1">
            <a:spLocks/>
          </p:cNvSpPr>
          <p:nvPr/>
        </p:nvSpPr>
        <p:spPr>
          <a:xfrm>
            <a:off x="457200" y="274638"/>
            <a:ext cx="7467600" cy="1143000"/>
          </a:xfrm>
          <a:prstGeom prst="rect">
            <a:avLst/>
          </a:prstGeom>
        </p:spPr>
        <p:txBody>
          <a:bodyPr vert="horz" lIns="45720" rIns="4572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pl-PL" sz="4600" b="1" i="0" u="none" strike="noStrike" kern="1200" cap="all" spc="0" normalizeH="0" baseline="0" noProof="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p:txBody>
      </p:sp>
      <p:sp>
        <p:nvSpPr>
          <p:cNvPr id="5" name="Podtytuł 2"/>
          <p:cNvSpPr txBox="1">
            <a:spLocks/>
          </p:cNvSpPr>
          <p:nvPr/>
        </p:nvSpPr>
        <p:spPr>
          <a:xfrm>
            <a:off x="571472" y="4357694"/>
            <a:ext cx="6480048" cy="1752600"/>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l-PL" sz="2000" b="1" i="0" u="none" strike="noStrike" kern="1200" cap="none" spc="0" normalizeH="0" baseline="0" noProof="0" dirty="0" err="1" smtClean="0">
                <a:ln>
                  <a:noFill/>
                </a:ln>
                <a:solidFill>
                  <a:schemeClr val="tx1"/>
                </a:solidFill>
                <a:effectLst/>
                <a:uLnTx/>
                <a:uFillTx/>
                <a:latin typeface="+mn-lt"/>
                <a:ea typeface="+mn-ea"/>
                <a:cs typeface="+mn-cs"/>
              </a:rPr>
              <a:t>Sources</a:t>
            </a:r>
            <a:r>
              <a:rPr kumimoji="0" lang="pl-PL" sz="2000" b="1" i="0" u="none" strike="noStrike" kern="1200" cap="none" spc="0" normalizeH="0" baseline="0" noProof="0" dirty="0" smtClean="0">
                <a:ln>
                  <a:noFill/>
                </a:ln>
                <a:solidFill>
                  <a:schemeClr val="tx1"/>
                </a:solidFill>
                <a:effectLst/>
                <a:uLnTx/>
                <a:uFillTx/>
                <a:latin typeface="+mn-lt"/>
                <a:ea typeface="+mn-ea"/>
                <a:cs typeface="+mn-cs"/>
              </a:rPr>
              <a:t> </a:t>
            </a:r>
            <a:r>
              <a:rPr kumimoji="0" lang="pl-PL" sz="2000" b="1" i="0" u="none" strike="noStrike" kern="1200" cap="none" spc="0" normalizeH="0" baseline="0" noProof="0" dirty="0" err="1" smtClean="0">
                <a:ln>
                  <a:noFill/>
                </a:ln>
                <a:solidFill>
                  <a:schemeClr val="tx1"/>
                </a:solidFill>
                <a:effectLst/>
                <a:uLnTx/>
                <a:uFillTx/>
                <a:latin typeface="+mn-lt"/>
                <a:ea typeface="+mn-ea"/>
                <a:cs typeface="+mn-cs"/>
              </a:rPr>
              <a:t>available</a:t>
            </a:r>
            <a:r>
              <a:rPr kumimoji="0" lang="pl-PL" sz="2000" b="1" i="0" u="none" strike="noStrike" kern="1200" cap="none" spc="0" normalizeH="0" noProof="0" dirty="0" smtClean="0">
                <a:ln>
                  <a:noFill/>
                </a:ln>
                <a:solidFill>
                  <a:schemeClr val="tx1"/>
                </a:solidFill>
                <a:effectLst/>
                <a:uLnTx/>
                <a:uFillTx/>
                <a:latin typeface="+mn-lt"/>
                <a:ea typeface="+mn-ea"/>
                <a:cs typeface="+mn-cs"/>
              </a:rPr>
              <a:t> on </a:t>
            </a:r>
            <a:r>
              <a:rPr kumimoji="0" lang="pl-PL" sz="2000" b="1" i="0" u="none" strike="noStrike" kern="1200" cap="none" spc="0" normalizeH="0" noProof="0" dirty="0" err="1" smtClean="0">
                <a:ln>
                  <a:noFill/>
                </a:ln>
                <a:solidFill>
                  <a:schemeClr val="tx1"/>
                </a:solidFill>
                <a:effectLst/>
                <a:uLnTx/>
                <a:uFillTx/>
                <a:latin typeface="+mn-lt"/>
                <a:ea typeface="+mn-ea"/>
                <a:cs typeface="+mn-cs"/>
              </a:rPr>
              <a:t>site</a:t>
            </a:r>
            <a:r>
              <a:rPr kumimoji="0" lang="pl-PL" sz="2000" b="1" i="0" u="none" strike="noStrike" kern="1200" cap="none" spc="0" normalizeH="0" noProof="0" dirty="0" smtClean="0">
                <a:ln>
                  <a:noFill/>
                </a:ln>
                <a:solidFill>
                  <a:schemeClr val="tx1"/>
                </a:solidFill>
                <a:effectLst/>
                <a:uLnTx/>
                <a:uFillTx/>
                <a:latin typeface="+mn-lt"/>
                <a:ea typeface="+mn-ea"/>
                <a:cs typeface="+mn-cs"/>
              </a:rPr>
              <a:t>:</a:t>
            </a: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pl-PL" sz="2000" b="0" i="0" u="none" strike="noStrike" kern="1200" cap="none" spc="0" normalizeH="0" noProof="0" dirty="0" smtClean="0">
              <a:ln>
                <a:noFill/>
              </a:ln>
              <a:solidFill>
                <a:schemeClr val="tx1"/>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l-PL" sz="2000" b="0" i="0" u="none" strike="noStrike" kern="1200" cap="none" spc="0" normalizeH="0" noProof="0" dirty="0" smtClean="0">
                <a:ln>
                  <a:noFill/>
                </a:ln>
                <a:solidFill>
                  <a:schemeClr val="tx1"/>
                </a:solidFill>
                <a:effectLst/>
                <a:uLnTx/>
                <a:uFillTx/>
                <a:latin typeface="+mn-lt"/>
                <a:ea typeface="+mn-ea"/>
                <a:cs typeface="+mn-cs"/>
              </a:rPr>
              <a:t> </a:t>
            </a:r>
            <a:r>
              <a:rPr kumimoji="0" lang="pl-PL" sz="2000" b="0" i="0" u="none" strike="noStrike" kern="1200" cap="none" spc="0" normalizeH="0" baseline="0" noProof="0" dirty="0" smtClean="0">
                <a:ln>
                  <a:noFill/>
                </a:ln>
                <a:solidFill>
                  <a:schemeClr val="tx1"/>
                </a:solidFill>
                <a:effectLst/>
                <a:uLnTx/>
                <a:uFillTx/>
                <a:latin typeface="+mn-lt"/>
                <a:ea typeface="+mn-ea"/>
                <a:cs typeface="+mn-cs"/>
              </a:rPr>
              <a:t>http://github.com/MarcelSawicki/Design-patterns</a:t>
            </a:r>
            <a:endParaRPr kumimoji="0" lang="pl-PL"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58204" cy="2297106"/>
          </a:xfrm>
        </p:spPr>
        <p:txBody>
          <a:bodyPr>
            <a:normAutofit/>
          </a:bodyPr>
          <a:lstStyle/>
          <a:p>
            <a:r>
              <a:rPr lang="pl-PL" b="1" dirty="0" smtClean="0"/>
              <a:t>Design </a:t>
            </a:r>
            <a:r>
              <a:rPr lang="pl-PL" b="1" dirty="0" err="1" smtClean="0"/>
              <a:t>Patterns</a:t>
            </a:r>
            <a:r>
              <a:rPr lang="pl-PL" b="1" dirty="0" smtClean="0"/>
              <a:t>: </a:t>
            </a:r>
            <a:r>
              <a:rPr lang="pl-PL" b="1" dirty="0" err="1" smtClean="0"/>
              <a:t>Elements</a:t>
            </a:r>
            <a:r>
              <a:rPr lang="pl-PL" b="1" dirty="0" smtClean="0"/>
              <a:t> of </a:t>
            </a:r>
            <a:r>
              <a:rPr lang="pl-PL" b="1" dirty="0" err="1" smtClean="0"/>
              <a:t>Reusable</a:t>
            </a:r>
            <a:r>
              <a:rPr lang="pl-PL" b="1" dirty="0" smtClean="0"/>
              <a:t> </a:t>
            </a:r>
            <a:r>
              <a:rPr lang="pl-PL" b="1" dirty="0" err="1" smtClean="0"/>
              <a:t>Object-Oriented</a:t>
            </a:r>
            <a:r>
              <a:rPr lang="pl-PL" b="1" dirty="0" smtClean="0"/>
              <a:t> Software</a:t>
            </a:r>
            <a:endParaRPr lang="pl-PL" b="1" dirty="0"/>
          </a:p>
        </p:txBody>
      </p:sp>
      <p:sp>
        <p:nvSpPr>
          <p:cNvPr id="3" name="Symbol zastępczy zawartości 2"/>
          <p:cNvSpPr>
            <a:spLocks noGrp="1"/>
          </p:cNvSpPr>
          <p:nvPr>
            <p:ph idx="1"/>
          </p:nvPr>
        </p:nvSpPr>
        <p:spPr>
          <a:xfrm>
            <a:off x="457200" y="2786058"/>
            <a:ext cx="3971924" cy="3340105"/>
          </a:xfrm>
        </p:spPr>
        <p:txBody>
          <a:bodyPr/>
          <a:lstStyle/>
          <a:p>
            <a:r>
              <a:rPr lang="en-US" dirty="0" smtClean="0"/>
              <a:t>In the year 1995  Gang of Four has published the book about design patterns.</a:t>
            </a:r>
            <a:endParaRPr lang="pl-PL" dirty="0"/>
          </a:p>
        </p:txBody>
      </p:sp>
      <p:pic>
        <p:nvPicPr>
          <p:cNvPr id="4" name="Obraz 3" descr="9780201633610_p1_v4_s550x406.jpg"/>
          <p:cNvPicPr>
            <a:picLocks noChangeAspect="1"/>
          </p:cNvPicPr>
          <p:nvPr/>
        </p:nvPicPr>
        <p:blipFill>
          <a:blip r:embed="rId2"/>
          <a:stretch>
            <a:fillRect/>
          </a:stretch>
        </p:blipFill>
        <p:spPr>
          <a:xfrm>
            <a:off x="5072066" y="2000240"/>
            <a:ext cx="3479433" cy="451325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467600" cy="2297106"/>
          </a:xfrm>
        </p:spPr>
        <p:txBody>
          <a:bodyPr>
            <a:normAutofit/>
          </a:bodyPr>
          <a:lstStyle/>
          <a:p>
            <a:r>
              <a:rPr lang="pl-PL" b="1" dirty="0" smtClean="0"/>
              <a:t>Design </a:t>
            </a:r>
            <a:r>
              <a:rPr lang="pl-PL" b="1" dirty="0" err="1" smtClean="0"/>
              <a:t>Patterns</a:t>
            </a:r>
            <a:r>
              <a:rPr lang="pl-PL" b="1" dirty="0" smtClean="0"/>
              <a:t>: </a:t>
            </a:r>
            <a:r>
              <a:rPr lang="pl-PL" b="1" dirty="0" err="1" smtClean="0"/>
              <a:t>Elements</a:t>
            </a:r>
            <a:r>
              <a:rPr lang="pl-PL" b="1" dirty="0" smtClean="0"/>
              <a:t> of </a:t>
            </a:r>
            <a:r>
              <a:rPr lang="pl-PL" b="1" dirty="0" err="1" smtClean="0"/>
              <a:t>Reusable</a:t>
            </a:r>
            <a:r>
              <a:rPr lang="pl-PL" b="1" dirty="0" smtClean="0"/>
              <a:t> </a:t>
            </a:r>
            <a:r>
              <a:rPr lang="pl-PL" b="1" dirty="0" err="1" smtClean="0"/>
              <a:t>Object-Oriented</a:t>
            </a:r>
            <a:r>
              <a:rPr lang="pl-PL" b="1" dirty="0" smtClean="0"/>
              <a:t> Software</a:t>
            </a:r>
            <a:endParaRPr lang="pl-PL" b="1" dirty="0"/>
          </a:p>
        </p:txBody>
      </p:sp>
      <p:sp>
        <p:nvSpPr>
          <p:cNvPr id="3" name="Symbol zastępczy zawartości 2"/>
          <p:cNvSpPr>
            <a:spLocks noGrp="1"/>
          </p:cNvSpPr>
          <p:nvPr>
            <p:ph idx="1"/>
          </p:nvPr>
        </p:nvSpPr>
        <p:spPr>
          <a:xfrm>
            <a:off x="457200" y="2786058"/>
            <a:ext cx="7467600" cy="3340105"/>
          </a:xfrm>
        </p:spPr>
        <p:txBody>
          <a:bodyPr>
            <a:normAutofit fontScale="92500" lnSpcReduction="10000"/>
          </a:bodyPr>
          <a:lstStyle/>
          <a:p>
            <a:r>
              <a:rPr lang="en-US" dirty="0" smtClean="0"/>
              <a:t>The authors of this book - </a:t>
            </a:r>
            <a:r>
              <a:rPr lang="en-US" b="1" dirty="0" smtClean="0"/>
              <a:t>Erich Gamma, Richard Helm, Ralph Johnson, and John </a:t>
            </a:r>
            <a:r>
              <a:rPr lang="en-US" b="1" dirty="0" err="1" smtClean="0"/>
              <a:t>Vlissides</a:t>
            </a:r>
            <a:r>
              <a:rPr lang="en-US" dirty="0" smtClean="0"/>
              <a:t> - described in it a number of classic software design patterns, which are a simple and elegant solution to common programming problems.</a:t>
            </a:r>
            <a:endParaRPr lang="pl-PL" dirty="0" smtClean="0"/>
          </a:p>
          <a:p>
            <a:pPr>
              <a:buNone/>
            </a:pPr>
            <a:endParaRPr lang="pl-PL" dirty="0" smtClean="0"/>
          </a:p>
          <a:p>
            <a:r>
              <a:rPr lang="pl-PL" dirty="0" err="1" smtClean="0"/>
              <a:t>Factory</a:t>
            </a:r>
            <a:r>
              <a:rPr lang="pl-PL" dirty="0" smtClean="0"/>
              <a:t>, </a:t>
            </a:r>
            <a:r>
              <a:rPr lang="pl-PL" dirty="0" err="1" smtClean="0"/>
              <a:t>Composite</a:t>
            </a:r>
            <a:r>
              <a:rPr lang="pl-PL" dirty="0" smtClean="0"/>
              <a:t>, </a:t>
            </a:r>
            <a:r>
              <a:rPr lang="pl-PL" dirty="0" err="1" smtClean="0"/>
              <a:t>Observer</a:t>
            </a:r>
            <a:r>
              <a:rPr lang="pl-PL" dirty="0" smtClean="0"/>
              <a:t>, </a:t>
            </a:r>
            <a:r>
              <a:rPr lang="pl-PL" dirty="0" err="1" smtClean="0"/>
              <a:t>Singleton</a:t>
            </a:r>
            <a:endParaRPr lang="pl-P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err="1" smtClean="0"/>
              <a:t>Are</a:t>
            </a:r>
            <a:r>
              <a:rPr lang="pl-PL" dirty="0" smtClean="0"/>
              <a:t> design </a:t>
            </a:r>
            <a:r>
              <a:rPr lang="pl-PL" dirty="0" err="1" smtClean="0"/>
              <a:t>patterns</a:t>
            </a:r>
            <a:r>
              <a:rPr lang="pl-PL" dirty="0" smtClean="0"/>
              <a:t> </a:t>
            </a:r>
            <a:r>
              <a:rPr lang="pl-PL" dirty="0" err="1" smtClean="0"/>
              <a:t>really</a:t>
            </a:r>
            <a:r>
              <a:rPr lang="pl-PL" dirty="0" smtClean="0"/>
              <a:t> </a:t>
            </a:r>
            <a:r>
              <a:rPr lang="pl-PL" dirty="0" err="1" smtClean="0"/>
              <a:t>that</a:t>
            </a:r>
            <a:r>
              <a:rPr lang="pl-PL" dirty="0" smtClean="0"/>
              <a:t> </a:t>
            </a:r>
            <a:r>
              <a:rPr lang="pl-PL" dirty="0" err="1" smtClean="0"/>
              <a:t>important</a:t>
            </a:r>
            <a:r>
              <a:rPr lang="pl-PL" dirty="0" smtClean="0"/>
              <a:t>?</a:t>
            </a:r>
            <a:endParaRPr lang="pl-PL" dirty="0"/>
          </a:p>
        </p:txBody>
      </p:sp>
      <p:sp>
        <p:nvSpPr>
          <p:cNvPr id="3" name="Symbol zastępczy zawartości 2"/>
          <p:cNvSpPr>
            <a:spLocks noGrp="1"/>
          </p:cNvSpPr>
          <p:nvPr>
            <p:ph idx="1"/>
          </p:nvPr>
        </p:nvSpPr>
        <p:spPr/>
        <p:txBody>
          <a:bodyPr>
            <a:normAutofit fontScale="92500" lnSpcReduction="10000"/>
          </a:bodyPr>
          <a:lstStyle/>
          <a:p>
            <a:r>
              <a:rPr lang="pl-PL" dirty="0" err="1" smtClean="0"/>
              <a:t>It</a:t>
            </a:r>
            <a:r>
              <a:rPr lang="pl-PL" dirty="0" smtClean="0"/>
              <a:t> </a:t>
            </a:r>
            <a:r>
              <a:rPr lang="pl-PL" dirty="0" err="1" smtClean="0"/>
              <a:t>saves</a:t>
            </a:r>
            <a:r>
              <a:rPr lang="pl-PL" dirty="0" smtClean="0"/>
              <a:t> </a:t>
            </a:r>
            <a:r>
              <a:rPr lang="pl-PL" dirty="0" err="1" smtClean="0"/>
              <a:t>your</a:t>
            </a:r>
            <a:r>
              <a:rPr lang="pl-PL" dirty="0" smtClean="0"/>
              <a:t> time. </a:t>
            </a:r>
            <a:r>
              <a:rPr lang="pl-PL" dirty="0" err="1" smtClean="0"/>
              <a:t>You</a:t>
            </a:r>
            <a:r>
              <a:rPr lang="pl-PL" dirty="0" smtClean="0"/>
              <a:t> </a:t>
            </a:r>
            <a:r>
              <a:rPr lang="pl-PL" dirty="0" err="1" smtClean="0"/>
              <a:t>don’t</a:t>
            </a:r>
            <a:r>
              <a:rPr lang="pl-PL" dirty="0" smtClean="0"/>
              <a:t> </a:t>
            </a:r>
            <a:r>
              <a:rPr lang="pl-PL" dirty="0" err="1" smtClean="0"/>
              <a:t>need</a:t>
            </a:r>
            <a:r>
              <a:rPr lang="pl-PL" dirty="0" smtClean="0"/>
              <a:t> to </a:t>
            </a:r>
            <a:r>
              <a:rPr lang="pl-PL" dirty="0" err="1" smtClean="0"/>
              <a:t>recreate</a:t>
            </a:r>
            <a:r>
              <a:rPr lang="pl-PL" dirty="0" smtClean="0"/>
              <a:t> a </a:t>
            </a:r>
            <a:r>
              <a:rPr lang="pl-PL" dirty="0" err="1" smtClean="0"/>
              <a:t>possible</a:t>
            </a:r>
            <a:r>
              <a:rPr lang="pl-PL" dirty="0" smtClean="0"/>
              <a:t> </a:t>
            </a:r>
            <a:r>
              <a:rPr lang="pl-PL" dirty="0" err="1" smtClean="0"/>
              <a:t>solution</a:t>
            </a:r>
            <a:r>
              <a:rPr lang="pl-PL" dirty="0" smtClean="0"/>
              <a:t> </a:t>
            </a:r>
            <a:r>
              <a:rPr lang="pl-PL" dirty="0" err="1" smtClean="0"/>
              <a:t>from</a:t>
            </a:r>
            <a:r>
              <a:rPr lang="pl-PL" dirty="0" smtClean="0"/>
              <a:t> </a:t>
            </a:r>
            <a:r>
              <a:rPr lang="pl-PL" dirty="0" err="1" smtClean="0"/>
              <a:t>nowhere</a:t>
            </a:r>
            <a:r>
              <a:rPr lang="pl-PL" dirty="0" smtClean="0"/>
              <a:t> and </a:t>
            </a:r>
            <a:r>
              <a:rPr lang="pl-PL" dirty="0" err="1" smtClean="0"/>
              <a:t>lose</a:t>
            </a:r>
            <a:r>
              <a:rPr lang="pl-PL" dirty="0" smtClean="0"/>
              <a:t> </a:t>
            </a:r>
            <a:r>
              <a:rPr lang="pl-PL" dirty="0" err="1" smtClean="0"/>
              <a:t>lots</a:t>
            </a:r>
            <a:r>
              <a:rPr lang="pl-PL" dirty="0" smtClean="0"/>
              <a:t> of time</a:t>
            </a:r>
          </a:p>
          <a:p>
            <a:r>
              <a:rPr lang="pl-PL" dirty="0" smtClean="0"/>
              <a:t>Design </a:t>
            </a:r>
            <a:r>
              <a:rPr lang="pl-PL" dirty="0" err="1" smtClean="0"/>
              <a:t>patterns</a:t>
            </a:r>
            <a:r>
              <a:rPr lang="pl-PL" dirty="0" smtClean="0"/>
              <a:t> </a:t>
            </a:r>
            <a:r>
              <a:rPr lang="pl-PL" dirty="0" err="1" smtClean="0"/>
              <a:t>are</a:t>
            </a:r>
            <a:r>
              <a:rPr lang="pl-PL" dirty="0" smtClean="0"/>
              <a:t> </a:t>
            </a:r>
            <a:r>
              <a:rPr lang="pl-PL" dirty="0" err="1" smtClean="0"/>
              <a:t>well-known</a:t>
            </a:r>
            <a:r>
              <a:rPr lang="pl-PL" dirty="0" smtClean="0"/>
              <a:t>. </a:t>
            </a:r>
            <a:r>
              <a:rPr lang="pl-PL" dirty="0" err="1" smtClean="0"/>
              <a:t>When</a:t>
            </a:r>
            <a:r>
              <a:rPr lang="pl-PL" dirty="0" smtClean="0"/>
              <a:t> </a:t>
            </a:r>
            <a:r>
              <a:rPr lang="pl-PL" dirty="0" err="1" smtClean="0"/>
              <a:t>you</a:t>
            </a:r>
            <a:r>
              <a:rPr lang="pl-PL" dirty="0" smtClean="0"/>
              <a:t> </a:t>
            </a:r>
            <a:r>
              <a:rPr lang="pl-PL" dirty="0" err="1" smtClean="0"/>
              <a:t>say</a:t>
            </a:r>
            <a:r>
              <a:rPr lang="pl-PL" dirty="0" smtClean="0"/>
              <a:t>: „I </a:t>
            </a:r>
            <a:r>
              <a:rPr lang="pl-PL" dirty="0" err="1" smtClean="0"/>
              <a:t>used</a:t>
            </a:r>
            <a:r>
              <a:rPr lang="pl-PL" dirty="0" smtClean="0"/>
              <a:t> a </a:t>
            </a:r>
            <a:r>
              <a:rPr lang="pl-PL" dirty="0" err="1" smtClean="0"/>
              <a:t>factory</a:t>
            </a:r>
            <a:r>
              <a:rPr lang="pl-PL" dirty="0" smtClean="0"/>
              <a:t> to </a:t>
            </a:r>
            <a:r>
              <a:rPr lang="pl-PL" dirty="0" err="1" smtClean="0"/>
              <a:t>create</a:t>
            </a:r>
            <a:r>
              <a:rPr lang="pl-PL" dirty="0" smtClean="0"/>
              <a:t> </a:t>
            </a:r>
            <a:r>
              <a:rPr lang="pl-PL" dirty="0" err="1" smtClean="0"/>
              <a:t>that</a:t>
            </a:r>
            <a:r>
              <a:rPr lang="pl-PL" dirty="0" smtClean="0"/>
              <a:t> </a:t>
            </a:r>
            <a:r>
              <a:rPr lang="pl-PL" dirty="0" err="1" smtClean="0"/>
              <a:t>object</a:t>
            </a:r>
            <a:r>
              <a:rPr lang="pl-PL" dirty="0" smtClean="0"/>
              <a:t>” </a:t>
            </a:r>
            <a:r>
              <a:rPr lang="pl-PL" dirty="0" err="1" smtClean="0"/>
              <a:t>everyone</a:t>
            </a:r>
            <a:r>
              <a:rPr lang="pl-PL" dirty="0" smtClean="0"/>
              <a:t> will </a:t>
            </a:r>
            <a:r>
              <a:rPr lang="pl-PL" dirty="0" err="1" smtClean="0"/>
              <a:t>understand</a:t>
            </a:r>
            <a:r>
              <a:rPr lang="pl-PL" dirty="0" smtClean="0"/>
              <a:t> </a:t>
            </a:r>
            <a:r>
              <a:rPr lang="pl-PL" dirty="0" err="1" smtClean="0"/>
              <a:t>what</a:t>
            </a:r>
            <a:r>
              <a:rPr lang="pl-PL" dirty="0" smtClean="0"/>
              <a:t> </a:t>
            </a:r>
            <a:r>
              <a:rPr lang="pl-PL" dirty="0" err="1" smtClean="0"/>
              <a:t>you</a:t>
            </a:r>
            <a:r>
              <a:rPr lang="pl-PL" dirty="0" smtClean="0"/>
              <a:t> </a:t>
            </a:r>
            <a:r>
              <a:rPr lang="pl-PL" dirty="0" err="1" smtClean="0"/>
              <a:t>are</a:t>
            </a:r>
            <a:r>
              <a:rPr lang="pl-PL" dirty="0" smtClean="0"/>
              <a:t> </a:t>
            </a:r>
            <a:r>
              <a:rPr lang="pl-PL" dirty="0" err="1" smtClean="0"/>
              <a:t>talking</a:t>
            </a:r>
            <a:r>
              <a:rPr lang="pl-PL" dirty="0" smtClean="0"/>
              <a:t> </a:t>
            </a:r>
            <a:r>
              <a:rPr lang="pl-PL" dirty="0" err="1" smtClean="0"/>
              <a:t>about</a:t>
            </a:r>
            <a:r>
              <a:rPr lang="pl-PL" dirty="0" smtClean="0"/>
              <a:t>.</a:t>
            </a:r>
          </a:p>
          <a:p>
            <a:r>
              <a:rPr lang="pl-PL" dirty="0" smtClean="0"/>
              <a:t>Most of </a:t>
            </a:r>
            <a:r>
              <a:rPr lang="pl-PL" dirty="0" err="1" smtClean="0"/>
              <a:t>these</a:t>
            </a:r>
            <a:r>
              <a:rPr lang="pl-PL" dirty="0" smtClean="0"/>
              <a:t> </a:t>
            </a:r>
            <a:r>
              <a:rPr lang="pl-PL" dirty="0" err="1" smtClean="0"/>
              <a:t>patterns</a:t>
            </a:r>
            <a:r>
              <a:rPr lang="pl-PL" dirty="0" smtClean="0"/>
              <a:t> </a:t>
            </a:r>
            <a:r>
              <a:rPr lang="pl-PL" dirty="0" err="1" smtClean="0"/>
              <a:t>are</a:t>
            </a:r>
            <a:r>
              <a:rPr lang="pl-PL" dirty="0" smtClean="0"/>
              <a:t> </a:t>
            </a:r>
            <a:r>
              <a:rPr lang="pl-PL" dirty="0" err="1" smtClean="0"/>
              <a:t>easy</a:t>
            </a:r>
            <a:r>
              <a:rPr lang="pl-PL" dirty="0" smtClean="0"/>
              <a:t> to </a:t>
            </a:r>
            <a:r>
              <a:rPr lang="pl-PL" dirty="0" err="1" smtClean="0"/>
              <a:t>understand</a:t>
            </a:r>
            <a:r>
              <a:rPr lang="pl-PL" dirty="0" smtClean="0"/>
              <a:t>. </a:t>
            </a:r>
            <a:r>
              <a:rPr lang="pl-PL" dirty="0" err="1" smtClean="0"/>
              <a:t>Probably</a:t>
            </a:r>
            <a:r>
              <a:rPr lang="pl-PL" dirty="0" smtClean="0"/>
              <a:t> </a:t>
            </a:r>
            <a:r>
              <a:rPr lang="pl-PL" dirty="0" err="1" smtClean="0"/>
              <a:t>your</a:t>
            </a:r>
            <a:r>
              <a:rPr lang="pl-PL" dirty="0" smtClean="0"/>
              <a:t> </a:t>
            </a:r>
            <a:r>
              <a:rPr lang="pl-PL" dirty="0" err="1" smtClean="0"/>
              <a:t>solution</a:t>
            </a:r>
            <a:r>
              <a:rPr lang="pl-PL" dirty="0" smtClean="0"/>
              <a:t> will be not as elegant and </a:t>
            </a:r>
            <a:r>
              <a:rPr lang="pl-PL" dirty="0" err="1" smtClean="0"/>
              <a:t>easy</a:t>
            </a:r>
            <a:r>
              <a:rPr lang="pl-PL" dirty="0" smtClean="0"/>
              <a:t> as a design </a:t>
            </a:r>
            <a:r>
              <a:rPr lang="pl-PL" dirty="0" err="1" smtClean="0"/>
              <a:t>pattern</a:t>
            </a:r>
            <a:r>
              <a:rPr lang="pl-PL"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Factory</a:t>
            </a:r>
            <a:endParaRPr lang="pl-PL" b="1" dirty="0"/>
          </a:p>
        </p:txBody>
      </p:sp>
      <p:sp>
        <p:nvSpPr>
          <p:cNvPr id="3" name="Symbol zastępczy zawartości 2"/>
          <p:cNvSpPr>
            <a:spLocks noGrp="1"/>
          </p:cNvSpPr>
          <p:nvPr>
            <p:ph idx="1"/>
          </p:nvPr>
        </p:nvSpPr>
        <p:spPr/>
        <p:txBody>
          <a:bodyPr>
            <a:normAutofit fontScale="77500" lnSpcReduction="20000"/>
          </a:bodyPr>
          <a:lstStyle/>
          <a:p>
            <a:r>
              <a:rPr lang="pl-PL" dirty="0" err="1" smtClean="0"/>
              <a:t>TypeScript</a:t>
            </a:r>
            <a:endParaRPr lang="pl-PL" dirty="0" smtClean="0"/>
          </a:p>
          <a:p>
            <a:endParaRPr lang="pl-PL" dirty="0" smtClean="0"/>
          </a:p>
          <a:p>
            <a:r>
              <a:rPr lang="pl-PL" dirty="0" err="1" smtClean="0"/>
              <a:t>Factory</a:t>
            </a:r>
            <a:r>
              <a:rPr lang="pl-PL" dirty="0" smtClean="0"/>
              <a:t> – </a:t>
            </a:r>
            <a:r>
              <a:rPr lang="en-US" dirty="0" smtClean="0"/>
              <a:t>allows you to create families of dependent or matched objects in an abstract way, without describing specific classes.</a:t>
            </a:r>
            <a:endParaRPr lang="pl-PL" dirty="0" smtClean="0"/>
          </a:p>
          <a:p>
            <a:r>
              <a:rPr lang="en-US" dirty="0" smtClean="0"/>
              <a:t>In class-based programming, the factory method pattern is a creational pattern that uses factory methods to deal with the problem of creating objects without having to specify the exact class of the object that will be created. This is done by creating objects by calling a factory method—either specified in an interface and implemented by child classes, or implemented in a base class and optionally overridden by derived classes—rather than by calling a constructor.</a:t>
            </a:r>
            <a:endParaRPr lang="pl-PL" dirty="0" smtClean="0"/>
          </a:p>
        </p:txBody>
      </p:sp>
      <p:pic>
        <p:nvPicPr>
          <p:cNvPr id="5" name="Obraz 4" descr="Line_Designer_factory_line_640x360_tcm83-25406.jpg"/>
          <p:cNvPicPr>
            <a:picLocks noChangeAspect="1"/>
          </p:cNvPicPr>
          <p:nvPr/>
        </p:nvPicPr>
        <p:blipFill>
          <a:blip r:embed="rId2"/>
          <a:stretch>
            <a:fillRect/>
          </a:stretch>
        </p:blipFill>
        <p:spPr>
          <a:xfrm>
            <a:off x="5143504" y="142852"/>
            <a:ext cx="3786214" cy="212974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Factory</a:t>
            </a:r>
            <a:endParaRPr lang="pl-PL" b="1" dirty="0"/>
          </a:p>
        </p:txBody>
      </p:sp>
      <p:pic>
        <p:nvPicPr>
          <p:cNvPr id="4" name="Symbol zastępczy zawartości 3" descr="factory_pattern_uml_diagram.jpg"/>
          <p:cNvPicPr>
            <a:picLocks noGrp="1" noChangeAspect="1"/>
          </p:cNvPicPr>
          <p:nvPr>
            <p:ph idx="1"/>
          </p:nvPr>
        </p:nvPicPr>
        <p:blipFill>
          <a:blip r:embed="rId2"/>
          <a:stretch>
            <a:fillRect/>
          </a:stretch>
        </p:blipFill>
        <p:spPr>
          <a:xfrm>
            <a:off x="571472" y="1214422"/>
            <a:ext cx="6770124" cy="3929090"/>
          </a:xfrm>
        </p:spPr>
      </p:pic>
      <p:sp>
        <p:nvSpPr>
          <p:cNvPr id="5" name="Symbol zastępczy zawartości 2"/>
          <p:cNvSpPr txBox="1">
            <a:spLocks/>
          </p:cNvSpPr>
          <p:nvPr/>
        </p:nvSpPr>
        <p:spPr>
          <a:xfrm>
            <a:off x="642910" y="5743580"/>
            <a:ext cx="7467600" cy="828692"/>
          </a:xfrm>
          <a:prstGeom prst="rect">
            <a:avLst/>
          </a:prstGeom>
        </p:spPr>
        <p:txBody>
          <a:bodyPr vert="horz">
            <a:normAutofit fontScale="92500"/>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r>
              <a:rPr lang="pl-PL" sz="3000" dirty="0" smtClean="0"/>
              <a:t>Demo: </a:t>
            </a:r>
            <a:r>
              <a:rPr lang="pl-PL" sz="3000" dirty="0" err="1" smtClean="0"/>
              <a:t>Design-Patterns\Factory\FabrykaTS</a:t>
            </a: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Strategy</a:t>
            </a:r>
            <a:endParaRPr lang="pl-PL" b="1" dirty="0"/>
          </a:p>
        </p:txBody>
      </p:sp>
      <p:sp>
        <p:nvSpPr>
          <p:cNvPr id="3" name="Symbol zastępczy zawartości 2"/>
          <p:cNvSpPr>
            <a:spLocks noGrp="1"/>
          </p:cNvSpPr>
          <p:nvPr>
            <p:ph idx="1"/>
          </p:nvPr>
        </p:nvSpPr>
        <p:spPr>
          <a:xfrm>
            <a:off x="500034" y="1500175"/>
            <a:ext cx="7467600" cy="4143404"/>
          </a:xfrm>
        </p:spPr>
        <p:txBody>
          <a:bodyPr>
            <a:normAutofit fontScale="85000" lnSpcReduction="20000"/>
          </a:bodyPr>
          <a:lstStyle/>
          <a:p>
            <a:r>
              <a:rPr lang="pl-PL" dirty="0" smtClean="0"/>
              <a:t>Java</a:t>
            </a:r>
          </a:p>
          <a:p>
            <a:endParaRPr lang="pl-PL" dirty="0" smtClean="0"/>
          </a:p>
          <a:p>
            <a:r>
              <a:rPr lang="pl-PL" dirty="0" err="1" smtClean="0"/>
              <a:t>EmailProvider</a:t>
            </a:r>
            <a:endParaRPr lang="pl-PL" dirty="0" smtClean="0"/>
          </a:p>
          <a:p>
            <a:r>
              <a:rPr lang="pl-PL" dirty="0" err="1" smtClean="0"/>
              <a:t>Authentication</a:t>
            </a:r>
            <a:endParaRPr lang="pl-PL" dirty="0" smtClean="0"/>
          </a:p>
          <a:p>
            <a:endParaRPr lang="pl-PL" dirty="0" smtClean="0"/>
          </a:p>
          <a:p>
            <a:r>
              <a:rPr lang="pl-PL" dirty="0" err="1" smtClean="0"/>
              <a:t>Strategy</a:t>
            </a:r>
            <a:r>
              <a:rPr lang="pl-PL" dirty="0" smtClean="0"/>
              <a:t> </a:t>
            </a:r>
            <a:r>
              <a:rPr lang="en-US" dirty="0" smtClean="0"/>
              <a:t>– </a:t>
            </a:r>
            <a:r>
              <a:rPr lang="pl-PL" dirty="0" smtClean="0"/>
              <a:t>t</a:t>
            </a:r>
            <a:r>
              <a:rPr lang="en-US" dirty="0" smtClean="0"/>
              <a:t>he strategy pattern  is a behavioral software design pattern that enables selecting an algorithm at runtime. Instead of implementing a single algorithm directly, code receives run-time instructions as to which in a family of algorithms to use. </a:t>
            </a:r>
            <a:endParaRPr lang="pl-PL" dirty="0"/>
          </a:p>
        </p:txBody>
      </p:sp>
      <p:sp>
        <p:nvSpPr>
          <p:cNvPr id="4" name="Symbol zastępczy zawartości 2"/>
          <p:cNvSpPr txBox="1">
            <a:spLocks/>
          </p:cNvSpPr>
          <p:nvPr/>
        </p:nvSpPr>
        <p:spPr>
          <a:xfrm>
            <a:off x="571472" y="5572140"/>
            <a:ext cx="7467600" cy="828692"/>
          </a:xfrm>
          <a:prstGeom prst="rect">
            <a:avLst/>
          </a:prstGeom>
        </p:spPr>
        <p:txBody>
          <a:bodyPr vert="horz">
            <a:normAutofit/>
          </a:bodyPr>
          <a:lstStyle/>
          <a:p>
            <a:pPr marL="420624" lvl="0" indent="-384048">
              <a:spcBef>
                <a:spcPct val="20000"/>
              </a:spcBef>
              <a:buClr>
                <a:schemeClr val="accent1"/>
              </a:buClr>
              <a:buSzPct val="80000"/>
            </a:pPr>
            <a:r>
              <a:rPr lang="pl-PL" sz="3000" dirty="0" smtClean="0"/>
              <a:t>Demo: </a:t>
            </a:r>
            <a:r>
              <a:rPr lang="pl-PL" sz="3000" dirty="0" err="1" smtClean="0"/>
              <a:t>Design-patterns\Strategy</a:t>
            </a: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Symbol zastępczy zawartości 2"/>
          <p:cNvSpPr txBox="1">
            <a:spLocks/>
          </p:cNvSpPr>
          <p:nvPr/>
        </p:nvSpPr>
        <p:spPr>
          <a:xfrm>
            <a:off x="642910" y="5743580"/>
            <a:ext cx="7467600" cy="828692"/>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pl-PL" sz="3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Obraz 5" descr="learning-strategy.png"/>
          <p:cNvPicPr>
            <a:picLocks noChangeAspect="1"/>
          </p:cNvPicPr>
          <p:nvPr/>
        </p:nvPicPr>
        <p:blipFill>
          <a:blip r:embed="rId2"/>
          <a:stretch>
            <a:fillRect/>
          </a:stretch>
        </p:blipFill>
        <p:spPr>
          <a:xfrm>
            <a:off x="4928861" y="214290"/>
            <a:ext cx="3857982" cy="26432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Madiator</a:t>
            </a:r>
            <a:endParaRPr lang="pl-PL" b="1" dirty="0"/>
          </a:p>
        </p:txBody>
      </p:sp>
      <p:sp>
        <p:nvSpPr>
          <p:cNvPr id="3" name="Symbol zastępczy zawartości 2"/>
          <p:cNvSpPr>
            <a:spLocks noGrp="1"/>
          </p:cNvSpPr>
          <p:nvPr>
            <p:ph idx="1"/>
          </p:nvPr>
        </p:nvSpPr>
        <p:spPr>
          <a:xfrm>
            <a:off x="357158" y="2571744"/>
            <a:ext cx="7467600" cy="3900502"/>
          </a:xfrm>
        </p:spPr>
        <p:txBody>
          <a:bodyPr>
            <a:normAutofit fontScale="47500" lnSpcReduction="20000"/>
          </a:bodyPr>
          <a:lstStyle/>
          <a:p>
            <a:r>
              <a:rPr lang="pl-PL" dirty="0" err="1" smtClean="0"/>
              <a:t>JavaScript</a:t>
            </a:r>
            <a:endParaRPr lang="pl-PL" dirty="0" smtClean="0"/>
          </a:p>
          <a:p>
            <a:endParaRPr lang="pl-PL" dirty="0" smtClean="0"/>
          </a:p>
          <a:p>
            <a:r>
              <a:rPr lang="pl-PL" dirty="0" smtClean="0"/>
              <a:t>Mediator - </a:t>
            </a:r>
            <a:r>
              <a:rPr lang="en-US" dirty="0" smtClean="0"/>
              <a:t>the </a:t>
            </a:r>
            <a:r>
              <a:rPr lang="en-US" b="1" dirty="0" smtClean="0"/>
              <a:t>mediator pattern</a:t>
            </a:r>
            <a:r>
              <a:rPr lang="en-US" dirty="0" smtClean="0"/>
              <a:t> defines an object that encapsulates how a set of objects interact.</a:t>
            </a:r>
            <a:endParaRPr lang="pl-PL" dirty="0" smtClean="0"/>
          </a:p>
          <a:p>
            <a:endParaRPr lang="pl-PL" dirty="0" smtClean="0"/>
          </a:p>
          <a:p>
            <a:r>
              <a:rPr lang="en-US" dirty="0" smtClean="0"/>
              <a:t>This pattern is considered to be a behavioral pattern due to the way it can alter the program's running behavior.</a:t>
            </a:r>
            <a:endParaRPr lang="pl-PL" dirty="0" smtClean="0"/>
          </a:p>
          <a:p>
            <a:endParaRPr lang="en-US" dirty="0" smtClean="0"/>
          </a:p>
          <a:p>
            <a:r>
              <a:rPr lang="en-US" dirty="0" smtClean="0"/>
              <a:t>Usually a program is made up of many classes. Logic and computation are distributed among these classes. However, as more classes are added to a program, especially during maintenance and/or refactoring, the problem of communication between these classes may become more complex. This makes the program harder to read and maintain. Furthermore, it can become difficult to change the program, since any change may affect code in several other classes.</a:t>
            </a:r>
            <a:endParaRPr lang="pl-PL" dirty="0" smtClean="0"/>
          </a:p>
          <a:p>
            <a:endParaRPr lang="en-US" dirty="0" smtClean="0"/>
          </a:p>
          <a:p>
            <a:r>
              <a:rPr lang="en-US" dirty="0" smtClean="0"/>
              <a:t> With the mediator pattern, communication between objects is encapsulated within a mediator object. Objects no longer communicate directly with each other, but instead communicate through the mediator. This reduces the dependencies between communicating objects, thereby reducing coupling.</a:t>
            </a:r>
          </a:p>
        </p:txBody>
      </p:sp>
      <p:pic>
        <p:nvPicPr>
          <p:cNvPr id="4" name="Obraz 3" descr="mediator.png"/>
          <p:cNvPicPr>
            <a:picLocks noChangeAspect="1"/>
          </p:cNvPicPr>
          <p:nvPr/>
        </p:nvPicPr>
        <p:blipFill>
          <a:blip r:embed="rId2"/>
          <a:stretch>
            <a:fillRect/>
          </a:stretch>
        </p:blipFill>
        <p:spPr>
          <a:xfrm>
            <a:off x="4357686" y="285728"/>
            <a:ext cx="4286280" cy="24110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Madiator</a:t>
            </a:r>
            <a:endParaRPr lang="pl-PL" b="1" dirty="0"/>
          </a:p>
        </p:txBody>
      </p:sp>
      <p:sp>
        <p:nvSpPr>
          <p:cNvPr id="3" name="Symbol zastępczy zawartości 2"/>
          <p:cNvSpPr>
            <a:spLocks noGrp="1"/>
          </p:cNvSpPr>
          <p:nvPr>
            <p:ph idx="1"/>
          </p:nvPr>
        </p:nvSpPr>
        <p:spPr/>
        <p:txBody>
          <a:bodyPr>
            <a:normAutofit/>
          </a:bodyPr>
          <a:lstStyle/>
          <a:p>
            <a:pPr>
              <a:buNone/>
            </a:pPr>
            <a:endParaRPr lang="pl-PL" dirty="0" smtClean="0"/>
          </a:p>
          <a:p>
            <a:pPr>
              <a:buNone/>
            </a:pPr>
            <a:endParaRPr lang="pl-PL" dirty="0" smtClean="0"/>
          </a:p>
        </p:txBody>
      </p:sp>
      <p:pic>
        <p:nvPicPr>
          <p:cNvPr id="6" name="Obraz 5" descr="score.png"/>
          <p:cNvPicPr>
            <a:picLocks noChangeAspect="1"/>
          </p:cNvPicPr>
          <p:nvPr/>
        </p:nvPicPr>
        <p:blipFill>
          <a:blip r:embed="rId2"/>
          <a:stretch>
            <a:fillRect/>
          </a:stretch>
        </p:blipFill>
        <p:spPr>
          <a:xfrm>
            <a:off x="714348" y="1357298"/>
            <a:ext cx="7072362" cy="51458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214</TotalTime>
  <Words>293</Words>
  <Application>Microsoft Office PowerPoint</Application>
  <PresentationFormat>Pokaz na ekranie (4:3)</PresentationFormat>
  <Paragraphs>62</Paragraphs>
  <Slides>13</Slides>
  <Notes>0</Notes>
  <HiddenSlides>0</HiddenSlides>
  <MMClips>0</MMClips>
  <ScaleCrop>false</ScaleCrop>
  <HeadingPairs>
    <vt:vector size="4" baseType="variant">
      <vt:variant>
        <vt:lpstr>Motyw</vt:lpstr>
      </vt:variant>
      <vt:variant>
        <vt:i4>1</vt:i4>
      </vt:variant>
      <vt:variant>
        <vt:lpstr>Tytuły slajdów</vt:lpstr>
      </vt:variant>
      <vt:variant>
        <vt:i4>13</vt:i4>
      </vt:variant>
    </vt:vector>
  </HeadingPairs>
  <TitlesOfParts>
    <vt:vector size="14" baseType="lpstr">
      <vt:lpstr>Technic</vt:lpstr>
      <vt:lpstr>Design Patterns</vt:lpstr>
      <vt:lpstr>Design Patterns: Elements of Reusable Object-Oriented Software</vt:lpstr>
      <vt:lpstr>Design Patterns: Elements of Reusable Object-Oriented Software</vt:lpstr>
      <vt:lpstr>Are design patterns really that important?</vt:lpstr>
      <vt:lpstr>Factory</vt:lpstr>
      <vt:lpstr>Factory</vt:lpstr>
      <vt:lpstr>Strategy</vt:lpstr>
      <vt:lpstr>Madiator</vt:lpstr>
      <vt:lpstr>Madiator</vt:lpstr>
      <vt:lpstr>Observer</vt:lpstr>
      <vt:lpstr>State</vt:lpstr>
      <vt:lpstr>State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WZORCE PROJEKTOWE</dc:title>
  <dc:creator>Marcel</dc:creator>
  <cp:lastModifiedBy>Marcel</cp:lastModifiedBy>
  <cp:revision>77</cp:revision>
  <dcterms:created xsi:type="dcterms:W3CDTF">2019-10-22T09:16:13Z</dcterms:created>
  <dcterms:modified xsi:type="dcterms:W3CDTF">2019-10-23T18:48:09Z</dcterms:modified>
</cp:coreProperties>
</file>