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313" r:id="rId3"/>
    <p:sldId id="257" r:id="rId4"/>
    <p:sldId id="258" r:id="rId5"/>
    <p:sldId id="260" r:id="rId6"/>
    <p:sldId id="259" r:id="rId7"/>
    <p:sldId id="261" r:id="rId8"/>
    <p:sldId id="265" r:id="rId9"/>
    <p:sldId id="264" r:id="rId10"/>
    <p:sldId id="262" r:id="rId11"/>
    <p:sldId id="263" r:id="rId12"/>
    <p:sldId id="266" r:id="rId13"/>
    <p:sldId id="267" r:id="rId14"/>
    <p:sldId id="268" r:id="rId15"/>
    <p:sldId id="285" r:id="rId16"/>
    <p:sldId id="281" r:id="rId17"/>
    <p:sldId id="314" r:id="rId18"/>
    <p:sldId id="294" r:id="rId19"/>
    <p:sldId id="269" r:id="rId20"/>
    <p:sldId id="273" r:id="rId21"/>
    <p:sldId id="274" r:id="rId22"/>
    <p:sldId id="279" r:id="rId23"/>
    <p:sldId id="298" r:id="rId24"/>
    <p:sldId id="282" r:id="rId25"/>
    <p:sldId id="283" r:id="rId26"/>
    <p:sldId id="299" r:id="rId27"/>
    <p:sldId id="328" r:id="rId28"/>
    <p:sldId id="284" r:id="rId29"/>
    <p:sldId id="300" r:id="rId30"/>
    <p:sldId id="287" r:id="rId31"/>
    <p:sldId id="290" r:id="rId32"/>
    <p:sldId id="289" r:id="rId33"/>
    <p:sldId id="291" r:id="rId34"/>
    <p:sldId id="301" r:id="rId35"/>
    <p:sldId id="302" r:id="rId36"/>
    <p:sldId id="303" r:id="rId37"/>
    <p:sldId id="316" r:id="rId38"/>
    <p:sldId id="317" r:id="rId39"/>
    <p:sldId id="318" r:id="rId40"/>
    <p:sldId id="319" r:id="rId41"/>
    <p:sldId id="330" r:id="rId42"/>
    <p:sldId id="331" r:id="rId43"/>
    <p:sldId id="320" r:id="rId44"/>
    <p:sldId id="321" r:id="rId45"/>
    <p:sldId id="322" r:id="rId46"/>
    <p:sldId id="323" r:id="rId47"/>
    <p:sldId id="325" r:id="rId48"/>
    <p:sldId id="326" r:id="rId49"/>
    <p:sldId id="327" r:id="rId50"/>
    <p:sldId id="329" r:id="rId51"/>
    <p:sldId id="315" r:id="rId52"/>
    <p:sldId id="312" r:id="rId53"/>
    <p:sldId id="324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990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015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79CED-E0C8-4B3D-AB1E-914A2D354D81}" type="datetimeFigureOut">
              <a:rPr lang="en-US" smtClean="0"/>
              <a:t>5/8/2011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A8DA9-C193-4860-87BD-C8622159F0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79CED-E0C8-4B3D-AB1E-914A2D354D81}" type="datetimeFigureOut">
              <a:rPr lang="en-US" smtClean="0"/>
              <a:t>5/8/2011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A8DA9-C193-4860-87BD-C8622159F0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79CED-E0C8-4B3D-AB1E-914A2D354D81}" type="datetimeFigureOut">
              <a:rPr lang="en-US" smtClean="0"/>
              <a:t>5/8/2011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A8DA9-C193-4860-87BD-C8622159F02C}" type="slidenum">
              <a:rPr lang="en-US" smtClean="0"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79CED-E0C8-4B3D-AB1E-914A2D354D81}" type="datetimeFigureOut">
              <a:rPr lang="en-US" smtClean="0"/>
              <a:t>5/8/2011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A8DA9-C193-4860-87BD-C8622159F02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79CED-E0C8-4B3D-AB1E-914A2D354D81}" type="datetimeFigureOut">
              <a:rPr lang="en-US" smtClean="0"/>
              <a:t>5/8/2011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A8DA9-C193-4860-87BD-C8622159F0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79CED-E0C8-4B3D-AB1E-914A2D354D81}" type="datetimeFigureOut">
              <a:rPr lang="en-US" smtClean="0"/>
              <a:t>5/8/2011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A8DA9-C193-4860-87BD-C8622159F02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79CED-E0C8-4B3D-AB1E-914A2D354D81}" type="datetimeFigureOut">
              <a:rPr lang="en-US" smtClean="0"/>
              <a:t>5/8/2011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A8DA9-C193-4860-87BD-C8622159F0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79CED-E0C8-4B3D-AB1E-914A2D354D81}" type="datetimeFigureOut">
              <a:rPr lang="en-US" smtClean="0"/>
              <a:t>5/8/2011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A8DA9-C193-4860-87BD-C8622159F0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79CED-E0C8-4B3D-AB1E-914A2D354D81}" type="datetimeFigureOut">
              <a:rPr lang="en-US" smtClean="0"/>
              <a:t>5/8/2011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A8DA9-C193-4860-87BD-C8622159F0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79CED-E0C8-4B3D-AB1E-914A2D354D81}" type="datetimeFigureOut">
              <a:rPr lang="en-US" smtClean="0"/>
              <a:t>5/8/2011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A8DA9-C193-4860-87BD-C8622159F02C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79CED-E0C8-4B3D-AB1E-914A2D354D81}" type="datetimeFigureOut">
              <a:rPr lang="en-US" smtClean="0"/>
              <a:t>5/8/2011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A8DA9-C193-4860-87BD-C8622159F02C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8D079CED-E0C8-4B3D-AB1E-914A2D354D81}" type="datetimeFigureOut">
              <a:rPr lang="en-US" smtClean="0"/>
              <a:t>5/8/2011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012A8DA9-C193-4860-87BD-C8622159F02C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lickr.com/photos/50235987@N00/3386446442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ilverwareconsulting.com/index.cfm/CF-ORM-Integration" TargetMode="External"/><Relationship Id="rId7" Type="http://schemas.openxmlformats.org/officeDocument/2006/relationships/hyperlink" Target="http://www.aliaspooryorik.com/blog/index.cfm/category/hibernate-25" TargetMode="External"/><Relationship Id="rId2" Type="http://schemas.openxmlformats.org/officeDocument/2006/relationships/hyperlink" Target="http://www.barneyb.com/barneyblog/category/or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mkyong.com/hibernate/inverse-true-example-and-explanation/" TargetMode="External"/><Relationship Id="rId5" Type="http://schemas.openxmlformats.org/officeDocument/2006/relationships/hyperlink" Target="http://www.briankotek.com/blog/index.cfm/ObjectRelational-Mapping" TargetMode="External"/><Relationship Id="rId4" Type="http://schemas.openxmlformats.org/officeDocument/2006/relationships/hyperlink" Target="http://www.compoundtheory.com/?action=displayPost&amp;ID=419" TargetMode="Externa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38200"/>
            <a:ext cx="7772400" cy="1780108"/>
          </a:xfrm>
        </p:spPr>
        <p:txBody>
          <a:bodyPr/>
          <a:lstStyle/>
          <a:p>
            <a:r>
              <a:rPr lang="en-US" dirty="0" smtClean="0"/>
              <a:t>ORM Zen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352800"/>
            <a:ext cx="6400800" cy="1676401"/>
          </a:xfrm>
        </p:spPr>
        <p:txBody>
          <a:bodyPr>
            <a:normAutofit fontScale="70000" lnSpcReduction="20000"/>
          </a:bodyPr>
          <a:lstStyle/>
          <a:p>
            <a:r>
              <a:rPr lang="en-US" sz="4600" dirty="0" smtClean="0"/>
              <a:t>Marc </a:t>
            </a:r>
            <a:r>
              <a:rPr lang="en-US" sz="4600" dirty="0" err="1" smtClean="0"/>
              <a:t>Esher</a:t>
            </a:r>
            <a:endParaRPr lang="en-US" sz="4600" dirty="0" smtClean="0"/>
          </a:p>
          <a:p>
            <a:r>
              <a:rPr lang="en-US" sz="4600" dirty="0" err="1" smtClean="0"/>
              <a:t>cf.Objective</a:t>
            </a:r>
            <a:r>
              <a:rPr lang="en-US" sz="4600" dirty="0" smtClean="0"/>
              <a:t>() 2011</a:t>
            </a:r>
          </a:p>
          <a:p>
            <a:endParaRPr lang="en-US" dirty="0"/>
          </a:p>
          <a:p>
            <a:r>
              <a:rPr lang="en-US" sz="3500" b="1" dirty="0"/>
              <a:t>http://bit.ly/cformzen</a:t>
            </a:r>
          </a:p>
        </p:txBody>
      </p:sp>
    </p:spTree>
    <p:extLst>
      <p:ext uri="{BB962C8B-B14F-4D97-AF65-F5344CB8AC3E}">
        <p14:creationId xmlns:p14="http://schemas.microsoft.com/office/powerpoint/2010/main" val="2430808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ttp://www.akomic.net/cockpit2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0" y="0"/>
            <a:ext cx="9169400" cy="6877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5105009" y="6564868"/>
            <a:ext cx="4038991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dirty="0" smtClean="0"/>
              <a:t>http://www.akomic.net/mechanical.html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1066800" y="685800"/>
            <a:ext cx="6705600" cy="5105400"/>
            <a:chOff x="1066800" y="685800"/>
            <a:chExt cx="6705600" cy="5105400"/>
          </a:xfrm>
        </p:grpSpPr>
        <p:sp>
          <p:nvSpPr>
            <p:cNvPr id="6" name="5-Point Star 5"/>
            <p:cNvSpPr/>
            <p:nvPr/>
          </p:nvSpPr>
          <p:spPr>
            <a:xfrm rot="10800000">
              <a:off x="1066800" y="685800"/>
              <a:ext cx="6705600" cy="5105400"/>
            </a:xfrm>
            <a:prstGeom prst="star5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857498" y="2286000"/>
              <a:ext cx="3162302" cy="14157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200" dirty="0" smtClean="0">
                  <a:solidFill>
                    <a:schemeClr val="bg1"/>
                  </a:solidFill>
                  <a:effectLst>
                    <a:outerShdw blurRad="50800" dist="50800" dir="5400000" algn="ctr" rotWithShape="0">
                      <a:schemeClr val="tx1">
                        <a:lumMod val="50000"/>
                        <a:lumOff val="50000"/>
                      </a:schemeClr>
                    </a:outerShdw>
                  </a:effectLst>
                </a:rPr>
                <a:t>ORM</a:t>
              </a:r>
            </a:p>
            <a:p>
              <a:pPr algn="ctr"/>
              <a:r>
                <a:rPr lang="en-US" sz="1400" dirty="0" smtClean="0">
                  <a:solidFill>
                    <a:schemeClr val="bg1"/>
                  </a:solidFill>
                </a:rPr>
                <a:t>(In Marc’s “ORM is the Devil” mindset)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54901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228486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2275114" y="6488668"/>
            <a:ext cx="6858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http://just-a-blip.blogspot.com/2009/07/modern-bed-warmer.html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917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is my story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2133600"/>
            <a:ext cx="388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From </a:t>
            </a:r>
            <a:r>
              <a:rPr lang="en-US" sz="3600" b="1" dirty="0" smtClean="0"/>
              <a:t>Suffering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842693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is my story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2133600"/>
            <a:ext cx="388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From </a:t>
            </a:r>
            <a:r>
              <a:rPr lang="en-US" sz="3600" b="1" dirty="0" smtClean="0"/>
              <a:t>Suffering</a:t>
            </a:r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3200400" y="3505200"/>
            <a:ext cx="54864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 smtClean="0"/>
              <a:t>Toward   </a:t>
            </a:r>
          </a:p>
          <a:p>
            <a:r>
              <a:rPr lang="en-US" sz="5000" b="1" dirty="0"/>
              <a:t> </a:t>
            </a:r>
            <a:r>
              <a:rPr lang="en-US" sz="5000" b="1" dirty="0" smtClean="0"/>
              <a:t>     Enlightenment</a:t>
            </a:r>
            <a:endParaRPr lang="en-US" sz="5000" b="1" dirty="0"/>
          </a:p>
        </p:txBody>
      </p:sp>
    </p:spTree>
    <p:extLst>
      <p:ext uri="{BB962C8B-B14F-4D97-AF65-F5344CB8AC3E}">
        <p14:creationId xmlns:p14="http://schemas.microsoft.com/office/powerpoint/2010/main" val="1156683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 ORM Settings -- Control the Session Flush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Many-to-One Relationships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One-to-Many Relationships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One-to-Many: Adding to Collections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One-to-Many: inverse and “relationship owner”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One-to-Many: Deleting from Collections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Hibernate Session and the ColdFusion Session scope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571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2438400"/>
            <a:ext cx="7408333" cy="3450696"/>
          </a:xfrm>
        </p:spPr>
        <p:txBody>
          <a:bodyPr/>
          <a:lstStyle/>
          <a:p>
            <a:pPr marL="0" indent="0" algn="ctr">
              <a:buNone/>
            </a:pPr>
            <a:r>
              <a:rPr lang="en-US" sz="3200" dirty="0"/>
              <a:t>An </a:t>
            </a:r>
            <a:r>
              <a:rPr lang="en-US" sz="3200" dirty="0" smtClean="0"/>
              <a:t>‘Event </a:t>
            </a:r>
            <a:r>
              <a:rPr lang="en-US" sz="3200" dirty="0"/>
              <a:t>R</a:t>
            </a:r>
            <a:r>
              <a:rPr lang="en-US" sz="3200" dirty="0" smtClean="0"/>
              <a:t>egistration</a:t>
            </a:r>
            <a:r>
              <a:rPr lang="en-US" sz="3200" dirty="0"/>
              <a:t>' </a:t>
            </a:r>
            <a:r>
              <a:rPr lang="en-US" sz="3200" dirty="0" smtClean="0"/>
              <a:t>system</a:t>
            </a:r>
          </a:p>
          <a:p>
            <a:endParaRPr lang="en-US" dirty="0" smtClean="0"/>
          </a:p>
          <a:p>
            <a:r>
              <a:rPr lang="en-US" dirty="0" smtClean="0"/>
              <a:t>Administrator </a:t>
            </a:r>
            <a:r>
              <a:rPr lang="en-US" dirty="0"/>
              <a:t>c</a:t>
            </a:r>
            <a:r>
              <a:rPr lang="en-US" dirty="0" smtClean="0"/>
              <a:t>an </a:t>
            </a:r>
            <a:r>
              <a:rPr lang="en-US" dirty="0"/>
              <a:t>create and modify </a:t>
            </a:r>
            <a:r>
              <a:rPr lang="en-US" dirty="0" smtClean="0"/>
              <a:t>events</a:t>
            </a:r>
          </a:p>
          <a:p>
            <a:endParaRPr lang="en-US" dirty="0" smtClean="0"/>
          </a:p>
          <a:p>
            <a:r>
              <a:rPr lang="en-US" dirty="0" smtClean="0"/>
              <a:t>Attendees </a:t>
            </a:r>
            <a:r>
              <a:rPr lang="en-US" dirty="0"/>
              <a:t>can "register" for </a:t>
            </a:r>
            <a:r>
              <a:rPr lang="en-US" dirty="0" smtClean="0"/>
              <a:t>Events</a:t>
            </a:r>
          </a:p>
          <a:p>
            <a:endParaRPr lang="en-US" dirty="0" smtClean="0"/>
          </a:p>
          <a:p>
            <a:r>
              <a:rPr lang="en-US" dirty="0" smtClean="0"/>
              <a:t>Attendees can comment </a:t>
            </a:r>
            <a:r>
              <a:rPr lang="en-US" dirty="0"/>
              <a:t>on </a:t>
            </a:r>
            <a:r>
              <a:rPr lang="en-US" dirty="0" smtClean="0"/>
              <a:t>Events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Application’s Concept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183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dev\projects\wwwroot\mxunit-cfmeetups\CFObjective_ORMZen\preso\dbtabl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228600"/>
            <a:ext cx="4114800" cy="636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5121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 ORM Settings -- Control the Session Flush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Many-to-One Relationships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One-to-Many Relationships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One-to-Many: Adding to Collections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One-to-Many: inverse and “relationship owner”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One-to-Many: Deleting from Collections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Hibernate Session and the ColdFusion Session scope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764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/>
              <a:t>are objects updating even when I don’t call </a:t>
            </a:r>
            <a:r>
              <a:rPr lang="en-US" dirty="0" err="1"/>
              <a:t>entitySave</a:t>
            </a:r>
            <a:r>
              <a:rPr lang="en-US" dirty="0" smtClean="0"/>
              <a:t>()?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Suffering – The Early Days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257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Essential ORM Settings</a:t>
            </a:r>
            <a:endParaRPr lang="en-US" dirty="0"/>
          </a:p>
        </p:txBody>
      </p:sp>
      <p:pic>
        <p:nvPicPr>
          <p:cNvPr id="1026" name="Picture 2" descr="C:\dev\projects\wwwroot\mxunit-cfmeetups\CFObjective_ORMZen\preso\ormsetting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371600"/>
            <a:ext cx="8686800" cy="4738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133600" y="6324600"/>
            <a:ext cx="64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*Many props to Dan Vega for </a:t>
            </a:r>
            <a:r>
              <a:rPr lang="en-US" dirty="0" err="1" smtClean="0"/>
              <a:t>useDBForMapping</a:t>
            </a:r>
            <a:r>
              <a:rPr lang="en-US" dirty="0" smtClean="0"/>
              <a:t> = false tip</a:t>
            </a:r>
            <a:endParaRPr lang="en-US" dirty="0"/>
          </a:p>
        </p:txBody>
      </p:sp>
      <p:sp>
        <p:nvSpPr>
          <p:cNvPr id="7" name="Arc 6"/>
          <p:cNvSpPr/>
          <p:nvPr/>
        </p:nvSpPr>
        <p:spPr>
          <a:xfrm rot="9949276" flipH="1">
            <a:off x="2930091" y="5540518"/>
            <a:ext cx="1888534" cy="1138672"/>
          </a:xfrm>
          <a:prstGeom prst="arc">
            <a:avLst>
              <a:gd name="adj1" fmla="val 20511254"/>
              <a:gd name="adj2" fmla="val 6055391"/>
            </a:avLst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854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 this </a:t>
            </a:r>
            <a:r>
              <a:rPr lang="en-US" dirty="0" smtClean="0"/>
              <a:t>presentation and all code </a:t>
            </a:r>
            <a:r>
              <a:rPr lang="en-US" dirty="0"/>
              <a:t>at </a:t>
            </a:r>
            <a:r>
              <a:rPr lang="en-US" b="1" dirty="0"/>
              <a:t>http://bit.ly/cformzen</a:t>
            </a:r>
            <a:endParaRPr lang="en-US" b="1" dirty="0" smtClean="0"/>
          </a:p>
          <a:p>
            <a:r>
              <a:rPr lang="en-US" dirty="0" smtClean="0"/>
              <a:t>There’s a short Appendix at the end</a:t>
            </a:r>
          </a:p>
          <a:p>
            <a:pPr lvl="1"/>
            <a:r>
              <a:rPr lang="en-US" dirty="0" smtClean="0"/>
              <a:t>SQL Logging</a:t>
            </a:r>
          </a:p>
          <a:p>
            <a:pPr lvl="1"/>
            <a:r>
              <a:rPr lang="en-US" dirty="0" err="1" smtClean="0"/>
              <a:t>ORMReload</a:t>
            </a:r>
            <a:endParaRPr lang="en-US" dirty="0" smtClean="0"/>
          </a:p>
          <a:p>
            <a:r>
              <a:rPr lang="en-US" dirty="0" smtClean="0"/>
              <a:t>Lots of links at the end, </a:t>
            </a:r>
            <a:r>
              <a:rPr lang="en-US" dirty="0" smtClean="0"/>
              <a:t>too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Announcements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18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b="1" dirty="0" err="1" smtClean="0"/>
              <a:t>autoManageSession</a:t>
            </a:r>
            <a:r>
              <a:rPr lang="en-US" b="1" dirty="0" smtClean="0"/>
              <a:t> = false</a:t>
            </a:r>
          </a:p>
          <a:p>
            <a:pPr marL="0" indent="0" algn="ctr">
              <a:buNone/>
            </a:pPr>
            <a:r>
              <a:rPr lang="en-US" b="1" dirty="0" err="1" smtClean="0"/>
              <a:t>flushAtRequestEnd</a:t>
            </a:r>
            <a:r>
              <a:rPr lang="en-US" b="1" dirty="0" smtClean="0"/>
              <a:t> = false</a:t>
            </a:r>
          </a:p>
          <a:p>
            <a:endParaRPr lang="en-US" dirty="0" smtClean="0"/>
          </a:p>
          <a:p>
            <a:r>
              <a:rPr lang="en-US" dirty="0" smtClean="0"/>
              <a:t>Consequence:         use     </a:t>
            </a:r>
            <a:r>
              <a:rPr lang="en-US" b="1" dirty="0" smtClean="0"/>
              <a:t>transaction{}</a:t>
            </a:r>
          </a:p>
          <a:p>
            <a:pPr lvl="1"/>
            <a:r>
              <a:rPr lang="en-US" dirty="0" smtClean="0"/>
              <a:t>or use </a:t>
            </a:r>
            <a:r>
              <a:rPr lang="en-US" dirty="0" err="1" smtClean="0"/>
              <a:t>ormFlush</a:t>
            </a:r>
            <a:r>
              <a:rPr lang="en-US" dirty="0" smtClean="0"/>
              <a:t>()</a:t>
            </a:r>
          </a:p>
          <a:p>
            <a:endParaRPr lang="en-US" dirty="0"/>
          </a:p>
          <a:p>
            <a:r>
              <a:rPr lang="en-US" sz="1800" dirty="0" smtClean="0"/>
              <a:t>(Some would say you should wrap </a:t>
            </a:r>
            <a:r>
              <a:rPr lang="en-US" sz="1800" b="1" dirty="0" smtClean="0"/>
              <a:t>ALL</a:t>
            </a:r>
            <a:r>
              <a:rPr lang="en-US" sz="1800" dirty="0" smtClean="0"/>
              <a:t> state mutation in a transaction)</a:t>
            </a:r>
            <a:endParaRPr lang="en-US" sz="1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Essential ORM Settings: </a:t>
            </a:r>
            <a:br>
              <a:rPr lang="en-US" dirty="0" smtClean="0"/>
            </a:br>
            <a:r>
              <a:rPr lang="en-US" dirty="0" smtClean="0"/>
              <a:t>Session Control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882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ORM Essentials: </a:t>
            </a:r>
            <a:br>
              <a:rPr lang="en-US" dirty="0" smtClean="0"/>
            </a:br>
            <a:r>
              <a:rPr lang="en-US" dirty="0" smtClean="0"/>
              <a:t>Use Transactions to flush</a:t>
            </a:r>
            <a:endParaRPr lang="en-US" dirty="0"/>
          </a:p>
        </p:txBody>
      </p:sp>
      <p:pic>
        <p:nvPicPr>
          <p:cNvPr id="1027" name="Picture 3" descr="C:\Users\marc\Desktop\Capt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2373" y="2590800"/>
            <a:ext cx="5317627" cy="268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5834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 ORM Settings -- Control the Session Flush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Many-to-One Relationships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One-to-Many Relationships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One-to-Many: Adding to Collections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One-to-Many: inverse and “relationship owner”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One-to-Many: Deleting from Collections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Hibernate Session and the ColdFusion Session scope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778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2133600"/>
            <a:ext cx="7408333" cy="39925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What does “The value for property </a:t>
            </a:r>
            <a:r>
              <a:rPr lang="en-US" dirty="0" err="1" smtClean="0"/>
              <a:t>java.lang.String</a:t>
            </a:r>
            <a:r>
              <a:rPr lang="en-US" dirty="0" smtClean="0"/>
              <a:t> cannot be retrieved from object of type id” mean?</a:t>
            </a:r>
          </a:p>
          <a:p>
            <a:endParaRPr lang="en-US" dirty="0" smtClean="0"/>
          </a:p>
          <a:p>
            <a:r>
              <a:rPr lang="en-US" dirty="0" smtClean="0"/>
              <a:t>How do I </a:t>
            </a:r>
            <a:r>
              <a:rPr lang="en-US" b="1" dirty="0" smtClean="0"/>
              <a:t>unset</a:t>
            </a:r>
            <a:r>
              <a:rPr lang="en-US" dirty="0" smtClean="0"/>
              <a:t> a many-to-one relationship?</a:t>
            </a:r>
          </a:p>
          <a:p>
            <a:endParaRPr lang="en-US" dirty="0" smtClean="0"/>
          </a:p>
          <a:p>
            <a:r>
              <a:rPr lang="en-US" dirty="0" err="1" smtClean="0"/>
              <a:t>CFDump</a:t>
            </a:r>
            <a:r>
              <a:rPr lang="en-US" dirty="0" smtClean="0"/>
              <a:t> just got </a:t>
            </a:r>
            <a:r>
              <a:rPr lang="en-US" dirty="0" err="1" smtClean="0"/>
              <a:t>reaaal</a:t>
            </a:r>
            <a:r>
              <a:rPr lang="en-US" dirty="0" smtClean="0"/>
              <a:t> slow. Why?</a:t>
            </a:r>
          </a:p>
          <a:p>
            <a:pPr lvl="1"/>
            <a:r>
              <a:rPr lang="en-US" dirty="0" smtClean="0"/>
              <a:t>Happens when a many-to-one object has, itself, a big one-to-many relationship</a:t>
            </a:r>
          </a:p>
          <a:p>
            <a:pPr lvl="1"/>
            <a:endParaRPr lang="en-US" dirty="0"/>
          </a:p>
          <a:p>
            <a:r>
              <a:rPr lang="en-US" dirty="0" smtClean="0"/>
              <a:t>How do I </a:t>
            </a:r>
            <a:r>
              <a:rPr lang="en-US" dirty="0" err="1" smtClean="0"/>
              <a:t>entityLoad</a:t>
            </a:r>
            <a:r>
              <a:rPr lang="en-US" dirty="0" smtClean="0"/>
              <a:t>() and filter on a property when that property is now an object?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Suffering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375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 Simplest Relationship</a:t>
            </a:r>
          </a:p>
          <a:p>
            <a:r>
              <a:rPr lang="en-US" dirty="0" smtClean="0"/>
              <a:t>This is your typical Foreign Key Relationship</a:t>
            </a:r>
          </a:p>
          <a:p>
            <a:r>
              <a:rPr lang="en-US" dirty="0" smtClean="0"/>
              <a:t>E.g. Event has a “</a:t>
            </a:r>
            <a:r>
              <a:rPr lang="en-US" dirty="0" err="1" smtClean="0"/>
              <a:t>ModifiedBy</a:t>
            </a:r>
            <a:r>
              <a:rPr lang="en-US" dirty="0" smtClean="0"/>
              <a:t>” column, which is a relationship with the “Administrator” table’s “id”</a:t>
            </a:r>
          </a:p>
          <a:p>
            <a:r>
              <a:rPr lang="en-US" dirty="0" smtClean="0"/>
              <a:t>Think: “MANY events can have ONE current </a:t>
            </a:r>
            <a:r>
              <a:rPr lang="en-US" dirty="0" err="1" smtClean="0"/>
              <a:t>modifiedBy</a:t>
            </a:r>
            <a:r>
              <a:rPr lang="en-US" dirty="0" smtClean="0"/>
              <a:t>”</a:t>
            </a:r>
          </a:p>
          <a:p>
            <a:r>
              <a:rPr lang="en-US" b="1" dirty="0" smtClean="0"/>
              <a:t>Three Knobs</a:t>
            </a:r>
          </a:p>
          <a:p>
            <a:pPr lvl="1"/>
            <a:r>
              <a:rPr lang="en-US" b="1" dirty="0" err="1"/>
              <a:t>f</a:t>
            </a:r>
            <a:r>
              <a:rPr lang="en-US" b="1" dirty="0" err="1" smtClean="0"/>
              <a:t>ieldtype</a:t>
            </a:r>
            <a:r>
              <a:rPr lang="en-US" dirty="0" smtClean="0"/>
              <a:t> = “many-to-one”</a:t>
            </a:r>
          </a:p>
          <a:p>
            <a:pPr lvl="1"/>
            <a:r>
              <a:rPr lang="en-US" b="1" dirty="0" err="1" smtClean="0"/>
              <a:t>fkcolumn</a:t>
            </a:r>
            <a:r>
              <a:rPr lang="en-US" dirty="0" smtClean="0"/>
              <a:t> = Column Name in </a:t>
            </a:r>
            <a:r>
              <a:rPr lang="en-US" b="1" dirty="0" smtClean="0"/>
              <a:t>THIS</a:t>
            </a:r>
            <a:r>
              <a:rPr lang="en-US" dirty="0" smtClean="0"/>
              <a:t> Table</a:t>
            </a:r>
          </a:p>
          <a:p>
            <a:pPr lvl="1"/>
            <a:r>
              <a:rPr lang="en-US" b="1" dirty="0" smtClean="0"/>
              <a:t>cfc</a:t>
            </a:r>
            <a:r>
              <a:rPr lang="en-US" dirty="0" smtClean="0"/>
              <a:t> = CFC Name Of Related Entity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Many-to-One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152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b="1" dirty="0" smtClean="0"/>
              <a:t>Demo</a:t>
            </a:r>
            <a:endParaRPr lang="en-US" sz="4000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Many-to-One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75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2133600"/>
            <a:ext cx="8610599" cy="4343400"/>
          </a:xfrm>
        </p:spPr>
        <p:txBody>
          <a:bodyPr>
            <a:normAutofit/>
          </a:bodyPr>
          <a:lstStyle/>
          <a:p>
            <a:r>
              <a:rPr lang="en-US" dirty="0"/>
              <a:t>What does “The value for property </a:t>
            </a:r>
            <a:r>
              <a:rPr lang="en-US" dirty="0" err="1"/>
              <a:t>java.lang.String</a:t>
            </a:r>
            <a:r>
              <a:rPr lang="en-US" dirty="0"/>
              <a:t> cannot be retrieved from object of type id” mean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You probably changed a simple property to  a many-to-one but didn’t update the code that calls the setters</a:t>
            </a:r>
          </a:p>
          <a:p>
            <a:pPr lvl="1"/>
            <a:r>
              <a:rPr lang="en-US" dirty="0" smtClean="0"/>
              <a:t>You’re setting a simple value when it expects an object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How do I </a:t>
            </a:r>
            <a:r>
              <a:rPr lang="en-US" b="1" dirty="0" smtClean="0"/>
              <a:t>unset</a:t>
            </a:r>
            <a:r>
              <a:rPr lang="en-US" dirty="0" smtClean="0"/>
              <a:t> a many-to-one value?</a:t>
            </a:r>
          </a:p>
          <a:p>
            <a:pPr lvl="1"/>
            <a:r>
              <a:rPr lang="en-US" dirty="0" smtClean="0"/>
              <a:t>setMyM2OProperty( </a:t>
            </a:r>
            <a:r>
              <a:rPr lang="en-US" dirty="0" err="1" smtClean="0"/>
              <a:t>javacast</a:t>
            </a:r>
            <a:r>
              <a:rPr lang="en-US" dirty="0" smtClean="0"/>
              <a:t>(“null</a:t>
            </a:r>
            <a:r>
              <a:rPr lang="en-US" dirty="0"/>
              <a:t>”, “”) </a:t>
            </a:r>
            <a:r>
              <a:rPr lang="en-US" dirty="0" smtClean="0"/>
              <a:t>);</a:t>
            </a:r>
          </a:p>
          <a:p>
            <a:pPr lvl="1"/>
            <a:endParaRPr lang="en-US" dirty="0" smtClean="0"/>
          </a:p>
          <a:p>
            <a:pPr marL="627063" lvl="2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Enlightenment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775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2133600"/>
            <a:ext cx="8610599" cy="4343400"/>
          </a:xfrm>
        </p:spPr>
        <p:txBody>
          <a:bodyPr>
            <a:normAutofit/>
          </a:bodyPr>
          <a:lstStyle/>
          <a:p>
            <a:r>
              <a:rPr lang="en-US" dirty="0" err="1" smtClean="0"/>
              <a:t>CFDump</a:t>
            </a:r>
            <a:r>
              <a:rPr lang="en-US" dirty="0" smtClean="0"/>
              <a:t> just got </a:t>
            </a:r>
            <a:r>
              <a:rPr lang="en-US" dirty="0" err="1" smtClean="0"/>
              <a:t>reaaal</a:t>
            </a:r>
            <a:r>
              <a:rPr lang="en-US" dirty="0" smtClean="0"/>
              <a:t> slow. Why?</a:t>
            </a:r>
          </a:p>
          <a:p>
            <a:endParaRPr lang="en-US" dirty="0"/>
          </a:p>
          <a:p>
            <a:pPr lvl="1"/>
            <a:r>
              <a:rPr lang="en-US" dirty="0" smtClean="0"/>
              <a:t>ALWAYS use “top” when </a:t>
            </a:r>
            <a:r>
              <a:rPr lang="en-US" dirty="0" err="1" smtClean="0"/>
              <a:t>cfdumping</a:t>
            </a:r>
            <a:r>
              <a:rPr lang="en-US" dirty="0" smtClean="0"/>
              <a:t> an ORM object</a:t>
            </a:r>
          </a:p>
          <a:p>
            <a:pPr lvl="2"/>
            <a:r>
              <a:rPr lang="en-US" dirty="0" err="1" smtClean="0"/>
              <a:t>writeDump</a:t>
            </a:r>
            <a:r>
              <a:rPr lang="en-US" dirty="0" smtClean="0"/>
              <a:t>(</a:t>
            </a:r>
            <a:r>
              <a:rPr lang="en-US" dirty="0" err="1" smtClean="0"/>
              <a:t>var</a:t>
            </a:r>
            <a:r>
              <a:rPr lang="en-US" dirty="0" smtClean="0"/>
              <a:t>=object, top=“3”);</a:t>
            </a:r>
            <a:endParaRPr lang="en-US" dirty="0"/>
          </a:p>
          <a:p>
            <a:pPr lvl="1"/>
            <a:r>
              <a:rPr lang="en-US" dirty="0" smtClean="0"/>
              <a:t>In </a:t>
            </a:r>
            <a:r>
              <a:rPr lang="en-US" dirty="0" err="1" smtClean="0"/>
              <a:t>MXUnit</a:t>
            </a:r>
            <a:r>
              <a:rPr lang="en-US" dirty="0" smtClean="0"/>
              <a:t> tests:</a:t>
            </a:r>
          </a:p>
          <a:p>
            <a:pPr lvl="2"/>
            <a:r>
              <a:rPr lang="en-US" dirty="0" smtClean="0"/>
              <a:t>debug(</a:t>
            </a:r>
            <a:r>
              <a:rPr lang="en-US" dirty="0" err="1" smtClean="0"/>
              <a:t>var</a:t>
            </a:r>
            <a:r>
              <a:rPr lang="en-US" dirty="0" smtClean="0"/>
              <a:t>=object, top=“3”);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How </a:t>
            </a:r>
            <a:r>
              <a:rPr lang="en-US" dirty="0"/>
              <a:t>do I </a:t>
            </a:r>
            <a:r>
              <a:rPr lang="en-US" dirty="0" err="1"/>
              <a:t>entityLoad</a:t>
            </a:r>
            <a:r>
              <a:rPr lang="en-US" dirty="0"/>
              <a:t>() and filter on a property when that property is now an object</a:t>
            </a:r>
            <a:r>
              <a:rPr lang="en-US" dirty="0" smtClean="0"/>
              <a:t>?</a:t>
            </a:r>
          </a:p>
          <a:p>
            <a:pPr lvl="2"/>
            <a:r>
              <a:rPr lang="en-US" dirty="0" smtClean="0"/>
              <a:t>You must pass that </a:t>
            </a:r>
            <a:r>
              <a:rPr lang="en-US" b="1" dirty="0" smtClean="0"/>
              <a:t>object </a:t>
            </a:r>
            <a:r>
              <a:rPr lang="en-US" dirty="0" smtClean="0"/>
              <a:t> as the filter criteria</a:t>
            </a:r>
            <a:endParaRPr lang="en-US" dirty="0"/>
          </a:p>
          <a:p>
            <a:pPr marL="627063" lvl="2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Enlightenment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9824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 ORM Settings -- Control the Session Flush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Many-to-One Relationships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One-to-Many Relationships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One-to-Many: Adding to Collections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One-to-Many: inverse and “relationship owner”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One-to-Many: Deleting from Collections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Hibernate Session and the ColdFusion Session scope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2806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I’m </a:t>
            </a:r>
            <a:r>
              <a:rPr lang="en-US" dirty="0" err="1" smtClean="0"/>
              <a:t>gonna</a:t>
            </a:r>
            <a:r>
              <a:rPr lang="en-US" dirty="0" smtClean="0"/>
              <a:t> have properties for every relationship I can think of and never write SQL Again!</a:t>
            </a:r>
          </a:p>
          <a:p>
            <a:endParaRPr lang="en-US" dirty="0" smtClean="0"/>
          </a:p>
          <a:p>
            <a:r>
              <a:rPr lang="en-US" dirty="0" smtClean="0"/>
              <a:t>If( </a:t>
            </a:r>
            <a:r>
              <a:rPr lang="en-US" dirty="0" err="1" smtClean="0"/>
              <a:t>arrayLen</a:t>
            </a:r>
            <a:r>
              <a:rPr lang="en-US" dirty="0" smtClean="0"/>
              <a:t>(</a:t>
            </a:r>
            <a:r>
              <a:rPr lang="en-US" dirty="0" err="1" smtClean="0"/>
              <a:t>myOneToMany</a:t>
            </a:r>
            <a:r>
              <a:rPr lang="en-US" dirty="0" smtClean="0"/>
              <a:t>) GT 0 )</a:t>
            </a:r>
          </a:p>
          <a:p>
            <a:pPr lvl="1"/>
            <a:r>
              <a:rPr lang="en-US" dirty="0" smtClean="0"/>
              <a:t>Why is this so slow?</a:t>
            </a:r>
          </a:p>
          <a:p>
            <a:pPr lvl="1"/>
            <a:endParaRPr lang="en-US" dirty="0"/>
          </a:p>
          <a:p>
            <a:r>
              <a:rPr lang="en-US" dirty="0" smtClean="0"/>
              <a:t>Wait… is it really doing a separate query for EVERY row? WTF?!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Suffering: one-to-many Gluttony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9913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farm4.static.flickr.com/3573/3386446442_c90f0feb67_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26533" y="0"/>
            <a:ext cx="97536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2743200" y="6260068"/>
            <a:ext cx="6629400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 smtClean="0"/>
              <a:t>http://www.flickr.com/photos/50235987@N00/338644644</a:t>
            </a:r>
            <a:r>
              <a:rPr lang="en-US" dirty="0" smtClean="0">
                <a:hlinkClick r:id="rId3"/>
              </a:rPr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030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97467" y="2416704"/>
            <a:ext cx="7408333" cy="3450696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Think: “this ONE Administrator will have MANY modified events”</a:t>
            </a:r>
          </a:p>
          <a:p>
            <a:r>
              <a:rPr lang="en-US" b="1" dirty="0" smtClean="0"/>
              <a:t>Four Knobs:</a:t>
            </a:r>
          </a:p>
          <a:p>
            <a:pPr lvl="1"/>
            <a:r>
              <a:rPr lang="en-US" b="1" dirty="0" err="1" smtClean="0"/>
              <a:t>fieldtype</a:t>
            </a:r>
            <a:r>
              <a:rPr lang="en-US" dirty="0" smtClean="0"/>
              <a:t> = “one-to-many”</a:t>
            </a:r>
          </a:p>
          <a:p>
            <a:pPr lvl="1"/>
            <a:r>
              <a:rPr lang="en-US" b="1" dirty="0" err="1" smtClean="0"/>
              <a:t>fkcolumn</a:t>
            </a:r>
            <a:r>
              <a:rPr lang="en-US" dirty="0" smtClean="0"/>
              <a:t> = Foreign key column in the RELATED object’s table for this property</a:t>
            </a:r>
          </a:p>
          <a:p>
            <a:pPr lvl="1"/>
            <a:r>
              <a:rPr lang="en-US" b="1" dirty="0"/>
              <a:t>c</a:t>
            </a:r>
            <a:r>
              <a:rPr lang="en-US" b="1" dirty="0" smtClean="0"/>
              <a:t>fc</a:t>
            </a:r>
            <a:r>
              <a:rPr lang="en-US" dirty="0" smtClean="0"/>
              <a:t> = CFC Name of the related entity</a:t>
            </a:r>
          </a:p>
          <a:p>
            <a:pPr lvl="1"/>
            <a:r>
              <a:rPr lang="en-US" b="1" dirty="0" err="1" smtClean="0"/>
              <a:t>singularName</a:t>
            </a:r>
            <a:r>
              <a:rPr lang="en-US" dirty="0" smtClean="0"/>
              <a:t> = how to refer to single members of this collection</a:t>
            </a:r>
            <a:endParaRPr lang="en-US" b="1" dirty="0" smtClean="0"/>
          </a:p>
          <a:p>
            <a:r>
              <a:rPr lang="en-US" dirty="0" smtClean="0"/>
              <a:t>And one </a:t>
            </a:r>
            <a:r>
              <a:rPr lang="en-US" b="1" dirty="0" smtClean="0"/>
              <a:t>devil knob named ‘inverse’ </a:t>
            </a:r>
            <a:r>
              <a:rPr lang="en-US" dirty="0" smtClean="0"/>
              <a:t>to be discussed later</a:t>
            </a:r>
            <a:r>
              <a:rPr lang="en-US" b="1" dirty="0" smtClean="0"/>
              <a:t>	</a:t>
            </a:r>
            <a:endParaRPr lang="en-US" dirty="0" smtClean="0"/>
          </a:p>
          <a:p>
            <a:endParaRPr lang="en-US" b="1" dirty="0"/>
          </a:p>
          <a:p>
            <a:endParaRPr lang="en-US" b="1" dirty="0" smtClean="0"/>
          </a:p>
          <a:p>
            <a:pPr lvl="1"/>
            <a:endParaRPr lang="en-US" b="1" dirty="0" smtClean="0"/>
          </a:p>
          <a:p>
            <a:pPr lvl="1"/>
            <a:endParaRPr lang="en-US" b="1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One-to-Many Relationships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4595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dirty="0" smtClean="0"/>
              <a:t>Demo simple one-to-many property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One-to-Many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450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3401" y="2438400"/>
            <a:ext cx="7924800" cy="36877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For me, most useful when saving relationships through them</a:t>
            </a:r>
          </a:p>
          <a:p>
            <a:pPr lvl="1"/>
            <a:r>
              <a:rPr lang="en-US" dirty="0" smtClean="0"/>
              <a:t>E.g. linking an Attendee to Events</a:t>
            </a:r>
          </a:p>
          <a:p>
            <a:endParaRPr lang="en-US" dirty="0" smtClean="0"/>
          </a:p>
          <a:p>
            <a:r>
              <a:rPr lang="en-US" dirty="0" smtClean="0"/>
              <a:t>Discourage use for “listing things”</a:t>
            </a:r>
          </a:p>
          <a:p>
            <a:pPr lvl="1"/>
            <a:r>
              <a:rPr lang="en-US" dirty="0" smtClean="0"/>
              <a:t>Do you really </a:t>
            </a:r>
            <a:r>
              <a:rPr lang="en-US" b="1" i="1" dirty="0" smtClean="0"/>
              <a:t>need</a:t>
            </a:r>
            <a:r>
              <a:rPr lang="en-US" dirty="0" smtClean="0"/>
              <a:t> a property of “</a:t>
            </a:r>
            <a:r>
              <a:rPr lang="en-US" dirty="0" err="1" smtClean="0"/>
              <a:t>Adminstered</a:t>
            </a:r>
            <a:r>
              <a:rPr lang="en-US" dirty="0" smtClean="0"/>
              <a:t> Events”?</a:t>
            </a:r>
          </a:p>
          <a:p>
            <a:pPr lvl="1"/>
            <a:r>
              <a:rPr lang="en-US" dirty="0" smtClean="0"/>
              <a:t>Prefer </a:t>
            </a:r>
            <a:r>
              <a:rPr lang="en-US" b="1" dirty="0" smtClean="0"/>
              <a:t>HQL or SQL </a:t>
            </a:r>
            <a:r>
              <a:rPr lang="en-US" dirty="0" smtClean="0"/>
              <a:t>instead</a:t>
            </a:r>
          </a:p>
          <a:p>
            <a:pPr lvl="1"/>
            <a:r>
              <a:rPr lang="en-US" dirty="0" smtClean="0"/>
              <a:t>Read up on </a:t>
            </a:r>
            <a:r>
              <a:rPr lang="en-US" dirty="0"/>
              <a:t>the </a:t>
            </a:r>
            <a:r>
              <a:rPr lang="en-US" b="1" dirty="0"/>
              <a:t>N+1 Selects </a:t>
            </a:r>
            <a:r>
              <a:rPr lang="en-US" dirty="0"/>
              <a:t>problem</a:t>
            </a:r>
          </a:p>
          <a:p>
            <a:pPr lvl="1"/>
            <a:r>
              <a:rPr lang="en-US" dirty="0" smtClean="0"/>
              <a:t>Learn about </a:t>
            </a:r>
            <a:r>
              <a:rPr lang="en-US" b="1" dirty="0" smtClean="0"/>
              <a:t>lazy=“extra”</a:t>
            </a:r>
          </a:p>
          <a:p>
            <a:pPr lvl="1"/>
            <a:endParaRPr lang="en-US" dirty="0" smtClean="0"/>
          </a:p>
          <a:p>
            <a:r>
              <a:rPr lang="en-US" b="1" dirty="0" smtClean="0">
                <a:solidFill>
                  <a:srgbClr val="FF0000"/>
                </a:solidFill>
              </a:rPr>
              <a:t>Red Flag</a:t>
            </a:r>
            <a:r>
              <a:rPr lang="en-US" dirty="0" smtClean="0"/>
              <a:t>: properties that simply take the place of “select * from some table where id = :</a:t>
            </a:r>
            <a:r>
              <a:rPr lang="en-US" dirty="0" err="1" smtClean="0"/>
              <a:t>myid</a:t>
            </a:r>
            <a:r>
              <a:rPr lang="en-US" dirty="0" smtClean="0"/>
              <a:t>”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Enlightenment: One-to-Many…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7800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 ORM Settings -- Control the Session Flush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Many-to-One Relationships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One-to-Many Relationships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One-to-Many: Adding to Collections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One-to-Many: inverse and “relationship owner”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One-to-Many: Deleting from Collections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Hibernate Session and the ColdFusion Session scope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513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2789237"/>
            <a:ext cx="8534401" cy="3763963"/>
          </a:xfrm>
        </p:spPr>
        <p:txBody>
          <a:bodyPr/>
          <a:lstStyle/>
          <a:p>
            <a:r>
              <a:rPr lang="en-US" dirty="0" smtClean="0"/>
              <a:t>When I add an object to a one-to-many collection, it won’t </a:t>
            </a:r>
            <a:r>
              <a:rPr lang="en-US" dirty="0" smtClean="0"/>
              <a:t>save</a:t>
            </a:r>
          </a:p>
          <a:p>
            <a:endParaRPr lang="en-US" dirty="0" smtClean="0"/>
          </a:p>
          <a:p>
            <a:r>
              <a:rPr lang="en-US" dirty="0" smtClean="0"/>
              <a:t>When I delete an object from a one-to-many collection, I get “null” errors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Suffering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2397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Demo one-to-many saves with and without cascade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Demo: Whither cascade?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4947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2560637"/>
            <a:ext cx="8534401" cy="3763963"/>
          </a:xfrm>
        </p:spPr>
        <p:txBody>
          <a:bodyPr>
            <a:normAutofit/>
          </a:bodyPr>
          <a:lstStyle/>
          <a:p>
            <a:r>
              <a:rPr lang="en-US" dirty="0" smtClean="0"/>
              <a:t>When I add an object to a one-to-many collection, it won’t save</a:t>
            </a:r>
          </a:p>
          <a:p>
            <a:pPr lvl="1"/>
            <a:r>
              <a:rPr lang="en-US" b="1" dirty="0" smtClean="0"/>
              <a:t>Need cascade=“all” on the one-to-many property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When I delete an object from a one-to-many collection, I get “null” errors</a:t>
            </a:r>
          </a:p>
          <a:p>
            <a:pPr lvl="1"/>
            <a:r>
              <a:rPr lang="en-US" b="1" dirty="0"/>
              <a:t>Need cascade=“</a:t>
            </a:r>
            <a:r>
              <a:rPr lang="en-US" b="1" dirty="0" smtClean="0"/>
              <a:t>all-delete-orphan” </a:t>
            </a:r>
            <a:r>
              <a:rPr lang="en-US" b="1" dirty="0"/>
              <a:t>on the one-to-many </a:t>
            </a:r>
            <a:r>
              <a:rPr lang="en-US" b="1" dirty="0" smtClean="0"/>
              <a:t>property</a:t>
            </a:r>
            <a:endParaRPr lang="en-US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Enlightenment: Cascade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8288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 ORM Settings -- Control the Session Flush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Many-to-One Relationships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One-to-Many Relationships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One-to-Many: Adding to Collections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One-to-Many: inverse and “relationship owner”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One-to-Many: Deleting from Collections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Hibernate Session and the ColdFusion Session scope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614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2362200"/>
            <a:ext cx="8534401" cy="3763963"/>
          </a:xfrm>
        </p:spPr>
        <p:txBody>
          <a:bodyPr/>
          <a:lstStyle/>
          <a:p>
            <a:r>
              <a:rPr lang="en-US" dirty="0" smtClean="0"/>
              <a:t>When I call object1.addObject2( object2 ), I see a SELECT, then an INSERT, then an UPDATE</a:t>
            </a:r>
          </a:p>
          <a:p>
            <a:endParaRPr lang="en-US" dirty="0"/>
          </a:p>
          <a:p>
            <a:r>
              <a:rPr lang="en-US" dirty="0" smtClean="0"/>
              <a:t>When I call object1.removeObject2( object2 ), I get “Cannot insert NULL into XXX”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Suffering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508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b="1" dirty="0" smtClean="0"/>
              <a:t>There </a:t>
            </a:r>
            <a:r>
              <a:rPr lang="en-US" b="1" dirty="0" err="1" smtClean="0"/>
              <a:t>oughtta</a:t>
            </a:r>
            <a:r>
              <a:rPr lang="en-US" b="1" dirty="0" smtClean="0"/>
              <a:t> be a support group </a:t>
            </a:r>
            <a:br>
              <a:rPr lang="en-US" b="1" dirty="0" smtClean="0"/>
            </a:br>
            <a:r>
              <a:rPr lang="en-US" b="1" dirty="0" smtClean="0"/>
              <a:t>for sufferers of this knob</a:t>
            </a:r>
            <a:endParaRPr lang="en-US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Demo: The Devil Knob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6800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www.visualparadox.com/images/no-linking-allowed-main/ze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2514600" y="6412468"/>
            <a:ext cx="6477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http://www.visualparadox.com/wallpapers/zen.htm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0674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Bi-Directional: many-to-one on one side, and one-to-many on the other (they link back and forth)</a:t>
            </a:r>
          </a:p>
          <a:p>
            <a:r>
              <a:rPr lang="en-US" dirty="0" smtClean="0"/>
              <a:t>In bi-directional relationships</a:t>
            </a:r>
          </a:p>
          <a:p>
            <a:pPr lvl="1"/>
            <a:r>
              <a:rPr lang="en-US" b="1" dirty="0" smtClean="0"/>
              <a:t>You need inverse=true</a:t>
            </a:r>
          </a:p>
          <a:p>
            <a:pPr lvl="1"/>
            <a:r>
              <a:rPr lang="en-US" b="1" dirty="0" smtClean="0"/>
              <a:t>Always</a:t>
            </a:r>
          </a:p>
          <a:p>
            <a:pPr lvl="1"/>
            <a:r>
              <a:rPr lang="en-US" b="1" dirty="0" smtClean="0"/>
              <a:t>No Exceptions</a:t>
            </a:r>
          </a:p>
          <a:p>
            <a:r>
              <a:rPr lang="en-US" dirty="0" smtClean="0"/>
              <a:t>It means, “the object </a:t>
            </a:r>
            <a:r>
              <a:rPr lang="en-US" b="1" dirty="0" smtClean="0"/>
              <a:t>on the other side</a:t>
            </a:r>
            <a:r>
              <a:rPr lang="en-US" dirty="0" smtClean="0"/>
              <a:t> is the </a:t>
            </a:r>
            <a:r>
              <a:rPr lang="en-US" b="1" dirty="0" smtClean="0"/>
              <a:t>relationship owner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Enlightenment: inverse=true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2342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Always set </a:t>
            </a:r>
            <a:r>
              <a:rPr lang="en-US" b="1" dirty="0" smtClean="0"/>
              <a:t>both</a:t>
            </a:r>
            <a:r>
              <a:rPr lang="en-US" dirty="0" smtClean="0"/>
              <a:t> sides of the relationships</a:t>
            </a:r>
          </a:p>
          <a:p>
            <a:pPr lvl="1"/>
            <a:endParaRPr lang="en-US" dirty="0" smtClean="0"/>
          </a:p>
          <a:p>
            <a:pPr lvl="1"/>
            <a:r>
              <a:rPr lang="en-US" dirty="0" err="1" smtClean="0"/>
              <a:t>comment.setEvent</a:t>
            </a:r>
            <a:r>
              <a:rPr lang="en-US" dirty="0" smtClean="0"/>
              <a:t>( event );</a:t>
            </a:r>
          </a:p>
          <a:p>
            <a:pPr lvl="1"/>
            <a:endParaRPr lang="en-US" dirty="0"/>
          </a:p>
          <a:p>
            <a:pPr lvl="1"/>
            <a:r>
              <a:rPr lang="en-US" dirty="0" err="1" smtClean="0"/>
              <a:t>event.addComment</a:t>
            </a:r>
            <a:r>
              <a:rPr lang="en-US" dirty="0" smtClean="0"/>
              <a:t>( comment );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Enlightenment: </a:t>
            </a:r>
            <a:r>
              <a:rPr lang="en-US" dirty="0" smtClean="0"/>
              <a:t>set </a:t>
            </a:r>
            <a:r>
              <a:rPr lang="en-US" b="1" dirty="0" smtClean="0"/>
              <a:t>Both</a:t>
            </a:r>
            <a:r>
              <a:rPr lang="en-US" dirty="0" smtClean="0"/>
              <a:t> sides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8093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Preferably encapsulate this in One of the objects:</a:t>
            </a:r>
          </a:p>
          <a:p>
            <a:pPr marL="301943" lvl="1" indent="0">
              <a:buNone/>
            </a:pPr>
            <a:endParaRPr lang="en-US" dirty="0" smtClean="0"/>
          </a:p>
          <a:p>
            <a:pPr marL="301943" lvl="1" indent="0">
              <a:buNone/>
            </a:pPr>
            <a:r>
              <a:rPr lang="en-US" dirty="0" smtClean="0"/>
              <a:t>component name=“Event” {</a:t>
            </a:r>
          </a:p>
          <a:p>
            <a:pPr marL="301943" lvl="1" indent="0">
              <a:buNone/>
            </a:pPr>
            <a:r>
              <a:rPr lang="en-US" dirty="0" smtClean="0"/>
              <a:t>    function </a:t>
            </a:r>
            <a:r>
              <a:rPr lang="en-US" dirty="0" err="1" smtClean="0"/>
              <a:t>addComment</a:t>
            </a:r>
            <a:r>
              <a:rPr lang="en-US" dirty="0" smtClean="0"/>
              <a:t>( comment ){</a:t>
            </a:r>
          </a:p>
          <a:p>
            <a:pPr marL="301943" lvl="1" indent="0">
              <a:buNone/>
            </a:pPr>
            <a:r>
              <a:rPr lang="en-US" dirty="0" smtClean="0"/>
              <a:t>         </a:t>
            </a:r>
            <a:r>
              <a:rPr lang="en-US" dirty="0" err="1" smtClean="0"/>
              <a:t>arrayAppend</a:t>
            </a:r>
            <a:r>
              <a:rPr lang="en-US" dirty="0" smtClean="0"/>
              <a:t>( comments, comment );</a:t>
            </a:r>
          </a:p>
          <a:p>
            <a:pPr marL="301943" lvl="1" indent="0">
              <a:buNone/>
            </a:pPr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dirty="0" err="1" smtClean="0"/>
              <a:t>event.addComment</a:t>
            </a:r>
            <a:r>
              <a:rPr lang="en-US" dirty="0" smtClean="0"/>
              <a:t>( this );</a:t>
            </a:r>
            <a:endParaRPr lang="en-US" dirty="0"/>
          </a:p>
          <a:p>
            <a:pPr marL="301943" lvl="1" indent="0">
              <a:buNone/>
            </a:pPr>
            <a:r>
              <a:rPr lang="en-US" dirty="0" smtClean="0"/>
              <a:t>   }</a:t>
            </a:r>
            <a:endParaRPr lang="en-US" dirty="0"/>
          </a:p>
          <a:p>
            <a:pPr marL="301943" lvl="1" indent="0">
              <a:buNone/>
            </a:pPr>
            <a:r>
              <a:rPr lang="en-US" dirty="0" smtClean="0"/>
              <a:t>}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Enlightenment: </a:t>
            </a:r>
            <a:r>
              <a:rPr lang="en-US" dirty="0" smtClean="0"/>
              <a:t>set </a:t>
            </a:r>
            <a:r>
              <a:rPr lang="en-US" b="1" dirty="0" smtClean="0"/>
              <a:t>Both</a:t>
            </a:r>
            <a:r>
              <a:rPr lang="en-US" dirty="0" smtClean="0"/>
              <a:t> sides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59727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 ORM Settings -- Control the Session Flush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Many-to-One Relationships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One-to-Many Relationships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One-to-Many: Adding to Collections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One-to-Many: inverse and “relationship owner”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One-to-Many: Deleting from Collections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Hibernate Session and the ColdFusion Session scope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8648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2362200"/>
            <a:ext cx="8534401" cy="3763963"/>
          </a:xfrm>
        </p:spPr>
        <p:txBody>
          <a:bodyPr/>
          <a:lstStyle/>
          <a:p>
            <a:r>
              <a:rPr lang="en-US" dirty="0" smtClean="0"/>
              <a:t>If I loop over a collection and try to remove elements from that collection, I get “</a:t>
            </a:r>
            <a:r>
              <a:rPr lang="en-US" dirty="0" err="1" smtClean="0"/>
              <a:t>ConcurrentModificationException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Suffering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698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b="1" dirty="0" smtClean="0"/>
              <a:t>This is not an ORM error… it’s just an error</a:t>
            </a:r>
            <a:endParaRPr lang="en-US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Demo: Deleting from a Collection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353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Don’t use for( item in Array ) syntax when deleting</a:t>
            </a:r>
          </a:p>
          <a:p>
            <a:r>
              <a:rPr lang="en-US" dirty="0" smtClean="0"/>
              <a:t>Use plain old index loops</a:t>
            </a:r>
          </a:p>
          <a:p>
            <a:endParaRPr lang="en-US" dirty="0"/>
          </a:p>
          <a:p>
            <a:r>
              <a:rPr lang="en-US" dirty="0" smtClean="0"/>
              <a:t>If you use </a:t>
            </a:r>
            <a:r>
              <a:rPr lang="en-US" dirty="0" err="1" smtClean="0"/>
              <a:t>entityDelete</a:t>
            </a:r>
            <a:r>
              <a:rPr lang="en-US" dirty="0" smtClean="0"/>
              <a:t>() on a collection item and get “entity would </a:t>
            </a:r>
            <a:r>
              <a:rPr lang="en-US" smtClean="0"/>
              <a:t>be resaved…”, </a:t>
            </a:r>
            <a:r>
              <a:rPr lang="en-US" dirty="0" smtClean="0"/>
              <a:t>you must also remove that item from the collection via </a:t>
            </a:r>
            <a:r>
              <a:rPr lang="en-US" dirty="0" err="1" smtClean="0"/>
              <a:t>removeXXX</a:t>
            </a:r>
            <a:r>
              <a:rPr lang="en-US" dirty="0" smtClean="0"/>
              <a:t>(XXX) or </a:t>
            </a:r>
            <a:r>
              <a:rPr lang="en-US" dirty="0" err="1" smtClean="0"/>
              <a:t>arrayDeleteAt</a:t>
            </a:r>
            <a:r>
              <a:rPr lang="en-US" dirty="0" smtClean="0"/>
              <a:t>(…)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Enlightenment: </a:t>
            </a:r>
            <a:br>
              <a:rPr lang="en-US" dirty="0" smtClean="0"/>
            </a:br>
            <a:r>
              <a:rPr lang="en-US" dirty="0" smtClean="0"/>
              <a:t>Deleting from a Collection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265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2675467"/>
            <a:ext cx="7738533" cy="3450696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 ORM Settings -- Control the Session Flush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Many-to-One Relationships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One-to-Many Relationships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One-to-Many: Adding to Collections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One-to-Many: inverse and “relationship owner”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One-to-Many: Deleting from Collections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Hibernate Session and the ColdFusion Session scope</a:t>
            </a:r>
            <a:endParaRPr lang="en-US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3937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2362200"/>
            <a:ext cx="8534401" cy="3763963"/>
          </a:xfrm>
        </p:spPr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When I store my user object in the </a:t>
            </a:r>
            <a:r>
              <a:rPr lang="en-US" b="1" dirty="0" smtClean="0"/>
              <a:t>ColdFusion session scope</a:t>
            </a:r>
            <a:r>
              <a:rPr lang="en-US" dirty="0" smtClean="0"/>
              <a:t>,</a:t>
            </a:r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 and then change it and save,</a:t>
            </a:r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 I get weirdo Hibernate errors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Suffering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2508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Just don’t do </a:t>
            </a:r>
            <a:r>
              <a:rPr lang="en-US" dirty="0"/>
              <a:t>it (How’s that for Zen</a:t>
            </a:r>
            <a:r>
              <a:rPr lang="en-US" dirty="0" smtClean="0"/>
              <a:t>!)</a:t>
            </a:r>
          </a:p>
          <a:p>
            <a:endParaRPr lang="en-US" dirty="0"/>
          </a:p>
          <a:p>
            <a:r>
              <a:rPr lang="en-US" dirty="0" smtClean="0"/>
              <a:t>Store simple values (</a:t>
            </a:r>
            <a:r>
              <a:rPr lang="en-US" dirty="0" err="1" smtClean="0"/>
              <a:t>userID</a:t>
            </a:r>
            <a:r>
              <a:rPr lang="en-US" dirty="0" smtClean="0"/>
              <a:t>) in session scope, then </a:t>
            </a:r>
            <a:r>
              <a:rPr lang="en-US" dirty="0" err="1" smtClean="0"/>
              <a:t>entityLoadByPK</a:t>
            </a:r>
            <a:r>
              <a:rPr lang="en-US" dirty="0" smtClean="0"/>
              <a:t>(“User”,</a:t>
            </a:r>
            <a:r>
              <a:rPr lang="en-US" dirty="0"/>
              <a:t> </a:t>
            </a:r>
            <a:r>
              <a:rPr lang="en-US" dirty="0" err="1" smtClean="0"/>
              <a:t>session.userID</a:t>
            </a:r>
            <a:r>
              <a:rPr lang="en-US" dirty="0" smtClean="0"/>
              <a:t>) when you need that object</a:t>
            </a:r>
          </a:p>
          <a:p>
            <a:endParaRPr lang="en-US" dirty="0"/>
          </a:p>
          <a:p>
            <a:r>
              <a:rPr lang="en-US" dirty="0" smtClean="0"/>
              <a:t>The second you type “</a:t>
            </a:r>
            <a:r>
              <a:rPr lang="en-US" dirty="0" err="1" smtClean="0"/>
              <a:t>EntityMerge</a:t>
            </a:r>
            <a:r>
              <a:rPr lang="en-US" dirty="0" smtClean="0"/>
              <a:t>()”, you’re travelling down the trail </a:t>
            </a:r>
            <a:r>
              <a:rPr lang="en-US" smtClean="0"/>
              <a:t>of suffering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8600" y="262128"/>
            <a:ext cx="8686800" cy="164287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Enlightenment: </a:t>
            </a:r>
            <a:br>
              <a:rPr lang="en-US" dirty="0" smtClean="0"/>
            </a:br>
            <a:r>
              <a:rPr lang="en-US" sz="4000" dirty="0" smtClean="0"/>
              <a:t>Persistent objects and CF Session  Scope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848442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39827"/>
            <a:ext cx="7772400" cy="53603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09600" y="5867400"/>
            <a:ext cx="777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I’m an ORM King! </a:t>
            </a:r>
            <a:r>
              <a:rPr lang="en-US" sz="3600" b="1" dirty="0" err="1" smtClean="0"/>
              <a:t>Eaassssyyy</a:t>
            </a:r>
            <a:r>
              <a:rPr lang="en-US" sz="3600" b="1" dirty="0" smtClean="0"/>
              <a:t>!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147704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2438400"/>
            <a:ext cx="7408333" cy="41148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Don’t let CF auto-flush the Hibernate session</a:t>
            </a:r>
          </a:p>
          <a:p>
            <a:pPr lvl="1"/>
            <a:r>
              <a:rPr lang="en-US" dirty="0" smtClean="0"/>
              <a:t>always use transactions</a:t>
            </a:r>
          </a:p>
          <a:p>
            <a:r>
              <a:rPr lang="en-US" dirty="0" smtClean="0"/>
              <a:t>Use one-to-many sparingly; I try to use them only when I need to save relationships through them</a:t>
            </a:r>
          </a:p>
          <a:p>
            <a:r>
              <a:rPr lang="en-US" dirty="0"/>
              <a:t>Not setting “cascade” on one-to-many relationships will cause collection members not to save or </a:t>
            </a:r>
            <a:r>
              <a:rPr lang="en-US" dirty="0" smtClean="0"/>
              <a:t>delete</a:t>
            </a:r>
          </a:p>
          <a:p>
            <a:r>
              <a:rPr lang="en-US" dirty="0" smtClean="0"/>
              <a:t>Inverse=true is mandatory on bi-di relationships</a:t>
            </a:r>
          </a:p>
          <a:p>
            <a:r>
              <a:rPr lang="en-US" dirty="0" smtClean="0"/>
              <a:t>Deleting from one-to-many is simply not simple</a:t>
            </a:r>
          </a:p>
          <a:p>
            <a:r>
              <a:rPr lang="en-US" dirty="0" smtClean="0"/>
              <a:t>“</a:t>
            </a:r>
            <a:r>
              <a:rPr lang="en-US" dirty="0" err="1" smtClean="0"/>
              <a:t>linktable</a:t>
            </a:r>
            <a:r>
              <a:rPr lang="en-US" dirty="0" smtClean="0"/>
              <a:t>” is rarely useful… often you need a “join entity”</a:t>
            </a:r>
          </a:p>
          <a:p>
            <a:r>
              <a:rPr lang="en-US" dirty="0" smtClean="0"/>
              <a:t>Don’t store ORM objects in the session scope. Ever.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Enlightenment, In One Slide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80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 learned most of this stuff from</a:t>
            </a:r>
          </a:p>
          <a:p>
            <a:pPr lvl="1"/>
            <a:r>
              <a:rPr lang="en-US" b="1" dirty="0" smtClean="0">
                <a:solidFill>
                  <a:srgbClr val="C00000"/>
                </a:solidFill>
              </a:rPr>
              <a:t>Bob Silverberg</a:t>
            </a:r>
          </a:p>
          <a:p>
            <a:pPr lvl="1"/>
            <a:r>
              <a:rPr lang="en-US" b="1" dirty="0" smtClean="0">
                <a:solidFill>
                  <a:srgbClr val="C00000"/>
                </a:solidFill>
              </a:rPr>
              <a:t>Brian </a:t>
            </a:r>
            <a:r>
              <a:rPr lang="en-US" b="1" dirty="0" err="1" smtClean="0">
                <a:solidFill>
                  <a:srgbClr val="C00000"/>
                </a:solidFill>
              </a:rPr>
              <a:t>Kotek</a:t>
            </a:r>
            <a:endParaRPr lang="en-US" b="1" dirty="0" smtClean="0">
              <a:solidFill>
                <a:srgbClr val="C00000"/>
              </a:solidFill>
            </a:endParaRPr>
          </a:p>
          <a:p>
            <a:pPr lvl="1"/>
            <a:r>
              <a:rPr lang="en-US" b="1" dirty="0" smtClean="0">
                <a:solidFill>
                  <a:srgbClr val="C00000"/>
                </a:solidFill>
              </a:rPr>
              <a:t>Joe Rinehart</a:t>
            </a:r>
          </a:p>
          <a:p>
            <a:pPr lvl="1"/>
            <a:r>
              <a:rPr lang="en-US" b="1" dirty="0" smtClean="0">
                <a:solidFill>
                  <a:srgbClr val="C00000"/>
                </a:solidFill>
              </a:rPr>
              <a:t>Mark Mandel</a:t>
            </a:r>
          </a:p>
          <a:p>
            <a:pPr lvl="1"/>
            <a:r>
              <a:rPr lang="en-US" b="1" dirty="0" smtClean="0">
                <a:solidFill>
                  <a:srgbClr val="C00000"/>
                </a:solidFill>
              </a:rPr>
              <a:t>Barney </a:t>
            </a:r>
            <a:r>
              <a:rPr lang="en-US" b="1" dirty="0" err="1" smtClean="0">
                <a:solidFill>
                  <a:srgbClr val="C00000"/>
                </a:solidFill>
              </a:rPr>
              <a:t>Boisvert</a:t>
            </a:r>
            <a:endParaRPr lang="en-US" b="1" dirty="0" smtClean="0">
              <a:solidFill>
                <a:srgbClr val="C00000"/>
              </a:solidFill>
            </a:endParaRPr>
          </a:p>
          <a:p>
            <a:pPr lvl="1"/>
            <a:r>
              <a:rPr lang="en-US" b="1" dirty="0" smtClean="0">
                <a:solidFill>
                  <a:srgbClr val="C00000"/>
                </a:solidFill>
              </a:rPr>
              <a:t>Dan Vega</a:t>
            </a:r>
          </a:p>
          <a:p>
            <a:pPr lvl="1"/>
            <a:r>
              <a:rPr lang="en-US" b="1" dirty="0" smtClean="0">
                <a:solidFill>
                  <a:srgbClr val="C00000"/>
                </a:solidFill>
              </a:rPr>
              <a:t>32 bottles of </a:t>
            </a:r>
            <a:r>
              <a:rPr lang="en-US" b="1" dirty="0" err="1" smtClean="0">
                <a:solidFill>
                  <a:srgbClr val="C00000"/>
                </a:solidFill>
              </a:rPr>
              <a:t>Dalwhinnie</a:t>
            </a:r>
            <a:r>
              <a:rPr lang="en-US" b="1" dirty="0" smtClean="0">
                <a:solidFill>
                  <a:srgbClr val="C00000"/>
                </a:solidFill>
              </a:rPr>
              <a:t> 15 year Scotch</a:t>
            </a:r>
          </a:p>
          <a:p>
            <a:pPr lvl="1"/>
            <a:r>
              <a:rPr lang="en-US" b="1" dirty="0" smtClean="0">
                <a:solidFill>
                  <a:srgbClr val="C00000"/>
                </a:solidFill>
              </a:rPr>
              <a:t>Hours upon hours of suffering</a:t>
            </a:r>
          </a:p>
          <a:p>
            <a:pPr lvl="1"/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 to my teachers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231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 to you!</a:t>
            </a:r>
            <a:endParaRPr lang="en-US" dirty="0"/>
          </a:p>
        </p:txBody>
      </p:sp>
      <p:sp>
        <p:nvSpPr>
          <p:cNvPr id="5" name="Text Placeholder 3"/>
          <p:cNvSpPr>
            <a:spLocks/>
          </p:cNvSpPr>
          <p:nvPr/>
        </p:nvSpPr>
        <p:spPr bwMode="auto">
          <a:xfrm>
            <a:off x="457200" y="1905000"/>
            <a:ext cx="3581400" cy="423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None/>
            </a:pPr>
            <a:r>
              <a:rPr lang="en-US" sz="2000" b="1">
                <a:solidFill>
                  <a:srgbClr val="558ED5"/>
                </a:solidFill>
                <a:latin typeface="Arial" charset="0"/>
              </a:rPr>
              <a:t>Marc Esher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None/>
            </a:pPr>
            <a:r>
              <a:rPr lang="en-US" sz="2000">
                <a:solidFill>
                  <a:srgbClr val="558ED5"/>
                </a:solidFill>
                <a:latin typeface="Arial" charset="0"/>
              </a:rPr>
              <a:t>@marcesher on Twitter</a:t>
            </a: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3962400" y="1905000"/>
            <a:ext cx="0" cy="426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7288" y="1905000"/>
            <a:ext cx="313055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14"/>
          <p:cNvSpPr txBox="1">
            <a:spLocks noChangeArrowheads="1"/>
          </p:cNvSpPr>
          <p:nvPr/>
        </p:nvSpPr>
        <p:spPr bwMode="auto">
          <a:xfrm>
            <a:off x="3962400" y="6126480"/>
            <a:ext cx="1290638" cy="502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dirty="0">
                <a:latin typeface="Arial" charset="0"/>
              </a:rPr>
              <a:t>Test</a:t>
            </a:r>
          </a:p>
        </p:txBody>
      </p:sp>
      <p:sp>
        <p:nvSpPr>
          <p:cNvPr id="10" name="Text Box 15"/>
          <p:cNvSpPr txBox="1">
            <a:spLocks noChangeArrowheads="1"/>
          </p:cNvSpPr>
          <p:nvPr/>
        </p:nvSpPr>
        <p:spPr bwMode="auto">
          <a:xfrm>
            <a:off x="7399338" y="6126480"/>
            <a:ext cx="1744662" cy="502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dirty="0">
                <a:latin typeface="Arial" charset="0"/>
              </a:rPr>
              <a:t>Be</a:t>
            </a:r>
            <a:r>
              <a:rPr lang="en-US" dirty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dirty="0">
                <a:latin typeface="Arial" charset="0"/>
              </a:rPr>
              <a:t>Happy</a:t>
            </a:r>
          </a:p>
        </p:txBody>
      </p:sp>
    </p:spTree>
    <p:extLst>
      <p:ext uri="{BB962C8B-B14F-4D97-AF65-F5344CB8AC3E}">
        <p14:creationId xmlns:p14="http://schemas.microsoft.com/office/powerpoint/2010/main" val="3226039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dirty="0">
                <a:hlinkClick r:id="rId2"/>
              </a:rPr>
              <a:t>http://www.barneyb.com/barneyblog/category/orm</a:t>
            </a:r>
            <a:r>
              <a:rPr lang="en-US" sz="1400" dirty="0" smtClean="0">
                <a:hlinkClick r:id="rId2"/>
              </a:rPr>
              <a:t>/</a:t>
            </a:r>
            <a:r>
              <a:rPr lang="en-US" sz="1400" dirty="0" smtClean="0"/>
              <a:t> -- transactions, inverse, one-to-many, domain model integrity, </a:t>
            </a:r>
            <a:r>
              <a:rPr lang="en-US" sz="1400" dirty="0" err="1" smtClean="0"/>
              <a:t>etc</a:t>
            </a:r>
            <a:endParaRPr lang="en-US" sz="1400" dirty="0" smtClean="0"/>
          </a:p>
          <a:p>
            <a:r>
              <a:rPr lang="en-US" sz="1400" dirty="0">
                <a:hlinkClick r:id="rId3"/>
              </a:rPr>
              <a:t>http://</a:t>
            </a:r>
            <a:r>
              <a:rPr lang="en-US" sz="1400" dirty="0" smtClean="0">
                <a:hlinkClick r:id="rId3"/>
              </a:rPr>
              <a:t>www.silverwareconsulting.com/index.cfm/CF-ORM-Integration</a:t>
            </a:r>
            <a:r>
              <a:rPr lang="en-US" sz="1400" dirty="0" smtClean="0"/>
              <a:t> -- every darn thing</a:t>
            </a:r>
          </a:p>
          <a:p>
            <a:r>
              <a:rPr lang="en-US" sz="1400" dirty="0">
                <a:hlinkClick r:id="rId4"/>
              </a:rPr>
              <a:t>http://www.compoundtheory.com/?</a:t>
            </a:r>
            <a:r>
              <a:rPr lang="en-US" sz="1400" dirty="0" smtClean="0">
                <a:hlinkClick r:id="rId4"/>
              </a:rPr>
              <a:t>action=displayPost&amp;ID=419</a:t>
            </a:r>
            <a:r>
              <a:rPr lang="en-US" sz="1400" dirty="0" smtClean="0"/>
              <a:t> – Hibernate Sessions and Object State</a:t>
            </a:r>
          </a:p>
          <a:p>
            <a:r>
              <a:rPr lang="en-US" sz="1400" dirty="0">
                <a:hlinkClick r:id="rId5"/>
              </a:rPr>
              <a:t>http://</a:t>
            </a:r>
            <a:r>
              <a:rPr lang="en-US" sz="1400" dirty="0" smtClean="0">
                <a:hlinkClick r:id="rId5"/>
              </a:rPr>
              <a:t>www.briankotek.com/blog/index.cfm/ObjectRelational-Mapping</a:t>
            </a:r>
            <a:r>
              <a:rPr lang="en-US" sz="1400" dirty="0" smtClean="0"/>
              <a:t> -- </a:t>
            </a:r>
            <a:r>
              <a:rPr lang="en-US" sz="1400" dirty="0" err="1" smtClean="0"/>
              <a:t>Bidi</a:t>
            </a:r>
            <a:r>
              <a:rPr lang="en-US" sz="1400" dirty="0" smtClean="0"/>
              <a:t> relationships, HQL</a:t>
            </a:r>
          </a:p>
          <a:p>
            <a:r>
              <a:rPr lang="en-US" sz="1400" dirty="0">
                <a:hlinkClick r:id="rId6"/>
              </a:rPr>
              <a:t>http://www.mkyong.com/hibernate/inverse-true-example-and-explanation</a:t>
            </a:r>
            <a:r>
              <a:rPr lang="en-US" sz="1400" dirty="0" smtClean="0">
                <a:hlinkClick r:id="rId6"/>
              </a:rPr>
              <a:t>/</a:t>
            </a:r>
            <a:r>
              <a:rPr lang="en-US" sz="1400" dirty="0" smtClean="0"/>
              <a:t> -- inverse=“true” and “relationship owner”</a:t>
            </a:r>
          </a:p>
          <a:p>
            <a:r>
              <a:rPr lang="en-US" sz="1400" dirty="0">
                <a:hlinkClick r:id="rId7"/>
              </a:rPr>
              <a:t>http://</a:t>
            </a:r>
            <a:r>
              <a:rPr lang="en-US" sz="1400" dirty="0" smtClean="0">
                <a:hlinkClick r:id="rId7"/>
              </a:rPr>
              <a:t>www.aliaspooryorik.com/blog/index.cfm/category/hibernate-25</a:t>
            </a:r>
            <a:r>
              <a:rPr lang="en-US" sz="1400" dirty="0" smtClean="0"/>
              <a:t> -- lots of useful tips on HQL, collections, logging</a:t>
            </a:r>
            <a:r>
              <a:rPr lang="en-US" sz="1400" smtClean="0"/>
              <a:t>, nested-set model, etc.</a:t>
            </a:r>
            <a:endParaRPr lang="en-US" sz="1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368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SQL Logging</a:t>
            </a:r>
          </a:p>
          <a:p>
            <a:r>
              <a:rPr lang="en-US" dirty="0" err="1" smtClean="0"/>
              <a:t>ORMReload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100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1143000"/>
            <a:ext cx="7408333" cy="685800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err="1" smtClean="0">
                <a:solidFill>
                  <a:schemeClr val="bg1"/>
                </a:solidFill>
              </a:rPr>
              <a:t>logSQL</a:t>
            </a:r>
            <a:r>
              <a:rPr lang="en-US" sz="3600" b="1" dirty="0" smtClean="0">
                <a:solidFill>
                  <a:schemeClr val="bg1"/>
                </a:solidFill>
              </a:rPr>
              <a:t> = true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52728"/>
          </a:xfrm>
        </p:spPr>
        <p:txBody>
          <a:bodyPr/>
          <a:lstStyle/>
          <a:p>
            <a:r>
              <a:rPr lang="en-US" dirty="0" smtClean="0"/>
              <a:t>Essential ORM Settings: Logging</a:t>
            </a:r>
            <a:endParaRPr lang="en-US" dirty="0"/>
          </a:p>
        </p:txBody>
      </p:sp>
      <p:pic>
        <p:nvPicPr>
          <p:cNvPr id="2050" name="Picture 2" descr="C:\dev\projects\wwwroot\mxunit-cfmeetups\CFObjective_ORMZen\preso\simple_loggi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209800"/>
            <a:ext cx="6192838" cy="430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9869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works in ColdFusion Builder or </a:t>
            </a:r>
            <a:r>
              <a:rPr lang="en-US" dirty="0" err="1" smtClean="0"/>
              <a:t>CFEclipse</a:t>
            </a:r>
            <a:r>
              <a:rPr lang="en-US" dirty="0" smtClean="0"/>
              <a:t> with the Adobe 8.0.1 Extensions</a:t>
            </a:r>
          </a:p>
          <a:p>
            <a:r>
              <a:rPr lang="en-US" dirty="0" smtClean="0"/>
              <a:t>Add the xxxxx-out.log file to the tail view</a:t>
            </a:r>
          </a:p>
          <a:p>
            <a:r>
              <a:rPr lang="en-US" dirty="0" smtClean="0"/>
              <a:t>Rejoice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Viewing SQL logging in Tail 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031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Viewing SQL logging in Tail View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3074" name="Picture 2" descr="C:\dev\projects\wwwroot\mxunit-cfmeetups\CFObjective_ORMZen\preso\logging_in_tail_vie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0" y="18661"/>
            <a:ext cx="9128449" cy="6934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6384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3401" y="2675467"/>
            <a:ext cx="8153400" cy="3450696"/>
          </a:xfrm>
        </p:spPr>
        <p:txBody>
          <a:bodyPr/>
          <a:lstStyle/>
          <a:p>
            <a:r>
              <a:rPr lang="en-US" dirty="0" smtClean="0"/>
              <a:t>If you *need* to see the parameters  for the SQL statements, turn it on</a:t>
            </a:r>
          </a:p>
          <a:p>
            <a:pPr lvl="1"/>
            <a:r>
              <a:rPr lang="en-US" dirty="0" smtClean="0"/>
              <a:t>WEB-INF/</a:t>
            </a:r>
            <a:r>
              <a:rPr lang="en-US" dirty="0" err="1" smtClean="0"/>
              <a:t>cfusion</a:t>
            </a:r>
            <a:r>
              <a:rPr lang="en-US" dirty="0" smtClean="0"/>
              <a:t>/lib/log4j.properties</a:t>
            </a:r>
          </a:p>
          <a:p>
            <a:pPr lvl="1"/>
            <a:r>
              <a:rPr lang="en-US" dirty="0" smtClean="0"/>
              <a:t>Uncomment this line:</a:t>
            </a:r>
          </a:p>
          <a:p>
            <a:pPr lvl="2"/>
            <a:r>
              <a:rPr lang="en-US" dirty="0"/>
              <a:t>### Also log the parameter binding to the prepared statements.</a:t>
            </a:r>
          </a:p>
          <a:p>
            <a:pPr lvl="2"/>
            <a:r>
              <a:rPr lang="en-US" dirty="0"/>
              <a:t>#</a:t>
            </a:r>
            <a:r>
              <a:rPr lang="en-US" dirty="0" smtClean="0"/>
              <a:t>log4j.logger.org.hibernate.type=DEBUG</a:t>
            </a:r>
          </a:p>
          <a:p>
            <a:pPr lvl="1"/>
            <a:r>
              <a:rPr lang="en-US" dirty="0" smtClean="0"/>
              <a:t>This will get extremely noisy, so use with care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ORM Essentials: Parameter Logging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2424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dev\projects\wwwroot\mxunit-cfmeetups\CFObjective_ORMZen\preso\hibernate_logging_with_parameter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0"/>
            <a:ext cx="6705600" cy="6876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4099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Strength, Natural Law, Z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43393"/>
            <a:ext cx="9177417" cy="5377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2057400" y="5102423"/>
            <a:ext cx="8382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http://severity1.wordpress.com/2009/11/01/my-first-zen-wallpaper/strength_zen_naturallaw-2/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3400" y="5867400"/>
            <a:ext cx="815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OKOKOK… W. T. F.? 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445455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ANY changes to ORM components require </a:t>
            </a:r>
            <a:r>
              <a:rPr lang="en-US" dirty="0" err="1" smtClean="0"/>
              <a:t>ormReload</a:t>
            </a:r>
            <a:r>
              <a:rPr lang="en-US" dirty="0" smtClean="0"/>
              <a:t>()</a:t>
            </a:r>
          </a:p>
          <a:p>
            <a:r>
              <a:rPr lang="en-US" dirty="0" smtClean="0"/>
              <a:t>Sometimes, ORM will lose its mind and you’ll need to restart CF (It’s not often, but don’t be surprised by it)</a:t>
            </a:r>
          </a:p>
          <a:p>
            <a:r>
              <a:rPr lang="en-US" dirty="0" smtClean="0"/>
              <a:t>Usually control with a URL flag in </a:t>
            </a:r>
            <a:r>
              <a:rPr lang="en-US" dirty="0" err="1" smtClean="0"/>
              <a:t>onRequestStart</a:t>
            </a:r>
            <a:r>
              <a:rPr lang="en-US" dirty="0" smtClean="0"/>
              <a:t>()</a:t>
            </a:r>
          </a:p>
          <a:p>
            <a:r>
              <a:rPr lang="en-US" dirty="0" smtClean="0"/>
              <a:t>Don’t forget them in your </a:t>
            </a:r>
            <a:r>
              <a:rPr lang="en-US" dirty="0" err="1" smtClean="0"/>
              <a:t>MXUnit</a:t>
            </a:r>
            <a:r>
              <a:rPr lang="en-US" dirty="0" smtClean="0"/>
              <a:t> tests!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beforeTests</a:t>
            </a:r>
            <a:r>
              <a:rPr lang="en-US" dirty="0" smtClean="0"/>
              <a:t>() for best performance</a:t>
            </a:r>
          </a:p>
          <a:p>
            <a:pPr lvl="1"/>
            <a:endParaRPr lang="en-US" dirty="0" smtClean="0"/>
          </a:p>
          <a:p>
            <a:pPr marL="627063" lvl="2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ORM Essentials: </a:t>
            </a:r>
            <a:br>
              <a:rPr lang="en-US" dirty="0" smtClean="0"/>
            </a:br>
            <a:r>
              <a:rPr lang="en-US" dirty="0" err="1" smtClean="0"/>
              <a:t>ormReload</a:t>
            </a:r>
            <a:r>
              <a:rPr lang="en-US" dirty="0" smtClean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370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ORM Essentials: </a:t>
            </a:r>
            <a:r>
              <a:rPr lang="en-US" dirty="0" err="1" smtClean="0"/>
              <a:t>ormReload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66950" y="5257800"/>
            <a:ext cx="50482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*For this presentation, I’ll include </a:t>
            </a:r>
            <a:r>
              <a:rPr lang="en-US" dirty="0" err="1" smtClean="0"/>
              <a:t>ormReload</a:t>
            </a:r>
            <a:r>
              <a:rPr lang="en-US" dirty="0" smtClean="0"/>
              <a:t>() at the top of each page so I don’t forget to do it</a:t>
            </a:r>
            <a:endParaRPr lang="en-US" dirty="0"/>
          </a:p>
        </p:txBody>
      </p:sp>
      <p:pic>
        <p:nvPicPr>
          <p:cNvPr id="5123" name="Picture 3" descr="C:\dev\projects\wwwroot\mxunit-cfmeetups\CFObjective_ORMZen\preso\ormreloa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7188" y="2676525"/>
            <a:ext cx="5992812" cy="2047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1605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http://images.wikia.com/simpsons/images/4/41/Itchy_and_Scratchy_History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0" y="706789"/>
            <a:ext cx="5848350" cy="5105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04088" y="1371600"/>
            <a:ext cx="2057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  <a:effectLst>
                  <a:outerShdw blurRad="50800" dist="50800" dir="3000000" algn="ctr" rotWithShape="0">
                    <a:schemeClr val="bg1">
                      <a:lumMod val="50000"/>
                    </a:schemeClr>
                  </a:outerShdw>
                </a:effectLst>
              </a:rPr>
              <a:t>ORM</a:t>
            </a:r>
          </a:p>
        </p:txBody>
      </p:sp>
      <p:sp>
        <p:nvSpPr>
          <p:cNvPr id="13" name="Arc 12"/>
          <p:cNvSpPr/>
          <p:nvPr/>
        </p:nvSpPr>
        <p:spPr>
          <a:xfrm rot="4245087">
            <a:off x="6578165" y="118392"/>
            <a:ext cx="1502719" cy="3137861"/>
          </a:xfrm>
          <a:prstGeom prst="arc">
            <a:avLst>
              <a:gd name="adj1" fmla="val 15370964"/>
              <a:gd name="adj2" fmla="val 0"/>
            </a:avLst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20000" y="511314"/>
            <a:ext cx="914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0000"/>
                </a:solidFill>
                <a:effectLst>
                  <a:outerShdw blurRad="50800" dist="50800" dir="3000000" algn="ctr" rotWithShape="0">
                    <a:schemeClr val="bg1">
                      <a:lumMod val="50000"/>
                    </a:schemeClr>
                  </a:outerShdw>
                </a:effectLst>
              </a:rPr>
              <a:t>ME</a:t>
            </a:r>
            <a:endParaRPr lang="en-US" sz="4000" dirty="0">
              <a:solidFill>
                <a:srgbClr val="FF0000"/>
              </a:solidFill>
              <a:effectLst>
                <a:outerShdw blurRad="50800" dist="50800" dir="3000000" algn="ctr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1" name="Arc 10"/>
          <p:cNvSpPr/>
          <p:nvPr/>
        </p:nvSpPr>
        <p:spPr>
          <a:xfrm rot="21033080" flipH="1">
            <a:off x="558265" y="1298548"/>
            <a:ext cx="1888534" cy="1733752"/>
          </a:xfrm>
          <a:prstGeom prst="arc">
            <a:avLst>
              <a:gd name="adj1" fmla="val 20511254"/>
              <a:gd name="adj2" fmla="val 6055391"/>
            </a:avLst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078612" y="6474023"/>
            <a:ext cx="491298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http://simpsons.wikia.com/wiki/The_Itchy_%26_Scratchy_Show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98393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“Why won’t you delete?”</a:t>
            </a:r>
          </a:p>
          <a:p>
            <a:r>
              <a:rPr lang="en-US" dirty="0" smtClean="0"/>
              <a:t>“Why won’t you save?”</a:t>
            </a:r>
          </a:p>
          <a:p>
            <a:r>
              <a:rPr lang="en-US" dirty="0" smtClean="0"/>
              <a:t>“Why DID you save?”</a:t>
            </a:r>
          </a:p>
          <a:p>
            <a:r>
              <a:rPr lang="en-US" dirty="0" smtClean="0"/>
              <a:t>“Why did you delete 800 records…</a:t>
            </a:r>
            <a:br>
              <a:rPr lang="en-US" dirty="0" smtClean="0"/>
            </a:br>
            <a:r>
              <a:rPr lang="en-US" dirty="0" smtClean="0"/>
              <a:t>              … and then insert 801?”</a:t>
            </a:r>
          </a:p>
          <a:p>
            <a:r>
              <a:rPr lang="en-US" dirty="0" smtClean="0"/>
              <a:t>“Why did you insert </a:t>
            </a:r>
            <a:r>
              <a:rPr lang="en-US" dirty="0"/>
              <a:t>into </a:t>
            </a:r>
            <a:r>
              <a:rPr lang="en-US" dirty="0" err="1"/>
              <a:t>MyTable</a:t>
            </a:r>
            <a:r>
              <a:rPr lang="en-US" dirty="0"/>
              <a:t> …</a:t>
            </a:r>
            <a:br>
              <a:rPr lang="en-US" dirty="0"/>
            </a:br>
            <a:r>
              <a:rPr lang="en-US" dirty="0"/>
              <a:t>   </a:t>
            </a:r>
            <a:r>
              <a:rPr lang="en-US" dirty="0" smtClean="0"/>
              <a:t>And then update  </a:t>
            </a:r>
            <a:r>
              <a:rPr lang="en-US" dirty="0" err="1"/>
              <a:t>MyTable</a:t>
            </a:r>
            <a:r>
              <a:rPr lang="en-US" dirty="0"/>
              <a:t> </a:t>
            </a:r>
            <a:r>
              <a:rPr lang="en-US" dirty="0" smtClean="0"/>
              <a:t>?”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Say Hello to my </a:t>
            </a:r>
            <a:r>
              <a:rPr lang="en-US" dirty="0" err="1"/>
              <a:t>Leetle</a:t>
            </a:r>
            <a:r>
              <a:rPr lang="en-US" dirty="0"/>
              <a:t> Friends</a:t>
            </a:r>
          </a:p>
        </p:txBody>
      </p:sp>
    </p:spTree>
    <p:extLst>
      <p:ext uri="{BB962C8B-B14F-4D97-AF65-F5344CB8AC3E}">
        <p14:creationId xmlns:p14="http://schemas.microsoft.com/office/powerpoint/2010/main" val="1901950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2209800"/>
            <a:ext cx="7408333" cy="3916363"/>
          </a:xfrm>
        </p:spPr>
        <p:txBody>
          <a:bodyPr>
            <a:normAutofit/>
          </a:bodyPr>
          <a:lstStyle/>
          <a:p>
            <a:r>
              <a:rPr lang="en-US" dirty="0" smtClean="0"/>
              <a:t>“</a:t>
            </a:r>
            <a:r>
              <a:rPr lang="en-US" dirty="0"/>
              <a:t>object references an unsaved transient instance - save the transient instance before flushing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“Cannot insert null into &lt;</a:t>
            </a:r>
            <a:r>
              <a:rPr lang="en-US" dirty="0" err="1" smtClean="0"/>
              <a:t>SomePrimaryKey</a:t>
            </a:r>
            <a:r>
              <a:rPr lang="en-US" dirty="0" smtClean="0"/>
              <a:t>&gt;…”</a:t>
            </a:r>
          </a:p>
          <a:p>
            <a:r>
              <a:rPr lang="en-US" dirty="0" smtClean="0"/>
              <a:t>“</a:t>
            </a:r>
            <a:r>
              <a:rPr lang="en-US" dirty="0" err="1" smtClean="0"/>
              <a:t>java.util.ConcurrentModificationException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“</a:t>
            </a:r>
            <a:r>
              <a:rPr lang="en-US" i="1" dirty="0"/>
              <a:t>failed to lazily initialize a collection of role: </a:t>
            </a:r>
            <a:r>
              <a:rPr lang="en-US" i="1" dirty="0" smtClean="0"/>
              <a:t>xxx, </a:t>
            </a:r>
            <a:r>
              <a:rPr lang="en-US" i="1" dirty="0"/>
              <a:t>no session or session was closed 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“</a:t>
            </a:r>
            <a:r>
              <a:rPr lang="en-US" i="1" dirty="0"/>
              <a:t>a different object with the same identifier value was already associated with the </a:t>
            </a:r>
            <a:r>
              <a:rPr lang="en-US" i="1" dirty="0" smtClean="0"/>
              <a:t>session</a:t>
            </a:r>
            <a:r>
              <a:rPr lang="en-US" dirty="0" smtClean="0"/>
              <a:t>”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And their less-attractive cousins…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366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6958</TotalTime>
  <Words>1850</Words>
  <Application>Microsoft Office PowerPoint</Application>
  <PresentationFormat>On-screen Show (4:3)</PresentationFormat>
  <Paragraphs>313</Paragraphs>
  <Slides>61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2" baseType="lpstr">
      <vt:lpstr>Waveform</vt:lpstr>
      <vt:lpstr>ORM Zen</vt:lpstr>
      <vt:lpstr>Announcements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Say Hello to my Leetle Friends</vt:lpstr>
      <vt:lpstr>And their less-attractive cousins…</vt:lpstr>
      <vt:lpstr>PowerPoint Presentation</vt:lpstr>
      <vt:lpstr>PowerPoint Presentation</vt:lpstr>
      <vt:lpstr>This is my story</vt:lpstr>
      <vt:lpstr>This is my story</vt:lpstr>
      <vt:lpstr>Agenda</vt:lpstr>
      <vt:lpstr>The Application’s Concept</vt:lpstr>
      <vt:lpstr>PowerPoint Presentation</vt:lpstr>
      <vt:lpstr>Agenda</vt:lpstr>
      <vt:lpstr>Suffering – The Early Days</vt:lpstr>
      <vt:lpstr>Essential ORM Settings</vt:lpstr>
      <vt:lpstr>Essential ORM Settings:  Session Control</vt:lpstr>
      <vt:lpstr>ORM Essentials:  Use Transactions to flush</vt:lpstr>
      <vt:lpstr>Agenda</vt:lpstr>
      <vt:lpstr>Suffering</vt:lpstr>
      <vt:lpstr>Many-to-One</vt:lpstr>
      <vt:lpstr>Many-to-One Demo</vt:lpstr>
      <vt:lpstr>Enlightenment</vt:lpstr>
      <vt:lpstr>Enlightenment</vt:lpstr>
      <vt:lpstr>Agenda</vt:lpstr>
      <vt:lpstr>Suffering: one-to-many Gluttony</vt:lpstr>
      <vt:lpstr>One-to-Many Relationships</vt:lpstr>
      <vt:lpstr>One-to-Many Demo</vt:lpstr>
      <vt:lpstr>Enlightenment: One-to-Many…</vt:lpstr>
      <vt:lpstr>Agenda</vt:lpstr>
      <vt:lpstr>Suffering</vt:lpstr>
      <vt:lpstr>Demo: Whither cascade?</vt:lpstr>
      <vt:lpstr>Enlightenment: Cascade</vt:lpstr>
      <vt:lpstr>Agenda</vt:lpstr>
      <vt:lpstr>Suffering</vt:lpstr>
      <vt:lpstr>Demo: The Devil Knob</vt:lpstr>
      <vt:lpstr>Enlightenment: inverse=true</vt:lpstr>
      <vt:lpstr>Enlightenment: set Both sides</vt:lpstr>
      <vt:lpstr>Enlightenment: set Both sides</vt:lpstr>
      <vt:lpstr>Agenda</vt:lpstr>
      <vt:lpstr>Suffering</vt:lpstr>
      <vt:lpstr>Demo: Deleting from a Collection</vt:lpstr>
      <vt:lpstr>Enlightenment:  Deleting from a Collection</vt:lpstr>
      <vt:lpstr>Agenda</vt:lpstr>
      <vt:lpstr>Suffering</vt:lpstr>
      <vt:lpstr>Enlightenment:  Persistent objects and CF Session  Scope</vt:lpstr>
      <vt:lpstr>Enlightenment, In One Slide</vt:lpstr>
      <vt:lpstr>Thanks to my teachers</vt:lpstr>
      <vt:lpstr>Thanks to you!</vt:lpstr>
      <vt:lpstr>Resources</vt:lpstr>
      <vt:lpstr>Appendix</vt:lpstr>
      <vt:lpstr>Essential ORM Settings: Logging</vt:lpstr>
      <vt:lpstr>Viewing SQL logging in Tail View</vt:lpstr>
      <vt:lpstr>Viewing SQL logging in Tail View </vt:lpstr>
      <vt:lpstr>ORM Essentials: Parameter Logging</vt:lpstr>
      <vt:lpstr>PowerPoint Presentation</vt:lpstr>
      <vt:lpstr>ORM Essentials:  ormReload()</vt:lpstr>
      <vt:lpstr>ORM Essentials: ormReload()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</dc:creator>
  <cp:lastModifiedBy>marc</cp:lastModifiedBy>
  <cp:revision>148</cp:revision>
  <dcterms:created xsi:type="dcterms:W3CDTF">2011-03-07T01:55:11Z</dcterms:created>
  <dcterms:modified xsi:type="dcterms:W3CDTF">2011-05-08T22:43:08Z</dcterms:modified>
</cp:coreProperties>
</file>