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313" r:id="rId3"/>
    <p:sldId id="257" r:id="rId4"/>
    <p:sldId id="258" r:id="rId5"/>
    <p:sldId id="260" r:id="rId6"/>
    <p:sldId id="259" r:id="rId7"/>
    <p:sldId id="261" r:id="rId8"/>
    <p:sldId id="265" r:id="rId9"/>
    <p:sldId id="264" r:id="rId10"/>
    <p:sldId id="262" r:id="rId11"/>
    <p:sldId id="263" r:id="rId12"/>
    <p:sldId id="266" r:id="rId13"/>
    <p:sldId id="267" r:id="rId14"/>
    <p:sldId id="296" r:id="rId15"/>
    <p:sldId id="268" r:id="rId16"/>
    <p:sldId id="280" r:id="rId17"/>
    <p:sldId id="285" r:id="rId18"/>
    <p:sldId id="281" r:id="rId19"/>
    <p:sldId id="286" r:id="rId20"/>
    <p:sldId id="314" r:id="rId21"/>
    <p:sldId id="294" r:id="rId22"/>
    <p:sldId id="269" r:id="rId23"/>
    <p:sldId id="273" r:id="rId24"/>
    <p:sldId id="274" r:id="rId25"/>
    <p:sldId id="297" r:id="rId26"/>
    <p:sldId id="279" r:id="rId27"/>
    <p:sldId id="298" r:id="rId28"/>
    <p:sldId id="282" r:id="rId29"/>
    <p:sldId id="283" r:id="rId30"/>
    <p:sldId id="293" r:id="rId31"/>
    <p:sldId id="299" r:id="rId32"/>
    <p:sldId id="284" r:id="rId33"/>
    <p:sldId id="300" r:id="rId34"/>
    <p:sldId id="287" r:id="rId35"/>
    <p:sldId id="290" r:id="rId36"/>
    <p:sldId id="289" r:id="rId37"/>
    <p:sldId id="291" r:id="rId38"/>
    <p:sldId id="292" r:id="rId39"/>
    <p:sldId id="301" r:id="rId40"/>
    <p:sldId id="302" r:id="rId41"/>
    <p:sldId id="303" r:id="rId42"/>
    <p:sldId id="315" r:id="rId43"/>
    <p:sldId id="312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1" d="100"/>
          <a:sy n="51" d="100"/>
        </p:scale>
        <p:origin x="-2100" y="-8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1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3/13/2011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3/13/2011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3/13/2011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3/13/2011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3/13/2011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3/13/2011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D079CED-E0C8-4B3D-AB1E-914A2D354D81}" type="datetimeFigureOut">
              <a:rPr lang="en-US" smtClean="0"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50235987@N00/3386446442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780108"/>
          </a:xfrm>
        </p:spPr>
        <p:txBody>
          <a:bodyPr/>
          <a:lstStyle/>
          <a:p>
            <a:r>
              <a:rPr lang="en-US" dirty="0" smtClean="0"/>
              <a:t>ORM Zen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676401"/>
          </a:xfrm>
        </p:spPr>
        <p:txBody>
          <a:bodyPr>
            <a:normAutofit fontScale="70000" lnSpcReduction="20000"/>
          </a:bodyPr>
          <a:lstStyle/>
          <a:p>
            <a:r>
              <a:rPr lang="en-US" sz="4600" dirty="0" smtClean="0"/>
              <a:t>Marc </a:t>
            </a:r>
            <a:r>
              <a:rPr lang="en-US" sz="4600" dirty="0" err="1" smtClean="0"/>
              <a:t>Esher</a:t>
            </a:r>
            <a:endParaRPr lang="en-US" sz="4600" dirty="0" smtClean="0"/>
          </a:p>
          <a:p>
            <a:r>
              <a:rPr lang="en-US" sz="4600" dirty="0" err="1" smtClean="0"/>
              <a:t>cf.Objective</a:t>
            </a:r>
            <a:r>
              <a:rPr lang="en-US" sz="4600" dirty="0" smtClean="0"/>
              <a:t>() </a:t>
            </a:r>
            <a:r>
              <a:rPr lang="en-US" sz="4600" dirty="0" smtClean="0"/>
              <a:t>2011</a:t>
            </a:r>
          </a:p>
          <a:p>
            <a:endParaRPr lang="en-US" dirty="0"/>
          </a:p>
          <a:p>
            <a:r>
              <a:rPr lang="en-US" sz="3500" b="1" dirty="0"/>
              <a:t>http://bit.ly/cformzen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243080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akomic.net/cockpit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0"/>
            <a:ext cx="9169400" cy="687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105009" y="6564868"/>
            <a:ext cx="403899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http://www.akomic.net/mechanical.html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66800" y="685800"/>
            <a:ext cx="6705600" cy="5105400"/>
            <a:chOff x="1066800" y="685800"/>
            <a:chExt cx="6705600" cy="5105400"/>
          </a:xfrm>
        </p:grpSpPr>
        <p:sp>
          <p:nvSpPr>
            <p:cNvPr id="6" name="5-Point Star 5"/>
            <p:cNvSpPr/>
            <p:nvPr/>
          </p:nvSpPr>
          <p:spPr>
            <a:xfrm rot="10800000">
              <a:off x="1066800" y="685800"/>
              <a:ext cx="6705600" cy="5105400"/>
            </a:xfrm>
            <a:prstGeom prst="star5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57498" y="2286000"/>
              <a:ext cx="3162302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 smtClean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>
                        <a:lumMod val="50000"/>
                        <a:lumOff val="50000"/>
                      </a:schemeClr>
                    </a:outerShdw>
                  </a:effectLst>
                </a:rPr>
                <a:t>ORM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(In Marc’s “ORM is the Devil” mindset)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490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8486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75114" y="6488668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http://just-a-blip.blogspot.com/2009/07/modern-bed-warmer.html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1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my story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1336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From </a:t>
            </a:r>
            <a:r>
              <a:rPr lang="en-US" sz="3600" b="1" dirty="0" smtClean="0"/>
              <a:t>Suffering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4269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my story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1336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From </a:t>
            </a:r>
            <a:r>
              <a:rPr lang="en-US" sz="3600" b="1" dirty="0" smtClean="0"/>
              <a:t>Suffering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200400" y="3505200"/>
            <a:ext cx="5486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Toward   </a:t>
            </a:r>
          </a:p>
          <a:p>
            <a:r>
              <a:rPr lang="en-US" sz="5000" b="1" dirty="0"/>
              <a:t> </a:t>
            </a:r>
            <a:r>
              <a:rPr lang="en-US" sz="5000" b="1" dirty="0" smtClean="0"/>
              <a:t>     Enlightenment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115668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38400"/>
            <a:ext cx="7408333" cy="4114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Don’t let CF auto-flush the Hibernate session</a:t>
            </a:r>
          </a:p>
          <a:p>
            <a:pPr lvl="1"/>
            <a:r>
              <a:rPr lang="en-US" dirty="0" smtClean="0"/>
              <a:t>always use transactions</a:t>
            </a:r>
          </a:p>
          <a:p>
            <a:r>
              <a:rPr lang="en-US" dirty="0" smtClean="0"/>
              <a:t>Use one-to-many sparingly; I try to use them only when I need to save relationships through them</a:t>
            </a:r>
          </a:p>
          <a:p>
            <a:r>
              <a:rPr lang="en-US" dirty="0" smtClean="0"/>
              <a:t>Inverse=true is essential on bi-di relationships</a:t>
            </a:r>
          </a:p>
          <a:p>
            <a:r>
              <a:rPr lang="en-US" dirty="0" smtClean="0"/>
              <a:t>Not setting “cascade” on one-to-many relationships will cause collection members not to save or delete</a:t>
            </a:r>
          </a:p>
          <a:p>
            <a:r>
              <a:rPr lang="en-US" dirty="0" smtClean="0"/>
              <a:t>Deleting from one-to-many is simply not simple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linktable</a:t>
            </a:r>
            <a:r>
              <a:rPr lang="en-US" dirty="0" smtClean="0"/>
              <a:t>” is rarely useful… often you need a “join entity”</a:t>
            </a:r>
          </a:p>
          <a:p>
            <a:r>
              <a:rPr lang="en-US" dirty="0" smtClean="0"/>
              <a:t>Don’t store ORM objects in the session scope. Ever.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Enlightenment, In One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91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 ORM Settings -- Control the Session Flush</a:t>
            </a: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 Intro: Bidirectional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</a:t>
            </a:r>
            <a:r>
              <a:rPr lang="en-US" dirty="0" err="1" smtClean="0"/>
              <a:t>linktables</a:t>
            </a:r>
            <a:r>
              <a:rPr lang="en-US" dirty="0" smtClean="0"/>
              <a:t> and cascades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deleting things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7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Time – Let’s meet </a:t>
            </a:r>
          </a:p>
          <a:p>
            <a:pPr lvl="1"/>
            <a:r>
              <a:rPr lang="en-US" dirty="0" smtClean="0"/>
              <a:t>The Application’s Concept</a:t>
            </a:r>
          </a:p>
          <a:p>
            <a:pPr lvl="1"/>
            <a:r>
              <a:rPr lang="en-US" dirty="0" smtClean="0"/>
              <a:t>Our Database Tables</a:t>
            </a:r>
          </a:p>
          <a:p>
            <a:pPr lvl="1"/>
            <a:r>
              <a:rPr lang="en-US" dirty="0" smtClean="0"/>
              <a:t>Our Components</a:t>
            </a:r>
          </a:p>
          <a:p>
            <a:pPr lvl="1"/>
            <a:r>
              <a:rPr lang="en-US" dirty="0" smtClean="0"/>
              <a:t>Our “workflow”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Introducing, Our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smtClean="0"/>
              <a:t>‘Event </a:t>
            </a:r>
            <a:r>
              <a:rPr lang="en-US" dirty="0"/>
              <a:t>R</a:t>
            </a:r>
            <a:r>
              <a:rPr lang="en-US" dirty="0" smtClean="0"/>
              <a:t>egistration</a:t>
            </a:r>
            <a:r>
              <a:rPr lang="en-US" dirty="0"/>
              <a:t>'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‘Administrator</a:t>
            </a:r>
            <a:r>
              <a:rPr lang="en-US" dirty="0"/>
              <a:t>' Can create and modify </a:t>
            </a:r>
            <a:r>
              <a:rPr lang="en-US" dirty="0" smtClean="0"/>
              <a:t>events</a:t>
            </a:r>
          </a:p>
          <a:p>
            <a:r>
              <a:rPr lang="en-US" dirty="0" smtClean="0"/>
              <a:t>Create </a:t>
            </a:r>
            <a:r>
              <a:rPr lang="en-US" dirty="0"/>
              <a:t>and modify </a:t>
            </a:r>
            <a:r>
              <a:rPr lang="en-US" dirty="0" smtClean="0"/>
              <a:t>attendees</a:t>
            </a:r>
          </a:p>
          <a:p>
            <a:r>
              <a:rPr lang="en-US" dirty="0" smtClean="0"/>
              <a:t>Attendees </a:t>
            </a:r>
            <a:r>
              <a:rPr lang="en-US" dirty="0"/>
              <a:t>can "register" for </a:t>
            </a:r>
            <a:r>
              <a:rPr lang="en-US" dirty="0" smtClean="0"/>
              <a:t>Events</a:t>
            </a:r>
          </a:p>
          <a:p>
            <a:r>
              <a:rPr lang="en-US" dirty="0" smtClean="0"/>
              <a:t>Eventually </a:t>
            </a:r>
            <a:r>
              <a:rPr lang="en-US" dirty="0"/>
              <a:t>Attendees will be able to comment on </a:t>
            </a:r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Application’s Concept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8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dev\projects\wwwroot\mxunit-cfmeetups\CFObjective_ORMZen\preso\dbtab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"/>
            <a:ext cx="4114800" cy="636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12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Show The Intro Code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46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this presentation </a:t>
            </a:r>
            <a:r>
              <a:rPr lang="en-US" dirty="0"/>
              <a:t>at </a:t>
            </a:r>
            <a:r>
              <a:rPr lang="en-US" b="1" dirty="0"/>
              <a:t>http://bit.ly/cformzen</a:t>
            </a:r>
            <a:endParaRPr lang="en-US" b="1" dirty="0" smtClean="0"/>
          </a:p>
          <a:p>
            <a:r>
              <a:rPr lang="en-US" dirty="0" smtClean="0"/>
              <a:t>There’s a short Appendix at the end</a:t>
            </a:r>
          </a:p>
          <a:p>
            <a:pPr lvl="1"/>
            <a:r>
              <a:rPr lang="en-US" dirty="0" smtClean="0"/>
              <a:t>SQL Logging</a:t>
            </a:r>
          </a:p>
          <a:p>
            <a:pPr lvl="1"/>
            <a:r>
              <a:rPr lang="en-US" dirty="0" err="1" smtClean="0"/>
              <a:t>ORMReload</a:t>
            </a:r>
            <a:endParaRPr lang="en-US" dirty="0" smtClean="0"/>
          </a:p>
          <a:p>
            <a:r>
              <a:rPr lang="en-US" dirty="0" smtClean="0"/>
              <a:t>Lots of links at the end, too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This is NOT an Intro to ORM presentation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 ORM Settings -- Control the Session Flush</a:t>
            </a: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 Intro: Bidirectional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</a:t>
            </a:r>
            <a:r>
              <a:rPr lang="en-US" dirty="0" err="1" smtClean="0"/>
              <a:t>linktables</a:t>
            </a:r>
            <a:r>
              <a:rPr lang="en-US" dirty="0" smtClean="0"/>
              <a:t> and cascades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deleting things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76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/>
              <a:t>are objects updating even when I don’t call </a:t>
            </a:r>
            <a:r>
              <a:rPr lang="en-US" dirty="0" err="1"/>
              <a:t>entitySave</a:t>
            </a:r>
            <a:r>
              <a:rPr lang="en-US" dirty="0" smtClean="0"/>
              <a:t>()?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Suffering – The Early 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5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 ORM Settings</a:t>
            </a:r>
            <a:endParaRPr lang="en-US" dirty="0"/>
          </a:p>
        </p:txBody>
      </p:sp>
      <p:pic>
        <p:nvPicPr>
          <p:cNvPr id="1026" name="Picture 2" descr="C:\dev\projects\wwwroot\mxunit-cfmeetups\CFObjective_ORMZen\preso\ormsettin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686800" cy="473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33600" y="63246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*Many props to Dan Vega for </a:t>
            </a:r>
            <a:r>
              <a:rPr lang="en-US" dirty="0" err="1" smtClean="0"/>
              <a:t>useDBForMapping</a:t>
            </a:r>
            <a:r>
              <a:rPr lang="en-US" dirty="0" smtClean="0"/>
              <a:t> = false tip</a:t>
            </a:r>
            <a:endParaRPr lang="en-US" dirty="0"/>
          </a:p>
        </p:txBody>
      </p:sp>
      <p:sp>
        <p:nvSpPr>
          <p:cNvPr id="7" name="Arc 6"/>
          <p:cNvSpPr/>
          <p:nvPr/>
        </p:nvSpPr>
        <p:spPr>
          <a:xfrm rot="9949276" flipH="1">
            <a:off x="2930091" y="5540518"/>
            <a:ext cx="1888534" cy="1138672"/>
          </a:xfrm>
          <a:prstGeom prst="arc">
            <a:avLst>
              <a:gd name="adj1" fmla="val 20511254"/>
              <a:gd name="adj2" fmla="val 6055391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5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err="1" smtClean="0"/>
              <a:t>autoManageSession</a:t>
            </a:r>
            <a:r>
              <a:rPr lang="en-US" b="1" dirty="0" smtClean="0"/>
              <a:t> = false</a:t>
            </a:r>
          </a:p>
          <a:p>
            <a:pPr marL="0" indent="0" algn="ctr">
              <a:buNone/>
            </a:pPr>
            <a:r>
              <a:rPr lang="en-US" b="1" dirty="0" err="1" smtClean="0"/>
              <a:t>flushAtRequestEnd</a:t>
            </a:r>
            <a:r>
              <a:rPr lang="en-US" b="1" dirty="0" smtClean="0"/>
              <a:t> = false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b="1" dirty="0" smtClean="0"/>
              <a:t>simply</a:t>
            </a:r>
            <a:r>
              <a:rPr lang="en-US" dirty="0" smtClean="0"/>
              <a:t> means that you have to wrap </a:t>
            </a:r>
            <a:r>
              <a:rPr lang="en-US" dirty="0" err="1" smtClean="0"/>
              <a:t>entitySave</a:t>
            </a:r>
            <a:r>
              <a:rPr lang="en-US" dirty="0" smtClean="0"/>
              <a:t>() and </a:t>
            </a:r>
            <a:r>
              <a:rPr lang="en-US" dirty="0" err="1" smtClean="0"/>
              <a:t>entityDelete</a:t>
            </a:r>
            <a:r>
              <a:rPr lang="en-US" dirty="0" smtClean="0"/>
              <a:t>() in transactions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Essential ORM Settings: </a:t>
            </a:r>
            <a:br>
              <a:rPr lang="en-US" dirty="0" smtClean="0"/>
            </a:br>
            <a:r>
              <a:rPr lang="en-US" dirty="0" smtClean="0"/>
              <a:t>Session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8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ORM Essentials: </a:t>
            </a:r>
            <a:br>
              <a:rPr lang="en-US" dirty="0" smtClean="0"/>
            </a:br>
            <a:r>
              <a:rPr lang="en-US" dirty="0" smtClean="0"/>
              <a:t>Wrap in Transaction</a:t>
            </a:r>
            <a:endParaRPr lang="en-US" dirty="0"/>
          </a:p>
        </p:txBody>
      </p:sp>
      <p:pic>
        <p:nvPicPr>
          <p:cNvPr id="4098" name="Picture 2" descr="C:\dev\projects\wwwroot\mxunit-cfmeetups\CFObjective_ORMZen\preso\transa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14735"/>
            <a:ext cx="451485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667000"/>
            <a:ext cx="8534399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Why </a:t>
            </a:r>
            <a:r>
              <a:rPr lang="en-US" dirty="0"/>
              <a:t>are objects updating even when I don’t call </a:t>
            </a:r>
            <a:r>
              <a:rPr lang="en-US" dirty="0" err="1"/>
              <a:t>entitySave</a:t>
            </a:r>
            <a:r>
              <a:rPr lang="en-US" dirty="0" smtClean="0"/>
              <a:t>()?</a:t>
            </a:r>
          </a:p>
          <a:p>
            <a:pPr lvl="1"/>
            <a:r>
              <a:rPr lang="en-US" dirty="0" err="1"/>
              <a:t>this.ormSettings.autoManageSession</a:t>
            </a:r>
            <a:r>
              <a:rPr lang="en-US" dirty="0"/>
              <a:t> = false</a:t>
            </a:r>
          </a:p>
          <a:p>
            <a:pPr lvl="1"/>
            <a:r>
              <a:rPr lang="en-US" dirty="0" err="1"/>
              <a:t>this.ormSettings.flushAtRequestEnd</a:t>
            </a:r>
            <a:r>
              <a:rPr lang="en-US" dirty="0"/>
              <a:t> = </a:t>
            </a:r>
            <a:r>
              <a:rPr lang="en-US" dirty="0" smtClean="0"/>
              <a:t>false</a:t>
            </a:r>
          </a:p>
          <a:p>
            <a:pPr lvl="1"/>
            <a:r>
              <a:rPr lang="en-US" dirty="0" smtClean="0"/>
              <a:t>Wrap </a:t>
            </a:r>
            <a:r>
              <a:rPr lang="en-US" dirty="0" err="1" smtClean="0"/>
              <a:t>entitySave</a:t>
            </a:r>
            <a:r>
              <a:rPr lang="en-US" dirty="0" smtClean="0"/>
              <a:t>() and </a:t>
            </a:r>
            <a:r>
              <a:rPr lang="en-US" dirty="0" err="1" smtClean="0"/>
              <a:t>entityDelete</a:t>
            </a:r>
            <a:r>
              <a:rPr lang="en-US" dirty="0" smtClean="0"/>
              <a:t>() in transaction{} to control the session flush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Enlightenment</a:t>
            </a:r>
          </a:p>
        </p:txBody>
      </p:sp>
    </p:spTree>
    <p:extLst>
      <p:ext uri="{BB962C8B-B14F-4D97-AF65-F5344CB8AC3E}">
        <p14:creationId xmlns:p14="http://schemas.microsoft.com/office/powerpoint/2010/main" val="215370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ORM Settings -- Control the Session Flush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 Intro: Bidirectional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</a:t>
            </a:r>
            <a:r>
              <a:rPr lang="en-US" dirty="0" err="1" smtClean="0"/>
              <a:t>linktables</a:t>
            </a:r>
            <a:r>
              <a:rPr lang="en-US" dirty="0" smtClean="0"/>
              <a:t> and cascades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deleting things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7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133600"/>
            <a:ext cx="7408333" cy="3992563"/>
          </a:xfrm>
        </p:spPr>
        <p:txBody>
          <a:bodyPr/>
          <a:lstStyle/>
          <a:p>
            <a:r>
              <a:rPr lang="en-US" dirty="0" err="1" smtClean="0"/>
              <a:t>CFDump</a:t>
            </a:r>
            <a:r>
              <a:rPr lang="en-US" dirty="0" smtClean="0"/>
              <a:t> just got </a:t>
            </a:r>
            <a:r>
              <a:rPr lang="en-US" dirty="0" err="1" smtClean="0"/>
              <a:t>reaaal</a:t>
            </a:r>
            <a:r>
              <a:rPr lang="en-US" dirty="0" smtClean="0"/>
              <a:t> slow. Why?</a:t>
            </a:r>
          </a:p>
          <a:p>
            <a:pPr lvl="1"/>
            <a:r>
              <a:rPr lang="en-US" dirty="0" smtClean="0"/>
              <a:t>Happens when a many-to-one object has, itself, a big one-to-many relationship</a:t>
            </a:r>
          </a:p>
          <a:p>
            <a:pPr lvl="1"/>
            <a:endParaRPr lang="en-US" dirty="0"/>
          </a:p>
          <a:p>
            <a:r>
              <a:rPr lang="en-US" dirty="0" smtClean="0"/>
              <a:t>How do I </a:t>
            </a:r>
            <a:r>
              <a:rPr lang="en-US" dirty="0" err="1" smtClean="0"/>
              <a:t>entityLoad</a:t>
            </a:r>
            <a:r>
              <a:rPr lang="en-US" dirty="0" smtClean="0"/>
              <a:t>() and filter on a property when that property is now an object?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37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Simplest Relationship</a:t>
            </a:r>
          </a:p>
          <a:p>
            <a:r>
              <a:rPr lang="en-US" dirty="0" smtClean="0"/>
              <a:t>This is your typical Foreign Key Relationship</a:t>
            </a:r>
          </a:p>
          <a:p>
            <a:r>
              <a:rPr lang="en-US" dirty="0" smtClean="0"/>
              <a:t>E.g. Event has a “</a:t>
            </a:r>
            <a:r>
              <a:rPr lang="en-US" dirty="0" err="1" smtClean="0"/>
              <a:t>ModifiedBy</a:t>
            </a:r>
            <a:r>
              <a:rPr lang="en-US" dirty="0" smtClean="0"/>
              <a:t>” column, which is a relationship with the “Administrator” table’s “id”</a:t>
            </a:r>
          </a:p>
          <a:p>
            <a:r>
              <a:rPr lang="en-US" dirty="0" smtClean="0"/>
              <a:t>Think: “MANY events can have ONE current </a:t>
            </a:r>
            <a:r>
              <a:rPr lang="en-US" dirty="0" err="1" smtClean="0"/>
              <a:t>modifiedBy</a:t>
            </a:r>
            <a:r>
              <a:rPr lang="en-US" dirty="0" smtClean="0"/>
              <a:t>”</a:t>
            </a:r>
          </a:p>
          <a:p>
            <a:r>
              <a:rPr lang="en-US" b="1" dirty="0" smtClean="0"/>
              <a:t>Three Knobs</a:t>
            </a:r>
          </a:p>
          <a:p>
            <a:pPr lvl="1"/>
            <a:r>
              <a:rPr lang="en-US" b="1" dirty="0" err="1"/>
              <a:t>f</a:t>
            </a:r>
            <a:r>
              <a:rPr lang="en-US" b="1" dirty="0" err="1" smtClean="0"/>
              <a:t>ieldtype</a:t>
            </a:r>
            <a:r>
              <a:rPr lang="en-US" dirty="0" smtClean="0"/>
              <a:t> = “many-to-one”</a:t>
            </a:r>
          </a:p>
          <a:p>
            <a:pPr lvl="1"/>
            <a:r>
              <a:rPr lang="en-US" b="1" dirty="0" err="1" smtClean="0"/>
              <a:t>fkcolumn</a:t>
            </a:r>
            <a:r>
              <a:rPr lang="en-US" dirty="0" smtClean="0"/>
              <a:t> = Column Name in </a:t>
            </a:r>
            <a:r>
              <a:rPr lang="en-US" b="1" dirty="0" smtClean="0"/>
              <a:t>THIS</a:t>
            </a:r>
            <a:r>
              <a:rPr lang="en-US" dirty="0" smtClean="0"/>
              <a:t> Table</a:t>
            </a:r>
          </a:p>
          <a:p>
            <a:pPr lvl="1"/>
            <a:r>
              <a:rPr lang="en-US" b="1" dirty="0" smtClean="0"/>
              <a:t>cfc</a:t>
            </a:r>
            <a:r>
              <a:rPr lang="en-US" dirty="0" smtClean="0"/>
              <a:t> = CFC Name Of Related Entity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15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/>
              <a:t>Demo</a:t>
            </a:r>
            <a:endParaRPr lang="en-US" sz="40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Many-to-One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farm4.static.flickr.com/3573/3386446442_c90f0feb67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6533" y="0"/>
            <a:ext cx="9753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43200" y="6260068"/>
            <a:ext cx="66294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http://www.flickr.com/photos/50235987@N00/338644644</a:t>
            </a:r>
            <a:r>
              <a:rPr lang="en-US" dirty="0" smtClean="0">
                <a:hlinkClick r:id="rId3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03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many-to-one: Many </a:t>
            </a:r>
            <a:r>
              <a:rPr lang="en-US" dirty="0" smtClean="0"/>
              <a:t>Events </a:t>
            </a:r>
            <a:r>
              <a:rPr lang="en-US" dirty="0"/>
              <a:t>can have this one Administrator; </a:t>
            </a:r>
            <a:endParaRPr lang="en-US" dirty="0" smtClean="0"/>
          </a:p>
          <a:p>
            <a:r>
              <a:rPr lang="en-US" dirty="0"/>
              <a:t>many-to-one properties are ALWAYS a single object, not a collection. </a:t>
            </a:r>
            <a:endParaRPr lang="en-US" dirty="0" smtClean="0"/>
          </a:p>
          <a:p>
            <a:r>
              <a:rPr lang="en-US" sz="1800" dirty="0" smtClean="0"/>
              <a:t>“The </a:t>
            </a:r>
            <a:r>
              <a:rPr lang="en-US" sz="1800" dirty="0"/>
              <a:t>value for property </a:t>
            </a:r>
            <a:r>
              <a:rPr lang="en-US" sz="1800" dirty="0" err="1"/>
              <a:t>java.lang.String</a:t>
            </a:r>
            <a:r>
              <a:rPr lang="en-US" sz="1800" dirty="0"/>
              <a:t> cannot be retrieved from object of type id. Expected object type is </a:t>
            </a:r>
            <a:r>
              <a:rPr lang="en-US" sz="1800" dirty="0" smtClean="0"/>
              <a:t>XXX.” </a:t>
            </a:r>
          </a:p>
          <a:p>
            <a:pPr lvl="1"/>
            <a:r>
              <a:rPr lang="en-US" dirty="0" smtClean="0"/>
              <a:t>often indicates you have a many-to-one property but are setting a simple value into that property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63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133600"/>
            <a:ext cx="8610599" cy="4343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CFDump</a:t>
            </a:r>
            <a:r>
              <a:rPr lang="en-US" dirty="0" smtClean="0"/>
              <a:t> just got </a:t>
            </a:r>
            <a:r>
              <a:rPr lang="en-US" dirty="0" err="1" smtClean="0"/>
              <a:t>reaaal</a:t>
            </a:r>
            <a:r>
              <a:rPr lang="en-US" dirty="0" smtClean="0"/>
              <a:t> slow. Why?</a:t>
            </a:r>
          </a:p>
          <a:p>
            <a:endParaRPr lang="en-US" dirty="0"/>
          </a:p>
          <a:p>
            <a:pPr lvl="1"/>
            <a:r>
              <a:rPr lang="en-US" dirty="0" smtClean="0"/>
              <a:t>ALWAYS use “top” when </a:t>
            </a:r>
            <a:r>
              <a:rPr lang="en-US" dirty="0" err="1" smtClean="0"/>
              <a:t>cfdumping</a:t>
            </a:r>
            <a:r>
              <a:rPr lang="en-US" dirty="0" smtClean="0"/>
              <a:t> an ORM object</a:t>
            </a:r>
          </a:p>
          <a:p>
            <a:pPr lvl="2"/>
            <a:r>
              <a:rPr lang="en-US" dirty="0" err="1" smtClean="0"/>
              <a:t>writeDump</a:t>
            </a:r>
            <a:r>
              <a:rPr lang="en-US" dirty="0" smtClean="0"/>
              <a:t>(</a:t>
            </a:r>
            <a:r>
              <a:rPr lang="en-US" dirty="0" err="1" smtClean="0"/>
              <a:t>var</a:t>
            </a:r>
            <a:r>
              <a:rPr lang="en-US" dirty="0" smtClean="0"/>
              <a:t>=object, top=“3”);</a:t>
            </a:r>
            <a:endParaRPr lang="en-US" dirty="0"/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MXUnit</a:t>
            </a:r>
            <a:r>
              <a:rPr lang="en-US" dirty="0" smtClean="0"/>
              <a:t> tests:</a:t>
            </a:r>
          </a:p>
          <a:p>
            <a:pPr lvl="2"/>
            <a:r>
              <a:rPr lang="en-US" dirty="0" smtClean="0"/>
              <a:t>debug(</a:t>
            </a:r>
            <a:r>
              <a:rPr lang="en-US" dirty="0" err="1" smtClean="0"/>
              <a:t>var</a:t>
            </a:r>
            <a:r>
              <a:rPr lang="en-US" dirty="0" smtClean="0"/>
              <a:t>=object, top=“3”);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How </a:t>
            </a:r>
            <a:r>
              <a:rPr lang="en-US" dirty="0"/>
              <a:t>do I </a:t>
            </a:r>
            <a:r>
              <a:rPr lang="en-US" dirty="0" err="1"/>
              <a:t>entityLoad</a:t>
            </a:r>
            <a:r>
              <a:rPr lang="en-US" dirty="0"/>
              <a:t>() and filter on a property when that property is now an object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You must pass that </a:t>
            </a:r>
            <a:r>
              <a:rPr lang="en-US" b="1" dirty="0" smtClean="0"/>
              <a:t>object </a:t>
            </a:r>
            <a:r>
              <a:rPr lang="en-US" dirty="0" smtClean="0"/>
              <a:t> as the filter criteria</a:t>
            </a:r>
            <a:endParaRPr lang="en-US" dirty="0"/>
          </a:p>
          <a:p>
            <a:pPr marL="627063" lvl="2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Enlightenment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77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ORM Settings -- Control the Session Flush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One-to-Many Intro: Bidirectional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</a:t>
            </a:r>
            <a:r>
              <a:rPr lang="en-US" dirty="0" err="1" smtClean="0"/>
              <a:t>linktables</a:t>
            </a:r>
            <a:r>
              <a:rPr lang="en-US" dirty="0" smtClean="0"/>
              <a:t> and cascades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deleting things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80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I’m </a:t>
            </a:r>
            <a:r>
              <a:rPr lang="en-US" dirty="0" err="1" smtClean="0"/>
              <a:t>gonna</a:t>
            </a:r>
            <a:r>
              <a:rPr lang="en-US" dirty="0" smtClean="0"/>
              <a:t> have properties for every relationship I can think of and never write SQL Again!</a:t>
            </a:r>
          </a:p>
          <a:p>
            <a:endParaRPr lang="en-US" dirty="0" smtClean="0"/>
          </a:p>
          <a:p>
            <a:r>
              <a:rPr lang="en-US" dirty="0" smtClean="0"/>
              <a:t>If( </a:t>
            </a:r>
            <a:r>
              <a:rPr lang="en-US" dirty="0" err="1" smtClean="0"/>
              <a:t>arrayLen</a:t>
            </a:r>
            <a:r>
              <a:rPr lang="en-US" dirty="0" smtClean="0"/>
              <a:t>(</a:t>
            </a:r>
            <a:r>
              <a:rPr lang="en-US" dirty="0" err="1" smtClean="0"/>
              <a:t>myOneToMany</a:t>
            </a:r>
            <a:r>
              <a:rPr lang="en-US" dirty="0" smtClean="0"/>
              <a:t>) GT 0 )</a:t>
            </a:r>
          </a:p>
          <a:p>
            <a:pPr lvl="1"/>
            <a:r>
              <a:rPr lang="en-US" dirty="0" smtClean="0"/>
              <a:t>Why is this so slow?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Suffering: one-to-many Gluttony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91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7467" y="2416704"/>
            <a:ext cx="7408333" cy="345069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Bi-di --- “many-to-one” on one side, and “one-to-many” on the other</a:t>
            </a:r>
          </a:p>
          <a:p>
            <a:r>
              <a:rPr lang="en-US" dirty="0" smtClean="0"/>
              <a:t>Databases have no concept of bi-di </a:t>
            </a:r>
          </a:p>
          <a:p>
            <a:pPr lvl="1"/>
            <a:r>
              <a:rPr lang="en-US" dirty="0" smtClean="0"/>
              <a:t>Thus, you express this in SQL (often with joins)</a:t>
            </a:r>
          </a:p>
          <a:p>
            <a:pPr lvl="1"/>
            <a:r>
              <a:rPr lang="en-US" dirty="0" smtClean="0"/>
              <a:t>“ select * from  event where </a:t>
            </a:r>
            <a:r>
              <a:rPr lang="en-US" dirty="0" err="1" smtClean="0"/>
              <a:t>ModifiedBy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? ”</a:t>
            </a:r>
          </a:p>
          <a:p>
            <a:r>
              <a:rPr lang="en-US" dirty="0" smtClean="0"/>
              <a:t>Think: “this ONE Administrator will have MANY modified events”</a:t>
            </a:r>
          </a:p>
          <a:p>
            <a:r>
              <a:rPr lang="en-US" b="1" dirty="0" smtClean="0"/>
              <a:t>Three Knobs:</a:t>
            </a:r>
          </a:p>
          <a:p>
            <a:pPr lvl="1"/>
            <a:r>
              <a:rPr lang="en-US" b="1" dirty="0" err="1" smtClean="0"/>
              <a:t>fieldtype</a:t>
            </a:r>
            <a:r>
              <a:rPr lang="en-US" dirty="0" smtClean="0"/>
              <a:t> = “one-to-many”</a:t>
            </a:r>
          </a:p>
          <a:p>
            <a:pPr lvl="1"/>
            <a:r>
              <a:rPr lang="en-US" b="1" dirty="0" err="1" smtClean="0"/>
              <a:t>fkcolumn</a:t>
            </a:r>
            <a:r>
              <a:rPr lang="en-US" dirty="0" smtClean="0"/>
              <a:t> = Foreign key column in the RELATED object’s table for this property</a:t>
            </a:r>
          </a:p>
          <a:p>
            <a:pPr lvl="1"/>
            <a:r>
              <a:rPr lang="en-US" b="1" dirty="0"/>
              <a:t>c</a:t>
            </a:r>
            <a:r>
              <a:rPr lang="en-US" b="1" dirty="0" smtClean="0"/>
              <a:t>fc</a:t>
            </a:r>
            <a:r>
              <a:rPr lang="en-US" dirty="0" smtClean="0"/>
              <a:t> = CFC Name of the related entity</a:t>
            </a:r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Bidirectional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9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Demo simple one-to-many property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One-to-Many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5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Sometimes very useful</a:t>
            </a:r>
          </a:p>
          <a:p>
            <a:pPr lvl="1"/>
            <a:r>
              <a:rPr lang="en-US" dirty="0" smtClean="0"/>
              <a:t>Usually in the context of JOIN tables</a:t>
            </a:r>
          </a:p>
          <a:p>
            <a:pPr lvl="1"/>
            <a:r>
              <a:rPr lang="en-US" dirty="0" smtClean="0"/>
              <a:t>E.g. linking an Attendee to Events</a:t>
            </a:r>
          </a:p>
          <a:p>
            <a:pPr lvl="1"/>
            <a:r>
              <a:rPr lang="en-US" dirty="0" smtClean="0"/>
              <a:t>When you </a:t>
            </a:r>
            <a:r>
              <a:rPr lang="en-US" b="1" dirty="0" smtClean="0"/>
              <a:t>DO</a:t>
            </a:r>
            <a:r>
              <a:rPr lang="en-US" dirty="0" smtClean="0"/>
              <a:t> need them… more knobs!</a:t>
            </a:r>
          </a:p>
          <a:p>
            <a:r>
              <a:rPr lang="en-US" dirty="0" smtClean="0"/>
              <a:t>Sometimes not useful and a cause of performance problems on the one-to-many side</a:t>
            </a:r>
          </a:p>
          <a:p>
            <a:pPr lvl="1"/>
            <a:r>
              <a:rPr lang="en-US" dirty="0" smtClean="0"/>
              <a:t>Do you really need a property of “</a:t>
            </a:r>
            <a:r>
              <a:rPr lang="en-US" dirty="0" err="1" smtClean="0"/>
              <a:t>Adminstered</a:t>
            </a:r>
            <a:r>
              <a:rPr lang="en-US" dirty="0" smtClean="0"/>
              <a:t> Events”?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Red Flag</a:t>
            </a:r>
            <a:r>
              <a:rPr lang="en-US" dirty="0" smtClean="0"/>
              <a:t>: properties that simply take the place of “select * from some table where id = :</a:t>
            </a:r>
            <a:r>
              <a:rPr lang="en-US" dirty="0" err="1" smtClean="0"/>
              <a:t>myid</a:t>
            </a:r>
            <a:r>
              <a:rPr lang="en-US" dirty="0" smtClean="0"/>
              <a:t>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Enlightenment: Bidirectional is…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80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ORM Settings -- Control the Session Flush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 Intro: Bidirectional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One-to-Many: </a:t>
            </a:r>
            <a:r>
              <a:rPr lang="en-US" b="1" dirty="0" err="1" smtClean="0"/>
              <a:t>linktables</a:t>
            </a:r>
            <a:r>
              <a:rPr lang="en-US" b="1" dirty="0" smtClean="0"/>
              <a:t> and cascades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deleting things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51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Much more useful bi-di relationships usually exist in the context of join tables (</a:t>
            </a:r>
            <a:r>
              <a:rPr lang="en-US" dirty="0" err="1" smtClean="0"/>
              <a:t>linktable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bit more complex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One-to-Many:</a:t>
            </a:r>
            <a:br>
              <a:rPr lang="en-US" dirty="0" smtClean="0"/>
            </a:br>
            <a:r>
              <a:rPr lang="en-US" dirty="0" err="1" smtClean="0"/>
              <a:t>Linktables</a:t>
            </a:r>
            <a:r>
              <a:rPr lang="en-US" dirty="0" smtClean="0"/>
              <a:t> and Cascades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84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2362200"/>
            <a:ext cx="8534401" cy="3763963"/>
          </a:xfrm>
        </p:spPr>
        <p:txBody>
          <a:bodyPr/>
          <a:lstStyle/>
          <a:p>
            <a:r>
              <a:rPr lang="en-US" dirty="0" smtClean="0"/>
              <a:t>When I add an object to a one-to-many collection, it won’t save</a:t>
            </a:r>
          </a:p>
          <a:p>
            <a:r>
              <a:rPr lang="en-US" dirty="0" smtClean="0"/>
              <a:t>When I delete an object from a one-to-many collection, I get “null” errors</a:t>
            </a:r>
          </a:p>
          <a:p>
            <a:r>
              <a:rPr lang="en-US" dirty="0" smtClean="0"/>
              <a:t>My join table (</a:t>
            </a:r>
            <a:r>
              <a:rPr lang="en-US" dirty="0" err="1" smtClean="0"/>
              <a:t>linktable</a:t>
            </a:r>
            <a:r>
              <a:rPr lang="en-US" dirty="0" smtClean="0"/>
              <a:t>) has more data than just two Foreign Keys… can I still use “</a:t>
            </a:r>
            <a:r>
              <a:rPr lang="en-US" dirty="0" err="1" smtClean="0"/>
              <a:t>linktable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39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visualparadox.com/images/no-linking-allowed-main/z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14600" y="6412468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http://www.visualparadox.com/wallpapers/zen.htm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7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using “</a:t>
            </a:r>
            <a:r>
              <a:rPr lang="en-US" dirty="0" err="1" smtClean="0"/>
              <a:t>linktable</a:t>
            </a:r>
            <a:r>
              <a:rPr lang="en-US" dirty="0" smtClean="0"/>
              <a:t>” with and without cascade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Whither cascade?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94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2362200"/>
            <a:ext cx="8534401" cy="3763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When I add an object to a one-to-many collection, it won’t save</a:t>
            </a:r>
          </a:p>
          <a:p>
            <a:pPr lvl="1"/>
            <a:r>
              <a:rPr lang="en-US" b="1" dirty="0" smtClean="0"/>
              <a:t>Need cascade=“all” on the one-to-many property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When I delete an object from a one-to-many collection, I get “null” errors</a:t>
            </a:r>
          </a:p>
          <a:p>
            <a:pPr lvl="1"/>
            <a:r>
              <a:rPr lang="en-US" b="1" dirty="0"/>
              <a:t>Need cascade=“</a:t>
            </a:r>
            <a:r>
              <a:rPr lang="en-US" b="1" dirty="0" smtClean="0"/>
              <a:t>all-delete-orphan” </a:t>
            </a:r>
            <a:r>
              <a:rPr lang="en-US" b="1" dirty="0"/>
              <a:t>on the one-to-many property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My join table (</a:t>
            </a:r>
            <a:r>
              <a:rPr lang="en-US" dirty="0" err="1" smtClean="0"/>
              <a:t>linktable</a:t>
            </a:r>
            <a:r>
              <a:rPr lang="en-US" dirty="0" smtClean="0"/>
              <a:t>) has more data than just two Foreign Keys… can I still use “</a:t>
            </a:r>
            <a:r>
              <a:rPr lang="en-US" dirty="0" err="1" smtClean="0"/>
              <a:t>linktable</a:t>
            </a:r>
            <a:r>
              <a:rPr lang="en-US" dirty="0" smtClean="0"/>
              <a:t>”?</a:t>
            </a:r>
          </a:p>
          <a:p>
            <a:pPr lvl="1"/>
            <a:r>
              <a:rPr lang="en-US" b="1" dirty="0" smtClean="0"/>
              <a:t>Nope. Need a “Join Entity” which comprises both of the Foreign Key entities plus the additional data you wish to store</a:t>
            </a:r>
          </a:p>
          <a:p>
            <a:pPr lvl="1"/>
            <a:r>
              <a:rPr lang="en-US" b="1" dirty="0" smtClean="0"/>
              <a:t>Then, you simply one-to-many on that Join Entity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Enlightenment: Cascade and </a:t>
            </a:r>
            <a:r>
              <a:rPr lang="en-US" dirty="0" err="1" smtClean="0"/>
              <a:t>linktable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8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 learned most of this stuff from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Bob Silverberg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Brian </a:t>
            </a:r>
            <a:r>
              <a:rPr lang="en-US" b="1" dirty="0" err="1" smtClean="0">
                <a:solidFill>
                  <a:srgbClr val="C00000"/>
                </a:solidFill>
              </a:rPr>
              <a:t>Kotek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Joe Rinehart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Mark Mandel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Barney </a:t>
            </a:r>
            <a:r>
              <a:rPr lang="en-US" b="1" dirty="0" err="1" smtClean="0">
                <a:solidFill>
                  <a:srgbClr val="C00000"/>
                </a:solidFill>
              </a:rPr>
              <a:t>Boisvert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Dan Vega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32 bottles of </a:t>
            </a:r>
            <a:r>
              <a:rPr lang="en-US" b="1" dirty="0" err="1" smtClean="0">
                <a:solidFill>
                  <a:srgbClr val="C00000"/>
                </a:solidFill>
              </a:rPr>
              <a:t>Dalwhinnie</a:t>
            </a:r>
            <a:r>
              <a:rPr lang="en-US" b="1" dirty="0" smtClean="0">
                <a:solidFill>
                  <a:srgbClr val="C00000"/>
                </a:solidFill>
              </a:rPr>
              <a:t> 15 year Scotch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Hours upon hours of suffering</a:t>
            </a:r>
          </a:p>
          <a:p>
            <a:pPr lvl="1"/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 my teachers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23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 you!</a:t>
            </a:r>
            <a:endParaRPr lang="en-US" dirty="0"/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457200" y="1905000"/>
            <a:ext cx="3581400" cy="423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 b="1">
                <a:solidFill>
                  <a:srgbClr val="558ED5"/>
                </a:solidFill>
                <a:latin typeface="Arial" charset="0"/>
              </a:rPr>
              <a:t>Marc Esher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>
                <a:solidFill>
                  <a:srgbClr val="558ED5"/>
                </a:solidFill>
                <a:latin typeface="Arial" charset="0"/>
              </a:rPr>
              <a:t>@marcesher on Twitter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3962400" y="19050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288" y="1905000"/>
            <a:ext cx="31305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3962400" y="6126480"/>
            <a:ext cx="1290638" cy="50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dirty="0">
                <a:latin typeface="Arial" charset="0"/>
              </a:rPr>
              <a:t>Test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7399338" y="6126480"/>
            <a:ext cx="1744662" cy="50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dirty="0">
                <a:latin typeface="Arial" charset="0"/>
              </a:rPr>
              <a:t>Be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Happy</a:t>
            </a:r>
          </a:p>
        </p:txBody>
      </p:sp>
    </p:spTree>
    <p:extLst>
      <p:ext uri="{BB962C8B-B14F-4D97-AF65-F5344CB8AC3E}">
        <p14:creationId xmlns:p14="http://schemas.microsoft.com/office/powerpoint/2010/main" val="322603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Logging</a:t>
            </a:r>
          </a:p>
          <a:p>
            <a:r>
              <a:rPr lang="en-US" dirty="0" err="1" smtClean="0"/>
              <a:t>ORMReload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10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143000"/>
            <a:ext cx="7408333" cy="6858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 smtClean="0">
                <a:solidFill>
                  <a:schemeClr val="bg1"/>
                </a:solidFill>
              </a:rPr>
              <a:t>logSQL</a:t>
            </a:r>
            <a:r>
              <a:rPr lang="en-US" sz="3600" b="1" dirty="0" smtClean="0">
                <a:solidFill>
                  <a:schemeClr val="bg1"/>
                </a:solidFill>
              </a:rPr>
              <a:t> = true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52728"/>
          </a:xfrm>
        </p:spPr>
        <p:txBody>
          <a:bodyPr/>
          <a:lstStyle/>
          <a:p>
            <a:r>
              <a:rPr lang="en-US" dirty="0" smtClean="0"/>
              <a:t>Essential ORM Settings: Logging</a:t>
            </a:r>
            <a:endParaRPr lang="en-US" dirty="0"/>
          </a:p>
        </p:txBody>
      </p:sp>
      <p:pic>
        <p:nvPicPr>
          <p:cNvPr id="2050" name="Picture 2" descr="C:\dev\projects\wwwroot\mxunit-cfmeetups\CFObjective_ORMZen\preso\simple_logg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09800"/>
            <a:ext cx="6192838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86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works in ColdFusion Builder or </a:t>
            </a:r>
            <a:r>
              <a:rPr lang="en-US" dirty="0" err="1" smtClean="0"/>
              <a:t>CFEclipse</a:t>
            </a:r>
            <a:r>
              <a:rPr lang="en-US" dirty="0" smtClean="0"/>
              <a:t> with the Adobe 8.0.1 Extensions</a:t>
            </a:r>
          </a:p>
          <a:p>
            <a:r>
              <a:rPr lang="en-US" dirty="0" smtClean="0"/>
              <a:t>Add the xxxxx-out.log file to the tail view</a:t>
            </a:r>
          </a:p>
          <a:p>
            <a:r>
              <a:rPr lang="en-US" dirty="0" smtClean="0"/>
              <a:t>Rejoice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SQL logging in Tail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03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SQL logging in Tail View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4" name="Picture 2" descr="C:\dev\projects\wwwroot\mxunit-cfmeetups\CFObjective_ORMZen\preso\logging_in_tail_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" y="18661"/>
            <a:ext cx="9128449" cy="693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38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1" y="2675467"/>
            <a:ext cx="8153400" cy="3450696"/>
          </a:xfrm>
        </p:spPr>
        <p:txBody>
          <a:bodyPr/>
          <a:lstStyle/>
          <a:p>
            <a:r>
              <a:rPr lang="en-US" dirty="0" smtClean="0"/>
              <a:t>If you *need* to see the parameters  for the SQL statements, turn it on</a:t>
            </a:r>
          </a:p>
          <a:p>
            <a:pPr lvl="1"/>
            <a:r>
              <a:rPr lang="en-US" dirty="0" smtClean="0"/>
              <a:t>WEB-INF/</a:t>
            </a:r>
            <a:r>
              <a:rPr lang="en-US" dirty="0" err="1" smtClean="0"/>
              <a:t>cfusion</a:t>
            </a:r>
            <a:r>
              <a:rPr lang="en-US" dirty="0" smtClean="0"/>
              <a:t>/log4j.properties</a:t>
            </a:r>
          </a:p>
          <a:p>
            <a:pPr lvl="1"/>
            <a:r>
              <a:rPr lang="en-US" dirty="0" smtClean="0"/>
              <a:t>Uncomment this line:</a:t>
            </a:r>
          </a:p>
          <a:p>
            <a:pPr lvl="2"/>
            <a:r>
              <a:rPr lang="en-US" dirty="0"/>
              <a:t>### Also log the parameter binding to the prepared statements.</a:t>
            </a:r>
          </a:p>
          <a:p>
            <a:pPr lvl="2"/>
            <a:r>
              <a:rPr lang="en-US" dirty="0"/>
              <a:t>#</a:t>
            </a:r>
            <a:r>
              <a:rPr lang="en-US" dirty="0" smtClean="0"/>
              <a:t>log4j.logger.org.hibernate.type=DEBUG</a:t>
            </a:r>
          </a:p>
          <a:p>
            <a:pPr lvl="1"/>
            <a:r>
              <a:rPr lang="en-US" dirty="0" smtClean="0"/>
              <a:t>This will get extremely noisy, so use with care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ORM Essentials: Parameter Logging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42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dev\projects\wwwroot\mxunit-cfmeetups\CFObjective_ORMZen\preso\hibernate_logging_with_paramet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0"/>
            <a:ext cx="6705600" cy="687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09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9827"/>
            <a:ext cx="7772400" cy="5360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58674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I’m an ORM King! </a:t>
            </a:r>
            <a:r>
              <a:rPr lang="en-US" sz="3600" b="1" dirty="0" err="1" smtClean="0"/>
              <a:t>Eaassssyyy</a:t>
            </a:r>
            <a:r>
              <a:rPr lang="en-US" sz="3600" b="1" dirty="0" smtClean="0"/>
              <a:t>!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4770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ANY changes to ORM components require </a:t>
            </a:r>
            <a:r>
              <a:rPr lang="en-US" dirty="0" err="1" smtClean="0"/>
              <a:t>ormReload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Sometimes, ORM will lose its mind and you’ll need to restart CF (It’s not often, but don’t be surprised by it)</a:t>
            </a:r>
          </a:p>
          <a:p>
            <a:r>
              <a:rPr lang="en-US" dirty="0" smtClean="0"/>
              <a:t>Usually control with a URL flag in </a:t>
            </a:r>
            <a:r>
              <a:rPr lang="en-US" dirty="0" err="1" smtClean="0"/>
              <a:t>onRequestStart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Don’t forget them in your </a:t>
            </a:r>
            <a:r>
              <a:rPr lang="en-US" dirty="0" err="1" smtClean="0"/>
              <a:t>MXUnit</a:t>
            </a:r>
            <a:r>
              <a:rPr lang="en-US" dirty="0" smtClean="0"/>
              <a:t> tests!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beforeTests</a:t>
            </a:r>
            <a:r>
              <a:rPr lang="en-US" dirty="0" smtClean="0"/>
              <a:t>() for best performance</a:t>
            </a:r>
          </a:p>
          <a:p>
            <a:pPr lvl="1"/>
            <a:endParaRPr lang="en-US" dirty="0" smtClean="0"/>
          </a:p>
          <a:p>
            <a:pPr marL="627063" lvl="2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ORM Essentials: </a:t>
            </a:r>
            <a:br>
              <a:rPr lang="en-US" dirty="0" smtClean="0"/>
            </a:br>
            <a:r>
              <a:rPr lang="en-US" dirty="0" err="1" smtClean="0"/>
              <a:t>ormReload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7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Essentials: </a:t>
            </a:r>
            <a:r>
              <a:rPr lang="en-US" dirty="0" err="1" smtClean="0"/>
              <a:t>ormReload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66950" y="5257800"/>
            <a:ext cx="5048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*For this presentation, I’ll include </a:t>
            </a:r>
            <a:r>
              <a:rPr lang="en-US" dirty="0" err="1" smtClean="0"/>
              <a:t>ormReload</a:t>
            </a:r>
            <a:r>
              <a:rPr lang="en-US" dirty="0" smtClean="0"/>
              <a:t>() at the top of each page so I don’t forget to do it</a:t>
            </a:r>
            <a:endParaRPr lang="en-US" dirty="0"/>
          </a:p>
        </p:txBody>
      </p:sp>
      <p:pic>
        <p:nvPicPr>
          <p:cNvPr id="5123" name="Picture 3" descr="C:\dev\projects\wwwroot\mxunit-cfmeetups\CFObjective_ORMZen\preso\ormre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8" y="2676525"/>
            <a:ext cx="5992812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60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trength, Natural Law, Z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43393"/>
            <a:ext cx="9177417" cy="537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57400" y="5102423"/>
            <a:ext cx="838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http://severity1.wordpress.com/2009/11/01/my-first-zen-wallpaper/strength_zen_naturallaw-2/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58674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OKOKOK… W. T. F.?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4545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images.wikia.com/simpsons/images/4/41/Itchy_and_Scratchy_Histor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706789"/>
            <a:ext cx="5848350" cy="510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088" y="1371600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effectLst>
                  <a:outerShdw blurRad="50800" dist="50800" dir="3000000" algn="ctr" rotWithShape="0">
                    <a:schemeClr val="bg1">
                      <a:lumMod val="50000"/>
                    </a:schemeClr>
                  </a:outerShdw>
                </a:effectLst>
              </a:rPr>
              <a:t>ORM</a:t>
            </a:r>
          </a:p>
        </p:txBody>
      </p:sp>
      <p:sp>
        <p:nvSpPr>
          <p:cNvPr id="13" name="Arc 12"/>
          <p:cNvSpPr/>
          <p:nvPr/>
        </p:nvSpPr>
        <p:spPr>
          <a:xfrm rot="4245087">
            <a:off x="6578165" y="118392"/>
            <a:ext cx="1502719" cy="3137861"/>
          </a:xfrm>
          <a:prstGeom prst="arc">
            <a:avLst>
              <a:gd name="adj1" fmla="val 15370964"/>
              <a:gd name="adj2" fmla="val 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0" y="511314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effectLst>
                  <a:outerShdw blurRad="50800" dist="50800" dir="3000000" algn="ctr" rotWithShape="0">
                    <a:schemeClr val="bg1">
                      <a:lumMod val="50000"/>
                    </a:schemeClr>
                  </a:outerShdw>
                </a:effectLst>
              </a:rPr>
              <a:t>ME</a:t>
            </a:r>
            <a:endParaRPr lang="en-US" sz="4000" dirty="0">
              <a:solidFill>
                <a:srgbClr val="FF0000"/>
              </a:solidFill>
              <a:effectLst>
                <a:outerShdw blurRad="50800" dist="50800" dir="3000000" algn="ctr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Arc 10"/>
          <p:cNvSpPr/>
          <p:nvPr/>
        </p:nvSpPr>
        <p:spPr>
          <a:xfrm rot="21033080" flipH="1">
            <a:off x="558265" y="1298548"/>
            <a:ext cx="1888534" cy="1733752"/>
          </a:xfrm>
          <a:prstGeom prst="arc">
            <a:avLst>
              <a:gd name="adj1" fmla="val 20511254"/>
              <a:gd name="adj2" fmla="val 6055391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78612" y="6474023"/>
            <a:ext cx="49129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http://simpsons.wikia.com/wiki/The_Itchy_%26_Scratchy_Show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9839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“Why won’t you delete?”</a:t>
            </a:r>
          </a:p>
          <a:p>
            <a:r>
              <a:rPr lang="en-US" dirty="0" smtClean="0"/>
              <a:t>“Why won’t you save</a:t>
            </a:r>
            <a:r>
              <a:rPr lang="en-US" dirty="0" smtClean="0"/>
              <a:t>?”</a:t>
            </a:r>
          </a:p>
          <a:p>
            <a:r>
              <a:rPr lang="en-US" dirty="0" smtClean="0"/>
              <a:t>“Why DID you save?”</a:t>
            </a:r>
            <a:endParaRPr lang="en-US" dirty="0" smtClean="0"/>
          </a:p>
          <a:p>
            <a:r>
              <a:rPr lang="en-US" dirty="0" smtClean="0"/>
              <a:t>“Why did you delete 800 records…</a:t>
            </a:r>
            <a:br>
              <a:rPr lang="en-US" dirty="0" smtClean="0"/>
            </a:br>
            <a:r>
              <a:rPr lang="en-US" dirty="0" smtClean="0"/>
              <a:t>              … and then insert 801?”</a:t>
            </a:r>
          </a:p>
          <a:p>
            <a:r>
              <a:rPr lang="en-US" dirty="0" smtClean="0"/>
              <a:t>“Why did you insert </a:t>
            </a:r>
            <a:r>
              <a:rPr lang="en-US" dirty="0"/>
              <a:t>into </a:t>
            </a:r>
            <a:r>
              <a:rPr lang="en-US" dirty="0" err="1"/>
              <a:t>MyTable</a:t>
            </a:r>
            <a:r>
              <a:rPr lang="en-US" dirty="0"/>
              <a:t> …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smtClean="0"/>
              <a:t>And then update  </a:t>
            </a:r>
            <a:r>
              <a:rPr lang="en-US" dirty="0" err="1"/>
              <a:t>MyTable</a:t>
            </a:r>
            <a:r>
              <a:rPr lang="en-US" dirty="0"/>
              <a:t> </a:t>
            </a:r>
            <a:r>
              <a:rPr lang="en-US" dirty="0" smtClean="0"/>
              <a:t>?”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 Hello to my </a:t>
            </a:r>
            <a:r>
              <a:rPr lang="en-US" dirty="0" err="1"/>
              <a:t>Leetle</a:t>
            </a:r>
            <a:r>
              <a:rPr lang="en-US" dirty="0"/>
              <a:t> Friends</a:t>
            </a:r>
          </a:p>
        </p:txBody>
      </p:sp>
    </p:spTree>
    <p:extLst>
      <p:ext uri="{BB962C8B-B14F-4D97-AF65-F5344CB8AC3E}">
        <p14:creationId xmlns:p14="http://schemas.microsoft.com/office/powerpoint/2010/main" val="190195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209800"/>
            <a:ext cx="7408333" cy="3916363"/>
          </a:xfrm>
        </p:spPr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en-US" dirty="0"/>
              <a:t>object references an unsaved transient instance - save the transient instance before flushing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“Cannot insert null into &lt;</a:t>
            </a:r>
            <a:r>
              <a:rPr lang="en-US" dirty="0" err="1" smtClean="0"/>
              <a:t>SomePrimaryKey</a:t>
            </a:r>
            <a:r>
              <a:rPr lang="en-US" dirty="0" smtClean="0"/>
              <a:t>&gt;…”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java.util.ConcurrentModificationException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“</a:t>
            </a:r>
            <a:r>
              <a:rPr lang="en-US" i="1" dirty="0"/>
              <a:t>failed to lazily initialize a collection of role: </a:t>
            </a:r>
            <a:r>
              <a:rPr lang="en-US" i="1" dirty="0" smtClean="0"/>
              <a:t>xxx, </a:t>
            </a:r>
            <a:r>
              <a:rPr lang="en-US" i="1" dirty="0"/>
              <a:t>no session or session was closed 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“</a:t>
            </a:r>
            <a:r>
              <a:rPr lang="en-US" i="1" dirty="0"/>
              <a:t>a different object with the same identifier value was already associated with the </a:t>
            </a:r>
            <a:r>
              <a:rPr lang="en-US" i="1" dirty="0" smtClean="0"/>
              <a:t>session</a:t>
            </a:r>
            <a:r>
              <a:rPr lang="en-US" dirty="0" smtClean="0"/>
              <a:t>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 their less-attractive cousins…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36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6125</TotalTime>
  <Words>1495</Words>
  <Application>Microsoft Office PowerPoint</Application>
  <PresentationFormat>On-screen Show (4:3)</PresentationFormat>
  <Paragraphs>237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Waveform</vt:lpstr>
      <vt:lpstr>ORM Zen</vt:lpstr>
      <vt:lpstr>Announcements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Say Hello to my Leetle Friends</vt:lpstr>
      <vt:lpstr>And their less-attractive cousins…</vt:lpstr>
      <vt:lpstr>PowerPoint Presentation</vt:lpstr>
      <vt:lpstr>PowerPoint Presentation</vt:lpstr>
      <vt:lpstr>This is my story</vt:lpstr>
      <vt:lpstr>This is my story</vt:lpstr>
      <vt:lpstr>Enlightenment, In One Slide</vt:lpstr>
      <vt:lpstr>Agenda</vt:lpstr>
      <vt:lpstr>Introducing, Our App</vt:lpstr>
      <vt:lpstr>The Application’s Concept</vt:lpstr>
      <vt:lpstr>PowerPoint Presentation</vt:lpstr>
      <vt:lpstr>Intro Demo</vt:lpstr>
      <vt:lpstr>Agenda</vt:lpstr>
      <vt:lpstr>Suffering – The Early Days</vt:lpstr>
      <vt:lpstr>Essential ORM Settings</vt:lpstr>
      <vt:lpstr>Essential ORM Settings:  Session Control</vt:lpstr>
      <vt:lpstr>ORM Essentials:  Wrap in Transaction</vt:lpstr>
      <vt:lpstr>Early Enlightenment</vt:lpstr>
      <vt:lpstr>Agenda</vt:lpstr>
      <vt:lpstr>Suffering</vt:lpstr>
      <vt:lpstr>Many-to-One</vt:lpstr>
      <vt:lpstr>Many-to-One Demo</vt:lpstr>
      <vt:lpstr>Many-to-One</vt:lpstr>
      <vt:lpstr>Enlightenment</vt:lpstr>
      <vt:lpstr>Agenda</vt:lpstr>
      <vt:lpstr>Suffering: one-to-many Gluttony</vt:lpstr>
      <vt:lpstr>Bidirectional Relationships</vt:lpstr>
      <vt:lpstr>One-to-Many Demo</vt:lpstr>
      <vt:lpstr>Enlightenment: Bidirectional is…</vt:lpstr>
      <vt:lpstr>Agenda</vt:lpstr>
      <vt:lpstr>One-to-Many: Linktables and Cascades</vt:lpstr>
      <vt:lpstr>Suffering</vt:lpstr>
      <vt:lpstr>Demo: Whither cascade?</vt:lpstr>
      <vt:lpstr>Enlightenment: Cascade and linktable</vt:lpstr>
      <vt:lpstr>Thanks to my teachers</vt:lpstr>
      <vt:lpstr>Thanks to you!</vt:lpstr>
      <vt:lpstr>Appendix</vt:lpstr>
      <vt:lpstr>Essential ORM Settings: Logging</vt:lpstr>
      <vt:lpstr>Viewing SQL logging in Tail View</vt:lpstr>
      <vt:lpstr>Viewing SQL logging in Tail View </vt:lpstr>
      <vt:lpstr>ORM Essentials: Parameter Logging</vt:lpstr>
      <vt:lpstr>PowerPoint Presentation</vt:lpstr>
      <vt:lpstr>ORM Essentials:  ormReload()</vt:lpstr>
      <vt:lpstr>ORM Essentials: ormReload()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</dc:creator>
  <cp:lastModifiedBy>marc</cp:lastModifiedBy>
  <cp:revision>96</cp:revision>
  <dcterms:created xsi:type="dcterms:W3CDTF">2011-03-07T01:55:11Z</dcterms:created>
  <dcterms:modified xsi:type="dcterms:W3CDTF">2011-03-15T02:23:58Z</dcterms:modified>
</cp:coreProperties>
</file>