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83" r:id="rId3"/>
    <p:sldId id="257" r:id="rId4"/>
    <p:sldId id="311" r:id="rId5"/>
    <p:sldId id="312" r:id="rId6"/>
    <p:sldId id="308" r:id="rId7"/>
    <p:sldId id="310" r:id="rId8"/>
    <p:sldId id="285" r:id="rId9"/>
    <p:sldId id="284" r:id="rId10"/>
    <p:sldId id="295" r:id="rId11"/>
    <p:sldId id="294" r:id="rId12"/>
    <p:sldId id="292" r:id="rId13"/>
    <p:sldId id="313" r:id="rId14"/>
    <p:sldId id="293" r:id="rId15"/>
    <p:sldId id="289" r:id="rId16"/>
    <p:sldId id="288" r:id="rId17"/>
    <p:sldId id="287" r:id="rId18"/>
    <p:sldId id="296" r:id="rId19"/>
    <p:sldId id="291" r:id="rId20"/>
    <p:sldId id="297" r:id="rId21"/>
    <p:sldId id="344" r:id="rId22"/>
    <p:sldId id="345" r:id="rId23"/>
    <p:sldId id="302" r:id="rId24"/>
    <p:sldId id="340" r:id="rId25"/>
    <p:sldId id="322" r:id="rId26"/>
    <p:sldId id="273" r:id="rId27"/>
    <p:sldId id="303" r:id="rId28"/>
    <p:sldId id="341" r:id="rId29"/>
    <p:sldId id="298" r:id="rId30"/>
    <p:sldId id="271" r:id="rId31"/>
    <p:sldId id="304" r:id="rId32"/>
    <p:sldId id="305" r:id="rId33"/>
    <p:sldId id="306" r:id="rId34"/>
    <p:sldId id="277" r:id="rId35"/>
    <p:sldId id="307" r:id="rId36"/>
    <p:sldId id="324" r:id="rId37"/>
    <p:sldId id="325" r:id="rId38"/>
    <p:sldId id="323" r:id="rId39"/>
    <p:sldId id="334" r:id="rId40"/>
    <p:sldId id="326" r:id="rId41"/>
    <p:sldId id="335" r:id="rId42"/>
    <p:sldId id="327" r:id="rId43"/>
    <p:sldId id="336" r:id="rId44"/>
    <p:sldId id="337" r:id="rId45"/>
    <p:sldId id="338" r:id="rId46"/>
    <p:sldId id="321" r:id="rId47"/>
    <p:sldId id="328" r:id="rId48"/>
    <p:sldId id="333" r:id="rId49"/>
    <p:sldId id="342" r:id="rId50"/>
    <p:sldId id="343" r:id="rId51"/>
    <p:sldId id="329" r:id="rId52"/>
    <p:sldId id="330" r:id="rId53"/>
    <p:sldId id="331" r:id="rId54"/>
    <p:sldId id="332" r:id="rId55"/>
    <p:sldId id="346" r:id="rId56"/>
    <p:sldId id="348" r:id="rId57"/>
    <p:sldId id="349" r:id="rId58"/>
    <p:sldId id="347" r:id="rId59"/>
    <p:sldId id="278" r:id="rId60"/>
    <p:sldId id="309" r:id="rId61"/>
    <p:sldId id="318" r:id="rId62"/>
    <p:sldId id="339" r:id="rId63"/>
    <p:sldId id="281" r:id="rId64"/>
    <p:sldId id="282" r:id="rId65"/>
    <p:sldId id="29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32" autoAdjust="0"/>
  </p:normalViewPr>
  <p:slideViewPr>
    <p:cSldViewPr>
      <p:cViewPr>
        <p:scale>
          <a:sx n="51" d="100"/>
          <a:sy n="51" d="100"/>
        </p:scale>
        <p:origin x="-3354" y="-9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34D88-0871-44C9-8176-DC4F009389D7}" type="datetimeFigureOut">
              <a:rPr lang="en-US" smtClean="0"/>
              <a:t>4/30/2012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56C9CB-02E9-46E8-8F88-300ACCB0EB4A}" type="slidenum">
              <a:rPr lang="en-US" smtClean="0"/>
              <a:t>‹#›</a:t>
            </a:fld>
            <a:endParaRPr lang="en-US"/>
          </a:p>
        </p:txBody>
      </p:sp>
    </p:spTree>
    <p:extLst>
      <p:ext uri="{BB962C8B-B14F-4D97-AF65-F5344CB8AC3E}">
        <p14:creationId xmlns:p14="http://schemas.microsoft.com/office/powerpoint/2010/main" val="4176726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Oak_(programming_languag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cp.org/en/jsr/detail?id=16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previous job, I had</a:t>
            </a:r>
            <a:r>
              <a:rPr lang="en-US" baseline="0" dirty="0" smtClean="0"/>
              <a:t> much success converting older, brittle ColdFusion applications into multi-threaded Java applications. It was during that time that I learned all about concurrency.</a:t>
            </a:r>
          </a:p>
          <a:p>
            <a:endParaRPr lang="en-US" baseline="0" dirty="0" smtClean="0"/>
          </a:p>
          <a:p>
            <a:r>
              <a:rPr lang="en-US" baseline="0" dirty="0" smtClean="0"/>
              <a:t>True story, In 2004 I wrote my first Java program that used concurrency.  My first “concurrent” program didn’t use threads. Instead, I was firing up brand new JVM instances and passing command line arguments to it… from another java program.</a:t>
            </a:r>
          </a:p>
          <a:p>
            <a:endParaRPr lang="en-US" baseline="0" dirty="0" smtClean="0"/>
          </a:p>
          <a:p>
            <a:r>
              <a:rPr lang="en-US" baseline="0" dirty="0" smtClean="0"/>
              <a:t>I was stupid! I’ve learned a lot since then, and that’s what I’m here to talk about.</a:t>
            </a:r>
          </a:p>
          <a:p>
            <a:endParaRPr lang="en-US" baseline="0" dirty="0" smtClean="0"/>
          </a:p>
          <a:p>
            <a:r>
              <a:rPr lang="en-US" baseline="0" dirty="0" smtClean="0"/>
              <a:t>My hope is that now that we have proper concurrency in ColdFusion, you will not find yourself in a position where rewriting in Java is the best solution</a:t>
            </a:r>
            <a:endParaRPr lang="en-US" dirty="0" smtClean="0"/>
          </a:p>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8</a:t>
            </a:fld>
            <a:endParaRPr lang="en-US"/>
          </a:p>
        </p:txBody>
      </p:sp>
    </p:spTree>
    <p:extLst>
      <p:ext uri="{BB962C8B-B14F-4D97-AF65-F5344CB8AC3E}">
        <p14:creationId xmlns:p14="http://schemas.microsoft.com/office/powerpoint/2010/main" val="384020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29</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47</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48</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49</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50</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51</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 I was going to show you how to do all of this with the java objects directly; however, while developing the presentation</a:t>
            </a:r>
            <a:r>
              <a:rPr lang="en-US" baseline="0" dirty="0" smtClean="0"/>
              <a:t> and all the examples, patterns emerged and it was obvious that a library needed to be written to kind of lube the friction between CF and Java.</a:t>
            </a:r>
          </a:p>
          <a:p>
            <a:endParaRPr lang="en-US" baseline="0" dirty="0" smtClean="0"/>
          </a:p>
          <a:p>
            <a:r>
              <a:rPr lang="en-US" baseline="0" dirty="0" smtClean="0"/>
              <a:t>Very important to know though that it’s not a “wrapper” library… I’m not hiding Java from you… just making it a bit easier to contend with.</a:t>
            </a:r>
          </a:p>
          <a:p>
            <a:endParaRPr lang="en-US" baseline="0" dirty="0" smtClean="0"/>
          </a:p>
          <a:p>
            <a:r>
              <a:rPr lang="en-US" baseline="0" dirty="0" smtClean="0"/>
              <a:t>And if you don’t want to use it but want to work with Java directly, you can either look at </a:t>
            </a:r>
            <a:r>
              <a:rPr lang="en-US" baseline="0" dirty="0" err="1" smtClean="0"/>
              <a:t>cfconcurrent’s</a:t>
            </a:r>
            <a:r>
              <a:rPr lang="en-US" baseline="0" dirty="0" smtClean="0"/>
              <a:t> code, or look in the code samples that you can download with this presentation</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55</a:t>
            </a:fld>
            <a:endParaRPr lang="en-US"/>
          </a:p>
        </p:txBody>
      </p:sp>
    </p:spTree>
    <p:extLst>
      <p:ext uri="{BB962C8B-B14F-4D97-AF65-F5344CB8AC3E}">
        <p14:creationId xmlns:p14="http://schemas.microsoft.com/office/powerpoint/2010/main" val="126761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10</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Born from the Oak programming language, originally intended for programming smart appliances</a:t>
            </a:r>
          </a:p>
          <a:p>
            <a:endParaRPr lang="en-US" dirty="0" smtClean="0"/>
          </a:p>
          <a:p>
            <a:r>
              <a:rPr lang="en-US" dirty="0" smtClean="0">
                <a:hlinkClick r:id="rId3"/>
              </a:rPr>
              <a:t>http://en.wikipedia.org/wiki/Oak_(programming_language)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11</a:t>
            </a:fld>
            <a:endParaRPr lang="en-US"/>
          </a:p>
        </p:txBody>
      </p:sp>
    </p:spTree>
    <p:extLst>
      <p:ext uri="{BB962C8B-B14F-4D97-AF65-F5344CB8AC3E}">
        <p14:creationId xmlns:p14="http://schemas.microsoft.com/office/powerpoint/2010/main" val="217412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2.3 What need of the Java community will be addressed by the proposed specification?</a:t>
            </a:r>
          </a:p>
          <a:p>
            <a:r>
              <a:rPr lang="en-US" sz="1200" b="0" i="0" kern="1200" dirty="0" smtClean="0">
                <a:solidFill>
                  <a:schemeClr val="tx1"/>
                </a:solidFill>
                <a:effectLst/>
                <a:latin typeface="+mn-lt"/>
                <a:ea typeface="+mn-ea"/>
                <a:cs typeface="+mn-cs"/>
              </a:rPr>
              <a:t>Low level threading primitives, such as synchronized blocks, </a:t>
            </a:r>
            <a:r>
              <a:rPr lang="en-US" sz="1200" b="0" i="0" kern="1200" dirty="0" err="1" smtClean="0">
                <a:solidFill>
                  <a:schemeClr val="tx1"/>
                </a:solidFill>
                <a:effectLst/>
                <a:latin typeface="+mn-lt"/>
                <a:ea typeface="+mn-ea"/>
                <a:cs typeface="+mn-cs"/>
              </a:rPr>
              <a:t>Object.wait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Object.notify</a:t>
            </a:r>
            <a:r>
              <a:rPr lang="en-US" sz="1200" b="0" i="0" kern="1200" dirty="0" smtClean="0">
                <a:solidFill>
                  <a:schemeClr val="tx1"/>
                </a:solidFill>
                <a:effectLst/>
                <a:latin typeface="+mn-lt"/>
                <a:ea typeface="+mn-ea"/>
                <a:cs typeface="+mn-cs"/>
              </a:rPr>
              <a:t>, are insufficient for many programming tasks. As a result, application programmers are often forced to implement their own higher level concurrency facilities. This results in enormous duplication of effort. Further, such facilities are notoriously hard to get right and even more difficult to optimize. The concurrency facilities written by application programmers are often incorrect or inefficient. Offering a standard set of concurrency utilities will ease the task of writing a wide variety of multithreaded applications and generally improve the quality of the applications that use them.</a:t>
            </a:r>
          </a:p>
          <a:p>
            <a:r>
              <a:rPr lang="en-US" sz="1200" b="1" i="0" kern="1200" dirty="0" smtClean="0">
                <a:solidFill>
                  <a:schemeClr val="tx1"/>
                </a:solidFill>
                <a:effectLst/>
                <a:latin typeface="+mn-lt"/>
                <a:ea typeface="+mn-ea"/>
                <a:cs typeface="+mn-cs"/>
              </a:rPr>
              <a:t>2.4 Why isn't this need met by existing specifications?</a:t>
            </a:r>
          </a:p>
          <a:p>
            <a:r>
              <a:rPr lang="en-US" sz="1200" b="0" i="0" kern="1200" dirty="0" smtClean="0">
                <a:solidFill>
                  <a:schemeClr val="tx1"/>
                </a:solidFill>
                <a:effectLst/>
                <a:latin typeface="+mn-lt"/>
                <a:ea typeface="+mn-ea"/>
                <a:cs typeface="+mn-cs"/>
              </a:rPr>
              <a:t>Currently, developers can use only the concurrency control constructs provided in the Java language itself. These are too low level for some applications, and are incomplete for others.</a:t>
            </a:r>
          </a:p>
          <a:p>
            <a:endParaRPr lang="en-US" dirty="0" smtClean="0"/>
          </a:p>
          <a:p>
            <a:r>
              <a:rPr lang="en-US" dirty="0" smtClean="0">
                <a:hlinkClick r:id="rId3"/>
              </a:rPr>
              <a:t>http://jcp.org/en/jsr/detail?id=166</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14</a:t>
            </a:fld>
            <a:endParaRPr lang="en-US"/>
          </a:p>
        </p:txBody>
      </p:sp>
    </p:spTree>
    <p:extLst>
      <p:ext uri="{BB962C8B-B14F-4D97-AF65-F5344CB8AC3E}">
        <p14:creationId xmlns:p14="http://schemas.microsoft.com/office/powerpoint/2010/main" val="351785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16</a:t>
            </a:fld>
            <a:endParaRPr lang="en-US"/>
          </a:p>
        </p:txBody>
      </p:sp>
    </p:spTree>
    <p:extLst>
      <p:ext uri="{BB962C8B-B14F-4D97-AF65-F5344CB8AC3E}">
        <p14:creationId xmlns:p14="http://schemas.microsoft.com/office/powerpoint/2010/main" val="315247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sentence of Brian Goetz’s “Java Concurrency in Practice”, the seminal</a:t>
            </a:r>
            <a:r>
              <a:rPr lang="en-US" baseline="0" dirty="0" smtClean="0"/>
              <a:t> work on the topic</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17</a:t>
            </a:fld>
            <a:endParaRPr lang="en-US"/>
          </a:p>
        </p:txBody>
      </p:sp>
    </p:spTree>
    <p:extLst>
      <p:ext uri="{BB962C8B-B14F-4D97-AF65-F5344CB8AC3E}">
        <p14:creationId xmlns:p14="http://schemas.microsoft.com/office/powerpoint/2010/main" val="250190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CFThread</a:t>
            </a:r>
            <a:r>
              <a:rPr lang="en-US" dirty="0" smtClean="0"/>
              <a:t> is the only concurrency abstraction available in ColdFusion. It is the lowest-level abstraction available.</a:t>
            </a:r>
            <a:r>
              <a:rPr lang="en-US" baseline="0" dirty="0" smtClean="0"/>
              <a:t> Threads are nearly universally shunned as too difficult to program directly; no sane programmer on the JVM would think of using threads, given the other options available</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19</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20</a:t>
            </a:fld>
            <a:endParaRPr lang="en-US"/>
          </a:p>
        </p:txBody>
      </p:sp>
    </p:spTree>
    <p:extLst>
      <p:ext uri="{BB962C8B-B14F-4D97-AF65-F5344CB8AC3E}">
        <p14:creationId xmlns:p14="http://schemas.microsoft.com/office/powerpoint/2010/main" val="14355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don’t want to spend 45 minutes depressing</a:t>
            </a:r>
            <a:r>
              <a:rPr lang="en-US" baseline="0" dirty="0" smtClean="0"/>
              <a:t> you with sky-is-falling talk of how hard threads are for real-world problems.</a:t>
            </a:r>
          </a:p>
          <a:p>
            <a:endParaRPr lang="en-US" baseline="0" dirty="0" smtClean="0"/>
          </a:p>
          <a:p>
            <a:r>
              <a:rPr lang="en-US" baseline="0" dirty="0" smtClean="0"/>
              <a:t>I want to show you how to be awesome.</a:t>
            </a:r>
          </a:p>
          <a:p>
            <a:endParaRPr lang="en-US" baseline="0" dirty="0" smtClean="0"/>
          </a:p>
          <a:p>
            <a:r>
              <a:rPr lang="en-US" baseline="0" dirty="0" smtClean="0"/>
              <a:t>And when you talk about awesome and </a:t>
            </a:r>
            <a:r>
              <a:rPr lang="en-US" baseline="0" dirty="0" err="1" smtClean="0"/>
              <a:t>coldfusion</a:t>
            </a:r>
            <a:r>
              <a:rPr lang="en-US" baseline="0" dirty="0" smtClean="0"/>
              <a:t>, you have to start with Mark Mandel.</a:t>
            </a:r>
            <a:endParaRPr lang="en-US" dirty="0"/>
          </a:p>
        </p:txBody>
      </p:sp>
      <p:sp>
        <p:nvSpPr>
          <p:cNvPr id="4" name="Slide Number Placeholder 3"/>
          <p:cNvSpPr>
            <a:spLocks noGrp="1"/>
          </p:cNvSpPr>
          <p:nvPr>
            <p:ph type="sldNum" sz="quarter" idx="10"/>
          </p:nvPr>
        </p:nvSpPr>
        <p:spPr/>
        <p:txBody>
          <a:bodyPr/>
          <a:lstStyle/>
          <a:p>
            <a:fld id="{6C56C9CB-02E9-46E8-8F88-300ACCB0EB4A}" type="slidenum">
              <a:rPr lang="en-US" smtClean="0"/>
              <a:t>28</a:t>
            </a:fld>
            <a:endParaRPr lang="en-US"/>
          </a:p>
        </p:txBody>
      </p:sp>
    </p:spTree>
    <p:extLst>
      <p:ext uri="{BB962C8B-B14F-4D97-AF65-F5344CB8AC3E}">
        <p14:creationId xmlns:p14="http://schemas.microsoft.com/office/powerpoint/2010/main" val="425857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AA3A7-703C-498A-BF23-FBC4F5178255}"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AA3A7-703C-498A-BF23-FBC4F5178255}" type="datetimeFigureOut">
              <a:rPr lang="en-US" smtClean="0"/>
              <a:t>4/30/2012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1AA3A7-703C-498A-BF23-FBC4F5178255}" type="datetimeFigureOut">
              <a:rPr lang="en-US" smtClean="0"/>
              <a:t>4/30/2012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91AA3A7-703C-498A-BF23-FBC4F5178255}" type="datetimeFigureOut">
              <a:rPr lang="en-US" smtClean="0"/>
              <a:t>4/30/2012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8D08E-DE74-4D1E-AAEF-8423551AE4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AA3A7-703C-498A-BF23-FBC4F5178255}"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8D08E-DE74-4D1E-AAEF-8423551AE42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91AA3A7-703C-498A-BF23-FBC4F5178255}" type="datetimeFigureOut">
              <a:rPr lang="en-US" smtClean="0"/>
              <a:t>4/30/2012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18D08E-DE74-4D1E-AAEF-8423551AE42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Concurrency Zen</a:t>
            </a:r>
            <a:br>
              <a:rPr lang="en-US" dirty="0" smtClean="0"/>
            </a:br>
            <a:endParaRPr lang="en-US" dirty="0"/>
          </a:p>
        </p:txBody>
      </p:sp>
      <p:sp>
        <p:nvSpPr>
          <p:cNvPr id="3" name="Subtitle 2"/>
          <p:cNvSpPr>
            <a:spLocks noGrp="1"/>
          </p:cNvSpPr>
          <p:nvPr>
            <p:ph type="subTitle" idx="1"/>
          </p:nvPr>
        </p:nvSpPr>
        <p:spPr>
          <a:xfrm>
            <a:off x="914400" y="3352800"/>
            <a:ext cx="7696200" cy="2057399"/>
          </a:xfrm>
        </p:spPr>
        <p:txBody>
          <a:bodyPr>
            <a:noAutofit/>
          </a:bodyPr>
          <a:lstStyle/>
          <a:p>
            <a:r>
              <a:rPr lang="en-US" sz="2800" dirty="0" smtClean="0"/>
              <a:t>Marc </a:t>
            </a:r>
            <a:r>
              <a:rPr lang="en-US" sz="2800" dirty="0" err="1" smtClean="0"/>
              <a:t>Esher</a:t>
            </a:r>
            <a:endParaRPr lang="en-US" sz="2800" dirty="0" smtClean="0"/>
          </a:p>
          <a:p>
            <a:r>
              <a:rPr lang="en-US" sz="2800" dirty="0" err="1"/>
              <a:t>c</a:t>
            </a:r>
            <a:r>
              <a:rPr lang="en-US" sz="2800" dirty="0" err="1" smtClean="0"/>
              <a:t>f.Objective</a:t>
            </a:r>
            <a:r>
              <a:rPr lang="en-US" sz="2800" dirty="0" smtClean="0"/>
              <a:t>() 2012</a:t>
            </a:r>
          </a:p>
          <a:p>
            <a:r>
              <a:rPr lang="en-US" sz="2800" dirty="0" smtClean="0"/>
              <a:t>http://bit.ly/cfconcurrencyzen</a:t>
            </a:r>
            <a:endParaRPr lang="en-US" sz="2800" dirty="0"/>
          </a:p>
        </p:txBody>
      </p:sp>
    </p:spTree>
    <p:extLst>
      <p:ext uri="{BB962C8B-B14F-4D97-AF65-F5344CB8AC3E}">
        <p14:creationId xmlns:p14="http://schemas.microsoft.com/office/powerpoint/2010/main" val="57544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1995</a:t>
            </a:r>
            <a:endParaRPr lang="en-US" dirty="0"/>
          </a:p>
        </p:txBody>
      </p:sp>
      <p:sp>
        <p:nvSpPr>
          <p:cNvPr id="5" name="Content Placeholder 1"/>
          <p:cNvSpPr txBox="1">
            <a:spLocks/>
          </p:cNvSpPr>
          <p:nvPr/>
        </p:nvSpPr>
        <p:spPr>
          <a:xfrm>
            <a:off x="1371600" y="34290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Cold Fusion 1.0 </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8100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1996</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JDK 1.0 Released</a:t>
            </a: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Threads from the start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496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1998</a:t>
            </a:r>
            <a:br>
              <a:rPr lang="en-US" dirty="0" smtClean="0"/>
            </a:br>
            <a:r>
              <a:rPr lang="en-US" dirty="0" smtClean="0"/>
              <a:t>(CF 3.1 / CF 4.0)</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err="1">
                <a:solidFill>
                  <a:srgbClr val="002060"/>
                </a:solidFill>
                <a:effectLst>
                  <a:outerShdw blurRad="50800" dist="38100" dir="2700000" algn="tl" rotWithShape="0">
                    <a:prstClr val="black">
                      <a:alpha val="40000"/>
                    </a:prstClr>
                  </a:outerShdw>
                </a:effectLst>
              </a:rPr>
              <a:t>u</a:t>
            </a:r>
            <a:r>
              <a:rPr lang="en-US" sz="4400" dirty="0" err="1" smtClean="0">
                <a:solidFill>
                  <a:srgbClr val="002060"/>
                </a:solidFill>
                <a:effectLst>
                  <a:outerShdw blurRad="50800" dist="38100" dir="2700000" algn="tl" rotWithShape="0">
                    <a:prstClr val="black">
                      <a:alpha val="40000"/>
                    </a:prstClr>
                  </a:outerShdw>
                </a:effectLst>
              </a:rPr>
              <a:t>til.concurrent</a:t>
            </a:r>
            <a:r>
              <a:rPr lang="en-US" sz="4400" dirty="0" smtClean="0">
                <a:solidFill>
                  <a:srgbClr val="002060"/>
                </a:solidFill>
                <a:effectLst>
                  <a:outerShdw blurRad="50800" dist="38100" dir="2700000" algn="tl" rotWithShape="0">
                    <a:prstClr val="black">
                      <a:alpha val="40000"/>
                    </a:prstClr>
                  </a:outerShdw>
                </a:effectLst>
              </a:rPr>
              <a:t> 1.0 Released</a:t>
            </a:r>
          </a:p>
          <a:p>
            <a:pPr marL="0" indent="0">
              <a:buFont typeface="Symbol" pitchFamily="18" charset="2"/>
              <a:buNone/>
            </a:pPr>
            <a:r>
              <a:rPr lang="en-US" sz="4400" dirty="0">
                <a:solidFill>
                  <a:srgbClr val="002060"/>
                </a:solidFill>
                <a:effectLst>
                  <a:outerShdw blurRad="50800" dist="38100" dir="2700000" algn="tl" rotWithShape="0">
                    <a:prstClr val="black">
                      <a:alpha val="40000"/>
                    </a:prstClr>
                  </a:outerShdw>
                </a:effectLst>
              </a:rPr>
              <a:t> </a:t>
            </a:r>
            <a:r>
              <a:rPr lang="en-US" sz="4400" dirty="0" smtClean="0">
                <a:solidFill>
                  <a:srgbClr val="002060"/>
                </a:solidFill>
                <a:effectLst>
                  <a:outerShdw blurRad="50800" dist="38100" dir="2700000" algn="tl" rotWithShape="0">
                    <a:prstClr val="black">
                      <a:alpha val="40000"/>
                    </a:prstClr>
                  </a:outerShdw>
                </a:effectLst>
              </a:rPr>
              <a:t> -- Doug Lea</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371600" y="4500034"/>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Foundations of the JCF</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08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1999</a:t>
            </a:r>
            <a:br>
              <a:rPr lang="en-US" dirty="0" smtClean="0"/>
            </a:br>
            <a:r>
              <a:rPr lang="en-US" dirty="0" smtClean="0"/>
              <a:t>(CF 4.5)</a:t>
            </a:r>
            <a:endParaRPr lang="en-US" dirty="0"/>
          </a:p>
        </p:txBody>
      </p:sp>
      <p:sp>
        <p:nvSpPr>
          <p:cNvPr id="5" name="Content Placeholder 1"/>
          <p:cNvSpPr txBox="1">
            <a:spLocks/>
          </p:cNvSpPr>
          <p:nvPr/>
        </p:nvSpPr>
        <p:spPr>
          <a:xfrm>
            <a:off x="1371600" y="5410200"/>
            <a:ext cx="6629400" cy="9101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Season 1</a:t>
            </a:r>
            <a:endParaRPr lang="en-US" sz="4400" dirty="0">
              <a:solidFill>
                <a:srgbClr val="FF0000"/>
              </a:solidFill>
              <a:effectLst>
                <a:outerShdw blurRad="50800" dist="38100" dir="2700000" algn="tl" rotWithShape="0">
                  <a:prstClr val="black">
                    <a:alpha val="40000"/>
                  </a:prstClr>
                </a:outerShdw>
              </a:effectLst>
            </a:endParaRPr>
          </a:p>
        </p:txBody>
      </p:sp>
      <p:pic>
        <p:nvPicPr>
          <p:cNvPr id="10242" name="Picture 2" descr="http://upload.wikimedia.org/wikipedia/en/thumb/5/5c/Spongebob-squarepants.png/180px-Spongebob-squarepa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286000"/>
            <a:ext cx="1714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2002</a:t>
            </a:r>
            <a:br>
              <a:rPr lang="en-US" dirty="0" smtClean="0"/>
            </a:br>
            <a:r>
              <a:rPr lang="en-US" dirty="0" smtClean="0"/>
              <a:t>(CF MX 6.0)</a:t>
            </a:r>
            <a:endParaRPr lang="en-US" dirty="0"/>
          </a:p>
        </p:txBody>
      </p:sp>
      <p:sp>
        <p:nvSpPr>
          <p:cNvPr id="4" name="Content Placeholder 1"/>
          <p:cNvSpPr txBox="1">
            <a:spLocks/>
          </p:cNvSpPr>
          <p:nvPr/>
        </p:nvSpPr>
        <p:spPr>
          <a:xfrm>
            <a:off x="533400" y="2667000"/>
            <a:ext cx="76962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JSR 166 Expert Group Formation</a:t>
            </a:r>
            <a:endParaRPr lang="en-US" sz="40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Birth of </a:t>
            </a:r>
            <a:r>
              <a:rPr lang="en-US" sz="4400" dirty="0" err="1" smtClean="0">
                <a:solidFill>
                  <a:srgbClr val="FF0000"/>
                </a:solidFill>
                <a:effectLst>
                  <a:outerShdw blurRad="50800" dist="38100" dir="2700000" algn="tl" rotWithShape="0">
                    <a:prstClr val="black">
                      <a:alpha val="40000"/>
                    </a:prstClr>
                  </a:outerShdw>
                </a:effectLst>
              </a:rPr>
              <a:t>java.util.concurrent</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6753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2004</a:t>
            </a:r>
            <a:br>
              <a:rPr lang="en-US" dirty="0" smtClean="0"/>
            </a:br>
            <a:r>
              <a:rPr lang="en-US" dirty="0" smtClean="0"/>
              <a:t>(CF MX 6.1)</a:t>
            </a:r>
            <a:endParaRPr lang="en-US" dirty="0"/>
          </a:p>
        </p:txBody>
      </p:sp>
      <p:sp>
        <p:nvSpPr>
          <p:cNvPr id="4" name="Content Placeholder 1"/>
          <p:cNvSpPr txBox="1">
            <a:spLocks/>
          </p:cNvSpPr>
          <p:nvPr/>
        </p:nvSpPr>
        <p:spPr>
          <a:xfrm>
            <a:off x="533400" y="2667000"/>
            <a:ext cx="6189133"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J2sE 5.0 Released</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1143000" y="4129273"/>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Concurrency Framework (JCF)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10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9218" name="Picture 2" descr="C:\dev\projects\wwwroot\mxunit-cfmeetups\CFObjective_2012_Concurrency\preso\borom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0"/>
            <a:ext cx="67056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60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85344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“Java Concurrency in Practice” Published</a:t>
            </a:r>
          </a:p>
          <a:p>
            <a:pPr marL="0" indent="0">
              <a:buNone/>
            </a:pPr>
            <a:r>
              <a:rPr lang="en-US" sz="4000" dirty="0">
                <a:solidFill>
                  <a:srgbClr val="002060"/>
                </a:solidFill>
                <a:effectLst>
                  <a:outerShdw blurRad="50800" dist="38100" dir="2700000" algn="tl" rotWithShape="0">
                    <a:prstClr val="black">
                      <a:alpha val="40000"/>
                    </a:prstClr>
                  </a:outerShdw>
                </a:effectLst>
              </a:rPr>
              <a:t> </a:t>
            </a:r>
            <a:r>
              <a:rPr lang="en-US" sz="4000" dirty="0" smtClean="0">
                <a:solidFill>
                  <a:srgbClr val="002060"/>
                </a:solidFill>
                <a:effectLst>
                  <a:outerShdw blurRad="50800" dist="38100" dir="2700000" algn="tl" rotWithShape="0">
                    <a:prstClr val="black">
                      <a:alpha val="40000"/>
                    </a:prstClr>
                  </a:outerShdw>
                </a:effectLst>
              </a:rPr>
              <a:t> --Brian Goetz</a:t>
            </a:r>
            <a:endParaRPr lang="en-US" sz="4000" dirty="0">
              <a:solidFill>
                <a:srgbClr val="002060"/>
              </a:solidFill>
              <a:effectLst>
                <a:outerShdw blurRad="50800" dist="38100" dir="2700000" algn="tl" rotWithShape="0">
                  <a:prstClr val="black">
                    <a:alpha val="40000"/>
                  </a:prstClr>
                </a:outerShdw>
              </a:effectLst>
            </a:endParaRPr>
          </a:p>
        </p:txBody>
      </p:sp>
      <p:sp>
        <p:nvSpPr>
          <p:cNvPr id="3" name="Title 2"/>
          <p:cNvSpPr>
            <a:spLocks noGrp="1"/>
          </p:cNvSpPr>
          <p:nvPr>
            <p:ph type="title"/>
          </p:nvPr>
        </p:nvSpPr>
        <p:spPr/>
        <p:txBody>
          <a:bodyPr>
            <a:normAutofit fontScale="90000"/>
          </a:bodyPr>
          <a:lstStyle/>
          <a:p>
            <a:r>
              <a:rPr lang="en-US" dirty="0" smtClean="0"/>
              <a:t>2006</a:t>
            </a:r>
            <a:br>
              <a:rPr lang="en-US" dirty="0" smtClean="0"/>
            </a:br>
            <a:r>
              <a:rPr lang="en-US" dirty="0" smtClean="0"/>
              <a:t>(CF 7.0.2)</a:t>
            </a:r>
            <a:endParaRPr lang="en-US" dirty="0"/>
          </a:p>
        </p:txBody>
      </p:sp>
      <p:sp>
        <p:nvSpPr>
          <p:cNvPr id="4" name="Content Placeholder 1"/>
          <p:cNvSpPr txBox="1">
            <a:spLocks/>
          </p:cNvSpPr>
          <p:nvPr/>
        </p:nvSpPr>
        <p:spPr>
          <a:xfrm>
            <a:off x="381001" y="4199467"/>
            <a:ext cx="8381999"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a:solidFill>
                  <a:srgbClr val="002060"/>
                </a:solidFill>
                <a:effectLst>
                  <a:outerShdw blurRad="50800" dist="38100" dir="2700000" algn="tl" rotWithShape="0">
                    <a:prstClr val="black">
                      <a:alpha val="40000"/>
                    </a:prstClr>
                  </a:outerShdw>
                </a:effectLst>
              </a:rPr>
              <a:t>Writing correct programs is hard</a:t>
            </a:r>
            <a:r>
              <a:rPr lang="en-US" sz="4400" dirty="0" smtClean="0">
                <a:solidFill>
                  <a:srgbClr val="00206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writing </a:t>
            </a:r>
            <a:r>
              <a:rPr lang="en-US" sz="4400" b="1" dirty="0" smtClean="0">
                <a:solidFill>
                  <a:srgbClr val="FF0000"/>
                </a:solidFill>
                <a:effectLst>
                  <a:outerShdw blurRad="50800" dist="38100" dir="2700000" algn="tl" rotWithShape="0">
                    <a:prstClr val="black">
                      <a:alpha val="40000"/>
                    </a:prstClr>
                  </a:outerShdw>
                </a:effectLst>
              </a:rPr>
              <a:t>correct</a:t>
            </a:r>
            <a:r>
              <a:rPr lang="en-US" sz="4400" dirty="0" smtClean="0">
                <a:solidFill>
                  <a:srgbClr val="FF0000"/>
                </a:solidFill>
                <a:effectLst>
                  <a:outerShdw blurRad="50800" dist="38100" dir="2700000" algn="tl" rotWithShape="0">
                    <a:prstClr val="black">
                      <a:alpha val="40000"/>
                    </a:prstClr>
                  </a:outerShdw>
                </a:effectLst>
              </a:rPr>
              <a:t> concurrent programs is harder.”</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146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675467"/>
            <a:ext cx="8153400" cy="3450696"/>
          </a:xfrm>
        </p:spPr>
        <p:txBody>
          <a:bodyPr/>
          <a:lstStyle/>
          <a:p>
            <a:r>
              <a:rPr lang="en-US" dirty="0" smtClean="0"/>
              <a:t>13 years after CF 1.0</a:t>
            </a:r>
          </a:p>
          <a:p>
            <a:r>
              <a:rPr lang="en-US" dirty="0" smtClean="0"/>
              <a:t>12 years after JDK 1.0</a:t>
            </a:r>
          </a:p>
          <a:p>
            <a:r>
              <a:rPr lang="en-US" dirty="0" smtClean="0"/>
              <a:t>10 years after the birth of modern concurrency on the JVM</a:t>
            </a:r>
          </a:p>
          <a:p>
            <a:r>
              <a:rPr lang="en-US" dirty="0" smtClean="0"/>
              <a:t>4 years after JCF introduced</a:t>
            </a:r>
          </a:p>
          <a:p>
            <a:r>
              <a:rPr lang="en-US" dirty="0" smtClean="0"/>
              <a:t>2 years after </a:t>
            </a:r>
            <a:r>
              <a:rPr lang="en-US" dirty="0" err="1" smtClean="0"/>
              <a:t>JCiP</a:t>
            </a:r>
            <a:r>
              <a:rPr lang="en-US" dirty="0" smtClean="0"/>
              <a:t> demonstrates the difficulties of concurrency</a:t>
            </a:r>
          </a:p>
          <a:p>
            <a:r>
              <a:rPr lang="en-US" dirty="0" smtClean="0"/>
              <a:t>……</a:t>
            </a:r>
            <a:endParaRPr lang="en-US" dirty="0"/>
          </a:p>
        </p:txBody>
      </p:sp>
      <p:sp>
        <p:nvSpPr>
          <p:cNvPr id="3" name="Title 2"/>
          <p:cNvSpPr>
            <a:spLocks noGrp="1"/>
          </p:cNvSpPr>
          <p:nvPr>
            <p:ph type="title"/>
          </p:nvPr>
        </p:nvSpPr>
        <p:spPr/>
        <p:txBody>
          <a:bodyPr/>
          <a:lstStyle/>
          <a:p>
            <a:r>
              <a:rPr lang="en-US" dirty="0" smtClean="0"/>
              <a:t>What’s the meaning of this?</a:t>
            </a:r>
            <a:endParaRPr lang="en-US" dirty="0"/>
          </a:p>
        </p:txBody>
      </p:sp>
    </p:spTree>
    <p:extLst>
      <p:ext uri="{BB962C8B-B14F-4D97-AF65-F5344CB8AC3E}">
        <p14:creationId xmlns:p14="http://schemas.microsoft.com/office/powerpoint/2010/main" val="38151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50"/>
                                        <p:tgtEl>
                                          <p:spTgt spid="2">
                                            <p:txEl>
                                              <p:pRg st="1" end="1"/>
                                            </p:txEl>
                                          </p:spTgt>
                                        </p:tgtEl>
                                      </p:cBhvr>
                                    </p:animEffect>
                                    <p:anim calcmode="lin" valueType="num">
                                      <p:cBhvr>
                                        <p:cTn id="15"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anim calcmode="lin" valueType="num">
                                      <p:cBhvr>
                                        <p:cTn id="22"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250"/>
                                        <p:tgtEl>
                                          <p:spTgt spid="2">
                                            <p:txEl>
                                              <p:pRg st="3" end="3"/>
                                            </p:txEl>
                                          </p:spTgt>
                                        </p:tgtEl>
                                      </p:cBhvr>
                                    </p:animEffect>
                                    <p:anim calcmode="lin" valueType="num">
                                      <p:cBhvr>
                                        <p:cTn id="29"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250"/>
                                        <p:tgtEl>
                                          <p:spTgt spid="2">
                                            <p:txEl>
                                              <p:pRg st="4" end="4"/>
                                            </p:txEl>
                                          </p:spTgt>
                                        </p:tgtEl>
                                      </p:cBhvr>
                                    </p:animEffect>
                                    <p:anim calcmode="lin" valueType="num">
                                      <p:cBhvr>
                                        <p:cTn id="36"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250"/>
                                        <p:tgtEl>
                                          <p:spTgt spid="2">
                                            <p:txEl>
                                              <p:pRg st="5" end="5"/>
                                            </p:txEl>
                                          </p:spTgt>
                                        </p:tgtEl>
                                      </p:cBhvr>
                                    </p:animEffect>
                                    <p:anim calcmode="lin" valueType="num">
                                      <p:cBhvr>
                                        <p:cTn id="43"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2008</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4000" dirty="0" smtClean="0">
                <a:solidFill>
                  <a:srgbClr val="002060"/>
                </a:solidFill>
                <a:effectLst>
                  <a:outerShdw blurRad="50800" dist="38100" dir="2700000" algn="tl" rotWithShape="0">
                    <a:prstClr val="black">
                      <a:alpha val="40000"/>
                    </a:prstClr>
                  </a:outerShdw>
                </a:effectLst>
              </a:rPr>
              <a:t>ColdFusion 8 Released</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189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err="1" smtClean="0">
                <a:solidFill>
                  <a:srgbClr val="FF0000"/>
                </a:solidFill>
                <a:effectLst>
                  <a:outerShdw blurRad="50800" dist="38100" dir="2700000" algn="tl" rotWithShape="0">
                    <a:prstClr val="black">
                      <a:alpha val="40000"/>
                    </a:prstClr>
                  </a:outerShdw>
                </a:effectLst>
              </a:rPr>
              <a:t>CFThread</a:t>
            </a:r>
            <a:r>
              <a:rPr lang="en-US" sz="4400" dirty="0" smtClean="0">
                <a:solidFill>
                  <a:srgbClr val="FF0000"/>
                </a:solidFill>
                <a:effectLst>
                  <a:outerShdw blurRad="50800" dist="38100" dir="2700000" algn="tl" rotWithShape="0">
                    <a:prstClr val="black">
                      <a:alpha val="40000"/>
                    </a:prstClr>
                  </a:outerShdw>
                </a:effectLst>
              </a:rPr>
              <a:t> Introduced</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533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MXUnit</a:t>
            </a:r>
            <a:endParaRPr lang="en-US" dirty="0" smtClean="0"/>
          </a:p>
          <a:p>
            <a:r>
              <a:rPr lang="en-US" dirty="0" err="1" smtClean="0"/>
              <a:t>CFMongoDB</a:t>
            </a:r>
            <a:endParaRPr lang="en-US" dirty="0" smtClean="0"/>
          </a:p>
          <a:p>
            <a:r>
              <a:rPr lang="en-US" dirty="0" err="1" smtClean="0"/>
              <a:t>CFMetrics</a:t>
            </a:r>
            <a:r>
              <a:rPr lang="en-US" dirty="0" smtClean="0"/>
              <a:t> – Uses the Java Concurrency Framework</a:t>
            </a:r>
          </a:p>
          <a:p>
            <a:r>
              <a:rPr lang="en-US" dirty="0" err="1" smtClean="0"/>
              <a:t>CFConcurrent</a:t>
            </a:r>
            <a:r>
              <a:rPr lang="en-US" dirty="0" smtClean="0"/>
              <a:t> – Helps YOU use the Java Concurrency Framework</a:t>
            </a:r>
            <a:endParaRPr lang="en-US" dirty="0"/>
          </a:p>
        </p:txBody>
      </p:sp>
      <p:sp>
        <p:nvSpPr>
          <p:cNvPr id="3" name="Title 2"/>
          <p:cNvSpPr>
            <a:spLocks noGrp="1"/>
          </p:cNvSpPr>
          <p:nvPr>
            <p:ph type="title"/>
          </p:nvPr>
        </p:nvSpPr>
        <p:spPr/>
        <p:txBody>
          <a:bodyPr/>
          <a:lstStyle/>
          <a:p>
            <a:r>
              <a:rPr lang="en-US" dirty="0" smtClean="0"/>
              <a:t>I work on…</a:t>
            </a:r>
            <a:endParaRPr lang="en-US" dirty="0"/>
          </a:p>
        </p:txBody>
      </p:sp>
    </p:spTree>
    <p:extLst>
      <p:ext uri="{BB962C8B-B14F-4D97-AF65-F5344CB8AC3E}">
        <p14:creationId xmlns:p14="http://schemas.microsoft.com/office/powerpoint/2010/main" val="2962888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2012</a:t>
            </a:r>
            <a:endParaRPr lang="en-US" dirty="0"/>
          </a:p>
        </p:txBody>
      </p:sp>
      <p:sp>
        <p:nvSpPr>
          <p:cNvPr id="6" name="Content Placeholder 1"/>
          <p:cNvSpPr>
            <a:spLocks noGrp="1"/>
          </p:cNvSpPr>
          <p:nvPr>
            <p:ph idx="1"/>
          </p:nvPr>
        </p:nvSpPr>
        <p:spPr>
          <a:xfrm>
            <a:off x="304800" y="2599267"/>
            <a:ext cx="8534400" cy="1210733"/>
          </a:xfrm>
        </p:spPr>
        <p:txBody>
          <a:bodyPr>
            <a:noAutofit/>
          </a:bodyPr>
          <a:lstStyle/>
          <a:p>
            <a:pPr marL="0" indent="0">
              <a:buNone/>
            </a:pPr>
            <a:r>
              <a:rPr lang="en-US" sz="5400" dirty="0" smtClean="0">
                <a:solidFill>
                  <a:srgbClr val="002060"/>
                </a:solidFill>
                <a:effectLst>
                  <a:outerShdw blurRad="50800" dist="38100" dir="2700000" algn="tl" rotWithShape="0">
                    <a:prstClr val="black">
                      <a:alpha val="40000"/>
                    </a:prstClr>
                  </a:outerShdw>
                </a:effectLst>
              </a:rPr>
              <a:t>14 </a:t>
            </a:r>
            <a:r>
              <a:rPr lang="en-US" sz="4000" dirty="0" smtClean="0">
                <a:solidFill>
                  <a:srgbClr val="002060"/>
                </a:solidFill>
                <a:effectLst>
                  <a:outerShdw blurRad="50800" dist="38100" dir="2700000" algn="tl" rotWithShape="0">
                    <a:prstClr val="black">
                      <a:alpha val="40000"/>
                    </a:prstClr>
                  </a:outerShdw>
                </a:effectLst>
              </a:rPr>
              <a:t>Years Ago!</a:t>
            </a:r>
            <a:endParaRPr lang="en-US" sz="4000" dirty="0">
              <a:solidFill>
                <a:srgbClr val="00206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1430867" y="3818467"/>
            <a:ext cx="6951133" cy="24299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Java programmers knew Threads were too low-level</a:t>
            </a:r>
            <a:endParaRPr lang="en-US" sz="44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75003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Shared Mutable State demands that you reason about:</a:t>
            </a:r>
          </a:p>
          <a:p>
            <a:pPr lvl="1"/>
            <a:r>
              <a:rPr lang="en-US" dirty="0" smtClean="0"/>
              <a:t>Locks / synchronization</a:t>
            </a:r>
          </a:p>
          <a:p>
            <a:pPr lvl="1"/>
            <a:r>
              <a:rPr lang="en-US" dirty="0" smtClean="0"/>
              <a:t>Deadlocks</a:t>
            </a:r>
          </a:p>
          <a:p>
            <a:pPr lvl="1"/>
            <a:r>
              <a:rPr lang="en-US" dirty="0" smtClean="0"/>
              <a:t>Race Conditions</a:t>
            </a:r>
            <a:endParaRPr lang="en-US" dirty="0" smtClean="0"/>
          </a:p>
          <a:p>
            <a:pPr lvl="1"/>
            <a:r>
              <a:rPr lang="en-US" dirty="0" smtClean="0"/>
              <a:t>Data flow, visibility of changes</a:t>
            </a:r>
          </a:p>
          <a:p>
            <a:pPr lvl="1"/>
            <a:r>
              <a:rPr lang="en-US" dirty="0" smtClean="0"/>
              <a:t>Unintentional publication of objects and data</a:t>
            </a:r>
            <a:endParaRPr lang="en-US" dirty="0" smtClean="0"/>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351413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“Exploitable Parallelism” isn’t always clear</a:t>
            </a:r>
          </a:p>
          <a:p>
            <a:r>
              <a:rPr lang="en-US" dirty="0" smtClean="0"/>
              <a:t>“Threads”, as a mechanism, do not encourage reasoning about task boundaries</a:t>
            </a:r>
            <a:endParaRPr lang="en-US" dirty="0" smtClean="0"/>
          </a:p>
        </p:txBody>
      </p:sp>
      <p:sp>
        <p:nvSpPr>
          <p:cNvPr id="3" name="Title 2"/>
          <p:cNvSpPr>
            <a:spLocks noGrp="1"/>
          </p:cNvSpPr>
          <p:nvPr>
            <p:ph type="title"/>
          </p:nvPr>
        </p:nvSpPr>
        <p:spPr/>
        <p:txBody>
          <a:bodyPr>
            <a:normAutofit fontScale="90000"/>
          </a:bodyPr>
          <a:lstStyle/>
          <a:p>
            <a:r>
              <a:rPr lang="en-US" dirty="0" smtClean="0"/>
              <a:t>Why are concurrent programs hard to write correctly?</a:t>
            </a:r>
            <a:endParaRPr lang="en-US" dirty="0"/>
          </a:p>
        </p:txBody>
      </p:sp>
    </p:spTree>
    <p:extLst>
      <p:ext uri="{BB962C8B-B14F-4D97-AF65-F5344CB8AC3E}">
        <p14:creationId xmlns:p14="http://schemas.microsoft.com/office/powerpoint/2010/main" val="27990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ColdFusion Concurrency</a:t>
            </a:r>
            <a:endParaRPr lang="en-US" dirty="0"/>
          </a:p>
        </p:txBody>
      </p:sp>
      <p:sp>
        <p:nvSpPr>
          <p:cNvPr id="4" name="Content Placeholder 1"/>
          <p:cNvSpPr txBox="1">
            <a:spLocks/>
          </p:cNvSpPr>
          <p:nvPr/>
        </p:nvSpPr>
        <p:spPr>
          <a:xfrm>
            <a:off x="304800" y="2599267"/>
            <a:ext cx="85344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But </a:t>
            </a:r>
            <a:r>
              <a:rPr lang="en-US" sz="4400" dirty="0" err="1" smtClean="0">
                <a:solidFill>
                  <a:srgbClr val="002060"/>
                </a:solidFill>
                <a:effectLst>
                  <a:outerShdw blurRad="50800" dist="38100" dir="2700000" algn="tl" rotWithShape="0">
                    <a:prstClr val="black">
                      <a:alpha val="40000"/>
                    </a:prstClr>
                  </a:outerShdw>
                </a:effectLst>
              </a:rPr>
              <a:t>CFThread</a:t>
            </a:r>
            <a:r>
              <a:rPr lang="en-US" sz="4400" dirty="0" smtClean="0">
                <a:solidFill>
                  <a:srgbClr val="002060"/>
                </a:solidFill>
                <a:effectLst>
                  <a:outerShdw blurRad="50800" dist="38100" dir="2700000" algn="tl" rotWithShape="0">
                    <a:prstClr val="black">
                      <a:alpha val="40000"/>
                    </a:prstClr>
                  </a:outerShdw>
                </a:effectLst>
              </a:rPr>
              <a:t> is…</a:t>
            </a:r>
            <a:endParaRPr lang="en-US" sz="4400" dirty="0">
              <a:solidFill>
                <a:srgbClr val="002060"/>
              </a:solidFill>
              <a:effectLst>
                <a:outerShdw blurRad="50800" dist="38100" dir="2700000" algn="tl" rotWithShape="0">
                  <a:prstClr val="black">
                    <a:alpha val="40000"/>
                  </a:prstClr>
                </a:outerShdw>
              </a:effectLst>
            </a:endParaRPr>
          </a:p>
        </p:txBody>
      </p:sp>
      <p:sp>
        <p:nvSpPr>
          <p:cNvPr id="5" name="Content Placeholder 1"/>
          <p:cNvSpPr txBox="1">
            <a:spLocks/>
          </p:cNvSpPr>
          <p:nvPr/>
        </p:nvSpPr>
        <p:spPr>
          <a:xfrm>
            <a:off x="2133600" y="4155017"/>
            <a:ext cx="4724400" cy="72178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6000" dirty="0" smtClean="0">
                <a:solidFill>
                  <a:srgbClr val="FF0000"/>
                </a:solidFill>
                <a:effectLst>
                  <a:outerShdw blurRad="50800" dist="38100" dir="2700000" algn="tl" rotWithShape="0">
                    <a:prstClr val="black">
                      <a:alpha val="40000"/>
                    </a:prstClr>
                  </a:outerShdw>
                </a:effectLst>
              </a:rPr>
              <a:t>EASY!</a:t>
            </a:r>
            <a:endParaRPr lang="en-US" sz="60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7406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7030A0"/>
        </a:solidFill>
        <a:effectLst/>
      </p:bgPr>
    </p:bg>
    <p:spTree>
      <p:nvGrpSpPr>
        <p:cNvPr id="1" name=""/>
        <p:cNvGrpSpPr/>
        <p:nvPr/>
      </p:nvGrpSpPr>
      <p:grpSpPr>
        <a:xfrm>
          <a:off x="0" y="0"/>
          <a:ext cx="0" cy="0"/>
          <a:chOff x="0" y="0"/>
          <a:chExt cx="0" cy="0"/>
        </a:xfrm>
      </p:grpSpPr>
      <p:pic>
        <p:nvPicPr>
          <p:cNvPr id="8194" name="Picture 2" descr="C:\dev\projects\wwwroot\mxunit-cfmeetups\CFObjective_2012_Concurrency\preso\willy_threa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144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064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Deep-copies everything you pass into </a:t>
            </a:r>
            <a:r>
              <a:rPr lang="en-US" dirty="0" smtClean="0"/>
              <a:t>it</a:t>
            </a:r>
          </a:p>
          <a:p>
            <a:r>
              <a:rPr lang="en-US" dirty="0" smtClean="0"/>
              <a:t>Provides no mechanism for retrieving results</a:t>
            </a:r>
            <a:endParaRPr lang="en-US" dirty="0" smtClean="0"/>
          </a:p>
          <a:p>
            <a:r>
              <a:rPr lang="en-US" dirty="0" smtClean="0"/>
              <a:t>Encourages brittle data sharing schemes</a:t>
            </a:r>
          </a:p>
          <a:p>
            <a:r>
              <a:rPr lang="en-US" dirty="0" smtClean="0"/>
              <a:t>Provides no producer/consumer mechanism</a:t>
            </a:r>
          </a:p>
          <a:p>
            <a:r>
              <a:rPr lang="en-US" dirty="0"/>
              <a:t>Provides no “scheduling” mechanism for heartbeat / daemon style </a:t>
            </a:r>
            <a:r>
              <a:rPr lang="en-US" dirty="0" smtClean="0"/>
              <a:t>tasks</a:t>
            </a:r>
          </a:p>
          <a:p>
            <a:r>
              <a:rPr lang="en-US" dirty="0" smtClean="0"/>
              <a:t>Limits your thread pool size at the server level</a:t>
            </a:r>
          </a:p>
          <a:p>
            <a:r>
              <a:rPr lang="en-US" dirty="0" smtClean="0"/>
              <a:t>Provides no pool shutdown mechanism</a:t>
            </a:r>
          </a:p>
        </p:txBody>
      </p:sp>
      <p:sp>
        <p:nvSpPr>
          <p:cNvPr id="3" name="Title 2"/>
          <p:cNvSpPr>
            <a:spLocks noGrp="1"/>
          </p:cNvSpPr>
          <p:nvPr>
            <p:ph type="title"/>
          </p:nvPr>
        </p:nvSpPr>
        <p:spPr/>
        <p:txBody>
          <a:bodyPr/>
          <a:lstStyle/>
          <a:p>
            <a:r>
              <a:rPr lang="en-US" dirty="0" err="1" smtClean="0"/>
              <a:t>CFThread</a:t>
            </a:r>
            <a:r>
              <a:rPr lang="en-US" dirty="0" smtClean="0"/>
              <a:t> …</a:t>
            </a:r>
            <a:endParaRPr lang="en-US" dirty="0"/>
          </a:p>
        </p:txBody>
      </p:sp>
    </p:spTree>
    <p:extLst>
      <p:ext uri="{BB962C8B-B14F-4D97-AF65-F5344CB8AC3E}">
        <p14:creationId xmlns:p14="http://schemas.microsoft.com/office/powerpoint/2010/main" val="1513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 to monitor</a:t>
            </a:r>
          </a:p>
          <a:p>
            <a:r>
              <a:rPr lang="en-US" dirty="0" smtClean="0"/>
              <a:t>Hard to unit test</a:t>
            </a:r>
          </a:p>
          <a:p>
            <a:r>
              <a:rPr lang="en-US" dirty="0" smtClean="0"/>
              <a:t>Hard to debug</a:t>
            </a:r>
          </a:p>
          <a:p>
            <a:r>
              <a:rPr lang="en-US" dirty="0" smtClean="0"/>
              <a:t>Virtually Impossible to sanely post-process</a:t>
            </a:r>
          </a:p>
          <a:p>
            <a:r>
              <a:rPr lang="en-US" dirty="0" smtClean="0"/>
              <a:t>Keyword: “sane”</a:t>
            </a:r>
            <a:endParaRPr lang="en-US" dirty="0"/>
          </a:p>
        </p:txBody>
      </p:sp>
      <p:sp>
        <p:nvSpPr>
          <p:cNvPr id="3" name="Title 2"/>
          <p:cNvSpPr>
            <a:spLocks noGrp="1"/>
          </p:cNvSpPr>
          <p:nvPr>
            <p:ph type="title"/>
          </p:nvPr>
        </p:nvSpPr>
        <p:spPr/>
        <p:txBody>
          <a:bodyPr/>
          <a:lstStyle/>
          <a:p>
            <a:r>
              <a:rPr lang="en-US" dirty="0" err="1" smtClean="0"/>
              <a:t>CFThread</a:t>
            </a:r>
            <a:r>
              <a:rPr lang="en-US" dirty="0" smtClean="0"/>
              <a:t> is…</a:t>
            </a:r>
            <a:endParaRPr lang="en-US" dirty="0"/>
          </a:p>
        </p:txBody>
      </p:sp>
    </p:spTree>
    <p:extLst>
      <p:ext uri="{BB962C8B-B14F-4D97-AF65-F5344CB8AC3E}">
        <p14:creationId xmlns:p14="http://schemas.microsoft.com/office/powerpoint/2010/main" val="309658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 name="Picture 2" descr="C:\dev\projects\wwwroot\mxunit-cfmeetups\CFObjective_2012_Concurrency\preso\firstworldproblemgir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3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t>
            </a:r>
            <a:r>
              <a:rPr lang="en-US" dirty="0" err="1" smtClean="0"/>
              <a:t>ava.util.concurrent</a:t>
            </a:r>
            <a:r>
              <a:rPr lang="en-US" dirty="0" smtClean="0"/>
              <a:t> – in CF!</a:t>
            </a:r>
            <a:endParaRPr lang="en-US" dirty="0"/>
          </a:p>
        </p:txBody>
      </p:sp>
      <p:sp>
        <p:nvSpPr>
          <p:cNvPr id="4" name="Content Placeholder 1"/>
          <p:cNvSpPr txBox="1">
            <a:spLocks/>
          </p:cNvSpPr>
          <p:nvPr/>
        </p:nvSpPr>
        <p:spPr>
          <a:xfrm>
            <a:off x="228600" y="3124200"/>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June 21, 2011</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Mark Mandel commits </a:t>
            </a:r>
            <a:r>
              <a:rPr lang="en-US" sz="2800" dirty="0" err="1" smtClean="0">
                <a:solidFill>
                  <a:srgbClr val="FF0000"/>
                </a:solidFill>
                <a:effectLst>
                  <a:outerShdw blurRad="50800" dist="38100" dir="2700000" algn="tl" rotWithShape="0">
                    <a:prstClr val="black">
                      <a:alpha val="40000"/>
                    </a:prstClr>
                  </a:outerShdw>
                </a:effectLst>
              </a:rPr>
              <a:t>JavaLoader</a:t>
            </a:r>
            <a:r>
              <a:rPr lang="en-US" sz="2800" dirty="0" smtClean="0">
                <a:solidFill>
                  <a:srgbClr val="FF0000"/>
                </a:solidFill>
                <a:effectLst>
                  <a:outerShdw blurRad="50800" dist="38100" dir="2700000" algn="tl" rotWithShape="0">
                    <a:prstClr val="black">
                      <a:alpha val="40000"/>
                    </a:prstClr>
                  </a:outerShdw>
                </a:effectLst>
              </a:rPr>
              <a:t> patch</a:t>
            </a:r>
          </a:p>
          <a:p>
            <a:pPr marL="0" indent="0" algn="ctr">
              <a:buFont typeface="Symbol" pitchFamily="18" charset="2"/>
              <a:buNone/>
            </a:pPr>
            <a:r>
              <a:rPr lang="en-US" sz="2800" dirty="0" smtClean="0">
                <a:solidFill>
                  <a:srgbClr val="FF0000"/>
                </a:solidFill>
                <a:effectLst>
                  <a:outerShdw blurRad="50800" dist="38100" dir="2700000" algn="tl" rotWithShape="0">
                    <a:prstClr val="black">
                      <a:alpha val="40000"/>
                    </a:prstClr>
                  </a:outerShdw>
                </a:effectLst>
              </a:rPr>
              <a:t>Enabling use of </a:t>
            </a:r>
            <a:r>
              <a:rPr lang="en-US" sz="2800" dirty="0" err="1" smtClean="0">
                <a:solidFill>
                  <a:srgbClr val="FF0000"/>
                </a:solidFill>
                <a:effectLst>
                  <a:outerShdw blurRad="50800" dist="38100" dir="2700000" algn="tl" rotWithShape="0">
                    <a:prstClr val="black">
                      <a:alpha val="40000"/>
                    </a:prstClr>
                  </a:outerShdw>
                </a:effectLst>
              </a:rPr>
              <a:t>java.util.concurrent</a:t>
            </a:r>
            <a:r>
              <a:rPr lang="en-US" sz="2800" dirty="0" smtClean="0">
                <a:solidFill>
                  <a:srgbClr val="FF0000"/>
                </a:solidFill>
                <a:effectLst>
                  <a:outerShdw blurRad="50800" dist="38100" dir="2700000" algn="tl" rotWithShape="0">
                    <a:prstClr val="black">
                      <a:alpha val="40000"/>
                    </a:prstClr>
                  </a:outerShdw>
                </a:effectLst>
              </a:rPr>
              <a:t> in ColdFusion</a:t>
            </a:r>
            <a:endParaRPr lang="en-US" sz="28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966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Content Placeholder 1"/>
          <p:cNvSpPr txBox="1">
            <a:spLocks/>
          </p:cNvSpPr>
          <p:nvPr/>
        </p:nvSpPr>
        <p:spPr>
          <a:xfrm>
            <a:off x="457200" y="4351867"/>
            <a:ext cx="8686799" cy="18965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endParaRPr lang="en-US" sz="2800" dirty="0">
              <a:solidFill>
                <a:srgbClr val="FF0000"/>
              </a:solidFill>
              <a:effectLst>
                <a:outerShdw blurRad="50800" dist="38100" dir="2700000" algn="tl" rotWithShape="0">
                  <a:prstClr val="black">
                    <a:alpha val="40000"/>
                  </a:prstClr>
                </a:outerShdw>
              </a:effectLst>
            </a:endParaRPr>
          </a:p>
        </p:txBody>
      </p:sp>
      <p:pic>
        <p:nvPicPr>
          <p:cNvPr id="10242" name="Picture 2" descr="C:\dev\projects\wwwroot\mxunit-cfmeetups\CFObjective_2012_Concurrency\preso\mandelnorr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27" y="0"/>
            <a:ext cx="8153173" cy="695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8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Mix Metaphors</a:t>
            </a:r>
          </a:p>
          <a:p>
            <a:r>
              <a:rPr lang="en-US" dirty="0" smtClean="0"/>
              <a:t>To make senseless use of animated transitions</a:t>
            </a:r>
          </a:p>
          <a:p>
            <a:r>
              <a:rPr lang="en-US" dirty="0" smtClean="0"/>
              <a:t>To say “reason about” at least 20 times</a:t>
            </a:r>
          </a:p>
          <a:p>
            <a:r>
              <a:rPr lang="en-US" dirty="0" smtClean="0"/>
              <a:t>A Meme-Extravaganza</a:t>
            </a:r>
          </a:p>
          <a:p>
            <a:endParaRPr lang="en-US" dirty="0" smtClean="0"/>
          </a:p>
          <a:p>
            <a:r>
              <a:rPr lang="en-US" dirty="0" smtClean="0"/>
              <a:t>To teach you how to use parts of the Java Concurrency Framework (JCF) in ColdFusion</a:t>
            </a:r>
          </a:p>
          <a:p>
            <a:endParaRPr lang="en-US" dirty="0"/>
          </a:p>
        </p:txBody>
      </p:sp>
      <p:sp>
        <p:nvSpPr>
          <p:cNvPr id="3" name="Title 2"/>
          <p:cNvSpPr>
            <a:spLocks noGrp="1"/>
          </p:cNvSpPr>
          <p:nvPr>
            <p:ph type="title"/>
          </p:nvPr>
        </p:nvSpPr>
        <p:spPr/>
        <p:txBody>
          <a:bodyPr/>
          <a:lstStyle/>
          <a:p>
            <a:r>
              <a:rPr lang="en-US" dirty="0" smtClean="0"/>
              <a:t>I Hereby Promise…</a:t>
            </a:r>
            <a:endParaRPr lang="en-US" dirty="0"/>
          </a:p>
        </p:txBody>
      </p:sp>
    </p:spTree>
    <p:extLst>
      <p:ext uri="{BB962C8B-B14F-4D97-AF65-F5344CB8AC3E}">
        <p14:creationId xmlns:p14="http://schemas.microsoft.com/office/powerpoint/2010/main" val="4087538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Ommmmmmmm</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5400" dirty="0" smtClean="0">
                <a:solidFill>
                  <a:srgbClr val="002060"/>
                </a:solidFill>
                <a:effectLst>
                  <a:outerShdw blurRad="50800" dist="38100" dir="2700000" algn="tl" rotWithShape="0">
                    <a:prstClr val="black">
                      <a:alpha val="40000"/>
                    </a:prstClr>
                  </a:outerShdw>
                </a:effectLst>
              </a:rPr>
              <a:t>Introducing: </a:t>
            </a:r>
          </a:p>
          <a:p>
            <a:pPr marL="0" indent="0" algn="ctr">
              <a:buNone/>
            </a:pPr>
            <a:r>
              <a:rPr lang="en-US" sz="5400" dirty="0" smtClean="0">
                <a:solidFill>
                  <a:srgbClr val="002060"/>
                </a:solidFill>
                <a:effectLst>
                  <a:outerShdw blurRad="50800" dist="38100" dir="2700000" algn="tl" rotWithShape="0">
                    <a:prstClr val="black">
                      <a:alpha val="40000"/>
                    </a:prstClr>
                  </a:outerShdw>
                </a:effectLst>
              </a:rPr>
              <a:t>Enlightened Concurrency in ColdFusion</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430118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1210733"/>
          </a:xfrm>
        </p:spPr>
        <p:txBody>
          <a:bodyPr>
            <a:noAutofit/>
          </a:bodyPr>
          <a:lstStyle/>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a:t>
            </a:r>
            <a:r>
              <a:rPr lang="en-US" sz="4000" dirty="0" err="1" smtClean="0">
                <a:solidFill>
                  <a:srgbClr val="002060"/>
                </a:solidFill>
                <a:effectLst>
                  <a:outerShdw blurRad="50800" dist="38100" dir="2700000" algn="tl" rotWithShape="0">
                    <a:prstClr val="black">
                      <a:alpha val="40000"/>
                    </a:prstClr>
                  </a:outerShdw>
                </a:effectLst>
              </a:rPr>
              <a:t>Datatypes</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AtomicLong</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AtomicInteger</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4000" dirty="0" smtClean="0">
                <a:solidFill>
                  <a:srgbClr val="002060"/>
                </a:solidFill>
                <a:effectLst>
                  <a:outerShdw blurRad="50800" dist="38100" dir="2700000" algn="tl" rotWithShape="0">
                    <a:prstClr val="black">
                      <a:alpha val="40000"/>
                    </a:prstClr>
                  </a:outerShdw>
                </a:effectLst>
              </a:rPr>
              <a:t>Thread-Safe Collections</a:t>
            </a:r>
          </a:p>
          <a:p>
            <a:pPr marL="0" indent="0" algn="ctr">
              <a:buNone/>
            </a:pPr>
            <a:r>
              <a:rPr lang="en-US" sz="4000" dirty="0" smtClean="0">
                <a:solidFill>
                  <a:srgbClr val="002060"/>
                </a:solidFill>
                <a:effectLst>
                  <a:outerShdw blurRad="50800" dist="38100" dir="2700000" algn="tl" rotWithShape="0">
                    <a:prstClr val="black">
                      <a:alpha val="40000"/>
                    </a:prstClr>
                  </a:outerShdw>
                </a:effectLst>
              </a:rPr>
              <a:t>--Queues, </a:t>
            </a:r>
            <a:r>
              <a:rPr lang="en-US" sz="4000" dirty="0" err="1" smtClean="0">
                <a:solidFill>
                  <a:srgbClr val="002060"/>
                </a:solidFill>
                <a:effectLst>
                  <a:outerShdw blurRad="50800" dist="38100" dir="2700000" algn="tl" rotWithShape="0">
                    <a:prstClr val="black">
                      <a:alpha val="40000"/>
                    </a:prstClr>
                  </a:outerShdw>
                </a:effectLst>
              </a:rPr>
              <a:t>Dequeues</a:t>
            </a:r>
            <a:r>
              <a:rPr lang="en-US" sz="4000" dirty="0" smtClean="0">
                <a:solidFill>
                  <a:srgbClr val="002060"/>
                </a:solidFill>
                <a:effectLst>
                  <a:outerShdw blurRad="50800" dist="38100" dir="2700000" algn="tl" rotWithShape="0">
                    <a:prstClr val="black">
                      <a:alpha val="40000"/>
                    </a:prstClr>
                  </a:outerShdw>
                </a:effectLst>
              </a:rPr>
              <a:t>, Maps, </a:t>
            </a:r>
            <a:r>
              <a:rPr lang="en-US" sz="4000" dirty="0" err="1" smtClean="0">
                <a:solidFill>
                  <a:srgbClr val="002060"/>
                </a:solidFill>
                <a:effectLst>
                  <a:outerShdw blurRad="50800" dist="38100" dir="2700000" algn="tl" rotWithShape="0">
                    <a:prstClr val="black">
                      <a:alpha val="40000"/>
                    </a:prstClr>
                  </a:outerShdw>
                </a:effectLst>
              </a:rPr>
              <a:t>etc</a:t>
            </a:r>
            <a:endParaRPr lang="en-US" sz="40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980592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Concurrency Framework</a:t>
            </a:r>
            <a:endParaRPr lang="en-US" dirty="0"/>
          </a:p>
        </p:txBody>
      </p:sp>
      <p:sp>
        <p:nvSpPr>
          <p:cNvPr id="5" name="Content Placeholder 1"/>
          <p:cNvSpPr>
            <a:spLocks noGrp="1"/>
          </p:cNvSpPr>
          <p:nvPr>
            <p:ph idx="1"/>
          </p:nvPr>
        </p:nvSpPr>
        <p:spPr>
          <a:xfrm>
            <a:off x="304800" y="2599267"/>
            <a:ext cx="8534400" cy="3877733"/>
          </a:xfrm>
        </p:spPr>
        <p:txBody>
          <a:bodyPr>
            <a:noAutofit/>
          </a:bodyPr>
          <a:lstStyle/>
          <a:p>
            <a:pPr marL="0" indent="0" algn="ctr">
              <a:buNone/>
            </a:pPr>
            <a:r>
              <a:rPr lang="en-US" sz="3600" dirty="0" smtClean="0">
                <a:solidFill>
                  <a:srgbClr val="002060"/>
                </a:solidFill>
                <a:effectLst>
                  <a:outerShdw blurRad="50800" dist="38100" dir="2700000" algn="tl" rotWithShape="0">
                    <a:prstClr val="black">
                      <a:alpha val="40000"/>
                    </a:prstClr>
                  </a:outerShdw>
                </a:effectLst>
              </a:rPr>
              <a:t>Executors</a:t>
            </a:r>
          </a:p>
          <a:p>
            <a:pPr marL="0" indent="0" algn="ctr">
              <a:buNone/>
            </a:pPr>
            <a:r>
              <a:rPr lang="en-US" sz="3600" dirty="0" smtClean="0">
                <a:solidFill>
                  <a:srgbClr val="002060"/>
                </a:solidFill>
                <a:effectLst>
                  <a:outerShdw blurRad="50800" dist="38100" dir="2700000" algn="tl" rotWithShape="0">
                    <a:prstClr val="black">
                      <a:alpha val="40000"/>
                    </a:prstClr>
                  </a:outerShdw>
                </a:effectLst>
              </a:rPr>
              <a:t>-- Classes that manage concurrency for you</a:t>
            </a:r>
            <a:br>
              <a:rPr lang="en-US" sz="3600" dirty="0" smtClean="0">
                <a:solidFill>
                  <a:srgbClr val="002060"/>
                </a:solidFill>
                <a:effectLst>
                  <a:outerShdw blurRad="50800" dist="38100" dir="2700000" algn="tl" rotWithShape="0">
                    <a:prstClr val="black">
                      <a:alpha val="40000"/>
                    </a:prstClr>
                  </a:outerShdw>
                </a:effectLst>
              </a:rPr>
            </a:br>
            <a:endParaRPr lang="en-US" sz="3600" dirty="0" smtClean="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Result-returning Tasks (Callable, Future)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r>
              <a:rPr lang="en-US" sz="3600" dirty="0" smtClean="0">
                <a:solidFill>
                  <a:srgbClr val="002060"/>
                </a:solidFill>
                <a:effectLst>
                  <a:outerShdw blurRad="50800" dist="38100" dir="2700000" algn="tl" rotWithShape="0">
                    <a:prstClr val="black">
                      <a:alpha val="40000"/>
                    </a:prstClr>
                  </a:outerShdw>
                </a:effectLst>
              </a:rPr>
              <a:t>--The code you write!</a:t>
            </a:r>
            <a:endParaRPr lang="en-US" sz="3600" dirty="0">
              <a:solidFill>
                <a:srgbClr val="002060"/>
              </a:solidFill>
              <a:effectLst>
                <a:outerShdw blurRad="50800" dist="38100" dir="2700000" algn="tl" rotWithShape="0">
                  <a:prstClr val="black">
                    <a:alpha val="40000"/>
                  </a:prstClr>
                </a:outerShdw>
              </a:effectLst>
            </a:endParaRPr>
          </a:p>
          <a:p>
            <a:pPr marL="0" indent="0" algn="ctr">
              <a:buNone/>
            </a:pPr>
            <a:endParaRPr lang="en-US" sz="3600" dirty="0" smtClean="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039534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the Inside-out</a:t>
            </a:r>
            <a:endParaRPr lang="en-US" dirty="0"/>
          </a:p>
        </p:txBody>
      </p:sp>
      <p:sp>
        <p:nvSpPr>
          <p:cNvPr id="4" name="Content Placeholder 1"/>
          <p:cNvSpPr>
            <a:spLocks noGrp="1"/>
          </p:cNvSpPr>
          <p:nvPr>
            <p:ph idx="1"/>
          </p:nvPr>
        </p:nvSpPr>
        <p:spPr>
          <a:xfrm>
            <a:off x="304800" y="2362200"/>
            <a:ext cx="8610600" cy="1210733"/>
          </a:xfrm>
        </p:spPr>
        <p:txBody>
          <a:bodyPr>
            <a:noAutofit/>
          </a:bodyPr>
          <a:lstStyle/>
          <a:p>
            <a:pPr marL="0" indent="0">
              <a:buNone/>
            </a:pPr>
            <a:r>
              <a:rPr lang="en-US" sz="3600" dirty="0" smtClean="0">
                <a:solidFill>
                  <a:srgbClr val="002060"/>
                </a:solidFill>
                <a:effectLst>
                  <a:outerShdw blurRad="50800" dist="38100" dir="2700000" algn="tl" rotWithShape="0">
                    <a:prstClr val="black">
                      <a:alpha val="40000"/>
                    </a:prstClr>
                  </a:outerShdw>
                </a:effectLst>
              </a:rPr>
              <a:t>1. We’ll start with the code you write that   </a:t>
            </a:r>
          </a:p>
          <a:p>
            <a:pPr marL="0" indent="0">
              <a:buNone/>
            </a:pPr>
            <a:r>
              <a:rPr lang="en-US" sz="3600" dirty="0" smtClean="0">
                <a:solidFill>
                  <a:srgbClr val="002060"/>
                </a:solidFill>
                <a:effectLst>
                  <a:outerShdw blurRad="50800" dist="38100" dir="2700000" algn="tl" rotWithShape="0">
                    <a:prstClr val="black">
                      <a:alpha val="40000"/>
                    </a:prstClr>
                  </a:outerShdw>
                </a:effectLst>
              </a:rPr>
              <a:t>	does the work of your program (tasks)</a:t>
            </a:r>
          </a:p>
        </p:txBody>
      </p:sp>
      <p:sp>
        <p:nvSpPr>
          <p:cNvPr id="5" name="Content Placeholder 1"/>
          <p:cNvSpPr txBox="1">
            <a:spLocks/>
          </p:cNvSpPr>
          <p:nvPr/>
        </p:nvSpPr>
        <p:spPr>
          <a:xfrm>
            <a:off x="838200" y="3738034"/>
            <a:ext cx="70866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2. Then we’ll see how the JCF runs your code</a:t>
            </a:r>
            <a:endParaRPr lang="en-US" sz="44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5266267"/>
            <a:ext cx="7162800" cy="1210733"/>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r">
              <a:buFont typeface="Symbol" pitchFamily="18" charset="2"/>
              <a:buNone/>
            </a:pPr>
            <a:r>
              <a:rPr lang="en-US" sz="3600" dirty="0" smtClean="0">
                <a:solidFill>
                  <a:srgbClr val="002060"/>
                </a:solidFill>
                <a:effectLst>
                  <a:outerShdw blurRad="50800" dist="38100" dir="2700000" algn="tl" rotWithShape="0">
                    <a:prstClr val="black">
                      <a:alpha val="40000"/>
                    </a:prstClr>
                  </a:outerShdw>
                </a:effectLst>
              </a:rPr>
              <a:t>3. Finally, we’ll fetch the results</a:t>
            </a:r>
          </a:p>
        </p:txBody>
      </p:sp>
    </p:spTree>
    <p:extLst>
      <p:ext uri="{BB962C8B-B14F-4D97-AF65-F5344CB8AC3E}">
        <p14:creationId xmlns:p14="http://schemas.microsoft.com/office/powerpoint/2010/main" val="16463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7408333" cy="3877733"/>
          </a:xfrm>
        </p:spPr>
        <p:txBody>
          <a:bodyPr>
            <a:normAutofit fontScale="92500" lnSpcReduction="10000"/>
          </a:bodyPr>
          <a:lstStyle/>
          <a:p>
            <a:r>
              <a:rPr lang="en-US" dirty="0" smtClean="0"/>
              <a:t>The JCF is based on the concept of “Tasks”</a:t>
            </a:r>
          </a:p>
          <a:p>
            <a:pPr lvl="1"/>
            <a:r>
              <a:rPr lang="en-US" dirty="0" smtClean="0"/>
              <a:t>Implement the “Callable” interface – has a call() method</a:t>
            </a:r>
          </a:p>
          <a:p>
            <a:pPr lvl="1"/>
            <a:r>
              <a:rPr lang="en-US" dirty="0" smtClean="0"/>
              <a:t>In our case, a Task is a CFC instance</a:t>
            </a:r>
          </a:p>
          <a:p>
            <a:pPr lvl="1"/>
            <a:r>
              <a:rPr lang="en-US" dirty="0" smtClean="0"/>
              <a:t>Tasks don’t share data (except that which is thread-safe)</a:t>
            </a:r>
          </a:p>
          <a:p>
            <a:pPr lvl="1"/>
            <a:r>
              <a:rPr lang="en-US" dirty="0" smtClean="0"/>
              <a:t>Tasks “do stuff” and return a result</a:t>
            </a:r>
          </a:p>
          <a:p>
            <a:pPr lvl="1"/>
            <a:r>
              <a:rPr lang="en-US" dirty="0" smtClean="0"/>
              <a:t>Tasks know nothing about concurrency – they know nothing about *how* they will be called</a:t>
            </a:r>
          </a:p>
          <a:p>
            <a:pPr lvl="1"/>
            <a:r>
              <a:rPr lang="en-US" dirty="0" smtClean="0"/>
              <a:t>An “executor” runs your task</a:t>
            </a:r>
          </a:p>
          <a:p>
            <a:pPr lvl="1"/>
            <a:r>
              <a:rPr lang="en-US" dirty="0" smtClean="0"/>
              <a:t>You can wait for the result, or fetch it later</a:t>
            </a:r>
          </a:p>
          <a:p>
            <a:pPr lvl="1"/>
            <a:r>
              <a:rPr lang="en-US" dirty="0" smtClean="0"/>
              <a:t>You can invoke groups of tasks and wait for their cumulative completion</a:t>
            </a:r>
            <a:endParaRPr lang="en-US" dirty="0"/>
          </a:p>
        </p:txBody>
      </p:sp>
      <p:sp>
        <p:nvSpPr>
          <p:cNvPr id="3" name="Title 2"/>
          <p:cNvSpPr>
            <a:spLocks noGrp="1"/>
          </p:cNvSpPr>
          <p:nvPr>
            <p:ph type="title"/>
          </p:nvPr>
        </p:nvSpPr>
        <p:spPr/>
        <p:txBody>
          <a:bodyPr/>
          <a:lstStyle/>
          <a:p>
            <a:r>
              <a:rPr lang="en-US" dirty="0" smtClean="0"/>
              <a:t>Tasks</a:t>
            </a:r>
            <a:endParaRPr lang="en-US" dirty="0"/>
          </a:p>
        </p:txBody>
      </p:sp>
    </p:spTree>
    <p:extLst>
      <p:ext uri="{BB962C8B-B14F-4D97-AF65-F5344CB8AC3E}">
        <p14:creationId xmlns:p14="http://schemas.microsoft.com/office/powerpoint/2010/main" val="266123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Task CFC</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610"/>
            <a:ext cx="9144000" cy="544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831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360"/>
          <a:stretch/>
        </p:blipFill>
        <p:spPr bwMode="auto">
          <a:xfrm>
            <a:off x="664556" y="2838061"/>
            <a:ext cx="9012844" cy="127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065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Sneak Peak: Executing Tasks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521"/>
          <a:stretch/>
        </p:blipFill>
        <p:spPr bwMode="auto">
          <a:xfrm>
            <a:off x="207356" y="2873828"/>
            <a:ext cx="9012844" cy="3755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819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Overview</a:t>
            </a:r>
            <a:endParaRPr lang="en-US" dirty="0"/>
          </a:p>
        </p:txBody>
      </p:sp>
      <p:sp>
        <p:nvSpPr>
          <p:cNvPr id="5" name="Content Placeholder 1"/>
          <p:cNvSpPr txBox="1">
            <a:spLocks/>
          </p:cNvSpPr>
          <p:nvPr/>
        </p:nvSpPr>
        <p:spPr>
          <a:xfrm>
            <a:off x="228600" y="2514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Thread Pool</a:t>
            </a:r>
          </a:p>
        </p:txBody>
      </p:sp>
      <p:sp>
        <p:nvSpPr>
          <p:cNvPr id="6" name="Content Placeholder 1"/>
          <p:cNvSpPr txBox="1">
            <a:spLocks/>
          </p:cNvSpPr>
          <p:nvPr/>
        </p:nvSpPr>
        <p:spPr>
          <a:xfrm>
            <a:off x="1066800" y="4800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Executes tasks </a:t>
            </a:r>
          </a:p>
          <a:p>
            <a:pPr marL="0" indent="0">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t>
            </a:r>
            <a:r>
              <a:rPr lang="en-US" sz="4400" dirty="0" smtClean="0">
                <a:solidFill>
                  <a:srgbClr val="FF0000"/>
                </a:solidFill>
                <a:effectLst>
                  <a:outerShdw blurRad="50800" dist="38100" dir="2700000" algn="tl" rotWithShape="0">
                    <a:prstClr val="black">
                      <a:alpha val="40000"/>
                    </a:prstClr>
                  </a:outerShdw>
                </a:effectLst>
              </a:rPr>
              <a:t> returns results if you need them</a:t>
            </a:r>
          </a:p>
        </p:txBody>
      </p:sp>
      <p:sp>
        <p:nvSpPr>
          <p:cNvPr id="7" name="Content Placeholder 1"/>
          <p:cNvSpPr txBox="1">
            <a:spLocks/>
          </p:cNvSpPr>
          <p:nvPr/>
        </p:nvSpPr>
        <p:spPr>
          <a:xfrm>
            <a:off x="685800" y="3657600"/>
            <a:ext cx="85344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Configurable “Work Queue”</a:t>
            </a:r>
          </a:p>
        </p:txBody>
      </p:sp>
    </p:spTree>
    <p:extLst>
      <p:ext uri="{BB962C8B-B14F-4D97-AF65-F5344CB8AC3E}">
        <p14:creationId xmlns:p14="http://schemas.microsoft.com/office/powerpoint/2010/main" val="40745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400" dirty="0" smtClean="0">
                <a:solidFill>
                  <a:srgbClr val="002060"/>
                </a:solidFill>
                <a:effectLst>
                  <a:outerShdw blurRad="50800" dist="38100" dir="2700000" algn="tl" rotWithShape="0">
                    <a:prstClr val="black">
                      <a:alpha val="40000"/>
                    </a:prstClr>
                  </a:outerShdw>
                </a:effectLst>
              </a:rPr>
              <a:t>“</a:t>
            </a:r>
            <a:r>
              <a:rPr lang="en-US" sz="4400" dirty="0" err="1" smtClean="0">
                <a:solidFill>
                  <a:srgbClr val="002060"/>
                </a:solidFill>
                <a:effectLst>
                  <a:outerShdw blurRad="50800" dist="38100" dir="2700000" algn="tl" rotWithShape="0">
                    <a:prstClr val="black">
                      <a:alpha val="40000"/>
                    </a:prstClr>
                  </a:outerShdw>
                </a:effectLst>
              </a:rPr>
              <a:t>ExecutorService</a:t>
            </a:r>
            <a:r>
              <a:rPr lang="en-US" sz="44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1371600" y="3733800"/>
            <a:ext cx="6629400" cy="14435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Run 1 or more tasks</a:t>
            </a:r>
            <a:endParaRPr lang="en-US" sz="44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Fire-and-forget</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Fire-and-wait</a:t>
            </a:r>
          </a:p>
        </p:txBody>
      </p:sp>
    </p:spTree>
    <p:extLst>
      <p:ext uri="{BB962C8B-B14F-4D97-AF65-F5344CB8AC3E}">
        <p14:creationId xmlns:p14="http://schemas.microsoft.com/office/powerpoint/2010/main" val="13545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Replacing </a:t>
            </a:r>
            <a:r>
              <a:rPr lang="en-US" sz="4000" dirty="0" err="1" smtClean="0">
                <a:solidFill>
                  <a:srgbClr val="002060"/>
                </a:solidFill>
                <a:effectLst>
                  <a:outerShdw blurRad="50800" dist="38100" dir="2700000" algn="tl" rotWithShape="0">
                    <a:prstClr val="black">
                      <a:alpha val="40000"/>
                    </a:prstClr>
                  </a:outerShdw>
                </a:effectLst>
              </a:rPr>
              <a:t>CFThread</a:t>
            </a:r>
            <a:r>
              <a:rPr lang="en-US" sz="4000" dirty="0" smtClean="0">
                <a:solidFill>
                  <a:srgbClr val="002060"/>
                </a:solidFill>
                <a:effectLst>
                  <a:outerShdw blurRad="50800" dist="38100" dir="2700000" algn="tl" rotWithShape="0">
                    <a:prstClr val="black">
                      <a:alpha val="40000"/>
                    </a:prstClr>
                  </a:outerShdw>
                </a:effectLst>
              </a:rPr>
              <a:t> for “fire-and-forget” operations</a:t>
            </a:r>
          </a:p>
          <a:p>
            <a:pPr marL="0" indent="0">
              <a:buFont typeface="Symbol" pitchFamily="18" charset="2"/>
              <a:buNone/>
            </a:pPr>
            <a:endParaRPr lang="en-US" sz="4000" dirty="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Using </a:t>
            </a:r>
            <a:r>
              <a:rPr lang="en-US" sz="4000" dirty="0" err="1" smtClean="0">
                <a:solidFill>
                  <a:srgbClr val="002060"/>
                </a:solidFill>
                <a:effectLst>
                  <a:outerShdw blurRad="50800" dist="38100" dir="2700000" algn="tl" rotWithShape="0">
                    <a:prstClr val="black">
                      <a:alpha val="40000"/>
                    </a:prstClr>
                  </a:outerShdw>
                </a:effectLst>
              </a:rPr>
              <a:t>Scala</a:t>
            </a:r>
            <a:r>
              <a:rPr lang="en-US" sz="4000" dirty="0" smtClean="0">
                <a:solidFill>
                  <a:srgbClr val="002060"/>
                </a:solidFill>
                <a:effectLst>
                  <a:outerShdw blurRad="50800" dist="38100" dir="2700000" algn="tl" rotWithShape="0">
                    <a:prstClr val="black">
                      <a:alpha val="40000"/>
                    </a:prstClr>
                  </a:outerShdw>
                </a:effectLst>
              </a:rPr>
              <a:t>, </a:t>
            </a:r>
            <a:r>
              <a:rPr lang="en-US" sz="4000" dirty="0" err="1" smtClean="0">
                <a:solidFill>
                  <a:srgbClr val="002060"/>
                </a:solidFill>
                <a:effectLst>
                  <a:outerShdw blurRad="50800" dist="38100" dir="2700000" algn="tl" rotWithShape="0">
                    <a:prstClr val="black">
                      <a:alpha val="40000"/>
                    </a:prstClr>
                  </a:outerShdw>
                </a:effectLst>
              </a:rPr>
              <a:t>Clojure</a:t>
            </a:r>
            <a:r>
              <a:rPr lang="en-US" sz="4000" dirty="0" smtClean="0">
                <a:solidFill>
                  <a:srgbClr val="002060"/>
                </a:solidFill>
                <a:effectLst>
                  <a:outerShdw blurRad="50800" dist="38100" dir="2700000" algn="tl" rotWithShape="0">
                    <a:prstClr val="black">
                      <a:alpha val="40000"/>
                    </a:prstClr>
                  </a:outerShdw>
                </a:effectLst>
              </a:rPr>
              <a:t>, or other JVM languages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0133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Schedule a task to run periodically</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Heartbeats / Daemons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Nanosecond granularity</a:t>
            </a:r>
          </a:p>
        </p:txBody>
      </p:sp>
    </p:spTree>
    <p:extLst>
      <p:ext uri="{BB962C8B-B14F-4D97-AF65-F5344CB8AC3E}">
        <p14:creationId xmlns:p14="http://schemas.microsoft.com/office/powerpoint/2010/main" val="45412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ScheduledThreadPoolExecutor</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733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Often used for finding work to submit to other Executors!</a:t>
            </a:r>
          </a:p>
        </p:txBody>
      </p:sp>
    </p:spTree>
    <p:extLst>
      <p:ext uri="{BB962C8B-B14F-4D97-AF65-F5344CB8AC3E}">
        <p14:creationId xmlns:p14="http://schemas.microsoft.com/office/powerpoint/2010/main" val="2362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Producer / Consumer</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
            </a:r>
            <a:br>
              <a:rPr lang="en-US" sz="4400" dirty="0">
                <a:solidFill>
                  <a:srgbClr val="FF0000"/>
                </a:solidFill>
                <a:effectLst>
                  <a:outerShdw blurRad="50800" dist="38100" dir="2700000" algn="tl" rotWithShape="0">
                    <a:prstClr val="black">
                      <a:alpha val="40000"/>
                    </a:prstClr>
                  </a:outerShdw>
                </a:effectLst>
              </a:rPr>
            </a:br>
            <a:r>
              <a:rPr lang="en-US" sz="4400" dirty="0" smtClean="0">
                <a:solidFill>
                  <a:srgbClr val="FF0000"/>
                </a:solidFill>
                <a:effectLst>
                  <a:outerShdw blurRad="50800" dist="38100" dir="2700000" algn="tl" rotWithShape="0">
                    <a:prstClr val="black">
                      <a:alpha val="40000"/>
                    </a:prstClr>
                  </a:outerShdw>
                </a:effectLst>
              </a:rPr>
              <a:t>Many “work” tasks; </a:t>
            </a:r>
          </a:p>
          <a:p>
            <a:pPr marL="0" indent="0" algn="ctr">
              <a:buFont typeface="Symbol" pitchFamily="18" charset="2"/>
              <a:buNone/>
            </a:pPr>
            <a:r>
              <a:rPr lang="en-US" sz="4400" dirty="0">
                <a:solidFill>
                  <a:srgbClr val="FF0000"/>
                </a:solidFill>
                <a:effectLst>
                  <a:outerShdw blurRad="50800" dist="38100" dir="2700000" algn="tl" rotWithShape="0">
                    <a:prstClr val="black">
                      <a:alpha val="40000"/>
                    </a:prstClr>
                  </a:outerShdw>
                </a:effectLst>
              </a:rPr>
              <a:t>S</a:t>
            </a:r>
            <a:r>
              <a:rPr lang="en-US" sz="4400" dirty="0" smtClean="0">
                <a:solidFill>
                  <a:srgbClr val="FF0000"/>
                </a:solidFill>
                <a:effectLst>
                  <a:outerShdw blurRad="50800" dist="38100" dir="2700000" algn="tl" rotWithShape="0">
                    <a:prstClr val="black">
                      <a:alpha val="40000"/>
                    </a:prstClr>
                  </a:outerShdw>
                </a:effectLst>
              </a:rPr>
              <a:t>ingle “completion” task</a:t>
            </a:r>
          </a:p>
        </p:txBody>
      </p:sp>
    </p:spTree>
    <p:extLst>
      <p:ext uri="{BB962C8B-B14F-4D97-AF65-F5344CB8AC3E}">
        <p14:creationId xmlns:p14="http://schemas.microsoft.com/office/powerpoint/2010/main" val="14354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 </a:t>
            </a:r>
            <a:r>
              <a:rPr lang="en-US" sz="4400" dirty="0" smtClean="0">
                <a:solidFill>
                  <a:srgbClr val="FF0000"/>
                </a:solidFill>
                <a:effectLst>
                  <a:outerShdw blurRad="50800" dist="38100" dir="2700000" algn="tl" rotWithShape="0">
                    <a:prstClr val="black">
                      <a:alpha val="40000"/>
                    </a:prstClr>
                  </a:outerShdw>
                </a:effectLst>
                <a:sym typeface="Wingdings" pitchFamily="2" charset="2"/>
              </a:rPr>
              <a:t> Work Queue</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Task Executes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sym typeface="Wingdings" pitchFamily="2" charset="2"/>
              </a:rPr>
              <a:t>Result  Completion Queue</a:t>
            </a:r>
            <a:endParaRPr lang="en-US" sz="4400" dirty="0" smtClean="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8076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ExecutorCompletionService</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“Completion Task” is scheduled to periodically process the Completion Queue</a:t>
            </a:r>
          </a:p>
        </p:txBody>
      </p:sp>
    </p:spTree>
    <p:extLst>
      <p:ext uri="{BB962C8B-B14F-4D97-AF65-F5344CB8AC3E}">
        <p14:creationId xmlns:p14="http://schemas.microsoft.com/office/powerpoint/2010/main" val="17536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Different Types of “Executors”</a:t>
            </a:r>
            <a:endParaRPr lang="en-US" dirty="0"/>
          </a:p>
        </p:txBody>
      </p:sp>
      <p:sp>
        <p:nvSpPr>
          <p:cNvPr id="4" name="Content Placeholder 1"/>
          <p:cNvSpPr txBox="1">
            <a:spLocks/>
          </p:cNvSpPr>
          <p:nvPr/>
        </p:nvSpPr>
        <p:spPr>
          <a:xfrm>
            <a:off x="533400" y="2438400"/>
            <a:ext cx="8001000" cy="121496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a:t>
            </a:r>
            <a:r>
              <a:rPr lang="en-US" sz="4000" dirty="0" err="1" smtClean="0">
                <a:solidFill>
                  <a:srgbClr val="002060"/>
                </a:solidFill>
                <a:effectLst>
                  <a:outerShdw blurRad="50800" dist="38100" dir="2700000" algn="tl" rotWithShape="0">
                    <a:prstClr val="black">
                      <a:alpha val="40000"/>
                    </a:prstClr>
                  </a:outerShdw>
                </a:effectLst>
              </a:rPr>
              <a:t>ForkJoinPool</a:t>
            </a:r>
            <a:r>
              <a:rPr lang="en-US" sz="4000" dirty="0" smtClean="0">
                <a:solidFill>
                  <a:srgbClr val="002060"/>
                </a:solidFill>
                <a:effectLst>
                  <a:outerShdw blurRad="50800" dist="38100" dir="2700000" algn="tl" rotWithShape="0">
                    <a:prstClr val="black">
                      <a:alpha val="40000"/>
                    </a:prstClr>
                  </a:outerShdw>
                </a:effectLst>
              </a:rPr>
              <a:t>”</a:t>
            </a:r>
          </a:p>
        </p:txBody>
      </p:sp>
      <p:sp>
        <p:nvSpPr>
          <p:cNvPr id="5" name="Content Placeholder 1"/>
          <p:cNvSpPr txBox="1">
            <a:spLocks/>
          </p:cNvSpPr>
          <p:nvPr/>
        </p:nvSpPr>
        <p:spPr>
          <a:xfrm>
            <a:off x="381000" y="3352800"/>
            <a:ext cx="8305800" cy="2819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Tasks recursively create subtasks</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Pool uses work-stealing</a:t>
            </a:r>
          </a:p>
          <a:p>
            <a:pPr marL="0" indent="0" algn="ctr">
              <a:buFont typeface="Symbol" pitchFamily="18" charset="2"/>
              <a:buNone/>
            </a:pPr>
            <a:r>
              <a:rPr lang="en-US" sz="4400" dirty="0" smtClean="0">
                <a:solidFill>
                  <a:srgbClr val="FF0000"/>
                </a:solidFill>
                <a:effectLst>
                  <a:outerShdw blurRad="50800" dist="38100" dir="2700000" algn="tl" rotWithShape="0">
                    <a:prstClr val="black">
                      <a:alpha val="40000"/>
                    </a:prstClr>
                  </a:outerShdw>
                </a:effectLst>
              </a:rPr>
              <a:t>Results are “join()”</a:t>
            </a:r>
            <a:r>
              <a:rPr lang="en-US" sz="4400" dirty="0" err="1" smtClean="0">
                <a:solidFill>
                  <a:srgbClr val="FF0000"/>
                </a:solidFill>
                <a:effectLst>
                  <a:outerShdw blurRad="50800" dist="38100" dir="2700000" algn="tl" rotWithShape="0">
                    <a:prstClr val="black">
                      <a:alpha val="40000"/>
                    </a:prstClr>
                  </a:outerShdw>
                </a:effectLst>
              </a:rPr>
              <a:t>ed</a:t>
            </a:r>
            <a:r>
              <a:rPr lang="en-US" sz="4400" dirty="0" smtClean="0">
                <a:solidFill>
                  <a:srgbClr val="FF0000"/>
                </a:solidFill>
                <a:effectLst>
                  <a:outerShdw blurRad="50800" dist="38100" dir="2700000" algn="tl" rotWithShape="0">
                    <a:prstClr val="black">
                      <a:alpha val="40000"/>
                    </a:prstClr>
                  </a:outerShdw>
                </a:effectLst>
              </a:rPr>
              <a:t> at the end</a:t>
            </a:r>
          </a:p>
          <a:p>
            <a:pPr marL="0" indent="0" algn="ctr">
              <a:buFont typeface="Symbol" pitchFamily="18" charset="2"/>
              <a:buNone/>
            </a:pPr>
            <a:r>
              <a:rPr lang="en-US" sz="4400" smtClean="0">
                <a:solidFill>
                  <a:srgbClr val="FF0000"/>
                </a:solidFill>
                <a:effectLst>
                  <a:outerShdw blurRad="50800" dist="38100" dir="2700000" algn="tl" rotWithShape="0">
                    <a:prstClr val="black">
                      <a:alpha val="40000"/>
                    </a:prstClr>
                  </a:outerShdw>
                </a:effectLst>
              </a:rPr>
              <a:t>“Divide </a:t>
            </a:r>
            <a:r>
              <a:rPr lang="en-US" sz="4400" dirty="0" smtClean="0">
                <a:solidFill>
                  <a:srgbClr val="FF0000"/>
                </a:solidFill>
                <a:effectLst>
                  <a:outerShdw blurRad="50800" dist="38100" dir="2700000" algn="tl" rotWithShape="0">
                    <a:prstClr val="black">
                      <a:alpha val="40000"/>
                    </a:prstClr>
                  </a:outerShdw>
                </a:effectLst>
              </a:rPr>
              <a:t>and Conquer”</a:t>
            </a:r>
          </a:p>
        </p:txBody>
      </p:sp>
    </p:spTree>
    <p:extLst>
      <p:ext uri="{BB962C8B-B14F-4D97-AF65-F5344CB8AC3E}">
        <p14:creationId xmlns:p14="http://schemas.microsoft.com/office/powerpoint/2010/main" val="40198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Library </a:t>
            </a:r>
            <a:r>
              <a:rPr lang="en-US" dirty="0" smtClean="0"/>
              <a:t>that more easily exposes the JCF</a:t>
            </a:r>
          </a:p>
          <a:p>
            <a:r>
              <a:rPr lang="en-US" dirty="0" smtClean="0"/>
              <a:t>Wraps up the common idioms / boilerplate</a:t>
            </a:r>
          </a:p>
          <a:p>
            <a:r>
              <a:rPr lang="en-US" dirty="0" smtClean="0"/>
              <a:t>Provides lifecycle methods:</a:t>
            </a:r>
          </a:p>
          <a:p>
            <a:pPr lvl="1"/>
            <a:r>
              <a:rPr lang="en-US" dirty="0" smtClean="0"/>
              <a:t>Start</a:t>
            </a:r>
          </a:p>
          <a:p>
            <a:pPr lvl="1"/>
            <a:r>
              <a:rPr lang="en-US" dirty="0" smtClean="0"/>
              <a:t>Pause</a:t>
            </a:r>
          </a:p>
          <a:p>
            <a:pPr lvl="1"/>
            <a:r>
              <a:rPr lang="en-US" dirty="0" smtClean="0"/>
              <a:t>Stop</a:t>
            </a:r>
          </a:p>
          <a:p>
            <a:r>
              <a:rPr lang="en-US" dirty="0" smtClean="0"/>
              <a:t>Provides full access to all Java objects</a:t>
            </a:r>
          </a:p>
          <a:p>
            <a:r>
              <a:rPr lang="en-US" dirty="0" smtClean="0"/>
              <a:t>Easy to use, easy to extend</a:t>
            </a:r>
          </a:p>
        </p:txBody>
      </p:sp>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Tree>
    <p:extLst>
      <p:ext uri="{BB962C8B-B14F-4D97-AF65-F5344CB8AC3E}">
        <p14:creationId xmlns:p14="http://schemas.microsoft.com/office/powerpoint/2010/main" val="24811571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Introducing </a:t>
            </a:r>
            <a:r>
              <a:rPr lang="en-US" dirty="0" err="1" smtClean="0"/>
              <a:t>CFConcurrent</a:t>
            </a:r>
            <a:endParaRPr lang="en-US" dirty="0"/>
          </a:p>
        </p:txBody>
      </p:sp>
      <p:sp>
        <p:nvSpPr>
          <p:cNvPr id="5" name="Content Placeholder 1"/>
          <p:cNvSpPr txBox="1">
            <a:spLocks/>
          </p:cNvSpPr>
          <p:nvPr/>
        </p:nvSpPr>
        <p:spPr>
          <a:xfrm>
            <a:off x="381000" y="3124200"/>
            <a:ext cx="8382000" cy="26670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github.com/</a:t>
            </a:r>
            <a:r>
              <a:rPr lang="en-US" sz="3200" dirty="0" err="1" smtClean="0">
                <a:solidFill>
                  <a:srgbClr val="FF0000"/>
                </a:solidFill>
                <a:effectLst>
                  <a:outerShdw blurRad="50800" dist="38100" dir="2700000" algn="tl" rotWithShape="0">
                    <a:prstClr val="black">
                      <a:alpha val="40000"/>
                    </a:prstClr>
                  </a:outerShdw>
                </a:effectLst>
              </a:rPr>
              <a:t>marcesher</a:t>
            </a:r>
            <a:r>
              <a:rPr lang="en-US" sz="3200" dirty="0" smtClean="0">
                <a:solidFill>
                  <a:srgbClr val="FF0000"/>
                </a:solidFill>
                <a:effectLst>
                  <a:outerShdw blurRad="50800" dist="38100" dir="2700000" algn="tl" rotWithShape="0">
                    <a:prstClr val="black">
                      <a:alpha val="40000"/>
                    </a:prstClr>
                  </a:outerShdw>
                </a:effectLst>
              </a:rPr>
              <a:t>/</a:t>
            </a:r>
            <a:r>
              <a:rPr lang="en-US" sz="3200" dirty="0" err="1" smtClean="0">
                <a:solidFill>
                  <a:srgbClr val="FF0000"/>
                </a:solidFill>
                <a:effectLst>
                  <a:outerShdw blurRad="50800" dist="38100" dir="2700000" algn="tl" rotWithShape="0">
                    <a:prstClr val="black">
                      <a:alpha val="40000"/>
                    </a:prstClr>
                  </a:outerShdw>
                </a:effectLst>
              </a:rPr>
              <a:t>cfconcurrent</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ZOMG Documentation</a:t>
            </a:r>
          </a:p>
          <a:p>
            <a:pPr marL="0" indent="0" algn="ctr">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a:p>
            <a:pPr marL="0" indent="0" algn="ctr">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Example-PALOOZA</a:t>
            </a: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5607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ExecutorService</a:t>
            </a:r>
            <a:r>
              <a:rPr lang="en-US" dirty="0" smtClean="0"/>
              <a:t> Overview</a:t>
            </a:r>
            <a:endParaRPr lang="en-US" dirty="0"/>
          </a:p>
        </p:txBody>
      </p:sp>
      <p:sp>
        <p:nvSpPr>
          <p:cNvPr id="5" name="Content Placeholder 1"/>
          <p:cNvSpPr txBox="1">
            <a:spLocks/>
          </p:cNvSpPr>
          <p:nvPr/>
        </p:nvSpPr>
        <p:spPr>
          <a:xfrm>
            <a:off x="1219200" y="35814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Submit 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828800" y="4267200"/>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a:solidFill>
                  <a:srgbClr val="FF0000"/>
                </a:solidFill>
                <a:effectLst>
                  <a:outerShdw blurRad="50800" dist="38100" dir="2700000" algn="tl" rotWithShape="0">
                    <a:prstClr val="black">
                      <a:alpha val="40000"/>
                    </a:prstClr>
                  </a:outerShdw>
                </a:effectLst>
              </a:rPr>
              <a:t>s</a:t>
            </a:r>
            <a:r>
              <a:rPr lang="en-US" sz="3200" dirty="0" err="1" smtClean="0">
                <a:solidFill>
                  <a:srgbClr val="FF0000"/>
                </a:solidFill>
                <a:effectLst>
                  <a:outerShdw blurRad="50800" dist="38100" dir="2700000" algn="tl" rotWithShape="0">
                    <a:prstClr val="black">
                      <a:alpha val="40000"/>
                    </a:prstClr>
                  </a:outerShdw>
                </a:effectLst>
              </a:rPr>
              <a:t>ervice.submit</a:t>
            </a:r>
            <a:r>
              <a:rPr lang="en-US" sz="3200" dirty="0" smtClean="0">
                <a:solidFill>
                  <a:srgbClr val="FF0000"/>
                </a:solidFill>
                <a:effectLst>
                  <a:outerShdw blurRad="50800" dist="38100" dir="2700000" algn="tl" rotWithShape="0">
                    <a:prstClr val="black">
                      <a:alpha val="40000"/>
                    </a:prstClr>
                  </a:outerShdw>
                </a:effectLst>
              </a:rPr>
              <a:t>( task )</a:t>
            </a: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service.invokeAll</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smtClean="0">
                <a:solidFill>
                  <a:srgbClr val="FF0000"/>
                </a:solidFill>
                <a:effectLst>
                  <a:outerShdw blurRad="50800" dist="38100" dir="2700000" algn="tl" rotWithShape="0">
                    <a:prstClr val="black">
                      <a:alpha val="40000"/>
                    </a:prstClr>
                  </a:outerShdw>
                </a:effectLst>
              </a:rPr>
              <a:t>arrayOfTasks</a:t>
            </a:r>
            <a:r>
              <a:rPr lang="en-US" sz="3200" dirty="0" smtClean="0">
                <a:solidFill>
                  <a:srgbClr val="FF0000"/>
                </a:solidFill>
                <a:effectLst>
                  <a:outerShdw blurRad="50800" dist="38100" dir="2700000" algn="tl" rotWithShape="0">
                    <a:prstClr val="black">
                      <a:alpha val="40000"/>
                    </a:prstClr>
                  </a:outerShdw>
                </a:effectLst>
              </a:rPr>
              <a:t> )</a:t>
            </a:r>
          </a:p>
          <a:p>
            <a:pPr marL="0" indent="0">
              <a:buNone/>
            </a:pPr>
            <a:r>
              <a:rPr lang="en-US" sz="3200" dirty="0" err="1" smtClean="0">
                <a:solidFill>
                  <a:srgbClr val="FF0000"/>
                </a:solidFill>
                <a:effectLst>
                  <a:outerShdw blurRad="50800" dist="38100" dir="2700000" algn="tl" rotWithShape="0">
                    <a:prstClr val="black">
                      <a:alpha val="40000"/>
                    </a:prstClr>
                  </a:outerShdw>
                </a:effectLst>
              </a:rPr>
              <a:t>service.invokeAny</a:t>
            </a:r>
            <a:r>
              <a:rPr lang="en-US" sz="3200" dirty="0" smtClean="0">
                <a:solidFill>
                  <a:srgbClr val="FF0000"/>
                </a:solidFill>
                <a:effectLst>
                  <a:outerShdw blurRad="50800" dist="38100" dir="2700000" algn="tl" rotWithShape="0">
                    <a:prstClr val="black">
                      <a:alpha val="40000"/>
                    </a:prstClr>
                  </a:outerShdw>
                </a:effectLst>
              </a:rPr>
              <a:t>( </a:t>
            </a:r>
            <a:r>
              <a:rPr lang="en-US" sz="3200" dirty="0" err="1">
                <a:solidFill>
                  <a:srgbClr val="FF0000"/>
                </a:solidFill>
                <a:effectLst>
                  <a:outerShdw blurRad="50800" dist="38100" dir="2700000" algn="tl" rotWithShape="0">
                    <a:prstClr val="black">
                      <a:alpha val="40000"/>
                    </a:prstClr>
                  </a:outerShdw>
                </a:effectLst>
              </a:rPr>
              <a:t>arrayOfTasks</a:t>
            </a:r>
            <a:r>
              <a:rPr lang="en-US" sz="3200" dirty="0">
                <a:solidFill>
                  <a:srgbClr val="FF0000"/>
                </a:solidFill>
                <a:effectLst>
                  <a:outerShdw blurRad="50800" dist="38100" dir="2700000" algn="tl" rotWithShape="0">
                    <a:prstClr val="black">
                      <a:alpha val="40000"/>
                    </a:prstClr>
                  </a:outerShdw>
                </a:effectLst>
              </a:rPr>
              <a:t> )</a:t>
            </a: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167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533400" y="26670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submit returns a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smtClean="0">
                <a:solidFill>
                  <a:srgbClr val="FF0000"/>
                </a:solidFill>
                <a:effectLst>
                  <a:outerShdw blurRad="50800" dist="38100" dir="2700000" algn="tl" rotWithShape="0">
                    <a:prstClr val="black">
                      <a:alpha val="40000"/>
                    </a:prstClr>
                  </a:outerShdw>
                </a:effectLst>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7" name="Content Placeholder 1"/>
          <p:cNvSpPr txBox="1">
            <a:spLocks/>
          </p:cNvSpPr>
          <p:nvPr/>
        </p:nvSpPr>
        <p:spPr>
          <a:xfrm>
            <a:off x="533400" y="35814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err="1" smtClean="0">
                <a:solidFill>
                  <a:srgbClr val="FF0000"/>
                </a:solidFill>
                <a:effectLst>
                  <a:outerShdw blurRad="50800" dist="38100" dir="2700000" algn="tl" rotWithShape="0">
                    <a:prstClr val="black">
                      <a:alpha val="40000"/>
                    </a:prstClr>
                  </a:outerShdw>
                </a:effectLst>
              </a:rPr>
              <a:t>invokeAll</a:t>
            </a:r>
            <a:r>
              <a:rPr lang="en-US" sz="3200" dirty="0" smtClean="0">
                <a:solidFill>
                  <a:srgbClr val="FF0000"/>
                </a:solidFill>
                <a:effectLst>
                  <a:outerShdw blurRad="50800" dist="38100" dir="2700000" algn="tl" rotWithShape="0">
                    <a:prstClr val="black">
                      <a:alpha val="40000"/>
                    </a:prstClr>
                  </a:outerShdw>
                </a:effectLst>
              </a:rPr>
              <a:t>/Any return array of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smtClean="0">
                <a:solidFill>
                  <a:srgbClr val="FF0000"/>
                </a:solidFill>
                <a:effectLst>
                  <a:outerShdw blurRad="50800" dist="38100" dir="2700000" algn="tl" rotWithShape="0">
                    <a:prstClr val="black">
                      <a:alpha val="40000"/>
                    </a:prstClr>
                  </a:outerShdw>
                </a:effectLst>
              </a:rPr>
              <a:t>”s</a:t>
            </a:r>
            <a:endParaRPr lang="en-US" sz="3200" dirty="0" smtClean="0">
              <a:solidFill>
                <a:srgbClr val="FF0000"/>
              </a:solidFill>
              <a:effectLst>
                <a:outerShdw blurRad="50800" dist="38100" dir="2700000" algn="tl" rotWithShape="0">
                  <a:prstClr val="black">
                    <a:alpha val="40000"/>
                  </a:prstClr>
                </a:outerShdw>
              </a:effectLst>
            </a:endParaRP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8" name="Content Placeholder 1"/>
          <p:cNvSpPr txBox="1">
            <a:spLocks/>
          </p:cNvSpPr>
          <p:nvPr/>
        </p:nvSpPr>
        <p:spPr>
          <a:xfrm>
            <a:off x="533400" y="4495800"/>
            <a:ext cx="82296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r>
              <a:rPr lang="en-US" sz="3200" dirty="0" smtClean="0">
                <a:solidFill>
                  <a:srgbClr val="FF0000"/>
                </a:solidFill>
                <a:effectLst>
                  <a:outerShdw blurRad="50800" dist="38100" dir="2700000" algn="tl" rotWithShape="0">
                    <a:prstClr val="black">
                      <a:alpha val="40000"/>
                    </a:prstClr>
                  </a:outerShdw>
                </a:effectLst>
              </a:rPr>
              <a:t>You retrieve result with  </a:t>
            </a:r>
            <a:r>
              <a:rPr lang="en-US" sz="3200" dirty="0" err="1" smtClean="0">
                <a:effectLst>
                  <a:outerShdw blurRad="50800" dist="38100" dir="2700000" algn="tl" rotWithShape="0">
                    <a:prstClr val="black">
                      <a:alpha val="40000"/>
                    </a:prstClr>
                  </a:outerShdw>
                </a:effectLst>
                <a:latin typeface="Consolas" pitchFamily="49" charset="0"/>
                <a:cs typeface="Consolas" pitchFamily="49" charset="0"/>
              </a:rPr>
              <a:t>future</a:t>
            </a:r>
            <a:r>
              <a:rPr lang="en-US" sz="3200" dirty="0" err="1">
                <a:effectLst>
                  <a:outerShdw blurRad="50800" dist="38100" dir="2700000" algn="tl" rotWithShape="0">
                    <a:prstClr val="black">
                      <a:alpha val="40000"/>
                    </a:prstClr>
                  </a:outerShdw>
                </a:effectLst>
                <a:latin typeface="Consolas" pitchFamily="49" charset="0"/>
                <a:cs typeface="Consolas" pitchFamily="49" charset="0"/>
              </a:rPr>
              <a:t>.get</a:t>
            </a:r>
            <a:r>
              <a:rPr lang="en-US" sz="3200" dirty="0">
                <a:effectLst>
                  <a:outerShdw blurRad="50800" dist="38100" dir="2700000" algn="tl" rotWithShape="0">
                    <a:prstClr val="black">
                      <a:alpha val="40000"/>
                    </a:prstClr>
                  </a:outerShdw>
                </a:effectLst>
                <a:latin typeface="Consolas" pitchFamily="49" charset="0"/>
                <a:cs typeface="Consolas" pitchFamily="49" charset="0"/>
              </a:rPr>
              <a:t>()</a:t>
            </a:r>
          </a:p>
          <a:p>
            <a:pPr marL="0" indent="0" algn="ctr">
              <a:buNone/>
            </a:pPr>
            <a:endParaRPr lang="en-US" sz="3200" dirty="0">
              <a:solidFill>
                <a:srgbClr val="FF0000"/>
              </a:solidFill>
              <a:effectLst>
                <a:outerShdw blurRad="50800" dist="38100" dir="2700000" algn="tl" rotWithShape="0">
                  <a:prstClr val="black">
                    <a:alpha val="40000"/>
                  </a:prstClr>
                </a:outerShdw>
              </a:effectLst>
            </a:endParaRPr>
          </a:p>
        </p:txBody>
      </p:sp>
      <p:sp>
        <p:nvSpPr>
          <p:cNvPr id="2" name="Title 1"/>
          <p:cNvSpPr>
            <a:spLocks noGrp="1"/>
          </p:cNvSpPr>
          <p:nvPr>
            <p:ph type="title"/>
          </p:nvPr>
        </p:nvSpPr>
        <p:spPr/>
        <p:txBody>
          <a:bodyPr/>
          <a:lstStyle/>
          <a:p>
            <a:r>
              <a:rPr lang="en-US" dirty="0" smtClean="0"/>
              <a:t>Future</a:t>
            </a:r>
            <a:endParaRPr lang="en-US" dirty="0"/>
          </a:p>
        </p:txBody>
      </p:sp>
    </p:spTree>
    <p:extLst>
      <p:ext uri="{BB962C8B-B14F-4D97-AF65-F5344CB8AC3E}">
        <p14:creationId xmlns:p14="http://schemas.microsoft.com/office/powerpoint/2010/main" val="12907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NOT About</a:t>
            </a:r>
            <a:endParaRPr lang="en-US" dirty="0"/>
          </a:p>
        </p:txBody>
      </p:sp>
      <p:sp>
        <p:nvSpPr>
          <p:cNvPr id="4" name="Content Placeholder 1"/>
          <p:cNvSpPr txBox="1">
            <a:spLocks/>
          </p:cNvSpPr>
          <p:nvPr/>
        </p:nvSpPr>
        <p:spPr>
          <a:xfrm>
            <a:off x="533400" y="2667000"/>
            <a:ext cx="8305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Twitter-scale message busses </a:t>
            </a:r>
          </a:p>
          <a:p>
            <a:pPr marL="0" indent="0">
              <a:buFont typeface="Symbol" pitchFamily="18" charset="2"/>
              <a:buNone/>
            </a:pPr>
            <a:endParaRPr lang="en-US" sz="4000" dirty="0" smtClean="0">
              <a:solidFill>
                <a:srgbClr val="002060"/>
              </a:solidFill>
              <a:effectLst>
                <a:outerShdw blurRad="50800" dist="38100" dir="2700000" algn="tl" rotWithShape="0">
                  <a:prstClr val="black">
                    <a:alpha val="40000"/>
                  </a:prstClr>
                </a:outerShdw>
              </a:effectLst>
            </a:endParaRPr>
          </a:p>
          <a:p>
            <a:pPr marL="0" indent="0">
              <a:buFont typeface="Symbol" pitchFamily="18" charset="2"/>
              <a:buNone/>
            </a:pPr>
            <a:r>
              <a:rPr lang="en-US" sz="4000" dirty="0" smtClean="0">
                <a:solidFill>
                  <a:srgbClr val="002060"/>
                </a:solidFill>
                <a:effectLst>
                  <a:outerShdw blurRad="50800" dist="38100" dir="2700000" algn="tl" rotWithShape="0">
                    <a:prstClr val="black">
                      <a:alpha val="40000"/>
                    </a:prstClr>
                  </a:outerShdw>
                </a:effectLst>
              </a:rPr>
              <a:t>NASDAQ-scale stock exchanges</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371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2676525"/>
            <a:ext cx="9230448"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740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a:t>
            </a:r>
            <a:r>
              <a:rPr lang="en-US" dirty="0" err="1" smtClean="0"/>
              <a:t>ExecutorService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71600"/>
            <a:ext cx="913302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538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an Executor Service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1" b="-1"/>
          <a:stretch/>
        </p:blipFill>
        <p:spPr bwMode="auto">
          <a:xfrm>
            <a:off x="207356" y="1474238"/>
            <a:ext cx="9012844" cy="515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713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3908"/>
          <a:stretch/>
        </p:blipFill>
        <p:spPr bwMode="auto">
          <a:xfrm>
            <a:off x="45098" y="3006493"/>
            <a:ext cx="9098902" cy="240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279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Executor Service and Timeouts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34343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865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ScheduledThreadPoolExecutor</a:t>
            </a:r>
            <a:r>
              <a:rPr lang="en-US" dirty="0" smtClean="0"/>
              <a:t> </a:t>
            </a:r>
            <a:r>
              <a:rPr lang="en-US" dirty="0" smtClean="0"/>
              <a:t>Overview</a:t>
            </a:r>
            <a:endParaRPr lang="en-US" dirty="0"/>
          </a:p>
        </p:txBody>
      </p:sp>
      <p:sp>
        <p:nvSpPr>
          <p:cNvPr id="5" name="Content Placeholder 1"/>
          <p:cNvSpPr txBox="1">
            <a:spLocks/>
          </p:cNvSpPr>
          <p:nvPr/>
        </p:nvSpPr>
        <p:spPr>
          <a:xfrm>
            <a:off x="914400" y="3581400"/>
            <a:ext cx="80772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a:solidFill>
                  <a:srgbClr val="FF0000"/>
                </a:solidFill>
                <a:effectLst>
                  <a:outerShdw blurRad="50800" dist="38100" dir="2700000" algn="tl" rotWithShape="0">
                    <a:prstClr val="black">
                      <a:alpha val="40000"/>
                    </a:prstClr>
                  </a:outerShdw>
                </a:effectLst>
              </a:rPr>
              <a:t>2</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rPr>
              <a:t>Submit </a:t>
            </a:r>
            <a:r>
              <a:rPr lang="en-US" sz="3200" dirty="0" smtClean="0">
                <a:effectLst>
                  <a:outerShdw blurRad="50800" dist="38100" dir="2700000" algn="tl" rotWithShape="0">
                    <a:prstClr val="black">
                      <a:alpha val="40000"/>
                    </a:prstClr>
                  </a:outerShdw>
                </a:effectLst>
                <a:latin typeface="Consolas" pitchFamily="49" charset="0"/>
                <a:cs typeface="Consolas" pitchFamily="49" charset="0"/>
              </a:rPr>
              <a:t>Runnable</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rPr>
              <a:t>tasks using API methods:</a:t>
            </a:r>
            <a:endParaRPr lang="en-US" sz="3200" dirty="0">
              <a:solidFill>
                <a:srgbClr val="FF0000"/>
              </a:solidFill>
              <a:effectLst>
                <a:outerShdw blurRad="50800" dist="38100" dir="2700000" algn="tl" rotWithShape="0">
                  <a:prstClr val="black">
                    <a:alpha val="40000"/>
                  </a:prstClr>
                </a:outerShdw>
              </a:effectLst>
            </a:endParaRPr>
          </a:p>
        </p:txBody>
      </p:sp>
      <p:sp>
        <p:nvSpPr>
          <p:cNvPr id="4" name="Content Placeholder 1"/>
          <p:cNvSpPr txBox="1">
            <a:spLocks/>
          </p:cNvSpPr>
          <p:nvPr/>
        </p:nvSpPr>
        <p:spPr>
          <a:xfrm>
            <a:off x="533400" y="2827176"/>
            <a:ext cx="7162800" cy="914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smtClean="0">
                <a:solidFill>
                  <a:srgbClr val="FF0000"/>
                </a:solidFill>
                <a:effectLst>
                  <a:outerShdw blurRad="50800" dist="38100" dir="2700000" algn="tl" rotWithShape="0">
                    <a:prstClr val="black">
                      <a:alpha val="40000"/>
                    </a:prstClr>
                  </a:outerShdw>
                </a:effectLst>
              </a:rPr>
              <a:t>1. Construct an app-scoped service</a:t>
            </a:r>
            <a:endParaRPr lang="en-US" sz="3200" dirty="0">
              <a:solidFill>
                <a:srgbClr val="FF0000"/>
              </a:solidFill>
              <a:effectLst>
                <a:outerShdw blurRad="50800" dist="38100" dir="2700000" algn="tl" rotWithShape="0">
                  <a:prstClr val="black">
                    <a:alpha val="40000"/>
                  </a:prstClr>
                </a:outerShdw>
              </a:effectLst>
            </a:endParaRPr>
          </a:p>
        </p:txBody>
      </p:sp>
      <p:sp>
        <p:nvSpPr>
          <p:cNvPr id="6" name="Content Placeholder 1"/>
          <p:cNvSpPr txBox="1">
            <a:spLocks/>
          </p:cNvSpPr>
          <p:nvPr/>
        </p:nvSpPr>
        <p:spPr>
          <a:xfrm>
            <a:off x="1447800" y="4267200"/>
            <a:ext cx="7543800" cy="2133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service.scheduleAtFixedRate</a:t>
            </a:r>
            <a:r>
              <a:rPr lang="en-US" sz="3200" dirty="0" smtClean="0">
                <a:solidFill>
                  <a:srgbClr val="FF0000"/>
                </a:solidFill>
                <a:effectLst>
                  <a:outerShdw blurRad="50800" dist="38100" dir="2700000" algn="tl" rotWithShape="0">
                    <a:prstClr val="black">
                      <a:alpha val="40000"/>
                    </a:prstClr>
                  </a:outerShdw>
                </a:effectLst>
              </a:rPr>
              <a:t>( …)</a:t>
            </a:r>
            <a:endParaRPr lang="en-US" sz="3200" dirty="0" smtClean="0">
              <a:solidFill>
                <a:srgbClr val="FF0000"/>
              </a:solidFill>
              <a:effectLst>
                <a:outerShdw blurRad="50800" dist="38100" dir="2700000" algn="tl" rotWithShape="0">
                  <a:prstClr val="black">
                    <a:alpha val="40000"/>
                  </a:prstClr>
                </a:outerShdw>
              </a:effectLst>
            </a:endParaRPr>
          </a:p>
          <a:p>
            <a:pPr marL="0" indent="0">
              <a:buFont typeface="Symbol" pitchFamily="18" charset="2"/>
              <a:buNone/>
            </a:pPr>
            <a:r>
              <a:rPr lang="en-US" sz="3200" dirty="0" err="1" smtClean="0">
                <a:solidFill>
                  <a:srgbClr val="FF0000"/>
                </a:solidFill>
                <a:effectLst>
                  <a:outerShdw blurRad="50800" dist="38100" dir="2700000" algn="tl" rotWithShape="0">
                    <a:prstClr val="black">
                      <a:alpha val="40000"/>
                    </a:prstClr>
                  </a:outerShdw>
                </a:effectLst>
              </a:rPr>
              <a:t>service.scheduleWithFixedDelay</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rPr>
              <a:t>…</a:t>
            </a:r>
            <a:r>
              <a:rPr lang="en-US" sz="3200" dirty="0" smtClean="0">
                <a:solidFill>
                  <a:srgbClr val="FF0000"/>
                </a:solidFill>
                <a:effectLst>
                  <a:outerShdw blurRad="50800" dist="38100" dir="2700000" algn="tl" rotWithShape="0">
                    <a:prstClr val="black">
                      <a:alpha val="40000"/>
                    </a:prstClr>
                  </a:outerShdw>
                </a:effectLst>
              </a:rPr>
              <a:t>)</a:t>
            </a:r>
            <a:endParaRPr lang="en-US" sz="3200" dirty="0" smtClean="0">
              <a:solidFill>
                <a:srgbClr val="FF0000"/>
              </a:solidFill>
              <a:effectLst>
                <a:outerShdw blurRad="50800" dist="38100" dir="2700000" algn="tl" rotWithShape="0">
                  <a:prstClr val="black">
                    <a:alpha val="40000"/>
                  </a:prstClr>
                </a:outerShdw>
              </a:effectLst>
            </a:endParaRPr>
          </a:p>
          <a:p>
            <a:pPr marL="0" indent="0">
              <a:buFont typeface="Symbol" pitchFamily="18" charset="2"/>
              <a:buNone/>
            </a:pPr>
            <a:endParaRPr lang="en-US" sz="3200" dirty="0">
              <a:solidFill>
                <a:srgbClr val="FF000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30816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Start a </a:t>
            </a:r>
            <a:r>
              <a:rPr lang="en-US" dirty="0" err="1" smtClean="0"/>
              <a:t>ScheduledThreadPoolExecutor</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599796"/>
            <a:ext cx="8972550" cy="357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6584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Create a </a:t>
            </a:r>
            <a:r>
              <a:rPr lang="en-US" dirty="0" smtClean="0"/>
              <a:t>‘Runnable’ Task</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915400" cy="554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9191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Schedule the Task</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5" y="2785771"/>
            <a:ext cx="9057275" cy="209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123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Configure an </a:t>
            </a:r>
            <a:r>
              <a:rPr lang="en-US" dirty="0" err="1" smtClean="0"/>
              <a:t>ExecutorCompletionService</a:t>
            </a:r>
            <a:endParaRPr lang="en-US" dirty="0" smtClean="0"/>
          </a:p>
          <a:p>
            <a:r>
              <a:rPr lang="en-US" dirty="0"/>
              <a:t>Create a “Completion” </a:t>
            </a:r>
            <a:r>
              <a:rPr lang="en-US" dirty="0" smtClean="0"/>
              <a:t>Task instance</a:t>
            </a:r>
            <a:endParaRPr lang="en-US" dirty="0"/>
          </a:p>
          <a:p>
            <a:r>
              <a:rPr lang="en-US" dirty="0" smtClean="0"/>
              <a:t>Create and initialize multiple “Task” CFCs</a:t>
            </a:r>
          </a:p>
          <a:p>
            <a:r>
              <a:rPr lang="en-US" dirty="0" smtClean="0"/>
              <a:t>“submit” tasks to the </a:t>
            </a:r>
            <a:r>
              <a:rPr lang="en-US" dirty="0" err="1" smtClean="0"/>
              <a:t>CompletionService</a:t>
            </a:r>
            <a:endParaRPr lang="en-US" dirty="0" smtClean="0"/>
          </a:p>
          <a:p>
            <a:r>
              <a:rPr lang="en-US" dirty="0" smtClean="0"/>
              <a:t>Completion task periodically polls for results</a:t>
            </a:r>
          </a:p>
          <a:p>
            <a:endParaRPr lang="en-US" dirty="0"/>
          </a:p>
        </p:txBody>
      </p:sp>
      <p:sp>
        <p:nvSpPr>
          <p:cNvPr id="3" name="Title 2"/>
          <p:cNvSpPr>
            <a:spLocks noGrp="1"/>
          </p:cNvSpPr>
          <p:nvPr>
            <p:ph type="title"/>
          </p:nvPr>
        </p:nvSpPr>
        <p:spPr/>
        <p:txBody>
          <a:bodyPr/>
          <a:lstStyle/>
          <a:p>
            <a:r>
              <a:rPr lang="en-US" dirty="0" err="1" smtClean="0"/>
              <a:t>ExecutorCompletionService</a:t>
            </a:r>
            <a:endParaRPr lang="en-US" dirty="0"/>
          </a:p>
        </p:txBody>
      </p:sp>
    </p:spTree>
    <p:extLst>
      <p:ext uri="{BB962C8B-B14F-4D97-AF65-F5344CB8AC3E}">
        <p14:creationId xmlns:p14="http://schemas.microsoft.com/office/powerpoint/2010/main" val="1580308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1371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 Applications requiring:</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52713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descr="C:\dev\projects\wwwroot\mxunit-cfmeetups\CFObjective_2012_Concurrency\preso\workQueue_Executor_completionQueue_app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9" y="628548"/>
            <a:ext cx="8914574" cy="66866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164812"/>
            <a:ext cx="2971800" cy="584775"/>
          </a:xfrm>
          <a:prstGeom prst="rect">
            <a:avLst/>
          </a:prstGeom>
          <a:noFill/>
        </p:spPr>
        <p:txBody>
          <a:bodyPr wrap="square" rtlCol="0">
            <a:spAutoFit/>
          </a:bodyPr>
          <a:lstStyle/>
          <a:p>
            <a:pPr algn="ctr">
              <a:spcBef>
                <a:spcPct val="20000"/>
              </a:spcBef>
              <a:buClr>
                <a:schemeClr val="accent1"/>
              </a:buClr>
              <a:buSzPct val="100000"/>
            </a:pPr>
            <a:r>
              <a:rPr lang="en-US" sz="3200" dirty="0">
                <a:solidFill>
                  <a:srgbClr val="FF0000"/>
                </a:solidFill>
                <a:effectLst>
                  <a:outerShdw blurRad="50800" dist="38100" dir="2700000" algn="tl" rotWithShape="0">
                    <a:prstClr val="black">
                      <a:alpha val="40000"/>
                    </a:prstClr>
                  </a:outerShdw>
                </a:effectLst>
              </a:rPr>
              <a:t>“Work Queue”</a:t>
            </a:r>
          </a:p>
        </p:txBody>
      </p:sp>
      <p:sp>
        <p:nvSpPr>
          <p:cNvPr id="6" name="TextBox 5"/>
          <p:cNvSpPr txBox="1"/>
          <p:nvPr/>
        </p:nvSpPr>
        <p:spPr>
          <a:xfrm>
            <a:off x="2514600" y="6096000"/>
            <a:ext cx="4648200" cy="584775"/>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a:t>
            </a:r>
            <a:r>
              <a:rPr lang="en-US" sz="3200" dirty="0">
                <a:solidFill>
                  <a:srgbClr val="FF0000"/>
                </a:solidFill>
                <a:effectLst>
                  <a:outerShdw blurRad="50800" dist="38100" dir="2700000" algn="tl" rotWithShape="0">
                    <a:prstClr val="black">
                      <a:alpha val="40000"/>
                    </a:prstClr>
                  </a:outerShdw>
                </a:effectLst>
              </a:rPr>
              <a:t>Queue</a:t>
            </a:r>
            <a:r>
              <a:rPr lang="en-US" sz="3200" dirty="0" smtClean="0">
                <a:solidFill>
                  <a:srgbClr val="FF0000"/>
                </a:solidFill>
                <a:effectLst>
                  <a:outerShdw blurRad="50800" dist="38100" dir="2700000" algn="tl" rotWithShape="0">
                    <a:prstClr val="black">
                      <a:alpha val="40000"/>
                    </a:prstClr>
                  </a:outerShdw>
                </a:effectLst>
              </a:rPr>
              <a:t>”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
        <p:nvSpPr>
          <p:cNvPr id="8" name="TextBox 7"/>
          <p:cNvSpPr txBox="1"/>
          <p:nvPr/>
        </p:nvSpPr>
        <p:spPr>
          <a:xfrm>
            <a:off x="876300" y="4572000"/>
            <a:ext cx="3276600" cy="1077218"/>
          </a:xfrm>
          <a:prstGeom prst="rect">
            <a:avLst/>
          </a:prstGeom>
          <a:noFill/>
        </p:spPr>
        <p:txBody>
          <a:bodyPr wrap="square" rtlCol="0">
            <a:spAutoFit/>
          </a:bodyPr>
          <a:lstStyle/>
          <a:p>
            <a:pPr algn="ctr">
              <a:spcBef>
                <a:spcPct val="20000"/>
              </a:spcBef>
              <a:buClr>
                <a:schemeClr val="accent1"/>
              </a:buClr>
              <a:buSzPct val="100000"/>
            </a:pPr>
            <a:r>
              <a:rPr lang="en-US" sz="3200" dirty="0" smtClean="0">
                <a:solidFill>
                  <a:srgbClr val="FF0000"/>
                </a:solidFill>
                <a:effectLst>
                  <a:outerShdw blurRad="50800" dist="38100" dir="2700000" algn="tl" rotWithShape="0">
                    <a:prstClr val="black">
                      <a:alpha val="40000"/>
                    </a:prstClr>
                  </a:outerShdw>
                </a:effectLst>
              </a:rPr>
              <a:t>“Completion Service” </a:t>
            </a:r>
            <a:r>
              <a:rPr lang="en-US" sz="3200" dirty="0" smtClean="0">
                <a:solidFill>
                  <a:srgbClr val="FF0000"/>
                </a:solidFill>
                <a:effectLst>
                  <a:outerShdw blurRad="50800" dist="38100" dir="2700000" algn="tl" rotWithShape="0">
                    <a:prstClr val="black">
                      <a:alpha val="40000"/>
                    </a:prstClr>
                  </a:outerShdw>
                </a:effectLst>
                <a:sym typeface="Wingdings" pitchFamily="2" charset="2"/>
              </a:rPr>
              <a:t></a:t>
            </a:r>
          </a:p>
        </p:txBody>
      </p:sp>
    </p:spTree>
    <p:extLst>
      <p:ext uri="{BB962C8B-B14F-4D97-AF65-F5344CB8AC3E}">
        <p14:creationId xmlns:p14="http://schemas.microsoft.com/office/powerpoint/2010/main" val="1652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Task to process Completion Queue</a:t>
            </a:r>
            <a:endParaRPr lang="en-US" dirty="0"/>
          </a:p>
        </p:txBody>
      </p:sp>
      <p:pic>
        <p:nvPicPr>
          <p:cNvPr id="5" name="Picture 4" descr="C:\dev\projects\wwwroot\mxunit-cfmeetups\CFObjective_2012_Concurrency\preso\workQueue_Executor_completionQueue_apples.png"/>
          <p:cNvPicPr>
            <a:picLocks noChangeAspect="1" noChangeArrowheads="1"/>
          </p:cNvPicPr>
          <p:nvPr/>
        </p:nvPicPr>
        <p:blipFill rotWithShape="1">
          <a:blip r:embed="rId2">
            <a:extLst>
              <a:ext uri="{28A0092B-C50C-407E-A947-70E740481C1C}">
                <a14:useLocalDpi xmlns:a14="http://schemas.microsoft.com/office/drawing/2010/main" val="0"/>
              </a:ext>
            </a:extLst>
          </a:blip>
          <a:srcRect l="76502" t="3438" b="20373"/>
          <a:stretch/>
        </p:blipFill>
        <p:spPr bwMode="auto">
          <a:xfrm>
            <a:off x="-457200" y="1763484"/>
            <a:ext cx="2094723" cy="5094515"/>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057400"/>
            <a:ext cx="85153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292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More completion service code</a:t>
            </a:r>
            <a:endParaRPr lang="en-US" dirty="0"/>
          </a:p>
        </p:txBody>
      </p:sp>
    </p:spTree>
    <p:extLst>
      <p:ext uri="{BB962C8B-B14F-4D97-AF65-F5344CB8AC3E}">
        <p14:creationId xmlns:p14="http://schemas.microsoft.com/office/powerpoint/2010/main" val="697419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Enough examples to nail home</a:t>
            </a:r>
          </a:p>
          <a:p>
            <a:pPr lvl="1"/>
            <a:r>
              <a:rPr lang="en-US" dirty="0" smtClean="0"/>
              <a:t>How to use the JCF in ColdFusion</a:t>
            </a:r>
          </a:p>
          <a:p>
            <a:pPr lvl="1"/>
            <a:r>
              <a:rPr lang="en-US" dirty="0" smtClean="0"/>
              <a:t>Why it’s so </a:t>
            </a:r>
            <a:r>
              <a:rPr lang="en-US" dirty="0" err="1" smtClean="0"/>
              <a:t>freakin</a:t>
            </a:r>
            <a:r>
              <a:rPr lang="en-US" dirty="0" smtClean="0"/>
              <a:t>’ awesome</a:t>
            </a:r>
            <a:endParaRPr lang="en-US" dirty="0"/>
          </a:p>
        </p:txBody>
      </p:sp>
      <p:sp>
        <p:nvSpPr>
          <p:cNvPr id="3" name="Title 2"/>
          <p:cNvSpPr>
            <a:spLocks noGrp="1"/>
          </p:cNvSpPr>
          <p:nvPr>
            <p:ph type="title"/>
          </p:nvPr>
        </p:nvSpPr>
        <p:spPr/>
        <p:txBody>
          <a:bodyPr/>
          <a:lstStyle/>
          <a:p>
            <a:r>
              <a:rPr lang="en-US" dirty="0" smtClean="0"/>
              <a:t>JCF Example Extravaganza</a:t>
            </a:r>
            <a:endParaRPr lang="en-US" dirty="0"/>
          </a:p>
        </p:txBody>
      </p:sp>
    </p:spTree>
    <p:extLst>
      <p:ext uri="{BB962C8B-B14F-4D97-AF65-F5344CB8AC3E}">
        <p14:creationId xmlns:p14="http://schemas.microsoft.com/office/powerpoint/2010/main" val="6162440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http://</a:t>
            </a:r>
            <a:r>
              <a:rPr lang="en-US" dirty="0" smtClean="0"/>
              <a:t>docs.oracle.com/javase/tutorial/essential/concurrency/executors.html</a:t>
            </a:r>
          </a:p>
          <a:p>
            <a:r>
              <a:rPr lang="en-US" dirty="0"/>
              <a:t>http://docs.oracle.com/javase/7/docs/api/java/util/concurrent/package-summary.html</a:t>
            </a:r>
            <a:endParaRPr lang="en-US" dirty="0" smtClean="0"/>
          </a:p>
          <a:p>
            <a:r>
              <a:rPr lang="en-US" dirty="0" smtClean="0"/>
              <a:t>http</a:t>
            </a:r>
            <a:r>
              <a:rPr lang="en-US" dirty="0"/>
              <a:t>://www.amazon.com/Java-Concurrency-Practice-Brian-Goetz/dp/0321349601</a:t>
            </a:r>
            <a:r>
              <a:rPr lang="en-US" dirty="0" smtClean="0"/>
              <a:t>/</a:t>
            </a:r>
          </a:p>
          <a:p>
            <a:r>
              <a:rPr lang="en-US" dirty="0"/>
              <a:t>http://www.vogella.de/articles/JavaConcurrency/article.html</a:t>
            </a:r>
            <a:endParaRPr lang="en-US" dirty="0" smtClean="0"/>
          </a:p>
          <a:p>
            <a:r>
              <a:rPr lang="en-US" dirty="0"/>
              <a:t>http://www.ibm.com/developerworks/java/library/j-jtp02244/index.html</a:t>
            </a:r>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9320642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a:t>
            </a:r>
            <a:r>
              <a:rPr lang="en-US" dirty="0" smtClean="0"/>
              <a:t>gee.cs.oswego.edu/dl/classes/EDU/oswego/cs/dl/util/concurrent/intro.html	</a:t>
            </a:r>
          </a:p>
          <a:p>
            <a:r>
              <a:rPr lang="en-US" dirty="0"/>
              <a:t>http://</a:t>
            </a:r>
            <a:r>
              <a:rPr lang="en-US" dirty="0" smtClean="0"/>
              <a:t>en.wikipedia.org/wiki/ColdFusion#Adobe_ColdFusion_8</a:t>
            </a:r>
          </a:p>
          <a:p>
            <a:r>
              <a:rPr lang="en-US" dirty="0"/>
              <a:t>http://</a:t>
            </a:r>
            <a:r>
              <a:rPr lang="en-US" dirty="0" smtClean="0"/>
              <a:t>en.wikipedia.org/wiki/Java_concurrency</a:t>
            </a:r>
          </a:p>
          <a:p>
            <a:r>
              <a:rPr lang="en-US" dirty="0"/>
              <a:t>http://</a:t>
            </a:r>
            <a:r>
              <a:rPr lang="en-US" dirty="0" smtClean="0"/>
              <a:t>gee.cs.oswego.edu/dl/concurrency-interest/index.html</a:t>
            </a:r>
          </a:p>
          <a:p>
            <a:r>
              <a:rPr lang="en-US" dirty="0"/>
              <a:t>http://en.wikipedia.org/wiki/Java_version_history</a:t>
            </a:r>
          </a:p>
        </p:txBody>
      </p:sp>
      <p:sp>
        <p:nvSpPr>
          <p:cNvPr id="3" name="Title 2"/>
          <p:cNvSpPr>
            <a:spLocks noGrp="1"/>
          </p:cNvSpPr>
          <p:nvPr>
            <p:ph type="title"/>
          </p:nvPr>
        </p:nvSpPr>
        <p:spPr/>
        <p:txBody>
          <a:bodyPr>
            <a:normAutofit/>
          </a:bodyPr>
          <a:lstStyle/>
          <a:p>
            <a:r>
              <a:rPr lang="en-US" dirty="0" smtClean="0"/>
              <a:t>References</a:t>
            </a:r>
            <a:endParaRPr lang="en-US" dirty="0"/>
          </a:p>
        </p:txBody>
      </p:sp>
    </p:spTree>
    <p:extLst>
      <p:ext uri="{BB962C8B-B14F-4D97-AF65-F5344CB8AC3E}">
        <p14:creationId xmlns:p14="http://schemas.microsoft.com/office/powerpoint/2010/main" val="3842096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This Presentation is About</a:t>
            </a:r>
            <a:endParaRPr lang="en-US" dirty="0"/>
          </a:p>
        </p:txBody>
      </p:sp>
      <p:sp>
        <p:nvSpPr>
          <p:cNvPr id="4" name="Content Placeholder 1"/>
          <p:cNvSpPr txBox="1">
            <a:spLocks/>
          </p:cNvSpPr>
          <p:nvPr/>
        </p:nvSpPr>
        <p:spPr>
          <a:xfrm>
            <a:off x="533400" y="2667000"/>
            <a:ext cx="769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Responsible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Safe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Testable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Manageable</a:t>
            </a:r>
          </a:p>
          <a:p>
            <a:pPr marL="0" indent="0">
              <a:buFont typeface="Symbol" pitchFamily="18" charset="2"/>
              <a:buNone/>
            </a:pPr>
            <a:r>
              <a:rPr lang="en-US" sz="4000" b="1" dirty="0" smtClean="0">
                <a:solidFill>
                  <a:srgbClr val="002060"/>
                </a:solidFill>
                <a:effectLst>
                  <a:outerShdw blurRad="50800" dist="38100" dir="2700000" algn="tl" rotWithShape="0">
                    <a:prstClr val="black">
                      <a:alpha val="40000"/>
                    </a:prstClr>
                  </a:outerShdw>
                </a:effectLst>
              </a:rPr>
              <a:t>Production-worthy Concurrency</a:t>
            </a:r>
            <a:endParaRPr lang="en-US" sz="4000" dirty="0">
              <a:solidFill>
                <a:srgbClr val="002060"/>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8403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65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650"/>
                            </p:stCondLst>
                            <p:childTnLst>
                              <p:par>
                                <p:cTn id="11" presetID="1" presetClass="entr" presetSubtype="0" fill="hold" nodeType="afterEffect">
                                  <p:stCondLst>
                                    <p:cond delay="65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par>
                          <p:cTn id="13" fill="hold">
                            <p:stCondLst>
                              <p:cond delay="1300"/>
                            </p:stCondLst>
                            <p:childTnLst>
                              <p:par>
                                <p:cTn id="14" presetID="1" presetClass="entr" presetSubtype="0" fill="hold" nodeType="afterEffect">
                                  <p:stCondLst>
                                    <p:cond delay="65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par>
                          <p:cTn id="16" fill="hold">
                            <p:stCondLst>
                              <p:cond delay="1950"/>
                            </p:stCondLst>
                            <p:childTnLst>
                              <p:par>
                                <p:cTn id="17" presetID="1" presetClass="entr" presetSubtype="0" fill="hold" nodeType="afterEffect">
                                  <p:stCondLst>
                                    <p:cond delay="65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pic>
        <p:nvPicPr>
          <p:cNvPr id="6151" name="Picture 7" descr="C:\dev\projects\wwwroot\mxunit-cfmeetups\CFObjective_2012_Concurrency\preso\success_kid_cf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40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733800"/>
            <a:ext cx="8229600" cy="1252728"/>
          </a:xfrm>
        </p:spPr>
        <p:txBody>
          <a:bodyPr>
            <a:normAutofit/>
          </a:bodyPr>
          <a:lstStyle/>
          <a:p>
            <a:r>
              <a:rPr lang="en-US" sz="5400" dirty="0" err="1" smtClean="0">
                <a:solidFill>
                  <a:srgbClr val="002060"/>
                </a:solidFill>
              </a:rPr>
              <a:t>history.start</a:t>
            </a:r>
            <a:r>
              <a:rPr lang="en-US" sz="5400" dirty="0" smtClean="0">
                <a:solidFill>
                  <a:srgbClr val="002060"/>
                </a:solidFill>
              </a:rPr>
              <a:t>()</a:t>
            </a:r>
            <a:endParaRPr lang="en-US" sz="5400" dirty="0">
              <a:solidFill>
                <a:srgbClr val="002060"/>
              </a:solidFill>
            </a:endParaRPr>
          </a:p>
        </p:txBody>
      </p:sp>
    </p:spTree>
    <p:extLst>
      <p:ext uri="{BB962C8B-B14F-4D97-AF65-F5344CB8AC3E}">
        <p14:creationId xmlns:p14="http://schemas.microsoft.com/office/powerpoint/2010/main" val="61003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4423</TotalTime>
  <Words>1819</Words>
  <Application>Microsoft Office PowerPoint</Application>
  <PresentationFormat>On-screen Show (4:3)</PresentationFormat>
  <Paragraphs>286</Paragraphs>
  <Slides>65</Slides>
  <Notes>16</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Waveform</vt:lpstr>
      <vt:lpstr>Concurrency Zen </vt:lpstr>
      <vt:lpstr>I work on…</vt:lpstr>
      <vt:lpstr>I Hereby Promise…</vt:lpstr>
      <vt:lpstr>This Presentation is NOT About</vt:lpstr>
      <vt:lpstr>This Presentation is NOT About</vt:lpstr>
      <vt:lpstr>This Presentation is About</vt:lpstr>
      <vt:lpstr>This Presentation is About</vt:lpstr>
      <vt:lpstr>PowerPoint Presentation</vt:lpstr>
      <vt:lpstr>history.start()</vt:lpstr>
      <vt:lpstr>1995</vt:lpstr>
      <vt:lpstr>1996</vt:lpstr>
      <vt:lpstr>1998 (CF 3.1 / CF 4.0)</vt:lpstr>
      <vt:lpstr>1999 (CF 4.5)</vt:lpstr>
      <vt:lpstr>2002 (CF MX 6.0)</vt:lpstr>
      <vt:lpstr>2004 (CF MX 6.1)</vt:lpstr>
      <vt:lpstr>PowerPoint Presentation</vt:lpstr>
      <vt:lpstr>2006 (CF 7.0.2)</vt:lpstr>
      <vt:lpstr>What’s the meaning of this?</vt:lpstr>
      <vt:lpstr>2008</vt:lpstr>
      <vt:lpstr>2012</vt:lpstr>
      <vt:lpstr>Why are concurrent programs hard to write correctly?</vt:lpstr>
      <vt:lpstr>Why are concurrent programs hard to write correctly?</vt:lpstr>
      <vt:lpstr>ColdFusion Concurrency</vt:lpstr>
      <vt:lpstr>PowerPoint Presentation</vt:lpstr>
      <vt:lpstr>CFThread …</vt:lpstr>
      <vt:lpstr>CFThread is…</vt:lpstr>
      <vt:lpstr>PowerPoint Presentation</vt:lpstr>
      <vt:lpstr>java.util.concurrent – in CF!</vt:lpstr>
      <vt:lpstr>PowerPoint Presentation</vt:lpstr>
      <vt:lpstr>Ommmmmmmm</vt:lpstr>
      <vt:lpstr>Java Concurrency Framework</vt:lpstr>
      <vt:lpstr>Java Concurrency Framework</vt:lpstr>
      <vt:lpstr>From the Inside-out</vt:lpstr>
      <vt:lpstr>Tasks</vt:lpstr>
      <vt:lpstr>A Task CFC</vt:lpstr>
      <vt:lpstr>Sneak Peak: Executing Tasks</vt:lpstr>
      <vt:lpstr>Sneak Peak: Executing Tasks</vt:lpstr>
      <vt:lpstr>Executor Overview</vt:lpstr>
      <vt:lpstr>Different Types of “Executors”</vt:lpstr>
      <vt:lpstr>Different Types of “Executors”</vt:lpstr>
      <vt:lpstr>Different Types of “Executors”</vt:lpstr>
      <vt:lpstr>Different Types of “Executors”</vt:lpstr>
      <vt:lpstr>Different Types of “Executors”</vt:lpstr>
      <vt:lpstr>Different Types of “Executors”</vt:lpstr>
      <vt:lpstr>Different Types of “Executors”</vt:lpstr>
      <vt:lpstr>Introducing CFConcurrent</vt:lpstr>
      <vt:lpstr>Introducing CFConcurrent</vt:lpstr>
      <vt:lpstr>ExecutorService Overview</vt:lpstr>
      <vt:lpstr>Future</vt:lpstr>
      <vt:lpstr>Future</vt:lpstr>
      <vt:lpstr>Using an ExecutorService</vt:lpstr>
      <vt:lpstr>Using an Executor Service</vt:lpstr>
      <vt:lpstr>Executor Service and Timeouts</vt:lpstr>
      <vt:lpstr>Executor Service and Timeouts</vt:lpstr>
      <vt:lpstr>ScheduledThreadPoolExecutor Overview</vt:lpstr>
      <vt:lpstr>Start a ScheduledThreadPoolExecutor</vt:lpstr>
      <vt:lpstr>Create a ‘Runnable’ Task</vt:lpstr>
      <vt:lpstr>Schedule the Task</vt:lpstr>
      <vt:lpstr>ExecutorCompletionService</vt:lpstr>
      <vt:lpstr>PowerPoint Presentation</vt:lpstr>
      <vt:lpstr>Task to process Completion Queue</vt:lpstr>
      <vt:lpstr>More completion service code</vt:lpstr>
      <vt:lpstr>JCF Example Extravaganza</vt:lpstr>
      <vt:lpstr>Resources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dc:creator>
  <cp:lastModifiedBy>Marc</cp:lastModifiedBy>
  <cp:revision>186</cp:revision>
  <dcterms:created xsi:type="dcterms:W3CDTF">2012-03-02T01:44:48Z</dcterms:created>
  <dcterms:modified xsi:type="dcterms:W3CDTF">2012-04-30T22:28:01Z</dcterms:modified>
</cp:coreProperties>
</file>