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13" r:id="rId3"/>
    <p:sldId id="257" r:id="rId4"/>
    <p:sldId id="258" r:id="rId5"/>
    <p:sldId id="260" r:id="rId6"/>
    <p:sldId id="259" r:id="rId7"/>
    <p:sldId id="261" r:id="rId8"/>
    <p:sldId id="265" r:id="rId9"/>
    <p:sldId id="264" r:id="rId10"/>
    <p:sldId id="262" r:id="rId11"/>
    <p:sldId id="263" r:id="rId12"/>
    <p:sldId id="266" r:id="rId13"/>
    <p:sldId id="267" r:id="rId14"/>
    <p:sldId id="268" r:id="rId15"/>
    <p:sldId id="285" r:id="rId16"/>
    <p:sldId id="281" r:id="rId17"/>
    <p:sldId id="314" r:id="rId18"/>
    <p:sldId id="294" r:id="rId19"/>
    <p:sldId id="269" r:id="rId20"/>
    <p:sldId id="273" r:id="rId21"/>
    <p:sldId id="274" r:id="rId22"/>
    <p:sldId id="279" r:id="rId23"/>
    <p:sldId id="298" r:id="rId24"/>
    <p:sldId id="282" r:id="rId25"/>
    <p:sldId id="283" r:id="rId26"/>
    <p:sldId id="299" r:id="rId27"/>
    <p:sldId id="328" r:id="rId28"/>
    <p:sldId id="284" r:id="rId29"/>
    <p:sldId id="300" r:id="rId30"/>
    <p:sldId id="287" r:id="rId31"/>
    <p:sldId id="290" r:id="rId32"/>
    <p:sldId id="289" r:id="rId33"/>
    <p:sldId id="291" r:id="rId34"/>
    <p:sldId id="301" r:id="rId35"/>
    <p:sldId id="302" r:id="rId36"/>
    <p:sldId id="303" r:id="rId37"/>
    <p:sldId id="316" r:id="rId38"/>
    <p:sldId id="317" r:id="rId39"/>
    <p:sldId id="318" r:id="rId40"/>
    <p:sldId id="319" r:id="rId41"/>
    <p:sldId id="330" r:id="rId42"/>
    <p:sldId id="331" r:id="rId43"/>
    <p:sldId id="320" r:id="rId44"/>
    <p:sldId id="321" r:id="rId45"/>
    <p:sldId id="322" r:id="rId46"/>
    <p:sldId id="323" r:id="rId47"/>
    <p:sldId id="325" r:id="rId48"/>
    <p:sldId id="326" r:id="rId49"/>
    <p:sldId id="327" r:id="rId50"/>
    <p:sldId id="329" r:id="rId51"/>
    <p:sldId id="315" r:id="rId52"/>
    <p:sldId id="312" r:id="rId53"/>
    <p:sldId id="324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D079CED-E0C8-4B3D-AB1E-914A2D354D81}" type="datetimeFigureOut">
              <a:rPr lang="en-US" smtClean="0"/>
              <a:t>5/8/2011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12A8DA9-C193-4860-87BD-C8622159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50235987@N00/338644644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lverwareconsulting.com/index.cfm/CF-ORM-Integration" TargetMode="External"/><Relationship Id="rId7" Type="http://schemas.openxmlformats.org/officeDocument/2006/relationships/hyperlink" Target="http://www.aliaspooryorik.com/blog/index.cfm/category/hibernate-25" TargetMode="External"/><Relationship Id="rId2" Type="http://schemas.openxmlformats.org/officeDocument/2006/relationships/hyperlink" Target="http://www.barneyb.com/barneyblog/category/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kyong.com/hibernate/inverse-true-example-and-explanation/" TargetMode="External"/><Relationship Id="rId5" Type="http://schemas.openxmlformats.org/officeDocument/2006/relationships/hyperlink" Target="http://www.briankotek.com/blog/index.cfm/ObjectRelational-Mapping" TargetMode="External"/><Relationship Id="rId4" Type="http://schemas.openxmlformats.org/officeDocument/2006/relationships/hyperlink" Target="http://www.compoundtheory.com/?action=displayPost&amp;ID=419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780108"/>
          </a:xfrm>
        </p:spPr>
        <p:txBody>
          <a:bodyPr/>
          <a:lstStyle/>
          <a:p>
            <a:r>
              <a:rPr lang="en-US" dirty="0" smtClean="0"/>
              <a:t>ORM Zen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676401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Marc </a:t>
            </a:r>
            <a:r>
              <a:rPr lang="en-US" sz="4600" dirty="0" err="1" smtClean="0"/>
              <a:t>Esher</a:t>
            </a:r>
            <a:endParaRPr lang="en-US" sz="4600" dirty="0" smtClean="0"/>
          </a:p>
          <a:p>
            <a:r>
              <a:rPr lang="en-US" sz="4600" dirty="0" err="1" smtClean="0"/>
              <a:t>cf.Objective</a:t>
            </a:r>
            <a:r>
              <a:rPr lang="en-US" sz="4600" dirty="0" smtClean="0"/>
              <a:t>() 2011</a:t>
            </a:r>
          </a:p>
          <a:p>
            <a:endParaRPr lang="en-US" dirty="0"/>
          </a:p>
          <a:p>
            <a:r>
              <a:rPr lang="en-US" sz="3500" b="1" dirty="0"/>
              <a:t>http://bit.ly/cformzen</a:t>
            </a:r>
          </a:p>
        </p:txBody>
      </p:sp>
    </p:spTree>
    <p:extLst>
      <p:ext uri="{BB962C8B-B14F-4D97-AF65-F5344CB8AC3E}">
        <p14:creationId xmlns:p14="http://schemas.microsoft.com/office/powerpoint/2010/main" val="24308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akomic.net/cockpit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9169400" cy="68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009" y="6564868"/>
            <a:ext cx="403899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http://www.akomic.net/mechanical.html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66800" y="685800"/>
            <a:ext cx="6705600" cy="5105400"/>
            <a:chOff x="1066800" y="685800"/>
            <a:chExt cx="6705600" cy="5105400"/>
          </a:xfrm>
        </p:grpSpPr>
        <p:sp>
          <p:nvSpPr>
            <p:cNvPr id="6" name="5-Point Star 5"/>
            <p:cNvSpPr/>
            <p:nvPr/>
          </p:nvSpPr>
          <p:spPr>
            <a:xfrm rot="10800000">
              <a:off x="1066800" y="685800"/>
              <a:ext cx="6705600" cy="510540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7498" y="2286000"/>
              <a:ext cx="316230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>
                        <a:lumMod val="50000"/>
                        <a:lumOff val="50000"/>
                      </a:schemeClr>
                    </a:outerShdw>
                  </a:effectLst>
                </a:rPr>
                <a:t>ORM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(In Marc’s “ORM is the Devil” mindset)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848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5114" y="64886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http://just-a-blip.blogspot.com/2009/07/modern-bed-warmer.html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26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my 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From </a:t>
            </a:r>
            <a:r>
              <a:rPr lang="en-US" sz="3600" b="1" dirty="0" smtClean="0"/>
              <a:t>Suffering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3505200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/>
              <a:t>Toward   </a:t>
            </a:r>
          </a:p>
          <a:p>
            <a:r>
              <a:rPr lang="en-US" sz="5000" b="1" dirty="0"/>
              <a:t> </a:t>
            </a:r>
            <a:r>
              <a:rPr lang="en-US" sz="5000" b="1" dirty="0" smtClean="0"/>
              <a:t>     Enlightenment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1566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345069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An </a:t>
            </a:r>
            <a:r>
              <a:rPr lang="en-US" sz="3200" dirty="0" smtClean="0"/>
              <a:t>‘Event </a:t>
            </a:r>
            <a:r>
              <a:rPr lang="en-US" sz="3200" dirty="0"/>
              <a:t>R</a:t>
            </a:r>
            <a:r>
              <a:rPr lang="en-US" sz="3200" dirty="0" smtClean="0"/>
              <a:t>egistration</a:t>
            </a:r>
            <a:r>
              <a:rPr lang="en-US" sz="3200" dirty="0"/>
              <a:t>' </a:t>
            </a:r>
            <a:r>
              <a:rPr lang="en-US" sz="3200" dirty="0" smtClean="0"/>
              <a:t>system</a:t>
            </a:r>
          </a:p>
          <a:p>
            <a:endParaRPr lang="en-US" dirty="0" smtClean="0"/>
          </a:p>
          <a:p>
            <a:r>
              <a:rPr lang="en-US" dirty="0" smtClean="0"/>
              <a:t>Administrator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create and modify </a:t>
            </a:r>
            <a:r>
              <a:rPr lang="en-US" dirty="0" smtClean="0"/>
              <a:t>events</a:t>
            </a:r>
          </a:p>
          <a:p>
            <a:endParaRPr lang="en-US" dirty="0" smtClean="0"/>
          </a:p>
          <a:p>
            <a:r>
              <a:rPr lang="en-US" dirty="0" smtClean="0"/>
              <a:t>Attendees </a:t>
            </a:r>
            <a:r>
              <a:rPr lang="en-US" dirty="0"/>
              <a:t>can "register" for </a:t>
            </a:r>
            <a:r>
              <a:rPr lang="en-US" dirty="0" smtClean="0"/>
              <a:t>Events</a:t>
            </a:r>
          </a:p>
          <a:p>
            <a:endParaRPr lang="en-US" dirty="0" smtClean="0"/>
          </a:p>
          <a:p>
            <a:r>
              <a:rPr lang="en-US" dirty="0" smtClean="0"/>
              <a:t>Attendees can comment </a:t>
            </a:r>
            <a:r>
              <a:rPr lang="en-US" dirty="0"/>
              <a:t>on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Application’s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ev\projects\wwwroot\mxunit-cfmeetups\CFObjective_ORMZen\preso\dbt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"/>
            <a:ext cx="4114800" cy="63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are objects updating even when I don’t call </a:t>
            </a:r>
            <a:r>
              <a:rPr lang="en-US" dirty="0" err="1"/>
              <a:t>entitySave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 – The Early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ORM Settings</a:t>
            </a:r>
            <a:endParaRPr lang="en-US" dirty="0"/>
          </a:p>
        </p:txBody>
      </p:sp>
      <p:pic>
        <p:nvPicPr>
          <p:cNvPr id="1026" name="Picture 2" descr="C:\dev\projects\wwwroot\mxunit-cfmeetups\CFObjective_ORMZen\preso\orm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800" cy="47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6324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*Many props to Dan Vega for </a:t>
            </a:r>
            <a:r>
              <a:rPr lang="en-US" dirty="0" err="1" smtClean="0"/>
              <a:t>useDBForMapping</a:t>
            </a:r>
            <a:r>
              <a:rPr lang="en-US" dirty="0" smtClean="0"/>
              <a:t> = false tip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 rot="9949276" flipH="1">
            <a:off x="2930091" y="5540518"/>
            <a:ext cx="1888534" cy="113867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this </a:t>
            </a:r>
            <a:r>
              <a:rPr lang="en-US" dirty="0" smtClean="0"/>
              <a:t>presentation and all code </a:t>
            </a:r>
            <a:r>
              <a:rPr lang="en-US" dirty="0"/>
              <a:t>at </a:t>
            </a:r>
            <a:r>
              <a:rPr lang="en-US" b="1" dirty="0"/>
              <a:t>http://bit.ly/cformzen</a:t>
            </a:r>
            <a:endParaRPr lang="en-US" b="1" dirty="0" smtClean="0"/>
          </a:p>
          <a:p>
            <a:r>
              <a:rPr lang="en-US" dirty="0" smtClean="0"/>
              <a:t>There’s a short Appendix at the end</a:t>
            </a:r>
          </a:p>
          <a:p>
            <a:pPr lvl="1"/>
            <a:r>
              <a:rPr lang="en-US" dirty="0" smtClean="0"/>
              <a:t>SQL Logging</a:t>
            </a:r>
          </a:p>
          <a:p>
            <a:pPr lvl="1"/>
            <a:r>
              <a:rPr lang="en-US" dirty="0" err="1" smtClean="0"/>
              <a:t>ORMReload</a:t>
            </a:r>
            <a:endParaRPr lang="en-US" dirty="0" smtClean="0"/>
          </a:p>
          <a:p>
            <a:r>
              <a:rPr lang="en-US" dirty="0" smtClean="0"/>
              <a:t>Lots of links at the end, </a:t>
            </a:r>
            <a:r>
              <a:rPr lang="en-US" dirty="0" smtClean="0"/>
              <a:t>too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autoManageSession</a:t>
            </a:r>
            <a:r>
              <a:rPr lang="en-US" b="1" dirty="0" smtClean="0"/>
              <a:t> = false</a:t>
            </a:r>
          </a:p>
          <a:p>
            <a:pPr marL="0" indent="0" algn="ctr">
              <a:buNone/>
            </a:pPr>
            <a:r>
              <a:rPr lang="en-US" b="1" dirty="0" err="1" smtClean="0"/>
              <a:t>flushAtRequestEnd</a:t>
            </a:r>
            <a:r>
              <a:rPr lang="en-US" b="1" dirty="0" smtClean="0"/>
              <a:t> = false</a:t>
            </a:r>
          </a:p>
          <a:p>
            <a:endParaRPr lang="en-US" dirty="0" smtClean="0"/>
          </a:p>
          <a:p>
            <a:r>
              <a:rPr lang="en-US" dirty="0" smtClean="0"/>
              <a:t>Consequence:         use     </a:t>
            </a:r>
            <a:r>
              <a:rPr lang="en-US" b="1" dirty="0" smtClean="0"/>
              <a:t>transaction{}</a:t>
            </a:r>
          </a:p>
          <a:p>
            <a:pPr lvl="1"/>
            <a:r>
              <a:rPr lang="en-US" dirty="0" smtClean="0"/>
              <a:t>or use </a:t>
            </a:r>
            <a:r>
              <a:rPr lang="en-US" dirty="0" err="1" smtClean="0"/>
              <a:t>ormFlush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sz="1800" dirty="0" smtClean="0"/>
              <a:t>(Some would say you should wrap </a:t>
            </a:r>
            <a:r>
              <a:rPr lang="en-US" sz="1800" b="1" dirty="0" smtClean="0"/>
              <a:t>ALL</a:t>
            </a:r>
            <a:r>
              <a:rPr lang="en-US" sz="1800" dirty="0" smtClean="0"/>
              <a:t> state mutation in a transaction)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ORM Settings: </a:t>
            </a:r>
            <a:br>
              <a:rPr lang="en-US" dirty="0" smtClean="0"/>
            </a:br>
            <a:r>
              <a:rPr lang="en-US" dirty="0" smtClean="0"/>
              <a:t>Session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smtClean="0"/>
              <a:t>Use Transactions to flush</a:t>
            </a:r>
            <a:endParaRPr lang="en-US" dirty="0"/>
          </a:p>
        </p:txBody>
      </p:sp>
      <p:pic>
        <p:nvPicPr>
          <p:cNvPr id="1027" name="Picture 3" descr="C:\Users\marc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73" y="2590800"/>
            <a:ext cx="5317627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does “The value for property </a:t>
            </a:r>
            <a:r>
              <a:rPr lang="en-US" dirty="0" err="1" smtClean="0"/>
              <a:t>java.lang.String</a:t>
            </a:r>
            <a:r>
              <a:rPr lang="en-US" dirty="0" smtClean="0"/>
              <a:t> cannot be retrieved from object of type id” mean?</a:t>
            </a:r>
          </a:p>
          <a:p>
            <a:endParaRPr lang="en-US" dirty="0" smtClean="0"/>
          </a:p>
          <a:p>
            <a:r>
              <a:rPr lang="en-US" dirty="0" smtClean="0"/>
              <a:t>How do I </a:t>
            </a:r>
            <a:r>
              <a:rPr lang="en-US" b="1" dirty="0" smtClean="0"/>
              <a:t>unset</a:t>
            </a:r>
            <a:r>
              <a:rPr lang="en-US" dirty="0" smtClean="0"/>
              <a:t> a many-to-one relationship?</a:t>
            </a:r>
          </a:p>
          <a:p>
            <a:endParaRPr lang="en-US" dirty="0" smtClean="0"/>
          </a:p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pPr lvl="1"/>
            <a:r>
              <a:rPr lang="en-US" dirty="0" smtClean="0"/>
              <a:t>Happens when a many-to-one object has, itself, a big one-to-many relationship</a:t>
            </a:r>
          </a:p>
          <a:p>
            <a:pPr lvl="1"/>
            <a:endParaRPr lang="en-US" dirty="0"/>
          </a:p>
          <a:p>
            <a:r>
              <a:rPr lang="en-US" dirty="0" smtClean="0"/>
              <a:t>How do I </a:t>
            </a:r>
            <a:r>
              <a:rPr lang="en-US" dirty="0" err="1" smtClean="0"/>
              <a:t>entityLoad</a:t>
            </a:r>
            <a:r>
              <a:rPr lang="en-US" dirty="0" smtClean="0"/>
              <a:t>() and filter on a property when that property is now an object?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Simplest Relationship</a:t>
            </a:r>
          </a:p>
          <a:p>
            <a:r>
              <a:rPr lang="en-US" dirty="0" smtClean="0"/>
              <a:t>This is your typical Foreign Key Relationship</a:t>
            </a:r>
          </a:p>
          <a:p>
            <a:r>
              <a:rPr lang="en-US" dirty="0" smtClean="0"/>
              <a:t>E.g. Event has a “</a:t>
            </a:r>
            <a:r>
              <a:rPr lang="en-US" dirty="0" err="1" smtClean="0"/>
              <a:t>ModifiedBy</a:t>
            </a:r>
            <a:r>
              <a:rPr lang="en-US" dirty="0" smtClean="0"/>
              <a:t>” column, which is a relationship with the “Administrator” table’s “id”</a:t>
            </a:r>
          </a:p>
          <a:p>
            <a:r>
              <a:rPr lang="en-US" dirty="0" smtClean="0"/>
              <a:t>Think: “MANY events can have ONE current </a:t>
            </a:r>
            <a:r>
              <a:rPr lang="en-US" dirty="0" err="1" smtClean="0"/>
              <a:t>modifiedBy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Three Knobs</a:t>
            </a:r>
          </a:p>
          <a:p>
            <a:pPr lvl="1"/>
            <a:r>
              <a:rPr lang="en-US" b="1" dirty="0" err="1"/>
              <a:t>f</a:t>
            </a:r>
            <a:r>
              <a:rPr lang="en-US" b="1" dirty="0" err="1" smtClean="0"/>
              <a:t>ieldtype</a:t>
            </a:r>
            <a:r>
              <a:rPr lang="en-US" dirty="0" smtClean="0"/>
              <a:t> = “many-to-one”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Column Name in </a:t>
            </a:r>
            <a:r>
              <a:rPr lang="en-US" b="1" dirty="0" smtClean="0"/>
              <a:t>THIS</a:t>
            </a:r>
            <a:r>
              <a:rPr lang="en-US" dirty="0" smtClean="0"/>
              <a:t> Table</a:t>
            </a:r>
          </a:p>
          <a:p>
            <a:pPr lvl="1"/>
            <a:r>
              <a:rPr lang="en-US" b="1" dirty="0" smtClean="0"/>
              <a:t>cfc</a:t>
            </a:r>
            <a:r>
              <a:rPr lang="en-US" dirty="0" smtClean="0"/>
              <a:t> = CFC Name Of Related Entity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5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Demo</a:t>
            </a:r>
            <a:endParaRPr lang="en-US" sz="4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610599" cy="4343400"/>
          </a:xfrm>
        </p:spPr>
        <p:txBody>
          <a:bodyPr>
            <a:normAutofit/>
          </a:bodyPr>
          <a:lstStyle/>
          <a:p>
            <a:r>
              <a:rPr lang="en-US" dirty="0"/>
              <a:t>What does “The value for property </a:t>
            </a:r>
            <a:r>
              <a:rPr lang="en-US" dirty="0" err="1"/>
              <a:t>java.lang.String</a:t>
            </a:r>
            <a:r>
              <a:rPr lang="en-US" dirty="0"/>
              <a:t> cannot be retrieved from object of type id” mean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You probably changed a simple property to  a many-to-one but didn’t update the code that calls the setters</a:t>
            </a:r>
          </a:p>
          <a:p>
            <a:pPr lvl="1"/>
            <a:r>
              <a:rPr lang="en-US" dirty="0" smtClean="0"/>
              <a:t>You’re setting a simple value when it expects an object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I </a:t>
            </a:r>
            <a:r>
              <a:rPr lang="en-US" b="1" dirty="0" smtClean="0"/>
              <a:t>unset</a:t>
            </a:r>
            <a:r>
              <a:rPr lang="en-US" dirty="0" smtClean="0"/>
              <a:t> a many-to-one value?</a:t>
            </a:r>
          </a:p>
          <a:p>
            <a:pPr lvl="1"/>
            <a:r>
              <a:rPr lang="en-US" dirty="0" smtClean="0"/>
              <a:t>setMyM2OProperty( </a:t>
            </a:r>
            <a:r>
              <a:rPr lang="en-US" dirty="0" err="1" smtClean="0"/>
              <a:t>javacast</a:t>
            </a:r>
            <a:r>
              <a:rPr lang="en-US" dirty="0" smtClean="0"/>
              <a:t>(“null</a:t>
            </a:r>
            <a:r>
              <a:rPr lang="en-US" dirty="0"/>
              <a:t>”, “”) </a:t>
            </a:r>
            <a:r>
              <a:rPr lang="en-US" dirty="0" smtClean="0"/>
              <a:t>);</a:t>
            </a:r>
          </a:p>
          <a:p>
            <a:pPr lvl="1"/>
            <a:endParaRPr lang="en-US" dirty="0" smtClean="0"/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33600"/>
            <a:ext cx="8610599" cy="4343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CFDump</a:t>
            </a:r>
            <a:r>
              <a:rPr lang="en-US" dirty="0" smtClean="0"/>
              <a:t> just got </a:t>
            </a:r>
            <a:r>
              <a:rPr lang="en-US" dirty="0" err="1" smtClean="0"/>
              <a:t>reaaal</a:t>
            </a:r>
            <a:r>
              <a:rPr lang="en-US" dirty="0" smtClean="0"/>
              <a:t> slow. Why?</a:t>
            </a:r>
          </a:p>
          <a:p>
            <a:endParaRPr lang="en-US" dirty="0"/>
          </a:p>
          <a:p>
            <a:pPr lvl="1"/>
            <a:r>
              <a:rPr lang="en-US" dirty="0" smtClean="0"/>
              <a:t>ALWAYS use “top” when </a:t>
            </a:r>
            <a:r>
              <a:rPr lang="en-US" dirty="0" err="1" smtClean="0"/>
              <a:t>cfdumping</a:t>
            </a:r>
            <a:r>
              <a:rPr lang="en-US" dirty="0" smtClean="0"/>
              <a:t> an ORM object</a:t>
            </a:r>
          </a:p>
          <a:p>
            <a:pPr lvl="2"/>
            <a:r>
              <a:rPr lang="en-US" dirty="0" err="1" smtClean="0"/>
              <a:t>writeDump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MXUnit</a:t>
            </a:r>
            <a:r>
              <a:rPr lang="en-US" dirty="0" smtClean="0"/>
              <a:t> tests:</a:t>
            </a:r>
          </a:p>
          <a:p>
            <a:pPr lvl="2"/>
            <a:r>
              <a:rPr lang="en-US" dirty="0" smtClean="0"/>
              <a:t>debug(</a:t>
            </a:r>
            <a:r>
              <a:rPr lang="en-US" dirty="0" err="1" smtClean="0"/>
              <a:t>var</a:t>
            </a:r>
            <a:r>
              <a:rPr lang="en-US" dirty="0" smtClean="0"/>
              <a:t>=object, top=“3”);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I </a:t>
            </a:r>
            <a:r>
              <a:rPr lang="en-US" dirty="0" err="1"/>
              <a:t>entityLoad</a:t>
            </a:r>
            <a:r>
              <a:rPr lang="en-US" dirty="0"/>
              <a:t>() and filter on a property when that property is now an object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You must pass that </a:t>
            </a:r>
            <a:r>
              <a:rPr lang="en-US" b="1" dirty="0" smtClean="0"/>
              <a:t>object </a:t>
            </a:r>
            <a:r>
              <a:rPr lang="en-US" dirty="0" smtClean="0"/>
              <a:t> as the filter criteria</a:t>
            </a:r>
            <a:endParaRPr lang="en-US" dirty="0"/>
          </a:p>
          <a:p>
            <a:pPr marL="627063" lvl="2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</a:t>
            </a:r>
            <a:r>
              <a:rPr lang="en-US" dirty="0" err="1" smtClean="0"/>
              <a:t>gonna</a:t>
            </a:r>
            <a:r>
              <a:rPr lang="en-US" dirty="0" smtClean="0"/>
              <a:t> have properties for every relationship I can think of and never write SQL Again!</a:t>
            </a:r>
          </a:p>
          <a:p>
            <a:endParaRPr lang="en-US" dirty="0" smtClean="0"/>
          </a:p>
          <a:p>
            <a:r>
              <a:rPr lang="en-US" dirty="0" smtClean="0"/>
              <a:t>If( </a:t>
            </a:r>
            <a:r>
              <a:rPr lang="en-US" dirty="0" err="1" smtClean="0"/>
              <a:t>arrayLen</a:t>
            </a:r>
            <a:r>
              <a:rPr lang="en-US" dirty="0" smtClean="0"/>
              <a:t>(</a:t>
            </a:r>
            <a:r>
              <a:rPr lang="en-US" dirty="0" err="1" smtClean="0"/>
              <a:t>myOneToMany</a:t>
            </a:r>
            <a:r>
              <a:rPr lang="en-US" dirty="0" smtClean="0"/>
              <a:t>) GT 0 )</a:t>
            </a:r>
          </a:p>
          <a:p>
            <a:pPr lvl="1"/>
            <a:r>
              <a:rPr lang="en-US" dirty="0" smtClean="0"/>
              <a:t>Why is this so slow?</a:t>
            </a:r>
          </a:p>
          <a:p>
            <a:pPr lvl="1"/>
            <a:endParaRPr lang="en-US" dirty="0"/>
          </a:p>
          <a:p>
            <a:r>
              <a:rPr lang="en-US" dirty="0" smtClean="0"/>
              <a:t>Wait… is it really doing a separate query for EVERY row? WTF?!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Suffering: one-to-many Gluttony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.flickr.com/3573/3386446442_c90f0feb67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6533" y="0"/>
            <a:ext cx="975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6260068"/>
            <a:ext cx="6629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http://www.flickr.com/photos/50235987@N00/338644644</a:t>
            </a:r>
            <a:r>
              <a:rPr lang="en-US" dirty="0" smtClean="0">
                <a:hlinkClick r:id="rId3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467" y="2416704"/>
            <a:ext cx="7408333" cy="34506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Think: “this ONE Administrator will have MANY modified events”</a:t>
            </a:r>
          </a:p>
          <a:p>
            <a:r>
              <a:rPr lang="en-US" b="1" dirty="0" smtClean="0"/>
              <a:t>Four Knobs:</a:t>
            </a:r>
          </a:p>
          <a:p>
            <a:pPr lvl="1"/>
            <a:r>
              <a:rPr lang="en-US" b="1" dirty="0" err="1" smtClean="0"/>
              <a:t>fieldtype</a:t>
            </a:r>
            <a:r>
              <a:rPr lang="en-US" dirty="0" smtClean="0"/>
              <a:t> = “one-to-many”</a:t>
            </a:r>
          </a:p>
          <a:p>
            <a:pPr lvl="1"/>
            <a:r>
              <a:rPr lang="en-US" b="1" dirty="0" err="1" smtClean="0"/>
              <a:t>fkcolumn</a:t>
            </a:r>
            <a:r>
              <a:rPr lang="en-US" dirty="0" smtClean="0"/>
              <a:t> = Foreign key column in the RELATED object’s table for this property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fc</a:t>
            </a:r>
            <a:r>
              <a:rPr lang="en-US" dirty="0" smtClean="0"/>
              <a:t> = CFC Name of the related entity</a:t>
            </a:r>
          </a:p>
          <a:p>
            <a:pPr lvl="1"/>
            <a:r>
              <a:rPr lang="en-US" b="1" dirty="0" err="1" smtClean="0"/>
              <a:t>singularName</a:t>
            </a:r>
            <a:r>
              <a:rPr lang="en-US" dirty="0" smtClean="0"/>
              <a:t> = how to refer to single members of this collection</a:t>
            </a:r>
            <a:endParaRPr lang="en-US" b="1" dirty="0" smtClean="0"/>
          </a:p>
          <a:p>
            <a:r>
              <a:rPr lang="en-US" dirty="0" smtClean="0"/>
              <a:t>And one </a:t>
            </a:r>
            <a:r>
              <a:rPr lang="en-US" b="1" dirty="0" smtClean="0"/>
              <a:t>devil knob named ‘inverse’ </a:t>
            </a:r>
            <a:r>
              <a:rPr lang="en-US" dirty="0" smtClean="0"/>
              <a:t>to be discussed later</a:t>
            </a:r>
            <a:r>
              <a:rPr lang="en-US" b="1" dirty="0" smtClean="0"/>
              <a:t>	</a:t>
            </a:r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9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Demo simple one-to-many property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438400"/>
            <a:ext cx="7924800" cy="3687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me, most useful when saving relationships through them</a:t>
            </a:r>
          </a:p>
          <a:p>
            <a:pPr lvl="1"/>
            <a:r>
              <a:rPr lang="en-US" dirty="0" smtClean="0"/>
              <a:t>E.g. linking an Attendee to Events</a:t>
            </a:r>
          </a:p>
          <a:p>
            <a:endParaRPr lang="en-US" dirty="0" smtClean="0"/>
          </a:p>
          <a:p>
            <a:r>
              <a:rPr lang="en-US" dirty="0" smtClean="0"/>
              <a:t>Discourage use for “listing things”</a:t>
            </a:r>
          </a:p>
          <a:p>
            <a:pPr lvl="1"/>
            <a:r>
              <a:rPr lang="en-US" dirty="0" smtClean="0"/>
              <a:t>Do you really </a:t>
            </a:r>
            <a:r>
              <a:rPr lang="en-US" b="1" i="1" dirty="0" smtClean="0"/>
              <a:t>need</a:t>
            </a:r>
            <a:r>
              <a:rPr lang="en-US" dirty="0" smtClean="0"/>
              <a:t> a property of “</a:t>
            </a:r>
            <a:r>
              <a:rPr lang="en-US" dirty="0" err="1" smtClean="0"/>
              <a:t>Adminstered</a:t>
            </a:r>
            <a:r>
              <a:rPr lang="en-US" dirty="0" smtClean="0"/>
              <a:t> Events”?</a:t>
            </a:r>
          </a:p>
          <a:p>
            <a:pPr lvl="1"/>
            <a:r>
              <a:rPr lang="en-US" dirty="0" smtClean="0"/>
              <a:t>Prefer </a:t>
            </a:r>
            <a:r>
              <a:rPr lang="en-US" b="1" dirty="0" smtClean="0"/>
              <a:t>HQL or SQL </a:t>
            </a:r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Read up on </a:t>
            </a:r>
            <a:r>
              <a:rPr lang="en-US" dirty="0"/>
              <a:t>the </a:t>
            </a:r>
            <a:r>
              <a:rPr lang="en-US" b="1" dirty="0"/>
              <a:t>N+1 Selects </a:t>
            </a:r>
            <a:r>
              <a:rPr lang="en-US" dirty="0"/>
              <a:t>problem</a:t>
            </a:r>
          </a:p>
          <a:p>
            <a:pPr lvl="1"/>
            <a:r>
              <a:rPr lang="en-US" dirty="0" smtClean="0"/>
              <a:t>Learn about </a:t>
            </a:r>
            <a:r>
              <a:rPr lang="en-US" b="1" dirty="0" smtClean="0"/>
              <a:t>lazy=“extra”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Red Flag</a:t>
            </a:r>
            <a:r>
              <a:rPr lang="en-US" dirty="0" smtClean="0"/>
              <a:t>: properties that simply take the place of “select * from some table where id = :</a:t>
            </a:r>
            <a:r>
              <a:rPr lang="en-US" dirty="0" err="1" smtClean="0"/>
              <a:t>myid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One-to-Many…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789237"/>
            <a:ext cx="8534401" cy="3763963"/>
          </a:xfrm>
        </p:spPr>
        <p:txBody>
          <a:bodyPr/>
          <a:lstStyle/>
          <a:p>
            <a:r>
              <a:rPr lang="en-US" dirty="0" smtClean="0"/>
              <a:t>When I add an object to a one-to-many collection, it won’t </a:t>
            </a:r>
            <a:r>
              <a:rPr lang="en-US" dirty="0" smtClean="0"/>
              <a:t>save</a:t>
            </a:r>
          </a:p>
          <a:p>
            <a:endParaRPr lang="en-US" dirty="0" smtClean="0"/>
          </a:p>
          <a:p>
            <a:r>
              <a:rPr lang="en-US" dirty="0" smtClean="0"/>
              <a:t>When I delete an object from a one-to-many collection, I get “null” errors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one-to-many saves with and without cascade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Whither cascade?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560637"/>
            <a:ext cx="8534401" cy="3763963"/>
          </a:xfrm>
        </p:spPr>
        <p:txBody>
          <a:bodyPr>
            <a:normAutofit/>
          </a:bodyPr>
          <a:lstStyle/>
          <a:p>
            <a:r>
              <a:rPr lang="en-US" dirty="0" smtClean="0"/>
              <a:t>When I add an object to a one-to-many collection, it won’t save</a:t>
            </a:r>
          </a:p>
          <a:p>
            <a:pPr lvl="1"/>
            <a:r>
              <a:rPr lang="en-US" b="1" dirty="0" smtClean="0"/>
              <a:t>Need cascade=“all” on the one-to-many property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I delete an object from a one-to-many collection, I get “null” errors</a:t>
            </a:r>
          </a:p>
          <a:p>
            <a:pPr lvl="1"/>
            <a:r>
              <a:rPr lang="en-US" b="1" dirty="0"/>
              <a:t>Need cascade=“</a:t>
            </a:r>
            <a:r>
              <a:rPr lang="en-US" b="1" dirty="0" smtClean="0"/>
              <a:t>all-delete-orphan” </a:t>
            </a:r>
            <a:r>
              <a:rPr lang="en-US" b="1" dirty="0"/>
              <a:t>on the one-to-many </a:t>
            </a:r>
            <a:r>
              <a:rPr lang="en-US" b="1" dirty="0" smtClean="0"/>
              <a:t>property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Enlightenment: Cascade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r>
              <a:rPr lang="en-US" dirty="0" smtClean="0"/>
              <a:t>When I call object1.addObject2( object2 ), I see a SELECT, then an INSERT, then an UPDATE</a:t>
            </a:r>
          </a:p>
          <a:p>
            <a:endParaRPr lang="en-US" dirty="0"/>
          </a:p>
          <a:p>
            <a:r>
              <a:rPr lang="en-US" dirty="0" smtClean="0"/>
              <a:t>When I call object1.removeObject2( object2 ), I get “Cannot insert NULL into XXX”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There </a:t>
            </a:r>
            <a:r>
              <a:rPr lang="en-US" b="1" dirty="0" err="1" smtClean="0"/>
              <a:t>oughtta</a:t>
            </a:r>
            <a:r>
              <a:rPr lang="en-US" b="1" dirty="0" smtClean="0"/>
              <a:t> be a support group </a:t>
            </a:r>
            <a:br>
              <a:rPr lang="en-US" b="1" dirty="0" smtClean="0"/>
            </a:br>
            <a:r>
              <a:rPr lang="en-US" b="1" dirty="0" smtClean="0"/>
              <a:t>for sufferers of this knob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The Devil Knob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isualparadox.com/images/no-linking-allowed-main/z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6412468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http://www.visualparadox.com/wallpapers/zen.htm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Bi-Directional: many-to-one on one side, and one-to-many on the other (they link back and forth)</a:t>
            </a:r>
          </a:p>
          <a:p>
            <a:r>
              <a:rPr lang="en-US" dirty="0" smtClean="0"/>
              <a:t>In bi-directional relationships</a:t>
            </a:r>
          </a:p>
          <a:p>
            <a:pPr lvl="1"/>
            <a:r>
              <a:rPr lang="en-US" b="1" dirty="0" smtClean="0"/>
              <a:t>You need inverse=true</a:t>
            </a:r>
          </a:p>
          <a:p>
            <a:pPr lvl="1"/>
            <a:r>
              <a:rPr lang="en-US" b="1" dirty="0" smtClean="0"/>
              <a:t>Always</a:t>
            </a:r>
          </a:p>
          <a:p>
            <a:pPr lvl="1"/>
            <a:r>
              <a:rPr lang="en-US" b="1" dirty="0" smtClean="0"/>
              <a:t>No Exceptions</a:t>
            </a:r>
          </a:p>
          <a:p>
            <a:r>
              <a:rPr lang="en-US" dirty="0" smtClean="0"/>
              <a:t>It means, “the object </a:t>
            </a:r>
            <a:r>
              <a:rPr lang="en-US" b="1" dirty="0" smtClean="0"/>
              <a:t>on the other side</a:t>
            </a:r>
            <a:r>
              <a:rPr lang="en-US" dirty="0" smtClean="0"/>
              <a:t> is the </a:t>
            </a:r>
            <a:r>
              <a:rPr lang="en-US" b="1" dirty="0" smtClean="0"/>
              <a:t>relationship owner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Enlightenment: inverse=true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set </a:t>
            </a:r>
            <a:r>
              <a:rPr lang="en-US" b="1" dirty="0" smtClean="0"/>
              <a:t>both</a:t>
            </a:r>
            <a:r>
              <a:rPr lang="en-US" dirty="0" smtClean="0"/>
              <a:t> sides of the relationships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comment.setEvent</a:t>
            </a:r>
            <a:r>
              <a:rPr lang="en-US" dirty="0" smtClean="0"/>
              <a:t>( event );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event.addComment</a:t>
            </a:r>
            <a:r>
              <a:rPr lang="en-US" dirty="0" smtClean="0"/>
              <a:t>( comment 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Enlightenment: </a:t>
            </a:r>
            <a:r>
              <a:rPr lang="en-US" dirty="0" smtClean="0"/>
              <a:t>set </a:t>
            </a:r>
            <a:r>
              <a:rPr lang="en-US" b="1" dirty="0" smtClean="0"/>
              <a:t>Both</a:t>
            </a:r>
            <a:r>
              <a:rPr lang="en-US" dirty="0" smtClean="0"/>
              <a:t>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Preferably encapsulate this in One of the objects:</a:t>
            </a:r>
          </a:p>
          <a:p>
            <a:pPr marL="301943" lvl="1" indent="0">
              <a:buNone/>
            </a:pPr>
            <a:endParaRPr lang="en-US" dirty="0" smtClean="0"/>
          </a:p>
          <a:p>
            <a:pPr marL="301943" lvl="1" indent="0">
              <a:buNone/>
            </a:pPr>
            <a:r>
              <a:rPr lang="en-US" dirty="0" smtClean="0"/>
              <a:t>component name=“Event” {</a:t>
            </a:r>
          </a:p>
          <a:p>
            <a:pPr marL="301943" lvl="1" indent="0">
              <a:buNone/>
            </a:pPr>
            <a:r>
              <a:rPr lang="en-US" dirty="0" smtClean="0"/>
              <a:t>    function </a:t>
            </a:r>
            <a:r>
              <a:rPr lang="en-US" dirty="0" err="1" smtClean="0"/>
              <a:t>addComment</a:t>
            </a:r>
            <a:r>
              <a:rPr lang="en-US" dirty="0" smtClean="0"/>
              <a:t>( comment ){</a:t>
            </a:r>
          </a:p>
          <a:p>
            <a:pPr marL="301943" lvl="1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arrayAppend</a:t>
            </a:r>
            <a:r>
              <a:rPr lang="en-US" dirty="0" smtClean="0"/>
              <a:t>( comments, comment );</a:t>
            </a:r>
          </a:p>
          <a:p>
            <a:pPr marL="301943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event.addComment</a:t>
            </a:r>
            <a:r>
              <a:rPr lang="en-US" dirty="0" smtClean="0"/>
              <a:t>( this );</a:t>
            </a:r>
            <a:endParaRPr lang="en-US" dirty="0"/>
          </a:p>
          <a:p>
            <a:pPr marL="301943" lvl="1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301943" lvl="1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Enlightenment: </a:t>
            </a:r>
            <a:r>
              <a:rPr lang="en-US" dirty="0" smtClean="0"/>
              <a:t>set </a:t>
            </a:r>
            <a:r>
              <a:rPr lang="en-US" b="1" dirty="0" smtClean="0"/>
              <a:t>Both</a:t>
            </a:r>
            <a:r>
              <a:rPr lang="en-US" dirty="0" smtClean="0"/>
              <a:t>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97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Hibernate Session and the ColdFusion Session scope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I loop over a collection and try to remove elements from that collection, I get “</a:t>
            </a:r>
            <a:r>
              <a:rPr lang="en-US" dirty="0" err="1" smtClean="0"/>
              <a:t>ConcurrentModificationException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This is not an ORM error… it’s just an error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for( item in Array ) syntax when deleting</a:t>
            </a:r>
          </a:p>
          <a:p>
            <a:r>
              <a:rPr lang="en-US" dirty="0" smtClean="0"/>
              <a:t>Use plain old index loops</a:t>
            </a:r>
          </a:p>
          <a:p>
            <a:endParaRPr lang="en-US" dirty="0"/>
          </a:p>
          <a:p>
            <a:r>
              <a:rPr lang="en-US" dirty="0" smtClean="0"/>
              <a:t>If you use </a:t>
            </a:r>
            <a:r>
              <a:rPr lang="en-US" dirty="0" err="1" smtClean="0"/>
              <a:t>entityDelete</a:t>
            </a:r>
            <a:r>
              <a:rPr lang="en-US" dirty="0" smtClean="0"/>
              <a:t>() on a collection item and get “entity would </a:t>
            </a:r>
            <a:r>
              <a:rPr lang="en-US" smtClean="0"/>
              <a:t>be resaved…”, </a:t>
            </a:r>
            <a:r>
              <a:rPr lang="en-US" dirty="0" smtClean="0"/>
              <a:t>you must also remove that item from the collection via </a:t>
            </a:r>
            <a:r>
              <a:rPr lang="en-US" dirty="0" err="1" smtClean="0"/>
              <a:t>removeXXX</a:t>
            </a:r>
            <a:r>
              <a:rPr lang="en-US" dirty="0" smtClean="0"/>
              <a:t>(XXX) or </a:t>
            </a:r>
            <a:r>
              <a:rPr lang="en-US" dirty="0" err="1" smtClean="0"/>
              <a:t>arrayDeleteAt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dirty="0" smtClean="0"/>
              <a:t>Deleting from 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738533" cy="345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ORM Settings -- Control the Session Flush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Many-to-One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 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Adding to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inverse and “relationship owner”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One-to-Many: Deleting from Collections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Hibernate Session and the ColdFusion Session scope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362200"/>
            <a:ext cx="8534401" cy="3763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When I store my user object in the </a:t>
            </a:r>
            <a:r>
              <a:rPr lang="en-US" b="1" dirty="0" smtClean="0"/>
              <a:t>ColdFusion session scope</a:t>
            </a:r>
            <a:r>
              <a:rPr lang="en-US" dirty="0" smtClean="0"/>
              <a:t>,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and then change it and save,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I get weirdo Hibernate errors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don’t do </a:t>
            </a:r>
            <a:r>
              <a:rPr lang="en-US" dirty="0"/>
              <a:t>it (How’s that for Zen</a:t>
            </a:r>
            <a:r>
              <a:rPr lang="en-US" dirty="0" smtClean="0"/>
              <a:t>!)</a:t>
            </a:r>
          </a:p>
          <a:p>
            <a:endParaRPr lang="en-US" dirty="0"/>
          </a:p>
          <a:p>
            <a:r>
              <a:rPr lang="en-US" dirty="0" smtClean="0"/>
              <a:t>Store simple values (</a:t>
            </a:r>
            <a:r>
              <a:rPr lang="en-US" dirty="0" err="1" smtClean="0"/>
              <a:t>userID</a:t>
            </a:r>
            <a:r>
              <a:rPr lang="en-US" dirty="0" smtClean="0"/>
              <a:t>) in session scope, then </a:t>
            </a:r>
            <a:r>
              <a:rPr lang="en-US" dirty="0" err="1" smtClean="0"/>
              <a:t>entityLoadByPK</a:t>
            </a:r>
            <a:r>
              <a:rPr lang="en-US" dirty="0" smtClean="0"/>
              <a:t>(“User”,</a:t>
            </a:r>
            <a:r>
              <a:rPr lang="en-US" dirty="0"/>
              <a:t> </a:t>
            </a:r>
            <a:r>
              <a:rPr lang="en-US" dirty="0" err="1" smtClean="0"/>
              <a:t>session.userID</a:t>
            </a:r>
            <a:r>
              <a:rPr lang="en-US" dirty="0" smtClean="0"/>
              <a:t>) when you need that object</a:t>
            </a:r>
          </a:p>
          <a:p>
            <a:endParaRPr lang="en-US" dirty="0"/>
          </a:p>
          <a:p>
            <a:r>
              <a:rPr lang="en-US" dirty="0" smtClean="0"/>
              <a:t>The second you type “</a:t>
            </a:r>
            <a:r>
              <a:rPr lang="en-US" dirty="0" err="1" smtClean="0"/>
              <a:t>EntityMerge</a:t>
            </a:r>
            <a:r>
              <a:rPr lang="en-US" dirty="0" smtClean="0"/>
              <a:t>()”, you’re travelling down the trail </a:t>
            </a:r>
            <a:r>
              <a:rPr lang="en-US" smtClean="0"/>
              <a:t>of suffering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62128"/>
            <a:ext cx="8686800" cy="1642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Enlightenment: </a:t>
            </a:r>
            <a:br>
              <a:rPr lang="en-US" dirty="0" smtClean="0"/>
            </a:br>
            <a:r>
              <a:rPr lang="en-US" sz="4000" dirty="0" smtClean="0"/>
              <a:t>Persistent objects and CF Session  Scope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84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9827"/>
            <a:ext cx="7772400" cy="536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867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I’m an ORM King! </a:t>
            </a:r>
            <a:r>
              <a:rPr lang="en-US" sz="3600" b="1" dirty="0" err="1" smtClean="0"/>
              <a:t>Eaassssyyy</a:t>
            </a:r>
            <a:r>
              <a:rPr lang="en-US" sz="3600" b="1" dirty="0" smtClean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477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38400"/>
            <a:ext cx="7408333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Don’t let CF auto-flush the Hibernate session</a:t>
            </a:r>
          </a:p>
          <a:p>
            <a:pPr lvl="1"/>
            <a:r>
              <a:rPr lang="en-US" dirty="0" smtClean="0"/>
              <a:t>always use transactions</a:t>
            </a:r>
          </a:p>
          <a:p>
            <a:r>
              <a:rPr lang="en-US" dirty="0" smtClean="0"/>
              <a:t>Use one-to-many sparingly; I try to use them only when I need to save relationships through them</a:t>
            </a:r>
          </a:p>
          <a:p>
            <a:r>
              <a:rPr lang="en-US" dirty="0"/>
              <a:t>Not setting “cascade” on one-to-many relationships will cause collection members not to save or </a:t>
            </a:r>
            <a:r>
              <a:rPr lang="en-US" dirty="0" smtClean="0"/>
              <a:t>delete</a:t>
            </a:r>
          </a:p>
          <a:p>
            <a:r>
              <a:rPr lang="en-US" dirty="0" smtClean="0"/>
              <a:t>Inverse=true is mandatory on bi-di relationships</a:t>
            </a:r>
          </a:p>
          <a:p>
            <a:r>
              <a:rPr lang="en-US" dirty="0" smtClean="0"/>
              <a:t>Deleting from one-to-many is simply not simple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linktable</a:t>
            </a:r>
            <a:r>
              <a:rPr lang="en-US" dirty="0" smtClean="0"/>
              <a:t>” is rarely useful… often you need a “join entity”</a:t>
            </a:r>
          </a:p>
          <a:p>
            <a:r>
              <a:rPr lang="en-US" dirty="0" smtClean="0"/>
              <a:t>Don’t store ORM objects in the session scope. Ever.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Enlightenment, In One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learned most of this stuff from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Bob Silverberg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Brian </a:t>
            </a:r>
            <a:r>
              <a:rPr lang="en-US" b="1" dirty="0" err="1" smtClean="0">
                <a:solidFill>
                  <a:srgbClr val="C00000"/>
                </a:solidFill>
              </a:rPr>
              <a:t>Kotek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Joe Rinehart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Mark Mandel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Barney </a:t>
            </a:r>
            <a:r>
              <a:rPr lang="en-US" b="1" dirty="0" err="1" smtClean="0">
                <a:solidFill>
                  <a:srgbClr val="C00000"/>
                </a:solidFill>
              </a:rPr>
              <a:t>Boisvert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Dan Vega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32 bottles of </a:t>
            </a:r>
            <a:r>
              <a:rPr lang="en-US" b="1" dirty="0" err="1" smtClean="0">
                <a:solidFill>
                  <a:srgbClr val="C00000"/>
                </a:solidFill>
              </a:rPr>
              <a:t>Dalwhinnie</a:t>
            </a:r>
            <a:r>
              <a:rPr lang="en-US" b="1" dirty="0" smtClean="0">
                <a:solidFill>
                  <a:srgbClr val="C00000"/>
                </a:solidFill>
              </a:rPr>
              <a:t> 15 year Scotch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Hours upon hours of suffering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my teachers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you!</a:t>
            </a:r>
            <a:endParaRPr lang="en-US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457200" y="1905000"/>
            <a:ext cx="35814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558ED5"/>
                </a:solidFill>
                <a:latin typeface="Arial" charset="0"/>
              </a:rPr>
              <a:t>Marc Esher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>
                <a:solidFill>
                  <a:srgbClr val="558ED5"/>
                </a:solidFill>
                <a:latin typeface="Arial" charset="0"/>
              </a:rPr>
              <a:t>@marcesher on Twitter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962400" y="19050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1905000"/>
            <a:ext cx="31305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962400" y="6126480"/>
            <a:ext cx="1290638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Test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399338" y="6126480"/>
            <a:ext cx="1744662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dirty="0">
                <a:latin typeface="Arial" charset="0"/>
              </a:rPr>
              <a:t>Be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Happy</a:t>
            </a:r>
          </a:p>
        </p:txBody>
      </p:sp>
    </p:spTree>
    <p:extLst>
      <p:ext uri="{BB962C8B-B14F-4D97-AF65-F5344CB8AC3E}">
        <p14:creationId xmlns:p14="http://schemas.microsoft.com/office/powerpoint/2010/main" val="32260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http://www.barneyb.com/barneyblog/category/orm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-- transactions, inverse, one-to-many, domain model integrity,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www.silverwareconsulting.com/index.cfm/CF-ORM-Integration</a:t>
            </a:r>
            <a:r>
              <a:rPr lang="en-US" sz="1400" dirty="0" smtClean="0"/>
              <a:t> -- every darn thing</a:t>
            </a:r>
          </a:p>
          <a:p>
            <a:r>
              <a:rPr lang="en-US" sz="1400" dirty="0">
                <a:hlinkClick r:id="rId4"/>
              </a:rPr>
              <a:t>http://www.compoundtheory.com/?</a:t>
            </a:r>
            <a:r>
              <a:rPr lang="en-US" sz="1400" dirty="0" smtClean="0">
                <a:hlinkClick r:id="rId4"/>
              </a:rPr>
              <a:t>action=displayPost&amp;ID=419</a:t>
            </a:r>
            <a:r>
              <a:rPr lang="en-US" sz="1400" dirty="0" smtClean="0"/>
              <a:t> – Hibernate Sessions and Object State</a:t>
            </a:r>
          </a:p>
          <a:p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www.briankotek.com/blog/index.cfm/ObjectRelational-Mapping</a:t>
            </a:r>
            <a:r>
              <a:rPr lang="en-US" sz="1400" dirty="0" smtClean="0"/>
              <a:t> -- </a:t>
            </a:r>
            <a:r>
              <a:rPr lang="en-US" sz="1400" dirty="0" err="1" smtClean="0"/>
              <a:t>Bidi</a:t>
            </a:r>
            <a:r>
              <a:rPr lang="en-US" sz="1400" dirty="0" smtClean="0"/>
              <a:t> relationships, HQL</a:t>
            </a:r>
          </a:p>
          <a:p>
            <a:r>
              <a:rPr lang="en-US" sz="1400" dirty="0">
                <a:hlinkClick r:id="rId6"/>
              </a:rPr>
              <a:t>http://www.mkyong.com/hibernate/inverse-true-example-and-explanation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 smtClean="0"/>
              <a:t> -- inverse=“true” and “relationship owner”</a:t>
            </a:r>
          </a:p>
          <a:p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www.aliaspooryorik.com/blog/index.cfm/category/hibernate-25</a:t>
            </a:r>
            <a:r>
              <a:rPr lang="en-US" sz="1400" dirty="0" smtClean="0"/>
              <a:t> -- lots of useful tips on HQL, collections, logging, nested-set model, etc.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Logging</a:t>
            </a:r>
          </a:p>
          <a:p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143000"/>
            <a:ext cx="7408333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logSQL</a:t>
            </a:r>
            <a:r>
              <a:rPr lang="en-US" sz="3600" b="1" dirty="0" smtClean="0">
                <a:solidFill>
                  <a:schemeClr val="bg1"/>
                </a:solidFill>
              </a:rPr>
              <a:t> = true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/>
              <a:t>Essential ORM Settings: Logging</a:t>
            </a:r>
            <a:endParaRPr lang="en-US" dirty="0"/>
          </a:p>
        </p:txBody>
      </p:sp>
      <p:pic>
        <p:nvPicPr>
          <p:cNvPr id="2050" name="Picture 2" descr="C:\dev\projects\wwwroot\mxunit-cfmeetups\CFObjective_ORMZen\preso\simple_log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6192838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 in ColdFusion Builder or </a:t>
            </a:r>
            <a:r>
              <a:rPr lang="en-US" dirty="0" err="1" smtClean="0"/>
              <a:t>CFEclipse</a:t>
            </a:r>
            <a:r>
              <a:rPr lang="en-US" dirty="0" smtClean="0"/>
              <a:t> with the Adobe 8.0.1 Extensions</a:t>
            </a:r>
          </a:p>
          <a:p>
            <a:r>
              <a:rPr lang="en-US" dirty="0" smtClean="0"/>
              <a:t>Add the xxxxx-out.log file to the tail view</a:t>
            </a:r>
          </a:p>
          <a:p>
            <a:r>
              <a:rPr lang="en-US" dirty="0" smtClean="0"/>
              <a:t>Rejoice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SQL logging in Tail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SQL logging in Tail View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dev\projects\wwwroot\mxunit-cfmeetups\CFObjective_ORMZen\preso\logging_in_tail_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" y="18661"/>
            <a:ext cx="9128449" cy="693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3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2675467"/>
            <a:ext cx="8153400" cy="3450696"/>
          </a:xfrm>
        </p:spPr>
        <p:txBody>
          <a:bodyPr/>
          <a:lstStyle/>
          <a:p>
            <a:r>
              <a:rPr lang="en-US" dirty="0" smtClean="0"/>
              <a:t>If you *need* to see the parameters  for the SQL statements, turn it on</a:t>
            </a:r>
          </a:p>
          <a:p>
            <a:pPr lvl="1"/>
            <a:r>
              <a:rPr lang="en-US" dirty="0" smtClean="0"/>
              <a:t>WEB-INF/</a:t>
            </a:r>
            <a:r>
              <a:rPr lang="en-US" dirty="0" err="1" smtClean="0"/>
              <a:t>cfusion</a:t>
            </a:r>
            <a:r>
              <a:rPr lang="en-US" dirty="0" smtClean="0"/>
              <a:t>/lib/log4j.properties</a:t>
            </a:r>
          </a:p>
          <a:p>
            <a:pPr lvl="1"/>
            <a:r>
              <a:rPr lang="en-US" dirty="0" smtClean="0"/>
              <a:t>Uncomment this line:</a:t>
            </a:r>
          </a:p>
          <a:p>
            <a:pPr lvl="2"/>
            <a:r>
              <a:rPr lang="en-US" dirty="0"/>
              <a:t>### Also log the parameter binding to the prepared statements.</a:t>
            </a:r>
          </a:p>
          <a:p>
            <a:pPr lvl="2"/>
            <a:r>
              <a:rPr lang="en-US" dirty="0"/>
              <a:t>#</a:t>
            </a:r>
            <a:r>
              <a:rPr lang="en-US" dirty="0" smtClean="0"/>
              <a:t>log4j.logger.org.hibernate.type=DEBUG</a:t>
            </a:r>
          </a:p>
          <a:p>
            <a:pPr lvl="1"/>
            <a:r>
              <a:rPr lang="en-US" dirty="0" smtClean="0"/>
              <a:t>This will get extremely noisy, so use with care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Parameter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ev\projects\wwwroot\mxunit-cfmeetups\CFObjective_ORMZen\preso\hibernate_logging_with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6705600" cy="68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rength, Natural Law, Z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3393"/>
            <a:ext cx="9177417" cy="537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5102423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http://severity1.wordpress.com/2009/11/01/my-first-zen-wallpaper/strength_zen_naturallaw-2/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867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OKOKOK… W. T. F.?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454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changes to ORM components require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Sometimes, ORM will lose its mind and you’ll need to restart CF (It’s not often, but don’t be surprised by it)</a:t>
            </a:r>
          </a:p>
          <a:p>
            <a:r>
              <a:rPr lang="en-US" dirty="0" smtClean="0"/>
              <a:t>Usually control with a URL flag in </a:t>
            </a:r>
            <a:r>
              <a:rPr lang="en-US" dirty="0" err="1" smtClean="0"/>
              <a:t>onRequestStart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Don’t forget them in your </a:t>
            </a:r>
            <a:r>
              <a:rPr lang="en-US" dirty="0" err="1" smtClean="0"/>
              <a:t>MXUnit</a:t>
            </a:r>
            <a:r>
              <a:rPr lang="en-US" dirty="0" smtClean="0"/>
              <a:t> tests!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beforeTests</a:t>
            </a:r>
            <a:r>
              <a:rPr lang="en-US" dirty="0" smtClean="0"/>
              <a:t>() for best performance</a:t>
            </a:r>
          </a:p>
          <a:p>
            <a:pPr lvl="1"/>
            <a:endParaRPr lang="en-US" dirty="0" smtClean="0"/>
          </a:p>
          <a:p>
            <a:pPr marL="627063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ORM Essentials: </a:t>
            </a:r>
            <a:br>
              <a:rPr lang="en-US" dirty="0" smtClean="0"/>
            </a:b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Essentials: </a:t>
            </a:r>
            <a:r>
              <a:rPr lang="en-US" dirty="0" err="1" smtClean="0"/>
              <a:t>ormReload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6950" y="5257800"/>
            <a:ext cx="50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*For this presentation, I’ll include </a:t>
            </a:r>
            <a:r>
              <a:rPr lang="en-US" dirty="0" err="1" smtClean="0"/>
              <a:t>ormReload</a:t>
            </a:r>
            <a:r>
              <a:rPr lang="en-US" dirty="0" smtClean="0"/>
              <a:t>() at the top of each page so I don’t forget to do it</a:t>
            </a:r>
            <a:endParaRPr lang="en-US" dirty="0"/>
          </a:p>
        </p:txBody>
      </p:sp>
      <p:pic>
        <p:nvPicPr>
          <p:cNvPr id="5123" name="Picture 3" descr="C:\dev\projects\wwwroot\mxunit-cfmeetups\CFObjective_ORMZen\preso\ormre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2676525"/>
            <a:ext cx="599281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ages.wikia.com/simpsons/images/4/41/Itchy_and_Scratchy_Histor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06789"/>
            <a:ext cx="584835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088" y="13716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ORM</a:t>
            </a:r>
          </a:p>
        </p:txBody>
      </p:sp>
      <p:sp>
        <p:nvSpPr>
          <p:cNvPr id="13" name="Arc 12"/>
          <p:cNvSpPr/>
          <p:nvPr/>
        </p:nvSpPr>
        <p:spPr>
          <a:xfrm rot="4245087">
            <a:off x="6578165" y="118392"/>
            <a:ext cx="1502719" cy="3137861"/>
          </a:xfrm>
          <a:prstGeom prst="arc">
            <a:avLst>
              <a:gd name="adj1" fmla="val 15370964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0" y="51131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>
                  <a:outerShdw blurRad="50800" dist="50800" dir="3000000" algn="ctr" rotWithShape="0">
                    <a:schemeClr val="bg1">
                      <a:lumMod val="50000"/>
                    </a:schemeClr>
                  </a:outerShdw>
                </a:effectLst>
              </a:rPr>
              <a:t>ME</a:t>
            </a:r>
            <a:endParaRPr lang="en-US" sz="4000" dirty="0">
              <a:solidFill>
                <a:srgbClr val="FF0000"/>
              </a:solidFill>
              <a:effectLst>
                <a:outerShdw blurRad="50800" dist="50800" dir="3000000" algn="ctr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Arc 10"/>
          <p:cNvSpPr/>
          <p:nvPr/>
        </p:nvSpPr>
        <p:spPr>
          <a:xfrm rot="21033080" flipH="1">
            <a:off x="558265" y="1298548"/>
            <a:ext cx="1888534" cy="1733752"/>
          </a:xfrm>
          <a:prstGeom prst="arc">
            <a:avLst>
              <a:gd name="adj1" fmla="val 20511254"/>
              <a:gd name="adj2" fmla="val 6055391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78612" y="6474023"/>
            <a:ext cx="49129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http://simpsons.wikia.com/wiki/The_Itchy_%26_Scratchy_Show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8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“Why won’t you delete?”</a:t>
            </a:r>
          </a:p>
          <a:p>
            <a:r>
              <a:rPr lang="en-US" dirty="0" smtClean="0"/>
              <a:t>“Why won’t you save?”</a:t>
            </a:r>
          </a:p>
          <a:p>
            <a:r>
              <a:rPr lang="en-US" dirty="0" smtClean="0"/>
              <a:t>“Why DID you save?”</a:t>
            </a:r>
          </a:p>
          <a:p>
            <a:r>
              <a:rPr lang="en-US" dirty="0" smtClean="0"/>
              <a:t>“Why did you delete 800 records…</a:t>
            </a:r>
            <a:br>
              <a:rPr lang="en-US" dirty="0" smtClean="0"/>
            </a:br>
            <a:r>
              <a:rPr lang="en-US" dirty="0" smtClean="0"/>
              <a:t>              … and then insert 801?”</a:t>
            </a:r>
          </a:p>
          <a:p>
            <a:r>
              <a:rPr lang="en-US" dirty="0" smtClean="0"/>
              <a:t>“Why did you insert </a:t>
            </a:r>
            <a:r>
              <a:rPr lang="en-US" dirty="0"/>
              <a:t>into </a:t>
            </a:r>
            <a:r>
              <a:rPr lang="en-US" dirty="0" err="1"/>
              <a:t>MyTable</a:t>
            </a:r>
            <a:r>
              <a:rPr lang="en-US" dirty="0"/>
              <a:t> …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And then update  </a:t>
            </a:r>
            <a:r>
              <a:rPr lang="en-US" dirty="0" err="1"/>
              <a:t>MyTable</a:t>
            </a:r>
            <a:r>
              <a:rPr lang="en-US" dirty="0"/>
              <a:t> </a:t>
            </a:r>
            <a:r>
              <a:rPr lang="en-US" dirty="0" smtClean="0"/>
              <a:t>?”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 to my </a:t>
            </a:r>
            <a:r>
              <a:rPr lang="en-US" dirty="0" err="1"/>
              <a:t>Leetle</a:t>
            </a:r>
            <a:r>
              <a:rPr lang="en-US" dirty="0"/>
              <a:t> Friends</a:t>
            </a:r>
          </a:p>
        </p:txBody>
      </p:sp>
    </p:spTree>
    <p:extLst>
      <p:ext uri="{BB962C8B-B14F-4D97-AF65-F5344CB8AC3E}">
        <p14:creationId xmlns:p14="http://schemas.microsoft.com/office/powerpoint/2010/main" val="19019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object references an unsaved transient instance - save the transient instance before flushing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“Cannot insert null into &lt;</a:t>
            </a:r>
            <a:r>
              <a:rPr lang="en-US" dirty="0" err="1" smtClean="0"/>
              <a:t>SomePrimaryKey</a:t>
            </a:r>
            <a:r>
              <a:rPr lang="en-US" dirty="0" smtClean="0"/>
              <a:t>&gt;…”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java.util.ConcurrentModificationException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failed to lazily initialize a collection of role: </a:t>
            </a:r>
            <a:r>
              <a:rPr lang="en-US" i="1" dirty="0" smtClean="0"/>
              <a:t>xxx, </a:t>
            </a:r>
            <a:r>
              <a:rPr lang="en-US" i="1" dirty="0"/>
              <a:t>no session or session was closed 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</a:t>
            </a:r>
            <a:r>
              <a:rPr lang="en-US" i="1" dirty="0"/>
              <a:t>a different object with the same identifier value was already associated with the </a:t>
            </a:r>
            <a:r>
              <a:rPr lang="en-US" i="1" dirty="0" smtClean="0"/>
              <a:t>session</a:t>
            </a:r>
            <a:r>
              <a:rPr lang="en-US" dirty="0" smtClean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their less-attractive cousins…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7761</TotalTime>
  <Words>1850</Words>
  <Application>Microsoft Office PowerPoint</Application>
  <PresentationFormat>On-screen Show (4:3)</PresentationFormat>
  <Paragraphs>314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Waveform</vt:lpstr>
      <vt:lpstr>ORM Zen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Say Hello to my Leetle Friends</vt:lpstr>
      <vt:lpstr>And their less-attractive cousins…</vt:lpstr>
      <vt:lpstr>PowerPoint Presentation</vt:lpstr>
      <vt:lpstr>PowerPoint Presentation</vt:lpstr>
      <vt:lpstr>This is my story</vt:lpstr>
      <vt:lpstr>This is my story</vt:lpstr>
      <vt:lpstr>Agenda</vt:lpstr>
      <vt:lpstr>The Application’s Concept</vt:lpstr>
      <vt:lpstr>PowerPoint Presentation</vt:lpstr>
      <vt:lpstr>Agenda</vt:lpstr>
      <vt:lpstr>Suffering – The Early Days</vt:lpstr>
      <vt:lpstr>Essential ORM Settings</vt:lpstr>
      <vt:lpstr>Essential ORM Settings:  Session Control</vt:lpstr>
      <vt:lpstr>ORM Essentials:  Use Transactions to flush</vt:lpstr>
      <vt:lpstr>Agenda</vt:lpstr>
      <vt:lpstr>Suffering</vt:lpstr>
      <vt:lpstr>Many-to-One</vt:lpstr>
      <vt:lpstr>Many-to-One Demo</vt:lpstr>
      <vt:lpstr>Enlightenment</vt:lpstr>
      <vt:lpstr>Enlightenment</vt:lpstr>
      <vt:lpstr>Agenda</vt:lpstr>
      <vt:lpstr>Suffering: one-to-many Gluttony</vt:lpstr>
      <vt:lpstr>One-to-Many Relationships</vt:lpstr>
      <vt:lpstr>One-to-Many Demo</vt:lpstr>
      <vt:lpstr>Enlightenment: One-to-Many…</vt:lpstr>
      <vt:lpstr>Agenda</vt:lpstr>
      <vt:lpstr>Suffering</vt:lpstr>
      <vt:lpstr>Demo: Whither cascade?</vt:lpstr>
      <vt:lpstr>Enlightenment: Cascade</vt:lpstr>
      <vt:lpstr>Agenda</vt:lpstr>
      <vt:lpstr>Suffering</vt:lpstr>
      <vt:lpstr>Demo: The Devil Knob</vt:lpstr>
      <vt:lpstr>Enlightenment: inverse=true</vt:lpstr>
      <vt:lpstr>Enlightenment: set Both sides</vt:lpstr>
      <vt:lpstr>Enlightenment: set Both sides</vt:lpstr>
      <vt:lpstr>Agenda</vt:lpstr>
      <vt:lpstr>Suffering</vt:lpstr>
      <vt:lpstr>Demo: Deleting from a Collection</vt:lpstr>
      <vt:lpstr>Enlightenment:  Deleting from a Collection</vt:lpstr>
      <vt:lpstr>Agenda</vt:lpstr>
      <vt:lpstr>Suffering</vt:lpstr>
      <vt:lpstr>Enlightenment:  Persistent objects and CF Session  Scope</vt:lpstr>
      <vt:lpstr>Enlightenment, In One Slide</vt:lpstr>
      <vt:lpstr>Thanks to my teachers</vt:lpstr>
      <vt:lpstr>Thanks to you!</vt:lpstr>
      <vt:lpstr>Resources</vt:lpstr>
      <vt:lpstr>Appendix</vt:lpstr>
      <vt:lpstr>Essential ORM Settings: Logging</vt:lpstr>
      <vt:lpstr>Viewing SQL logging in Tail View</vt:lpstr>
      <vt:lpstr>Viewing SQL logging in Tail View </vt:lpstr>
      <vt:lpstr>ORM Essentials: Parameter Logging</vt:lpstr>
      <vt:lpstr>PowerPoint Presentation</vt:lpstr>
      <vt:lpstr>ORM Essentials:  ormReload()</vt:lpstr>
      <vt:lpstr>ORM Essentials: ormReload()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150</cp:revision>
  <dcterms:created xsi:type="dcterms:W3CDTF">2011-03-07T01:55:11Z</dcterms:created>
  <dcterms:modified xsi:type="dcterms:W3CDTF">2011-05-09T12:06:05Z</dcterms:modified>
</cp:coreProperties>
</file>