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4A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0FAE97-1210-4E36-A60A-8BA798A12A99}" type="datetime1">
              <a:rPr lang="es-ES" smtClean="0"/>
              <a:t>12/10/2022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D3D879-06F7-4BB3-9FD8-DADB216A1AB3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4CEBD4D-085C-498A-87ED-B94FC4CBCFC7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3C0138-BF83-46A1-914E-F1E2A8306695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568A9-B9DF-49AA-9F31-6F462455E52A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4DC918-9477-44C9-87CA-58BC8D7EC64E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A7CFC-FF55-48D5-B9D9-FA93FB0A1F63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DBD11-34E4-448E-809B-329C5E8C1419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DB1031-BFAF-464E-A517-D151D571897F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BED521-1CC1-404B-8AD1-BBD24E269425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3E9304-DC69-42FE-B771-884D748CD27D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93D1A9-6AEF-4FF0-93A8-BB445C605128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AA2184-F169-47A9-9381-0045417AD705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EC354E2A-D5C7-4832-8F7D-7F0C53F06735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marpandey/world-life-expectancy-1800201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br>
              <a:rPr lang="es-ES" dirty="0">
                <a:solidFill>
                  <a:srgbClr val="FFFFFF"/>
                </a:solidFill>
              </a:rPr>
            </a:br>
            <a:r>
              <a:rPr lang="es-ES" dirty="0">
                <a:solidFill>
                  <a:srgbClr val="FFFFFF"/>
                </a:solidFill>
              </a:rPr>
              <a:t>practica 1: </a:t>
            </a:r>
            <a:r>
              <a:rPr lang="es-ES" dirty="0" err="1">
                <a:solidFill>
                  <a:srgbClr val="FFFFFF"/>
                </a:solidFill>
              </a:rPr>
              <a:t>Regressió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 fontScale="85000" lnSpcReduction="2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Pol </a:t>
            </a:r>
            <a:r>
              <a:rPr lang="es-ES" dirty="0" err="1">
                <a:solidFill>
                  <a:srgbClr val="FFFFFF"/>
                </a:solidFill>
              </a:rPr>
              <a:t>Espinasa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Vilarrasa</a:t>
            </a:r>
            <a:endParaRPr lang="es-ES" dirty="0">
              <a:solidFill>
                <a:srgbClr val="FFFFFF"/>
              </a:solidFill>
            </a:endParaRPr>
          </a:p>
          <a:p>
            <a:pPr rtl="0"/>
            <a:r>
              <a:rPr lang="es-ES" dirty="0">
                <a:solidFill>
                  <a:srgbClr val="FFFFFF"/>
                </a:solidFill>
              </a:rPr>
              <a:t>Marc Gonzalez Amores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46ED5-E7EC-FC29-79FC-E9F0E855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Regressió sense normalitzar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4DB26D-E5DE-6DA9-3960-562C4DF025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128" y="1867866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6199EAC-9747-1B86-FD79-ED78BF6823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0144" y="1867866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D714FF-3BD7-E6F7-293C-4DEF433CEB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6160" y="1867866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5657DB7-2F77-ADDB-6C70-3C1D7C9FF6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2176" y="1867866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8981922-1E44-E632-A1DE-2AC7A35130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127" y="4049041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6651E59-17FF-E1DD-77FD-6E339B1124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0144" y="4049041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C42A139-0E8E-6319-9769-FFC66524531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6160" y="4049041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B6DFDFF-5597-A89B-B363-6DA7CDC951B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2175" y="4049041"/>
            <a:ext cx="2395855" cy="179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69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2DE38-58AD-FB40-136A-F0AB83D5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Regressió amb normalització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874F0A-5AA1-E1E6-BD45-3D77C1E664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128" y="1920875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BE1A9D6-BBF0-926C-9469-722225AD7D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8309" y="1920875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B186CCE-2B12-EA4A-D8B3-A1112E3E32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8326" y="1920875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CFDE1C-46B4-4FB2-74CC-719A077178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4181" y="1920875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575916C-3B1E-F7CE-C049-BADAA6A097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128" y="4155059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B665E30-049A-CC40-A75B-8337A073D5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2471" y="4155059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6A03B3A-4652-7822-E84B-2BDC271AC83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4164" y="4155059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393DF99-2253-3AD6-FE73-5C7FA4E7DC0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80019" y="4155059"/>
            <a:ext cx="2395855" cy="179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35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D4ECD-9DCB-F16D-949F-35550091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Errors quadràtics (MSE)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BFE876F4-A2AA-76A1-1C8D-27455DA65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0814"/>
              </p:ext>
            </p:extLst>
          </p:nvPr>
        </p:nvGraphicFramePr>
        <p:xfrm>
          <a:off x="6599584" y="228600"/>
          <a:ext cx="499606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068">
                  <a:extLst>
                    <a:ext uri="{9D8B030D-6E8A-4147-A177-3AD203B41FA5}">
                      <a16:colId xmlns:a16="http://schemas.microsoft.com/office/drawing/2014/main" val="2638139818"/>
                    </a:ext>
                  </a:extLst>
                </a:gridCol>
              </a:tblGrid>
              <a:tr h="203958">
                <a:tc>
                  <a:txBody>
                    <a:bodyPr/>
                    <a:lstStyle/>
                    <a:p>
                      <a:endParaRPr lang="ca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07410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1 Any: 1800 :</a:t>
                      </a:r>
                    </a:p>
                    <a:p>
                      <a:r>
                        <a:rPr lang="ca-ES" sz="1200" dirty="0"/>
                        <a:t>   MSE: 44.21246510698685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-4.881399661218707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109036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11 Any: 1810 :</a:t>
                      </a:r>
                    </a:p>
                    <a:p>
                      <a:r>
                        <a:rPr lang="ca-ES" sz="1200" dirty="0"/>
                        <a:t>   MSE: 43.84808616079501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-4.922067014933038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74216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31 Any: 1830 :</a:t>
                      </a:r>
                    </a:p>
                    <a:p>
                      <a:r>
                        <a:rPr lang="ca-ES" sz="1200" dirty="0"/>
                        <a:t>   MSE: 42.38370179335465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-2.749826511153811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90627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51 Any: 1850 :</a:t>
                      </a:r>
                    </a:p>
                    <a:p>
                      <a:r>
                        <a:rPr lang="ca-ES" sz="1200" dirty="0"/>
                        <a:t>   MSE: 48.862189561219125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-3.065682480954413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06390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71 Any: 1870 :</a:t>
                      </a:r>
                    </a:p>
                    <a:p>
                      <a:r>
                        <a:rPr lang="ca-ES" sz="1200" dirty="0"/>
                        <a:t>   MSE: 44.680822534197446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-3.809068722300725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28936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91 Any: 1890 :</a:t>
                      </a:r>
                    </a:p>
                    <a:p>
                      <a:r>
                        <a:rPr lang="ca-ES" sz="1200" dirty="0"/>
                        <a:t>   MSE: 41.91354868870076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-1.8771824915583322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753852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111 Any: 1910 :</a:t>
                      </a:r>
                    </a:p>
                    <a:p>
                      <a:r>
                        <a:rPr lang="ca-ES" sz="1200" dirty="0"/>
                        <a:t>   MSE: 39.44282456737262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-1.6049298436703499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57008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131 Any: 1930 :</a:t>
                      </a:r>
                    </a:p>
                    <a:p>
                      <a:r>
                        <a:rPr lang="ca-ES" sz="1200" dirty="0"/>
                        <a:t>   MSE: 33.478544124918194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-0.5556762414901519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25563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151 Any: 1950 :</a:t>
                      </a:r>
                    </a:p>
                    <a:p>
                      <a:r>
                        <a:rPr lang="ca-ES" sz="1200" dirty="0"/>
                        <a:t>   MSE: 25.946506573853956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0.18085976561084494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69074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171 Any: 1970 :</a:t>
                      </a:r>
                    </a:p>
                    <a:p>
                      <a:r>
                        <a:rPr lang="ca-ES" sz="1200" dirty="0"/>
                        <a:t>   MSE: 17.467762443140433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0.5597816668939357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55107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191 Any: 1990 :</a:t>
                      </a:r>
                    </a:p>
                    <a:p>
                      <a:r>
                        <a:rPr lang="ca-ES" sz="1200" dirty="0"/>
                        <a:t>   MSE: 8.129141058466812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0.8583021403391822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965336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201 Any: 2000 :</a:t>
                      </a:r>
                    </a:p>
                    <a:p>
                      <a:r>
                        <a:rPr lang="ca-ES" sz="1200" dirty="0"/>
                        <a:t>   MSE: 7.062119172191595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0.8811598725572126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56417"/>
                  </a:ext>
                </a:extLst>
              </a:tr>
              <a:tr h="475901">
                <a:tc>
                  <a:txBody>
                    <a:bodyPr/>
                    <a:lstStyle/>
                    <a:p>
                      <a:r>
                        <a:rPr lang="ca-ES" sz="1200" dirty="0"/>
                        <a:t>Atributo 217 Any: 2016 :</a:t>
                      </a:r>
                    </a:p>
                    <a:p>
                      <a:r>
                        <a:rPr lang="ca-ES" sz="1200" dirty="0"/>
                        <a:t>   MSE: 3.07848158135029e-29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1.0</a:t>
                      </a:r>
                    </a:p>
                    <a:p>
                      <a:endParaRPr lang="ca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7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04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C5DD5-452A-6DC4-96CA-31453725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2E1C81-E697-CE12-B82B-612D36AEB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4805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s-ES" noProof="1"/>
              <a:t>INTRODUCCIÓ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815A203-76F9-AB39-E069-7D44A3301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https://www.kaggle.com/amarpandey/world-life-expectancy-18002016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a-ES" dirty="0"/>
              <a:t>Llibreries utilitzades:</a:t>
            </a:r>
          </a:p>
          <a:p>
            <a:r>
              <a:rPr lang="ca-ES" dirty="0"/>
              <a:t>- </a:t>
            </a:r>
            <a:r>
              <a:rPr lang="ca-ES" dirty="0" err="1"/>
              <a:t>Numpy</a:t>
            </a:r>
            <a:endParaRPr lang="ca-ES" dirty="0"/>
          </a:p>
          <a:p>
            <a:r>
              <a:rPr lang="ca-ES" dirty="0"/>
              <a:t>- </a:t>
            </a:r>
            <a:r>
              <a:rPr lang="ca-ES" dirty="0" err="1"/>
              <a:t>Pandas</a:t>
            </a:r>
            <a:endParaRPr lang="ca-ES" dirty="0"/>
          </a:p>
          <a:p>
            <a:r>
              <a:rPr lang="ca-ES" dirty="0"/>
              <a:t>- </a:t>
            </a:r>
            <a:r>
              <a:rPr lang="ca-ES" dirty="0" err="1"/>
              <a:t>Matplolib</a:t>
            </a:r>
            <a:endParaRPr lang="ca-ES" dirty="0"/>
          </a:p>
          <a:p>
            <a:r>
              <a:rPr lang="ca-ES" dirty="0"/>
              <a:t>- </a:t>
            </a:r>
            <a:r>
              <a:rPr lang="ca-ES" dirty="0" err="1"/>
              <a:t>Sklearn</a:t>
            </a:r>
            <a:endParaRPr lang="ca-ES" dirty="0"/>
          </a:p>
          <a:p>
            <a:r>
              <a:rPr lang="ca-ES" dirty="0"/>
              <a:t>- </a:t>
            </a:r>
            <a:r>
              <a:rPr lang="ca-ES" dirty="0" err="1"/>
              <a:t>Scipy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7D2BB-A424-50CC-7505-9C9AB14B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BASE DE DADES</a:t>
            </a:r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659CB3D8-E5A4-D27D-FF5F-4B2CD71FD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607046"/>
            <a:ext cx="9720262" cy="3380633"/>
          </a:xfrm>
        </p:spPr>
      </p:pic>
    </p:spTree>
    <p:extLst>
      <p:ext uri="{BB962C8B-B14F-4D97-AF65-F5344CB8AC3E}">
        <p14:creationId xmlns:p14="http://schemas.microsoft.com/office/powerpoint/2010/main" val="89242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4EB73-14BF-F861-9B2A-7458DAFF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Gràfics de dispersió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557677-162C-81F7-BDEF-02888B0E57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15" y="2286000"/>
            <a:ext cx="1700530" cy="1700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9765A3B-D49E-E788-749A-A9184D3FE0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330" y="2286000"/>
            <a:ext cx="1698625" cy="16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293D8BA-13DD-CA62-64DE-1EB3657A9D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626" y="2286000"/>
            <a:ext cx="1698625" cy="16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F4F46E-A41C-E978-3A5A-96ADFB7DF2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922" y="2286000"/>
            <a:ext cx="1698625" cy="16986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7E2E4A0-157D-24B7-3FF1-B474AFCE87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246" y="2286000"/>
            <a:ext cx="1698625" cy="16986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A106D46-625E-5179-4E2D-9597517098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15" y="4542507"/>
            <a:ext cx="1698625" cy="16986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35E7BD-2FAC-B1D2-52C4-EC7BD8927F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330" y="4574159"/>
            <a:ext cx="1698625" cy="16986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892EF83-9F48-6706-5B6D-A9DDBE70A89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02" y="4542506"/>
            <a:ext cx="1698625" cy="16986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5446ED3-E63C-5AFA-E0E0-CAE020A8412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517" y="4540723"/>
            <a:ext cx="1698625" cy="16986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3752658-9DDE-195A-47AD-907300A7D3E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086" y="4540722"/>
            <a:ext cx="1698625" cy="169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9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1065C-74E2-4B2D-A47E-77E12EDC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Anàlisi numèric dels atributs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24DF00-58D5-8CF8-6DD9-C72750B5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52357"/>
            <a:ext cx="5091076" cy="1906770"/>
          </a:xfrm>
          <a:prstGeom prst="rect">
            <a:avLst/>
          </a:prstGeom>
        </p:spPr>
      </p:pic>
      <p:pic>
        <p:nvPicPr>
          <p:cNvPr id="1030" name="Imagen 338" descr="Gráfico, Histograma&#10;&#10;Descripción generada automáticamente">
            <a:extLst>
              <a:ext uri="{FF2B5EF4-FFF2-40B4-BE49-F238E27FC236}">
                <a16:creationId xmlns:a16="http://schemas.microsoft.com/office/drawing/2014/main" id="{F529D6ED-62C9-FA35-7458-3DF7943DA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705629"/>
            <a:ext cx="24003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Imagen 340">
            <a:extLst>
              <a:ext uri="{FF2B5EF4-FFF2-40B4-BE49-F238E27FC236}">
                <a16:creationId xmlns:a16="http://schemas.microsoft.com/office/drawing/2014/main" id="{711FA533-FD7E-E520-419F-0C18A5C73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907" y="1705629"/>
            <a:ext cx="24003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2055FDFB-94D7-FAD0-8EAF-44DAEA410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8CA6CCED-D760-7646-93C3-ADABE64DE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4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pic>
        <p:nvPicPr>
          <p:cNvPr id="1034" name="Imagen 341">
            <a:extLst>
              <a:ext uri="{FF2B5EF4-FFF2-40B4-BE49-F238E27FC236}">
                <a16:creationId xmlns:a16="http://schemas.microsoft.com/office/drawing/2014/main" id="{BB2D98A8-C129-0A5C-975A-EEEE25D6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875000"/>
            <a:ext cx="24003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Imagen 342">
            <a:extLst>
              <a:ext uri="{FF2B5EF4-FFF2-40B4-BE49-F238E27FC236}">
                <a16:creationId xmlns:a16="http://schemas.microsoft.com/office/drawing/2014/main" id="{1B864A01-364B-F3D8-D9A0-390995C0C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4" y="3875000"/>
            <a:ext cx="24003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0191B08-7261-011F-3C5F-725CB79CF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6173A-32CD-668D-27C0-DFEF7FD22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200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pic>
        <p:nvPicPr>
          <p:cNvPr id="14" name="Imagen 13" descr="Gráfico, Histograma&#10;&#10;Descripción generada automáticamente">
            <a:extLst>
              <a:ext uri="{FF2B5EF4-FFF2-40B4-BE49-F238E27FC236}">
                <a16:creationId xmlns:a16="http://schemas.microsoft.com/office/drawing/2014/main" id="{56029152-B43D-F889-CB95-4AF94DB59F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343" y="3878175"/>
            <a:ext cx="2395855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1F27EA8-74D7-07C2-04A1-E7CCFA352D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5343" y="3878175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15" descr="Gráfico, Histograma&#10;&#10;Descripción generada automáticamente">
            <a:extLst>
              <a:ext uri="{FF2B5EF4-FFF2-40B4-BE49-F238E27FC236}">
                <a16:creationId xmlns:a16="http://schemas.microsoft.com/office/drawing/2014/main" id="{0BCDCC8F-2F23-CE58-BF73-050D961CCC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838" y="3866110"/>
            <a:ext cx="2395855" cy="1799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65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769C6-56F0-AFFB-8082-35ABE193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51477"/>
            <a:ext cx="9720072" cy="1499616"/>
          </a:xfrm>
        </p:spPr>
        <p:txBody>
          <a:bodyPr/>
          <a:lstStyle/>
          <a:p>
            <a:r>
              <a:rPr lang="ca-ES" dirty="0"/>
              <a:t>Anàlisi numèric dels atributs</a:t>
            </a:r>
          </a:p>
        </p:txBody>
      </p:sp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2AD15D7E-6366-AE9D-B07B-05660821E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388528"/>
            <a:ext cx="239395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5BCE05A-F1D6-92CE-BFAB-7926BECD71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214" y="2392973"/>
            <a:ext cx="2393950" cy="179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2C215EFD-A80A-57E4-D0BF-5E030F62C2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850" y="2388528"/>
            <a:ext cx="239395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C32EA23-1C75-40E7-E6D8-1203C7099C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3922" y="2388528"/>
            <a:ext cx="2393950" cy="179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Gráfico, Histograma&#10;&#10;Descripción generada automáticamente">
            <a:extLst>
              <a:ext uri="{FF2B5EF4-FFF2-40B4-BE49-F238E27FC236}">
                <a16:creationId xmlns:a16="http://schemas.microsoft.com/office/drawing/2014/main" id="{375D1505-43ED-D572-D09C-AD85137229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4706908"/>
            <a:ext cx="239395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8846039-E674-3C91-0102-995E533A175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214" y="4711353"/>
            <a:ext cx="2393950" cy="179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Gráfico, Histograma&#10;&#10;Descripción generada automáticamente">
            <a:extLst>
              <a:ext uri="{FF2B5EF4-FFF2-40B4-BE49-F238E27FC236}">
                <a16:creationId xmlns:a16="http://schemas.microsoft.com/office/drawing/2014/main" id="{F769C96E-C1CF-B9AA-A92F-0309AE02D5F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850" y="4706908"/>
            <a:ext cx="239395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65BB479-FE36-2E34-C6F7-CA0AF731DF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3922" y="4661188"/>
            <a:ext cx="2393950" cy="1795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458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AA034-1673-C5D7-4B64-588BB55F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Anàlisi numèric dels atributs</a:t>
            </a:r>
          </a:p>
        </p:txBody>
      </p:sp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CA0807F5-6544-7D1C-D542-590E160644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264162"/>
            <a:ext cx="239395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1362B4E-2EA5-9C4C-527E-E368B5B7C7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214" y="2264162"/>
            <a:ext cx="2393950" cy="179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8A729CB6-9B94-F820-2864-E365653C27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214" y="2264162"/>
            <a:ext cx="239395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B189A8-E13B-EC81-7EF4-594B690729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80214" y="2264162"/>
            <a:ext cx="2393950" cy="179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Gráfico, Histograma&#10;&#10;Descripción generada automáticamente">
            <a:extLst>
              <a:ext uri="{FF2B5EF4-FFF2-40B4-BE49-F238E27FC236}">
                <a16:creationId xmlns:a16="http://schemas.microsoft.com/office/drawing/2014/main" id="{A09B9C84-51FB-9734-5AA0-13EF582301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4473194"/>
            <a:ext cx="239395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9228075-8FB2-B5DD-C185-82EAF712FC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214" y="4477639"/>
            <a:ext cx="2393950" cy="179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Gráfico, Histograma&#10;&#10;Descripción generada automáticamente">
            <a:extLst>
              <a:ext uri="{FF2B5EF4-FFF2-40B4-BE49-F238E27FC236}">
                <a16:creationId xmlns:a16="http://schemas.microsoft.com/office/drawing/2014/main" id="{2B5C30D7-6F3C-7536-09A8-E8FCEBA015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74" y="4473194"/>
            <a:ext cx="239395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FA5DD02-79B3-CB84-299E-B1ED96C9A72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80214" y="4477639"/>
            <a:ext cx="2393950" cy="1795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866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FD7F9-A605-4FBA-C7A8-6215F12E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Test de shapiro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7E19AF4-A15E-ED29-8389-5DD0CFEB6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60396"/>
              </p:ext>
            </p:extLst>
          </p:nvPr>
        </p:nvGraphicFramePr>
        <p:xfrm>
          <a:off x="1820164" y="1738243"/>
          <a:ext cx="81280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916608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ca-E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1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 1 Any: 1800 --&gt; </a:t>
                      </a:r>
                      <a:r>
                        <a:rPr lang="ca-E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Estadistic</a:t>
                      </a: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0.9887773394584656   |   P-Valor: 0.11583148688077927</a:t>
                      </a:r>
                      <a:endParaRPr lang="es-E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a-ES" sz="12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85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 2 Any: 1801 --&gt; </a:t>
                      </a:r>
                      <a:r>
                        <a:rPr lang="ca-E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Estadistic</a:t>
                      </a: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0.9861128926277161   |   P-Valor: 0.04586431756615639</a:t>
                      </a:r>
                      <a:endParaRPr lang="es-E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a-ES" sz="1200" b="1" dirty="0"/>
                    </a:p>
                  </a:txBody>
                  <a:tcPr>
                    <a:solidFill>
                      <a:srgbClr val="F6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2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 3 Any: 1802 --&gt; </a:t>
                      </a:r>
                      <a:r>
                        <a:rPr lang="ca-E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Estadistic</a:t>
                      </a: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0.9872831106185913   |   P-Valor: 0.06893709301948547</a:t>
                      </a:r>
                      <a:endParaRPr lang="es-E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a-ES" sz="12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69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 4 Any: 1803 --&gt; </a:t>
                      </a:r>
                      <a:r>
                        <a:rPr lang="ca-E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Estadistic</a:t>
                      </a: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0.9921090006828308   |   P-Valor: 0.34993278980255127</a:t>
                      </a:r>
                      <a:endParaRPr lang="es-E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a-ES" sz="12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01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 5 Any: 1804 --&gt; </a:t>
                      </a:r>
                      <a:r>
                        <a:rPr lang="ca-E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Estadistic</a:t>
                      </a: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0.9880924820899963   |   P-Valor: 0.0913628488779068</a:t>
                      </a:r>
                      <a:endParaRPr lang="es-E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a-ES" sz="12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9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 6 Any: 1805 --&gt; </a:t>
                      </a:r>
                      <a:r>
                        <a:rPr lang="ca-E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Estadistic</a:t>
                      </a: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0.983538806438446   |   P-Valor: 0.018868504092097282</a:t>
                      </a:r>
                      <a:endParaRPr lang="es-E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a-ES" sz="1200" b="1" dirty="0"/>
                    </a:p>
                  </a:txBody>
                  <a:tcPr>
                    <a:solidFill>
                      <a:srgbClr val="F6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6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 7 Any: 1806 --&gt; </a:t>
                      </a:r>
                      <a:r>
                        <a:rPr lang="ca-E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Estadistic</a:t>
                      </a: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0.9772395491600037   |   P-Valor: 0.0023758108727633953</a:t>
                      </a:r>
                      <a:endParaRPr lang="es-E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a-ES" sz="1200" b="1" dirty="0"/>
                    </a:p>
                  </a:txBody>
                  <a:tcPr>
                    <a:solidFill>
                      <a:srgbClr val="F6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24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 8 Any: 1807 --&gt; </a:t>
                      </a:r>
                      <a:r>
                        <a:rPr lang="ca-E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Estadistic</a:t>
                      </a: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0.9863826632499695   |   P-Valor: 0.050377920269966125</a:t>
                      </a:r>
                      <a:endParaRPr lang="es-E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a-ES" sz="12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87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 9 Any: 1808 --&gt; </a:t>
                      </a:r>
                      <a:r>
                        <a:rPr lang="ca-E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Estadistic</a:t>
                      </a: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0.9765198230743408   |   P-Valor: 0.00189547601621598</a:t>
                      </a:r>
                      <a:endParaRPr lang="es-E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a-ES" sz="1200" b="1" dirty="0"/>
                    </a:p>
                  </a:txBody>
                  <a:tcPr>
                    <a:solidFill>
                      <a:srgbClr val="F6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3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 10 Any: 1809 --&gt; </a:t>
                      </a:r>
                      <a:r>
                        <a:rPr lang="ca-E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Estadistic</a:t>
                      </a: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0.97993004322052   |   P-Valor: 0.005640340968966484</a:t>
                      </a:r>
                      <a:endParaRPr lang="es-E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a-ES" sz="1200" b="1" dirty="0"/>
                    </a:p>
                  </a:txBody>
                  <a:tcPr>
                    <a:solidFill>
                      <a:srgbClr val="F6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35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69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62F47-D41B-9E9E-C2F8-470130EF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Correlació entre dades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DAE38E-DEA7-8971-1757-ED3F7D7B3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00784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676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995_TF22378848.potx" id="{85DF5566-E470-4B76-A232-C21C6F80612C}" vid="{69CBCECC-819E-48E2-AFD3-2FC38523383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Integral</Template>
  <TotalTime>227</TotalTime>
  <Words>394</Words>
  <Application>Microsoft Office PowerPoint</Application>
  <PresentationFormat>Panorámica</PresentationFormat>
  <Paragraphs>60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 3</vt:lpstr>
      <vt:lpstr>Integral</vt:lpstr>
      <vt:lpstr> practica 1: Regressió</vt:lpstr>
      <vt:lpstr>INTRODUCCIÓ</vt:lpstr>
      <vt:lpstr>BASE DE DADES</vt:lpstr>
      <vt:lpstr>Gràfics de dispersió</vt:lpstr>
      <vt:lpstr>Anàlisi numèric dels atributs</vt:lpstr>
      <vt:lpstr>Anàlisi numèric dels atributs</vt:lpstr>
      <vt:lpstr>Anàlisi numèric dels atributs</vt:lpstr>
      <vt:lpstr>Test de shapiro</vt:lpstr>
      <vt:lpstr>Correlació entre dades</vt:lpstr>
      <vt:lpstr>Regressió sense normalitzar</vt:lpstr>
      <vt:lpstr>Regressió amb normalització</vt:lpstr>
      <vt:lpstr>Errors quadràtics (MSE)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practica 1: Regressió</dc:title>
  <dc:creator>Marc González Amores</dc:creator>
  <cp:lastModifiedBy>Marc González Amores</cp:lastModifiedBy>
  <cp:revision>1</cp:revision>
  <dcterms:created xsi:type="dcterms:W3CDTF">2022-10-12T10:44:04Z</dcterms:created>
  <dcterms:modified xsi:type="dcterms:W3CDTF">2022-10-12T14:32:02Z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