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70EF190-4178-4F82-B8A2-B02B0F336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EAE6BF53-1516-4C0B-8B79-9ECFEB506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B28CA7BE-6FC9-47B9-BFD9-99FEE9C0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69DEF3A-AB1D-475F-8103-31CD84B0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C223BCF-EEF9-4A34-8E4E-142BEEB8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4182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D05071F-756E-49D2-B564-C620808B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AB144203-093E-4AE2-A175-4B71B3CA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ABDB7B1-2931-460A-A265-1CA8D746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190E0DC-AC57-452C-AE46-9FA8867A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CC870BB7-6928-477C-9980-7AF3A6A8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027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B57939F8-A28A-4B68-A8BA-5BC6C0E0F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070B720C-07FB-4BA7-8CB6-25D34814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C1CF3B6E-2623-4275-8CF8-25A63A0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6FCAC212-A155-456A-9DB9-BF372694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EE6A3E36-0628-4DE1-B5E6-6DD0AD1D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139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C513A15-8DAA-4AD8-B0DD-B11F081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2AF07C16-3834-4B86-8FAC-4996991A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C1F518BC-DE11-4348-A2C3-70F84D3C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7CF391B8-62D2-4B72-9FB9-F2C81857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5E4AC636-8979-4760-9329-295B009B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4233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FD18B4E-30DB-49F5-A504-6D0378FD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349DC993-5E74-4526-84F8-E30789427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90340ECC-C34D-4861-A30C-658AE40B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3187314F-CE9C-468C-85C9-04D91C3F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2C7C9EB0-56D4-469D-842C-23968E34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980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6E142F5-72F1-4F7A-A5C2-F2FCC5B2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52F8C1CB-6B1B-4F33-ABD8-D126A3541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64AFC5E2-C544-438B-ACD5-702D44A1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EADFA481-4AD2-47D7-94C8-8BE88FA2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114A970D-7BC9-4B5F-B46B-3CEE1B1B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A8E562CB-345F-4D02-B346-80F7493E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091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B4BC35D-81AC-42CF-9F00-0FF1A5C1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CDC9D617-9328-4FF8-844B-777DEF0E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FA7EBF13-7242-44E3-A1C4-03F80176D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CCAA8A29-D879-4A24-BE33-B0C1DCC4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C9EC0169-AF6F-4CD9-9E85-3E54CA2C0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D5B6E605-ACA6-48D8-8B8E-D88521B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21CAFB11-53D0-4FBD-A06F-2A8198A6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35756C19-4F1E-40AC-820D-E3AB0424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418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1A0FF59-D4B9-4569-8930-23279DD3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BDDC7B8F-68BC-4016-BEC5-F34105E2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787BF219-3DE5-4CDE-A318-DF8AC99E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5459D103-7040-4DBD-A39F-781AAC03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13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2EB0FDD6-A255-49B5-9217-9FF88C1C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A0035D2E-7ADD-4705-92EA-4455F156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AE7C800F-BF6D-4BDE-AC6C-1BF79119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879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AA2B614-533E-4B57-8AB3-1B0B1200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CFF789E3-DCBC-4E6A-95F4-1DACB539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83DB2524-8A20-4EF5-A444-7FF99B87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E1801E18-8223-492A-890E-C5A4FE47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E300C922-18EC-446B-A416-8919BF81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5E04F0A4-6462-46A3-AE54-F726ADA9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339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A4076F0-4AC6-457E-8138-18ABC97B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628860DE-7355-4AE7-A484-FFAADF35C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3B9B8DB3-A976-40A6-8B3B-82694F24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E034BE9A-C1A3-41BA-8AF9-652AE65B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1738AC57-8D51-4FD5-AE0B-08A61142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EA19C12B-AB4A-4A8C-9831-50E3BA40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9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DA197A47-38EC-4482-A581-24C39101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6C3ECED9-D79A-4A38-A456-43102CAF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5E659D82-692C-4B28-81A2-78A2B73CA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9698-21D5-4621-B6D3-557C31E54D7D}" type="datetimeFigureOut">
              <a:rPr lang="ca-ES" smtClean="0"/>
              <a:t>07/02/2022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DFC3156B-C61D-4159-BD63-19DA3CF89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1BE9E751-CB50-44F6-A75E-94B557662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CDBE-33BF-40CC-A41D-34428ACE23C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713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Stata 17.0 Crack With License Code Full Free [2022]">
            <a:extLst>
              <a:ext uri="{FF2B5EF4-FFF2-40B4-BE49-F238E27FC236}">
                <a16:creationId xmlns:a16="http://schemas.microsoft.com/office/drawing/2014/main" id="{D0086394-92E7-4B0E-98A7-4F5C51F3A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3" r="2843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470E1BF4-C630-4A72-9727-F98317432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3419"/>
            <a:ext cx="9144000" cy="1546700"/>
          </a:xfrm>
        </p:spPr>
        <p:txBody>
          <a:bodyPr>
            <a:normAutofit/>
          </a:bodyPr>
          <a:lstStyle/>
          <a:p>
            <a:r>
              <a:rPr lang="ca-ES" sz="7200" b="1" dirty="0"/>
              <a:t>STATA </a:t>
            </a:r>
            <a:r>
              <a:rPr lang="ca-ES" sz="7200" b="1" dirty="0" err="1"/>
              <a:t>crash</a:t>
            </a:r>
            <a:r>
              <a:rPr lang="ca-ES" sz="7200" b="1" dirty="0"/>
              <a:t> </a:t>
            </a:r>
            <a:r>
              <a:rPr lang="ca-ES" sz="7200" b="1" dirty="0" err="1"/>
              <a:t>course</a:t>
            </a:r>
            <a:endParaRPr lang="ca-ES" sz="7200" b="1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AF6D34CC-A1F3-45FB-8FDC-E2DBF1551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303"/>
            <a:ext cx="9144000" cy="3319848"/>
          </a:xfrm>
        </p:spPr>
        <p:txBody>
          <a:bodyPr>
            <a:normAutofit/>
          </a:bodyPr>
          <a:lstStyle/>
          <a:p>
            <a:r>
              <a:rPr lang="ca-ES" sz="3200" b="1" dirty="0" err="1"/>
              <a:t>February</a:t>
            </a:r>
            <a:r>
              <a:rPr lang="ca-ES" sz="3200" b="1" dirty="0"/>
              <a:t> 7, 9, 14 &amp; 16</a:t>
            </a:r>
          </a:p>
          <a:p>
            <a:r>
              <a:rPr lang="ca-ES" sz="3200" b="1" dirty="0"/>
              <a:t>Universitat Autònoma de Barcelona</a:t>
            </a:r>
          </a:p>
          <a:p>
            <a:endParaRPr lang="ca-ES" dirty="0"/>
          </a:p>
          <a:p>
            <a:endParaRPr lang="ca-ES" dirty="0"/>
          </a:p>
          <a:p>
            <a:r>
              <a:rPr lang="ca-ES" sz="2000" b="1" dirty="0"/>
              <a:t>Marc Guinjoan</a:t>
            </a:r>
          </a:p>
          <a:p>
            <a:r>
              <a:rPr lang="ca-ES" sz="2000" dirty="0"/>
              <a:t>Universitat Oberta de Catalunya</a:t>
            </a:r>
          </a:p>
          <a:p>
            <a:r>
              <a:rPr lang="ca-ES" sz="2000" dirty="0"/>
              <a:t>mguinjoanc@uoc.edu</a:t>
            </a:r>
          </a:p>
        </p:txBody>
      </p:sp>
    </p:spTree>
    <p:extLst>
      <p:ext uri="{BB962C8B-B14F-4D97-AF65-F5344CB8AC3E}">
        <p14:creationId xmlns:p14="http://schemas.microsoft.com/office/powerpoint/2010/main" val="15163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Stata 17.0 Crack With License Code Full Free [2022]">
            <a:extLst>
              <a:ext uri="{FF2B5EF4-FFF2-40B4-BE49-F238E27FC236}">
                <a16:creationId xmlns:a16="http://schemas.microsoft.com/office/drawing/2014/main" id="{EE0230F0-794E-49F5-B888-28F5CD1E9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6" r="2740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35D79F83-5D56-4CE8-BD6C-1E1AB1FF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365758"/>
            <a:ext cx="10099857" cy="135934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Departing point: Why Stata?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6B95490-F69E-43F8-8610-4B31E490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85361"/>
            <a:ext cx="9971548" cy="4451939"/>
          </a:xfrm>
        </p:spPr>
        <p:txBody>
          <a:bodyPr>
            <a:normAutofit/>
          </a:bodyPr>
          <a:lstStyle/>
          <a:p>
            <a:r>
              <a:rPr lang="en-GB" sz="2400" dirty="0"/>
              <a:t>Statistical software with statistical language</a:t>
            </a:r>
          </a:p>
          <a:p>
            <a:r>
              <a:rPr lang="en-GB" sz="2400" dirty="0"/>
              <a:t>Mostly used in </a:t>
            </a:r>
            <a:r>
              <a:rPr lang="en-GB" sz="2400" dirty="0" err="1"/>
              <a:t>polsci</a:t>
            </a:r>
            <a:endParaRPr lang="en-GB" sz="2400" dirty="0"/>
          </a:p>
          <a:p>
            <a:r>
              <a:rPr lang="en-GB" sz="2400" dirty="0"/>
              <a:t>Evolutive and responsive</a:t>
            </a:r>
          </a:p>
          <a:p>
            <a:r>
              <a:rPr lang="en-GB" sz="2400" dirty="0"/>
              <a:t>Huge community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But...</a:t>
            </a:r>
          </a:p>
          <a:p>
            <a:r>
              <a:rPr lang="en-GB" sz="2400" dirty="0"/>
              <a:t>Privative</a:t>
            </a:r>
          </a:p>
          <a:p>
            <a:r>
              <a:rPr lang="en-GB" sz="2400" dirty="0"/>
              <a:t>Less powerful for some statistical purposes</a:t>
            </a:r>
          </a:p>
        </p:txBody>
      </p:sp>
    </p:spTree>
    <p:extLst>
      <p:ext uri="{BB962C8B-B14F-4D97-AF65-F5344CB8AC3E}">
        <p14:creationId xmlns:p14="http://schemas.microsoft.com/office/powerpoint/2010/main" val="4614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Stata 17.0 Crack With License Code Full Free [2022]">
            <a:extLst>
              <a:ext uri="{FF2B5EF4-FFF2-40B4-BE49-F238E27FC236}">
                <a16:creationId xmlns:a16="http://schemas.microsoft.com/office/drawing/2014/main" id="{EE0230F0-794E-49F5-B888-28F5CD1E9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6" r="2740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35D79F83-5D56-4CE8-BD6C-1E1AB1FF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365758"/>
            <a:ext cx="10099857" cy="135934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open Stata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6B95490-F69E-43F8-8610-4B31E490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85361"/>
            <a:ext cx="9971548" cy="4451939"/>
          </a:xfrm>
        </p:spPr>
        <p:txBody>
          <a:bodyPr>
            <a:normAutofit/>
          </a:bodyPr>
          <a:lstStyle/>
          <a:p>
            <a:r>
              <a:rPr lang="en-GB" sz="2400" dirty="0"/>
              <a:t>Data files</a:t>
            </a:r>
          </a:p>
          <a:p>
            <a:pPr lvl="1"/>
            <a:r>
              <a:rPr lang="en-GB" sz="2000" dirty="0"/>
              <a:t>.</a:t>
            </a:r>
            <a:r>
              <a:rPr lang="en-GB" sz="2000" dirty="0" err="1"/>
              <a:t>dta</a:t>
            </a:r>
            <a:endParaRPr lang="en-GB" sz="2000" dirty="0"/>
          </a:p>
          <a:p>
            <a:pPr lvl="1"/>
            <a:r>
              <a:rPr lang="en-GB" sz="2000" dirty="0"/>
              <a:t>.do</a:t>
            </a:r>
          </a:p>
          <a:p>
            <a:pPr lvl="1"/>
            <a:r>
              <a:rPr lang="en-GB" sz="2000" dirty="0"/>
              <a:t>.gph</a:t>
            </a:r>
          </a:p>
          <a:p>
            <a:pPr lvl="1"/>
            <a:endParaRPr lang="en-GB" sz="2000" dirty="0"/>
          </a:p>
          <a:p>
            <a:r>
              <a:rPr lang="en-GB" sz="2400" dirty="0"/>
              <a:t>Open </a:t>
            </a:r>
            <a:r>
              <a:rPr lang="en-GB" sz="2400" dirty="0" err="1"/>
              <a:t>auto.dta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Browse database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Open syntaxis</a:t>
            </a:r>
          </a:p>
        </p:txBody>
      </p:sp>
      <p:pic>
        <p:nvPicPr>
          <p:cNvPr id="6" name="Imatge 5">
            <a:extLst>
              <a:ext uri="{FF2B5EF4-FFF2-40B4-BE49-F238E27FC236}">
                <a16:creationId xmlns:a16="http://schemas.microsoft.com/office/drawing/2014/main" id="{409C3BD7-548B-4F2E-93DB-460F948B1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559357"/>
            <a:ext cx="6617440" cy="4932885"/>
          </a:xfrm>
          <a:prstGeom prst="rect">
            <a:avLst/>
          </a:prstGeom>
        </p:spPr>
      </p:pic>
      <p:sp>
        <p:nvSpPr>
          <p:cNvPr id="8" name="QuadreDeText 7">
            <a:extLst>
              <a:ext uri="{FF2B5EF4-FFF2-40B4-BE49-F238E27FC236}">
                <a16:creationId xmlns:a16="http://schemas.microsoft.com/office/drawing/2014/main" id="{45C40380-C3A9-46BC-B54F-F74E1A95F80F}"/>
              </a:ext>
            </a:extLst>
          </p:cNvPr>
          <p:cNvSpPr txBox="1"/>
          <p:nvPr/>
        </p:nvSpPr>
        <p:spPr>
          <a:xfrm>
            <a:off x="3915537" y="468512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7AC753AB-244F-4587-9347-58B15BB03C8D}"/>
              </a:ext>
            </a:extLst>
          </p:cNvPr>
          <p:cNvSpPr txBox="1"/>
          <p:nvPr/>
        </p:nvSpPr>
        <p:spPr>
          <a:xfrm>
            <a:off x="4953000" y="2905672"/>
            <a:ext cx="121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(past) </a:t>
            </a:r>
            <a:br>
              <a:rPr lang="ca-ES" dirty="0">
                <a:solidFill>
                  <a:srgbClr val="C00000"/>
                </a:solidFill>
              </a:rPr>
            </a:br>
            <a:r>
              <a:rPr lang="ca-ES" dirty="0" err="1">
                <a:solidFill>
                  <a:srgbClr val="C00000"/>
                </a:solidFill>
              </a:rPr>
              <a:t>commands</a:t>
            </a:r>
            <a:endParaRPr lang="ca-ES" dirty="0">
              <a:solidFill>
                <a:srgbClr val="C00000"/>
              </a:solidFill>
            </a:endParaRPr>
          </a:p>
        </p:txBody>
      </p:sp>
      <p:sp>
        <p:nvSpPr>
          <p:cNvPr id="10" name="QuadreDeText 9">
            <a:extLst>
              <a:ext uri="{FF2B5EF4-FFF2-40B4-BE49-F238E27FC236}">
                <a16:creationId xmlns:a16="http://schemas.microsoft.com/office/drawing/2014/main" id="{264FEB86-3114-44C5-AB65-1F7FB9CE04BA}"/>
              </a:ext>
            </a:extLst>
          </p:cNvPr>
          <p:cNvSpPr txBox="1"/>
          <p:nvPr/>
        </p:nvSpPr>
        <p:spPr>
          <a:xfrm>
            <a:off x="6462345" y="5676508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(</a:t>
            </a:r>
            <a:r>
              <a:rPr lang="ca-ES" dirty="0" err="1">
                <a:solidFill>
                  <a:srgbClr val="C00000"/>
                </a:solidFill>
              </a:rPr>
              <a:t>next</a:t>
            </a:r>
            <a:r>
              <a:rPr lang="ca-ES" dirty="0">
                <a:solidFill>
                  <a:srgbClr val="C00000"/>
                </a:solidFill>
              </a:rPr>
              <a:t>) </a:t>
            </a:r>
            <a:r>
              <a:rPr lang="ca-ES" dirty="0" err="1">
                <a:solidFill>
                  <a:srgbClr val="C00000"/>
                </a:solidFill>
              </a:rPr>
              <a:t>command</a:t>
            </a:r>
            <a:endParaRPr lang="ca-ES" dirty="0">
              <a:solidFill>
                <a:srgbClr val="C00000"/>
              </a:solidFill>
            </a:endParaRPr>
          </a:p>
        </p:txBody>
      </p:sp>
      <p:sp>
        <p:nvSpPr>
          <p:cNvPr id="11" name="QuadreDeText 10">
            <a:extLst>
              <a:ext uri="{FF2B5EF4-FFF2-40B4-BE49-F238E27FC236}">
                <a16:creationId xmlns:a16="http://schemas.microsoft.com/office/drawing/2014/main" id="{7CCCC4F2-84EB-427A-A095-B4F45F9725F6}"/>
              </a:ext>
            </a:extLst>
          </p:cNvPr>
          <p:cNvSpPr txBox="1"/>
          <p:nvPr/>
        </p:nvSpPr>
        <p:spPr>
          <a:xfrm>
            <a:off x="8018036" y="43728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2" name="QuadreDeText 11">
            <a:extLst>
              <a:ext uri="{FF2B5EF4-FFF2-40B4-BE49-F238E27FC236}">
                <a16:creationId xmlns:a16="http://schemas.microsoft.com/office/drawing/2014/main" id="{062638A1-271A-448E-8024-E355D9112AA7}"/>
              </a:ext>
            </a:extLst>
          </p:cNvPr>
          <p:cNvSpPr txBox="1"/>
          <p:nvPr/>
        </p:nvSpPr>
        <p:spPr>
          <a:xfrm>
            <a:off x="6712474" y="540855"/>
            <a:ext cx="10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>
                <a:solidFill>
                  <a:srgbClr val="C00000"/>
                </a:solidFill>
              </a:rPr>
              <a:t>Browse</a:t>
            </a:r>
            <a:r>
              <a:rPr lang="ca-ES" dirty="0">
                <a:solidFill>
                  <a:srgbClr val="C00000"/>
                </a:solidFill>
              </a:rPr>
              <a:t> </a:t>
            </a:r>
            <a:br>
              <a:rPr lang="ca-ES" dirty="0">
                <a:solidFill>
                  <a:srgbClr val="C00000"/>
                </a:solidFill>
              </a:rPr>
            </a:br>
            <a:r>
              <a:rPr lang="ca-ES" dirty="0" err="1">
                <a:solidFill>
                  <a:srgbClr val="C00000"/>
                </a:solidFill>
              </a:rPr>
              <a:t>database</a:t>
            </a:r>
            <a:endParaRPr lang="ca-ES" dirty="0">
              <a:solidFill>
                <a:srgbClr val="C00000"/>
              </a:solidFill>
            </a:endParaRPr>
          </a:p>
        </p:txBody>
      </p:sp>
      <p:cxnSp>
        <p:nvCxnSpPr>
          <p:cNvPr id="14" name="Connector de fletxa recta 13">
            <a:extLst>
              <a:ext uri="{FF2B5EF4-FFF2-40B4-BE49-F238E27FC236}">
                <a16:creationId xmlns:a16="http://schemas.microsoft.com/office/drawing/2014/main" id="{037DDF30-33BC-4774-9687-B8E413A112CB}"/>
              </a:ext>
            </a:extLst>
          </p:cNvPr>
          <p:cNvCxnSpPr>
            <a:cxnSpLocks/>
          </p:cNvCxnSpPr>
          <p:nvPr/>
        </p:nvCxnSpPr>
        <p:spPr>
          <a:xfrm flipH="1">
            <a:off x="6462345" y="1187186"/>
            <a:ext cx="768796" cy="6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 de fletxa recta 12">
            <a:extLst>
              <a:ext uri="{FF2B5EF4-FFF2-40B4-BE49-F238E27FC236}">
                <a16:creationId xmlns:a16="http://schemas.microsoft.com/office/drawing/2014/main" id="{65C7733E-1C98-462B-835F-E96CD36CDA19}"/>
              </a:ext>
            </a:extLst>
          </p:cNvPr>
          <p:cNvCxnSpPr>
            <a:cxnSpLocks/>
          </p:cNvCxnSpPr>
          <p:nvPr/>
        </p:nvCxnSpPr>
        <p:spPr>
          <a:xfrm>
            <a:off x="6095999" y="1187186"/>
            <a:ext cx="210136" cy="6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QuadreDeText 14">
            <a:extLst>
              <a:ext uri="{FF2B5EF4-FFF2-40B4-BE49-F238E27FC236}">
                <a16:creationId xmlns:a16="http://schemas.microsoft.com/office/drawing/2014/main" id="{86B5377D-4254-4866-9E73-FAC15AA9BD5B}"/>
              </a:ext>
            </a:extLst>
          </p:cNvPr>
          <p:cNvSpPr txBox="1"/>
          <p:nvPr/>
        </p:nvSpPr>
        <p:spPr>
          <a:xfrm>
            <a:off x="5538994" y="567525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Open</a:t>
            </a:r>
            <a:br>
              <a:rPr lang="ca-ES" dirty="0">
                <a:solidFill>
                  <a:srgbClr val="C00000"/>
                </a:solidFill>
              </a:rPr>
            </a:br>
            <a:r>
              <a:rPr lang="ca-ES" dirty="0" err="1">
                <a:solidFill>
                  <a:srgbClr val="C00000"/>
                </a:solidFill>
              </a:rPr>
              <a:t>syntaxis</a:t>
            </a:r>
            <a:endParaRPr lang="ca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Stata 17.0 Crack With License Code Full Free [2022]">
            <a:extLst>
              <a:ext uri="{FF2B5EF4-FFF2-40B4-BE49-F238E27FC236}">
                <a16:creationId xmlns:a16="http://schemas.microsoft.com/office/drawing/2014/main" id="{EE0230F0-794E-49F5-B888-28F5CD1E9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6" r="2740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35D79F83-5D56-4CE8-BD6C-1E1AB1FF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365758"/>
            <a:ext cx="10099857" cy="135934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syntaxis: the STATA </a:t>
            </a:r>
            <a:r>
              <a:rPr lang="en-GB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dofile</a:t>
            </a:r>
            <a:endParaRPr lang="en-GB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6B95490-F69E-43F8-8610-4B31E490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85361"/>
            <a:ext cx="9971548" cy="4451939"/>
          </a:xfrm>
        </p:spPr>
        <p:txBody>
          <a:bodyPr>
            <a:normAutofit/>
          </a:bodyPr>
          <a:lstStyle/>
          <a:p>
            <a:r>
              <a:rPr lang="en-GB" sz="2400" dirty="0"/>
              <a:t>Why working with a </a:t>
            </a:r>
            <a:r>
              <a:rPr lang="en-GB" sz="2400" dirty="0" err="1"/>
              <a:t>dofile</a:t>
            </a:r>
            <a:r>
              <a:rPr lang="en-GB" sz="2400" dirty="0"/>
              <a:t>?</a:t>
            </a:r>
          </a:p>
          <a:p>
            <a:pPr lvl="1"/>
            <a:r>
              <a:rPr lang="en-GB" sz="2000" dirty="0"/>
              <a:t>Keeping original data</a:t>
            </a:r>
          </a:p>
          <a:p>
            <a:pPr lvl="1"/>
            <a:r>
              <a:rPr lang="en-GB" sz="2000" dirty="0"/>
              <a:t>Keep track of changes</a:t>
            </a:r>
          </a:p>
          <a:p>
            <a:pPr lvl="1"/>
            <a:r>
              <a:rPr lang="en-GB" sz="2000" dirty="0"/>
              <a:t>Editing of previous decisions</a:t>
            </a:r>
          </a:p>
          <a:p>
            <a:pPr lvl="1"/>
            <a:r>
              <a:rPr lang="en-GB" sz="2000" dirty="0"/>
              <a:t>Faster</a:t>
            </a:r>
          </a:p>
          <a:p>
            <a:pPr lvl="1"/>
            <a:r>
              <a:rPr lang="en-GB" sz="2000" dirty="0"/>
              <a:t>Handle complex code </a:t>
            </a:r>
          </a:p>
          <a:p>
            <a:r>
              <a:rPr lang="en-GB" sz="2400" dirty="0"/>
              <a:t>Good advices for managing the </a:t>
            </a:r>
            <a:r>
              <a:rPr lang="en-GB" sz="2400" dirty="0" err="1"/>
              <a:t>dofile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Make it replicable throughout</a:t>
            </a:r>
          </a:p>
          <a:p>
            <a:pPr lvl="1"/>
            <a:r>
              <a:rPr lang="en-GB" sz="2000" dirty="0"/>
              <a:t>Explain steps you are taking </a:t>
            </a:r>
          </a:p>
          <a:p>
            <a:pPr lvl="2"/>
            <a:r>
              <a:rPr lang="en-GB" sz="1600" dirty="0"/>
              <a:t>*Explanation</a:t>
            </a:r>
          </a:p>
          <a:p>
            <a:pPr lvl="2"/>
            <a:r>
              <a:rPr lang="en-GB" sz="1600" dirty="0"/>
              <a:t>/* Long</a:t>
            </a:r>
          </a:p>
          <a:p>
            <a:pPr marL="914400" lvl="2" indent="0">
              <a:buNone/>
            </a:pPr>
            <a:r>
              <a:rPr lang="en-GB" sz="1600" dirty="0"/>
              <a:t>    explanation*/</a:t>
            </a:r>
          </a:p>
          <a:p>
            <a:pPr lvl="2"/>
            <a:r>
              <a:rPr lang="en-GB" sz="1600" dirty="0"/>
              <a:t>Running code  // explanation (Stata will not attempt to run it)</a:t>
            </a:r>
          </a:p>
          <a:p>
            <a:pPr marL="914400" lvl="2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998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Stata 17.0 Crack With License Code Full Free [2022]">
            <a:extLst>
              <a:ext uri="{FF2B5EF4-FFF2-40B4-BE49-F238E27FC236}">
                <a16:creationId xmlns:a16="http://schemas.microsoft.com/office/drawing/2014/main" id="{EE0230F0-794E-49F5-B888-28F5CD1E9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6" r="2740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35D79F83-5D56-4CE8-BD6C-1E1AB1FF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365758"/>
            <a:ext cx="10099857" cy="135934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start using our own </a:t>
            </a:r>
            <a:r>
              <a:rPr lang="en-GB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dofile</a:t>
            </a:r>
            <a:endParaRPr lang="en-GB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6B95490-F69E-43F8-8610-4B31E490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85361"/>
            <a:ext cx="9971548" cy="4451939"/>
          </a:xfrm>
        </p:spPr>
        <p:txBody>
          <a:bodyPr>
            <a:normAutofit/>
          </a:bodyPr>
          <a:lstStyle/>
          <a:p>
            <a:r>
              <a:rPr lang="en-GB" sz="2400" dirty="0"/>
              <a:t>Open dofile_crashcourse.do</a:t>
            </a:r>
          </a:p>
          <a:p>
            <a:r>
              <a:rPr lang="en-GB" sz="2400" dirty="0"/>
              <a:t>We will continue working from there!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92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175</Words>
  <Application>Microsoft Office PowerPoint</Application>
  <PresentationFormat>Pantalla panoràmica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l'Office</vt:lpstr>
      <vt:lpstr>STATA crash course</vt:lpstr>
      <vt:lpstr>Departing point: Why Stata?</vt:lpstr>
      <vt:lpstr>Let’s open Stata</vt:lpstr>
      <vt:lpstr>The syntaxis: the STATA dofile</vt:lpstr>
      <vt:lpstr>Let’s start using our own dofile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 crash course</dc:title>
  <dc:creator>Marc Guinjoan Cesena</dc:creator>
  <cp:lastModifiedBy>Marc Guinjoan Cesena</cp:lastModifiedBy>
  <cp:revision>19</cp:revision>
  <dcterms:created xsi:type="dcterms:W3CDTF">2022-01-31T14:49:36Z</dcterms:created>
  <dcterms:modified xsi:type="dcterms:W3CDTF">2022-02-07T09:43:52Z</dcterms:modified>
</cp:coreProperties>
</file>