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9" r:id="rId8"/>
    <p:sldId id="268" r:id="rId9"/>
    <p:sldId id="261" r:id="rId10"/>
    <p:sldId id="262" r:id="rId11"/>
    <p:sldId id="264" r:id="rId12"/>
    <p:sldId id="267" r:id="rId13"/>
    <p:sldId id="265" r:id="rId14"/>
    <p:sldId id="266" r:id="rId15"/>
    <p:sldId id="263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89708"/>
  </p:normalViewPr>
  <p:slideViewPr>
    <p:cSldViewPr snapToGrid="0">
      <p:cViewPr>
        <p:scale>
          <a:sx n="111" d="100"/>
          <a:sy n="111" d="100"/>
        </p:scale>
        <p:origin x="576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FFA83-353F-A649-B98B-7A02FBEC7A12}" type="datetimeFigureOut">
              <a:rPr lang="es-MX" smtClean="0"/>
              <a:t>08/06/23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EDCE4-08ED-E949-BA91-34E04B8E2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4492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EDCE4-08ED-E949-BA91-34E04B8E2F99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6377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EDCE4-08ED-E949-BA91-34E04B8E2F99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9063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EDCE4-08ED-E949-BA91-34E04B8E2F99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1947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53384-A531-ACC6-B963-5DF5900BC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321E5B-B0DE-8EB4-FB61-B7C7CD8D7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F85CB-86F2-4A0C-ECAF-7DF6D9F1C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4DB5-AE24-47B0-8CB6-9BBA949D553F}" type="datetimeFigureOut">
              <a:rPr lang="es-MX" smtClean="0"/>
              <a:t>08/06/23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0B13A-7724-24D7-C608-2C1F9334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BA1A9-1A20-249F-2D1A-B3C32995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C538-3F4D-449E-A9E5-1C81C42C73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999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84D16-C6B7-F132-3420-1A90EACD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F563F0-3008-732A-0A92-6CD745CDC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594DB-03B5-9438-7F4B-60A383C5D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4DB5-AE24-47B0-8CB6-9BBA949D553F}" type="datetimeFigureOut">
              <a:rPr lang="es-MX" smtClean="0"/>
              <a:t>08/06/23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0C229-E3DB-55B7-DA7B-D20D2BAC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0EA50-8452-2744-BA5F-1A2A6BE7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C538-3F4D-449E-A9E5-1C81C42C73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4183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FA6441-F24C-88BE-AD4A-6244F4C3BB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65EFC-FC82-03B9-6CBB-FD222E2D3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DA01E-D498-FBB2-B4DE-C9B9CE95C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4DB5-AE24-47B0-8CB6-9BBA949D553F}" type="datetimeFigureOut">
              <a:rPr lang="es-MX" smtClean="0"/>
              <a:t>08/06/23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2AE10-8365-0003-80A5-1544304DB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3EAE4-8B3B-88DC-2C71-E82F9E318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C538-3F4D-449E-A9E5-1C81C42C73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633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320EA-1F7B-F116-A3D5-19598D1FA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1B5B5-3867-91B1-3F4E-880FCE13E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F9E0F-6F2B-F690-8E15-AA2EC641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4DB5-AE24-47B0-8CB6-9BBA949D553F}" type="datetimeFigureOut">
              <a:rPr lang="es-MX" smtClean="0"/>
              <a:t>08/06/23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C2BA3-F0A1-AF5A-226B-200622079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3D51F-4930-536B-00F9-30809AAA6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C538-3F4D-449E-A9E5-1C81C42C73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906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6443D-4649-F5CD-037D-4C02A7CD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3962E-2685-9268-DF0F-0A63FCECD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07F80-7F01-411D-91BE-1CE1FBAC7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4DB5-AE24-47B0-8CB6-9BBA949D553F}" type="datetimeFigureOut">
              <a:rPr lang="es-MX" smtClean="0"/>
              <a:t>08/06/23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AA0DF-482C-75EF-A3B5-A81D6413E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EFCE6-2D54-D110-10A4-80983EC7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C538-3F4D-449E-A9E5-1C81C42C73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247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42D5-FB91-B404-676B-3A611D87E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6FA9E-D322-6BC0-B1A3-AB60BA095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BD076-77AF-69BE-8600-402518CF1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B2037-5399-7FE8-8266-21A11264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4DB5-AE24-47B0-8CB6-9BBA949D553F}" type="datetimeFigureOut">
              <a:rPr lang="es-MX" smtClean="0"/>
              <a:t>08/06/23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88687-0A29-D2EF-D600-C4C124D63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BE158-D9BE-9432-53FF-EF2107E81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C538-3F4D-449E-A9E5-1C81C42C73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836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CC186-9650-1552-DA9A-CE69DB2A7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03E2E-6266-7E58-8B81-854944FF9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6BB94-EEAD-0561-4903-889D196DD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F644F4-F6C5-6C42-1E76-EB2D79E1A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55DC66-8E26-48FB-F6F2-60245E725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BCFAA1-D80F-5737-D41F-9118230B8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4DB5-AE24-47B0-8CB6-9BBA949D553F}" type="datetimeFigureOut">
              <a:rPr lang="es-MX" smtClean="0"/>
              <a:t>08/06/23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E2BC60-79A3-3543-4093-792523E0E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23307C-6472-2010-67B6-8750329A8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C538-3F4D-449E-A9E5-1C81C42C73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716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3A22F-D6D7-2C5C-F97C-B5C6B64B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AB3C-E68A-6BFB-19E8-55AFDE45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4DB5-AE24-47B0-8CB6-9BBA949D553F}" type="datetimeFigureOut">
              <a:rPr lang="es-MX" smtClean="0"/>
              <a:t>08/06/23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07A69-B767-2B99-2C0B-7591F2DCE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B4445-7792-8DD1-9227-1FA75987F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C538-3F4D-449E-A9E5-1C81C42C73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7355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F4ACE5-6D0F-9DEA-CCBB-0852A417B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4DB5-AE24-47B0-8CB6-9BBA949D553F}" type="datetimeFigureOut">
              <a:rPr lang="es-MX" smtClean="0"/>
              <a:t>08/06/23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88C30F-D191-077A-3041-30D41FE10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F3917-34AF-1EA0-0B14-C024A014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C538-3F4D-449E-A9E5-1C81C42C73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792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53A0F-C444-6E9D-DD94-E779CCFFF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02BBE-1B51-222D-0805-E39B8A6FF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661F1-7771-0542-51DB-48351CE1B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5F21D-C34F-2760-F263-0B780568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4DB5-AE24-47B0-8CB6-9BBA949D553F}" type="datetimeFigureOut">
              <a:rPr lang="es-MX" smtClean="0"/>
              <a:t>08/06/23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1607A-E68F-4AD4-6721-70F3A39BA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07725-52D3-D7FE-7B5E-88661735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C538-3F4D-449E-A9E5-1C81C42C73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550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DF6FB-8474-A5B8-4D94-F5D7D4EC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CF5922-8048-9554-F926-F645D5094F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5E8F8-2E7B-047E-A97A-E352A516E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C46C1-073E-EE93-2D22-225258F59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4DB5-AE24-47B0-8CB6-9BBA949D553F}" type="datetimeFigureOut">
              <a:rPr lang="es-MX" smtClean="0"/>
              <a:t>08/06/23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6E348-2B7C-F8B3-CF04-BC3E36801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DF209-8098-A740-3806-C8C8809F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C538-3F4D-449E-A9E5-1C81C42C73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329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39A002-8C6A-0DB1-6504-BF3B2C154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33991-AF98-3142-63C6-33677DC6C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C5E8C-91A2-3000-DDAF-1A3EE4D09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34DB5-AE24-47B0-8CB6-9BBA949D553F}" type="datetimeFigureOut">
              <a:rPr lang="es-MX" smtClean="0"/>
              <a:t>08/06/23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44DB8-AACC-FDB0-FC17-B763BF6AF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B1819-5569-0A97-4A9E-839272EF8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C538-3F4D-449E-A9E5-1C81C42C73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588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DC902-3DEA-3C5E-F13C-0F0B61DB0F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Análisis de sentimiento de noticias de AAPL</a:t>
            </a:r>
            <a:br>
              <a:rPr lang="es-MX" dirty="0"/>
            </a:br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7D4B7-97A4-ACE5-9D8E-9C966432E9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Análisis realizado con la API de </a:t>
            </a:r>
            <a:r>
              <a:rPr lang="es-MX" dirty="0" err="1"/>
              <a:t>AlphaVantage</a:t>
            </a:r>
            <a:r>
              <a:rPr lang="es-MX" dirty="0"/>
              <a:t> y Python</a:t>
            </a:r>
          </a:p>
          <a:p>
            <a:endParaRPr lang="es-MX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2F73A4-EB6F-3412-B4EC-792EA0493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45" y="627063"/>
            <a:ext cx="1647361" cy="164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CFM UANL (OFICIAL) | San Nicolás de los Garza">
            <a:extLst>
              <a:ext uri="{FF2B5EF4-FFF2-40B4-BE49-F238E27FC236}">
                <a16:creationId xmlns:a16="http://schemas.microsoft.com/office/drawing/2014/main" id="{5B19BE53-2309-D389-FB8D-CE13D543F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893" y="627063"/>
            <a:ext cx="1643561" cy="1643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C8CE6F-37B0-BDFF-9E62-9662514A8C52}"/>
              </a:ext>
            </a:extLst>
          </p:cNvPr>
          <p:cNvSpPr txBox="1"/>
          <p:nvPr/>
        </p:nvSpPr>
        <p:spPr>
          <a:xfrm>
            <a:off x="3767190" y="4651624"/>
            <a:ext cx="4859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Datos Masivos</a:t>
            </a:r>
          </a:p>
          <a:p>
            <a:pPr algn="ctr"/>
            <a:r>
              <a:rPr lang="es-MX" dirty="0"/>
              <a:t>Marco Antonio Obregón Flores – 1723556</a:t>
            </a:r>
          </a:p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89581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8AA0B7-7953-F2EF-B7C5-98FE422F6E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9" r="1" b="1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04F0C-72F6-BBF5-8551-1F6E31AFB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es-MX" sz="1800"/>
              <a:t> Titulo  \</a:t>
            </a:r>
          </a:p>
          <a:p>
            <a:r>
              <a:rPr lang="es-MX" sz="1800"/>
              <a:t>33  Apple Stock Hits Record High During WWDC, Tumb... (.49)  </a:t>
            </a:r>
          </a:p>
          <a:p>
            <a:r>
              <a:rPr lang="es-MX" sz="1800"/>
              <a:t>13  Cuban's Apple Vision Pro Advice Receives Onlin...   (.38)</a:t>
            </a:r>
          </a:p>
          <a:p>
            <a:r>
              <a:rPr lang="es-MX" sz="1800"/>
              <a:t>17  Apple  ( AAPL )  Unveils Mixed Reality Device ...   (.35)</a:t>
            </a:r>
          </a:p>
          <a:p>
            <a:r>
              <a:rPr lang="es-MX" sz="1800"/>
              <a:t>9   Tim Cook Calls Vision Pro "Tomorrow's Engineer... (.33)</a:t>
            </a:r>
          </a:p>
        </p:txBody>
      </p:sp>
    </p:spTree>
    <p:extLst>
      <p:ext uri="{BB962C8B-B14F-4D97-AF65-F5344CB8AC3E}">
        <p14:creationId xmlns:p14="http://schemas.microsoft.com/office/powerpoint/2010/main" val="2543794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41D222B5-A545-80CA-0748-227C63DF55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10565" y="643466"/>
            <a:ext cx="8570870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370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DC7F5EDC-7C80-D82D-A302-85F5663272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7605" y="643466"/>
            <a:ext cx="10316789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372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65507-38CA-E5A3-0A9A-7F9998729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Conclusiones</a:t>
            </a:r>
            <a:r>
              <a:rPr lang="es-MX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2FBC9-C786-F396-2DCF-DA50F67C7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 través de este proyecto, hemos logrado visualizar el sentimiento general de las noticias sobre AAPL durante el evento WWDC, donde se presentó el Apple </a:t>
            </a:r>
            <a:r>
              <a:rPr lang="es-MX" dirty="0" err="1"/>
              <a:t>Vision</a:t>
            </a:r>
            <a:r>
              <a:rPr lang="es-MX" dirty="0"/>
              <a:t> Pro. Esta visualización nos proporciona una perspectiva más clara de cómo las noticias y los medios reaccionaron a este evento y los productos presentados.</a:t>
            </a:r>
          </a:p>
          <a:p>
            <a:r>
              <a:rPr lang="es-MX" dirty="0"/>
              <a:t>Aunque hemos filtrado las noticias para concentrarnos en las más relevantes para AAPL, no hemos analizado el contenido de las noticias en sí. </a:t>
            </a:r>
          </a:p>
        </p:txBody>
      </p:sp>
    </p:spTree>
    <p:extLst>
      <p:ext uri="{BB962C8B-B14F-4D97-AF65-F5344CB8AC3E}">
        <p14:creationId xmlns:p14="http://schemas.microsoft.com/office/powerpoint/2010/main" val="289256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D243D-67B9-EEB3-5E6A-D8129FC2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Contenido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1E5A6-4D04-735F-36EA-B40077ECA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s-MX" b="1" i="0" dirty="0">
                <a:effectLst/>
                <a:latin typeface="Söhne"/>
              </a:rPr>
              <a:t>Introducción</a:t>
            </a:r>
            <a:endParaRPr lang="es-MX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s-MX" b="1" i="0" dirty="0">
                <a:effectLst/>
                <a:latin typeface="Söhne"/>
              </a:rPr>
              <a:t>Extracción de Datos de Noticias</a:t>
            </a:r>
            <a:endParaRPr lang="es-MX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s-MX" b="1" i="0" dirty="0">
                <a:effectLst/>
                <a:latin typeface="Söhne"/>
              </a:rPr>
              <a:t>Análisis de Sentimientos</a:t>
            </a:r>
            <a:endParaRPr lang="es-MX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s-MX" b="1" i="0" dirty="0">
                <a:effectLst/>
                <a:latin typeface="Söhne"/>
              </a:rPr>
              <a:t>Filtrado y Consolidación de Datos</a:t>
            </a:r>
            <a:endParaRPr lang="es-MX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s-MX" b="1" i="0" dirty="0">
                <a:effectLst/>
                <a:latin typeface="Söhne"/>
              </a:rPr>
              <a:t>Visualización de Datos</a:t>
            </a:r>
            <a:endParaRPr lang="es-MX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s-MX" b="1" i="0" dirty="0">
                <a:effectLst/>
                <a:latin typeface="Söhne"/>
              </a:rPr>
              <a:t>Conclusiones</a:t>
            </a:r>
            <a:endParaRPr lang="es-MX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355612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8" name="Rectangle 1036">
            <a:extLst>
              <a:ext uri="{FF2B5EF4-FFF2-40B4-BE49-F238E27FC236}">
                <a16:creationId xmlns:a16="http://schemas.microsoft.com/office/drawing/2014/main" id="{2172A0AC-3DCE-4672-BCAF-28FEF91F6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Rectangle 1038">
            <a:extLst>
              <a:ext uri="{FF2B5EF4-FFF2-40B4-BE49-F238E27FC236}">
                <a16:creationId xmlns:a16="http://schemas.microsoft.com/office/drawing/2014/main" id="{AE6F1C77-EDC9-4C5F-8C1C-62DD46BD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pple WWDC 2023: todo sobre Vision Pro, iOS 17 y nuevos Mac">
            <a:extLst>
              <a:ext uri="{FF2B5EF4-FFF2-40B4-BE49-F238E27FC236}">
                <a16:creationId xmlns:a16="http://schemas.microsoft.com/office/drawing/2014/main" id="{EE01B4E2-C3E2-4D15-36C7-69839E6BFA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8" r="8152" b="-1"/>
          <a:stretch/>
        </p:blipFill>
        <p:spPr bwMode="auto">
          <a:xfrm>
            <a:off x="20" y="10"/>
            <a:ext cx="845029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9012FE-C7DB-95BA-0972-6BD22961D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627636"/>
          </a:xfrm>
        </p:spPr>
        <p:txBody>
          <a:bodyPr>
            <a:normAutofit/>
          </a:bodyPr>
          <a:lstStyle/>
          <a:p>
            <a:r>
              <a:rPr lang="es-MX" b="1" i="0">
                <a:solidFill>
                  <a:srgbClr val="FFFFFF"/>
                </a:solidFill>
                <a:effectLst/>
                <a:latin typeface="Söhne"/>
              </a:rPr>
              <a:t>Introducción: Objetivo del Proyecto</a:t>
            </a:r>
            <a:endParaRPr lang="es-MX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0CC4C-AAE2-D325-7A96-AEEC25D3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9785"/>
            <a:ext cx="4619621" cy="3957178"/>
          </a:xfrm>
        </p:spPr>
        <p:txBody>
          <a:bodyPr>
            <a:normAutofit/>
          </a:bodyPr>
          <a:lstStyle/>
          <a:p>
            <a:r>
              <a:rPr lang="es-MX" sz="2000">
                <a:solidFill>
                  <a:srgbClr val="FFFFFF"/>
                </a:solidFill>
              </a:rPr>
              <a:t>En este proyecto, utilizaremos la API de Alpha Vantage para extraer noticias relacionadas con Apple Inc. (AAPL) durante un período específico. </a:t>
            </a:r>
          </a:p>
        </p:txBody>
      </p:sp>
      <p:pic>
        <p:nvPicPr>
          <p:cNvPr id="1032" name="Picture 8" descr="Apple Vision Pro: gafas de realidad mixta, virtual y aumentada, precio en  México, características, especificaciones y ficha técnica">
            <a:extLst>
              <a:ext uri="{FF2B5EF4-FFF2-40B4-BE49-F238E27FC236}">
                <a16:creationId xmlns:a16="http://schemas.microsoft.com/office/drawing/2014/main" id="{48A285C9-D0B3-499E-3DE5-64D730F3E6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6" r="27757"/>
          <a:stretch/>
        </p:blipFill>
        <p:spPr bwMode="auto">
          <a:xfrm>
            <a:off x="6225997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077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E8E5-9ED5-A57E-91E4-DC416052F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i="0" dirty="0">
                <a:effectLst/>
                <a:latin typeface="Söhne"/>
              </a:rPr>
              <a:t>Extracción de Datos de Noticias: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93042-6283-2887-44C9-B01B8374B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0" i="0" dirty="0">
                <a:effectLst/>
                <a:latin typeface="Söhne"/>
              </a:rPr>
              <a:t>Para extraer las noticias, utilizamos la API de Alpha </a:t>
            </a:r>
            <a:r>
              <a:rPr lang="es-MX" b="0" i="0" dirty="0" err="1">
                <a:effectLst/>
                <a:latin typeface="Söhne"/>
              </a:rPr>
              <a:t>Vantage</a:t>
            </a:r>
            <a:r>
              <a:rPr lang="es-MX" b="0" i="0" dirty="0">
                <a:effectLst/>
                <a:latin typeface="Söhne"/>
              </a:rPr>
              <a:t>, que proporciona acceso a diversas fuentes de noticias relacionadas con empresas y mercados financieros. Específicamente, configuramos nuestra solicitud para obtener noticias de AAPL durante y después del evento WWDC.</a:t>
            </a:r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FA8CC2-2063-D323-A05B-1E4F38E82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72" y="4392070"/>
            <a:ext cx="11045456" cy="151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0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10650BA-D090-4A23-98E3-B48BBAEA9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áfico en un documento con un bolígrafo">
            <a:extLst>
              <a:ext uri="{FF2B5EF4-FFF2-40B4-BE49-F238E27FC236}">
                <a16:creationId xmlns:a16="http://schemas.microsoft.com/office/drawing/2014/main" id="{E70FF1BA-2AA1-F546-E468-2B9E5E30C7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79" r="14656" b="-2"/>
          <a:stretch/>
        </p:blipFill>
        <p:spPr>
          <a:xfrm>
            <a:off x="144184" y="371475"/>
            <a:ext cx="4591958" cy="538086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FB939B9-73CE-4644-87BB-72AEBF001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9527" y="-6558"/>
            <a:ext cx="6254832" cy="6874766"/>
            <a:chOff x="-9149" y="3725"/>
            <a:chExt cx="6254832" cy="6887203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5F2A0CF-7879-4629-AC2B-4069D77A3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38645"/>
              <a:ext cx="5933139" cy="6387893"/>
            </a:xfrm>
            <a:custGeom>
              <a:avLst/>
              <a:gdLst>
                <a:gd name="connsiteX0" fmla="*/ 5852909 w 5933139"/>
                <a:gd name="connsiteY0" fmla="*/ 2469528 h 6335678"/>
                <a:gd name="connsiteX1" fmla="*/ 5830799 w 5933139"/>
                <a:gd name="connsiteY1" fmla="*/ 2394015 h 6335678"/>
                <a:gd name="connsiteX2" fmla="*/ 5805878 w 5933139"/>
                <a:gd name="connsiteY2" fmla="*/ 2319439 h 6335678"/>
                <a:gd name="connsiteX3" fmla="*/ 5778708 w 5933139"/>
                <a:gd name="connsiteY3" fmla="*/ 2245800 h 6335678"/>
                <a:gd name="connsiteX4" fmla="*/ 5652978 w 5933139"/>
                <a:gd name="connsiteY4" fmla="*/ 1959675 h 6335678"/>
                <a:gd name="connsiteX5" fmla="*/ 5327691 w 5933139"/>
                <a:gd name="connsiteY5" fmla="*/ 1432958 h 6335678"/>
                <a:gd name="connsiteX6" fmla="*/ 4921458 w 5933139"/>
                <a:gd name="connsiteY6" fmla="*/ 973322 h 6335678"/>
                <a:gd name="connsiteX7" fmla="*/ 4450018 w 5933139"/>
                <a:gd name="connsiteY7" fmla="*/ 586764 h 6335678"/>
                <a:gd name="connsiteX8" fmla="*/ 4193311 w 5933139"/>
                <a:gd name="connsiteY8" fmla="*/ 423558 h 6335678"/>
                <a:gd name="connsiteX9" fmla="*/ 3924237 w 5933139"/>
                <a:gd name="connsiteY9" fmla="*/ 281901 h 6335678"/>
                <a:gd name="connsiteX10" fmla="*/ 3352175 w 5933139"/>
                <a:gd name="connsiteY10" fmla="*/ 75786 h 6335678"/>
                <a:gd name="connsiteX11" fmla="*/ 3051997 w 5933139"/>
                <a:gd name="connsiteY11" fmla="*/ 19011 h 6335678"/>
                <a:gd name="connsiteX12" fmla="*/ 2745823 w 5933139"/>
                <a:gd name="connsiteY12" fmla="*/ 86 h 6335678"/>
                <a:gd name="connsiteX13" fmla="*/ 2141720 w 5933139"/>
                <a:gd name="connsiteY13" fmla="*/ 55550 h 6335678"/>
                <a:gd name="connsiteX14" fmla="*/ 1551295 w 5933139"/>
                <a:gd name="connsiteY14" fmla="*/ 216319 h 6335678"/>
                <a:gd name="connsiteX15" fmla="*/ 1001718 w 5933139"/>
                <a:gd name="connsiteY15" fmla="*/ 498134 h 6335678"/>
                <a:gd name="connsiteX16" fmla="*/ 754755 w 5933139"/>
                <a:gd name="connsiteY16" fmla="*/ 685886 h 6335678"/>
                <a:gd name="connsiteX17" fmla="*/ 533462 w 5933139"/>
                <a:gd name="connsiteY17" fmla="*/ 903056 h 6335678"/>
                <a:gd name="connsiteX18" fmla="*/ 0 w 5933139"/>
                <a:gd name="connsiteY18" fmla="*/ 1646568 h 6335678"/>
                <a:gd name="connsiteX19" fmla="*/ 0 w 5933139"/>
                <a:gd name="connsiteY19" fmla="*/ 4709059 h 6335678"/>
                <a:gd name="connsiteX20" fmla="*/ 120671 w 5933139"/>
                <a:gd name="connsiteY20" fmla="*/ 4907491 h 6335678"/>
                <a:gd name="connsiteX21" fmla="*/ 507979 w 5933139"/>
                <a:gd name="connsiteY21" fmla="*/ 5384178 h 6335678"/>
                <a:gd name="connsiteX22" fmla="*/ 972112 w 5933139"/>
                <a:gd name="connsiteY22" fmla="*/ 5778607 h 6335678"/>
                <a:gd name="connsiteX23" fmla="*/ 1229943 w 5933139"/>
                <a:gd name="connsiteY23" fmla="*/ 5939939 h 6335678"/>
                <a:gd name="connsiteX24" fmla="*/ 1502389 w 5933139"/>
                <a:gd name="connsiteY24" fmla="*/ 6073913 h 6335678"/>
                <a:gd name="connsiteX25" fmla="*/ 2673870 w 5933139"/>
                <a:gd name="connsiteY25" fmla="*/ 6333993 h 6335678"/>
                <a:gd name="connsiteX26" fmla="*/ 2749196 w 5933139"/>
                <a:gd name="connsiteY26" fmla="*/ 6335679 h 6335678"/>
                <a:gd name="connsiteX27" fmla="*/ 2787983 w 5933139"/>
                <a:gd name="connsiteY27" fmla="*/ 6335492 h 6335678"/>
                <a:gd name="connsiteX28" fmla="*/ 2826770 w 5933139"/>
                <a:gd name="connsiteY28" fmla="*/ 6334368 h 6335678"/>
                <a:gd name="connsiteX29" fmla="*/ 2981918 w 5933139"/>
                <a:gd name="connsiteY29" fmla="*/ 6319939 h 6335678"/>
                <a:gd name="connsiteX30" fmla="*/ 3285282 w 5933139"/>
                <a:gd name="connsiteY30" fmla="*/ 6241803 h 6335678"/>
                <a:gd name="connsiteX31" fmla="*/ 3566347 w 5933139"/>
                <a:gd name="connsiteY31" fmla="*/ 6104831 h 6335678"/>
                <a:gd name="connsiteX32" fmla="*/ 3818369 w 5933139"/>
                <a:gd name="connsiteY32" fmla="*/ 5926823 h 6335678"/>
                <a:gd name="connsiteX33" fmla="*/ 4044908 w 5933139"/>
                <a:gd name="connsiteY33" fmla="*/ 5726329 h 6335678"/>
                <a:gd name="connsiteX34" fmla="*/ 4151151 w 5933139"/>
                <a:gd name="connsiteY34" fmla="*/ 5622147 h 6335678"/>
                <a:gd name="connsiteX35" fmla="*/ 4253834 w 5933139"/>
                <a:gd name="connsiteY35" fmla="*/ 5516841 h 6335678"/>
                <a:gd name="connsiteX36" fmla="*/ 4452453 w 5933139"/>
                <a:gd name="connsiteY36" fmla="*/ 5306979 h 6335678"/>
                <a:gd name="connsiteX37" fmla="*/ 4548578 w 5933139"/>
                <a:gd name="connsiteY37" fmla="*/ 5202797 h 6335678"/>
                <a:gd name="connsiteX38" fmla="*/ 4596546 w 5933139"/>
                <a:gd name="connsiteY38" fmla="*/ 5151456 h 6335678"/>
                <a:gd name="connsiteX39" fmla="*/ 4643016 w 5933139"/>
                <a:gd name="connsiteY39" fmla="*/ 5103300 h 6335678"/>
                <a:gd name="connsiteX40" fmla="*/ 4739515 w 5933139"/>
                <a:gd name="connsiteY40" fmla="*/ 5013172 h 6335678"/>
                <a:gd name="connsiteX41" fmla="*/ 4842198 w 5933139"/>
                <a:gd name="connsiteY41" fmla="*/ 4930164 h 6335678"/>
                <a:gd name="connsiteX42" fmla="*/ 5071360 w 5933139"/>
                <a:gd name="connsiteY42" fmla="*/ 4780449 h 6335678"/>
                <a:gd name="connsiteX43" fmla="*/ 5332001 w 5933139"/>
                <a:gd name="connsiteY43" fmla="*/ 4615932 h 6335678"/>
                <a:gd name="connsiteX44" fmla="*/ 5397396 w 5933139"/>
                <a:gd name="connsiteY44" fmla="*/ 4563655 h 6335678"/>
                <a:gd name="connsiteX45" fmla="*/ 5459417 w 5933139"/>
                <a:gd name="connsiteY45" fmla="*/ 4505380 h 6335678"/>
                <a:gd name="connsiteX46" fmla="*/ 5567159 w 5933139"/>
                <a:gd name="connsiteY46" fmla="*/ 4374029 h 6335678"/>
                <a:gd name="connsiteX47" fmla="*/ 5651292 w 5933139"/>
                <a:gd name="connsiteY47" fmla="*/ 4231810 h 6335678"/>
                <a:gd name="connsiteX48" fmla="*/ 5716686 w 5933139"/>
                <a:gd name="connsiteY48" fmla="*/ 4085655 h 6335678"/>
                <a:gd name="connsiteX49" fmla="*/ 5820681 w 5933139"/>
                <a:gd name="connsiteY49" fmla="*/ 3791848 h 6335678"/>
                <a:gd name="connsiteX50" fmla="*/ 5898629 w 5933139"/>
                <a:gd name="connsiteY50" fmla="*/ 3487922 h 6335678"/>
                <a:gd name="connsiteX51" fmla="*/ 5932170 w 5933139"/>
                <a:gd name="connsiteY51" fmla="*/ 3174066 h 6335678"/>
                <a:gd name="connsiteX52" fmla="*/ 5872209 w 5933139"/>
                <a:gd name="connsiteY52" fmla="*/ 2545978 h 6335678"/>
                <a:gd name="connsiteX53" fmla="*/ 5852909 w 5933139"/>
                <a:gd name="connsiteY53" fmla="*/ 2469528 h 6335678"/>
                <a:gd name="connsiteX54" fmla="*/ 5507386 w 5933139"/>
                <a:gd name="connsiteY54" fmla="*/ 3724580 h 6335678"/>
                <a:gd name="connsiteX55" fmla="*/ 5453609 w 5933139"/>
                <a:gd name="connsiteY55" fmla="*/ 3989906 h 6335678"/>
                <a:gd name="connsiteX56" fmla="*/ 5344181 w 5933139"/>
                <a:gd name="connsiteY56" fmla="*/ 4220380 h 6335678"/>
                <a:gd name="connsiteX57" fmla="*/ 5171419 w 5933139"/>
                <a:gd name="connsiteY57" fmla="*/ 4388644 h 6335678"/>
                <a:gd name="connsiteX58" fmla="*/ 5057868 w 5933139"/>
                <a:gd name="connsiteY58" fmla="*/ 4453851 h 6335678"/>
                <a:gd name="connsiteX59" fmla="*/ 4930265 w 5933139"/>
                <a:gd name="connsiteY59" fmla="*/ 4516810 h 6335678"/>
                <a:gd name="connsiteX60" fmla="*/ 4660067 w 5933139"/>
                <a:gd name="connsiteY60" fmla="*/ 4664276 h 6335678"/>
                <a:gd name="connsiteX61" fmla="*/ 4408794 w 5933139"/>
                <a:gd name="connsiteY61" fmla="*/ 4857836 h 6335678"/>
                <a:gd name="connsiteX62" fmla="*/ 4352207 w 5933139"/>
                <a:gd name="connsiteY62" fmla="*/ 4911988 h 6335678"/>
                <a:gd name="connsiteX63" fmla="*/ 4299366 w 5933139"/>
                <a:gd name="connsiteY63" fmla="*/ 4965390 h 6335678"/>
                <a:gd name="connsiteX64" fmla="*/ 4197621 w 5933139"/>
                <a:gd name="connsiteY64" fmla="*/ 5074257 h 6335678"/>
                <a:gd name="connsiteX65" fmla="*/ 4008744 w 5933139"/>
                <a:gd name="connsiteY65" fmla="*/ 5297985 h 6335678"/>
                <a:gd name="connsiteX66" fmla="*/ 3917304 w 5933139"/>
                <a:gd name="connsiteY66" fmla="*/ 5409100 h 6335678"/>
                <a:gd name="connsiteX67" fmla="*/ 3826052 w 5933139"/>
                <a:gd name="connsiteY67" fmla="*/ 5518153 h 6335678"/>
                <a:gd name="connsiteX68" fmla="*/ 3637925 w 5933139"/>
                <a:gd name="connsiteY68" fmla="*/ 5725017 h 6335678"/>
                <a:gd name="connsiteX69" fmla="*/ 3433497 w 5933139"/>
                <a:gd name="connsiteY69" fmla="*/ 5906586 h 6335678"/>
                <a:gd name="connsiteX70" fmla="*/ 3204522 w 5933139"/>
                <a:gd name="connsiteY70" fmla="*/ 6046744 h 6335678"/>
                <a:gd name="connsiteX71" fmla="*/ 2950439 w 5933139"/>
                <a:gd name="connsiteY71" fmla="*/ 6129190 h 6335678"/>
                <a:gd name="connsiteX72" fmla="*/ 2816839 w 5933139"/>
                <a:gd name="connsiteY72" fmla="*/ 6146428 h 6335678"/>
                <a:gd name="connsiteX73" fmla="*/ 2749009 w 5933139"/>
                <a:gd name="connsiteY73" fmla="*/ 6149051 h 6335678"/>
                <a:gd name="connsiteX74" fmla="*/ 2678930 w 5933139"/>
                <a:gd name="connsiteY74" fmla="*/ 6148677 h 6335678"/>
                <a:gd name="connsiteX75" fmla="*/ 2125793 w 5933139"/>
                <a:gd name="connsiteY75" fmla="*/ 6065481 h 6335678"/>
                <a:gd name="connsiteX76" fmla="*/ 1610506 w 5933139"/>
                <a:gd name="connsiteY76" fmla="*/ 5851310 h 6335678"/>
                <a:gd name="connsiteX77" fmla="*/ 1373099 w 5933139"/>
                <a:gd name="connsiteY77" fmla="*/ 5706279 h 6335678"/>
                <a:gd name="connsiteX78" fmla="*/ 1315949 w 5933139"/>
                <a:gd name="connsiteY78" fmla="*/ 5666743 h 6335678"/>
                <a:gd name="connsiteX79" fmla="*/ 1259923 w 5933139"/>
                <a:gd name="connsiteY79" fmla="*/ 5625894 h 6335678"/>
                <a:gd name="connsiteX80" fmla="*/ 1204647 w 5933139"/>
                <a:gd name="connsiteY80" fmla="*/ 5583922 h 6335678"/>
                <a:gd name="connsiteX81" fmla="*/ 1150308 w 5933139"/>
                <a:gd name="connsiteY81" fmla="*/ 5540826 h 6335678"/>
                <a:gd name="connsiteX82" fmla="*/ 751569 w 5933139"/>
                <a:gd name="connsiteY82" fmla="*/ 5158015 h 6335678"/>
                <a:gd name="connsiteX83" fmla="*/ 663315 w 5933139"/>
                <a:gd name="connsiteY83" fmla="*/ 5052146 h 6335678"/>
                <a:gd name="connsiteX84" fmla="*/ 580869 w 5933139"/>
                <a:gd name="connsiteY84" fmla="*/ 4942718 h 6335678"/>
                <a:gd name="connsiteX85" fmla="*/ 432279 w 5933139"/>
                <a:gd name="connsiteY85" fmla="*/ 4713369 h 6335678"/>
                <a:gd name="connsiteX86" fmla="*/ 205553 w 5933139"/>
                <a:gd name="connsiteY86" fmla="*/ 4219443 h 6335678"/>
                <a:gd name="connsiteX87" fmla="*/ 79448 w 5933139"/>
                <a:gd name="connsiteY87" fmla="*/ 3693850 h 6335678"/>
                <a:gd name="connsiteX88" fmla="*/ 53590 w 5933139"/>
                <a:gd name="connsiteY88" fmla="*/ 3425339 h 6335678"/>
                <a:gd name="connsiteX89" fmla="*/ 49655 w 5933139"/>
                <a:gd name="connsiteY89" fmla="*/ 3155890 h 6335678"/>
                <a:gd name="connsiteX90" fmla="*/ 67830 w 5933139"/>
                <a:gd name="connsiteY90" fmla="*/ 2886817 h 6335678"/>
                <a:gd name="connsiteX91" fmla="*/ 108679 w 5933139"/>
                <a:gd name="connsiteY91" fmla="*/ 2619992 h 6335678"/>
                <a:gd name="connsiteX92" fmla="*/ 263077 w 5933139"/>
                <a:gd name="connsiteY92" fmla="*/ 2101520 h 6335678"/>
                <a:gd name="connsiteX93" fmla="*/ 837575 w 5933139"/>
                <a:gd name="connsiteY93" fmla="*/ 1186370 h 6335678"/>
                <a:gd name="connsiteX94" fmla="*/ 1031698 w 5933139"/>
                <a:gd name="connsiteY94" fmla="*/ 996932 h 6335678"/>
                <a:gd name="connsiteX95" fmla="*/ 1236688 w 5933139"/>
                <a:gd name="connsiteY95" fmla="*/ 819298 h 6335678"/>
                <a:gd name="connsiteX96" fmla="*/ 1687143 w 5933139"/>
                <a:gd name="connsiteY96" fmla="*/ 511438 h 6335678"/>
                <a:gd name="connsiteX97" fmla="*/ 2196246 w 5933139"/>
                <a:gd name="connsiteY97" fmla="*/ 300639 h 6335678"/>
                <a:gd name="connsiteX98" fmla="*/ 2745823 w 5933139"/>
                <a:gd name="connsiteY98" fmla="*/ 229248 h 6335678"/>
                <a:gd name="connsiteX99" fmla="*/ 3019206 w 5933139"/>
                <a:gd name="connsiteY99" fmla="*/ 252108 h 6335678"/>
                <a:gd name="connsiteX100" fmla="*/ 3288092 w 5933139"/>
                <a:gd name="connsiteY100" fmla="*/ 313006 h 6335678"/>
                <a:gd name="connsiteX101" fmla="*/ 3548172 w 5933139"/>
                <a:gd name="connsiteY101" fmla="*/ 407069 h 6335678"/>
                <a:gd name="connsiteX102" fmla="*/ 3611505 w 5933139"/>
                <a:gd name="connsiteY102" fmla="*/ 435176 h 6335678"/>
                <a:gd name="connsiteX103" fmla="*/ 3674089 w 5933139"/>
                <a:gd name="connsiteY103" fmla="*/ 464968 h 6335678"/>
                <a:gd name="connsiteX104" fmla="*/ 3735736 w 5933139"/>
                <a:gd name="connsiteY104" fmla="*/ 496823 h 6335678"/>
                <a:gd name="connsiteX105" fmla="*/ 3796634 w 5933139"/>
                <a:gd name="connsiteY105" fmla="*/ 530176 h 6335678"/>
                <a:gd name="connsiteX106" fmla="*/ 4251585 w 5933139"/>
                <a:gd name="connsiteY106" fmla="*/ 847405 h 6335678"/>
                <a:gd name="connsiteX107" fmla="*/ 4644515 w 5933139"/>
                <a:gd name="connsiteY107" fmla="*/ 1236775 h 6335678"/>
                <a:gd name="connsiteX108" fmla="*/ 4816527 w 5933139"/>
                <a:gd name="connsiteY108" fmla="*/ 1451883 h 6335678"/>
                <a:gd name="connsiteX109" fmla="*/ 4970738 w 5933139"/>
                <a:gd name="connsiteY109" fmla="*/ 1678610 h 6335678"/>
                <a:gd name="connsiteX110" fmla="*/ 5223885 w 5933139"/>
                <a:gd name="connsiteY110" fmla="*/ 2159232 h 6335678"/>
                <a:gd name="connsiteX111" fmla="*/ 5395709 w 5933139"/>
                <a:gd name="connsiteY111" fmla="*/ 2666087 h 6335678"/>
                <a:gd name="connsiteX112" fmla="*/ 5458855 w 5933139"/>
                <a:gd name="connsiteY112" fmla="*/ 2924292 h 6335678"/>
                <a:gd name="connsiteX113" fmla="*/ 5499142 w 5933139"/>
                <a:gd name="connsiteY113" fmla="*/ 3186995 h 6335678"/>
                <a:gd name="connsiteX114" fmla="*/ 5516755 w 5933139"/>
                <a:gd name="connsiteY114" fmla="*/ 3454007 h 6335678"/>
                <a:gd name="connsiteX115" fmla="*/ 5507386 w 5933139"/>
                <a:gd name="connsiteY115" fmla="*/ 3724580 h 633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5933139" h="6335678">
                  <a:moveTo>
                    <a:pt x="5852909" y="2469528"/>
                  </a:moveTo>
                  <a:lnTo>
                    <a:pt x="5830799" y="2394015"/>
                  </a:lnTo>
                  <a:lnTo>
                    <a:pt x="5805878" y="2319439"/>
                  </a:lnTo>
                  <a:cubicBezTo>
                    <a:pt x="5797446" y="2294705"/>
                    <a:pt x="5787890" y="2270346"/>
                    <a:pt x="5778708" y="2245800"/>
                  </a:cubicBezTo>
                  <a:cubicBezTo>
                    <a:pt x="5740858" y="2148364"/>
                    <a:pt x="5699073" y="2052614"/>
                    <a:pt x="5652978" y="1959675"/>
                  </a:cubicBezTo>
                  <a:cubicBezTo>
                    <a:pt x="5559664" y="1773985"/>
                    <a:pt x="5450986" y="1597663"/>
                    <a:pt x="5327691" y="1432958"/>
                  </a:cubicBezTo>
                  <a:cubicBezTo>
                    <a:pt x="5204960" y="1268067"/>
                    <a:pt x="5068362" y="1114980"/>
                    <a:pt x="4921458" y="973322"/>
                  </a:cubicBezTo>
                  <a:cubicBezTo>
                    <a:pt x="4774742" y="831665"/>
                    <a:pt x="4616408" y="703125"/>
                    <a:pt x="4450018" y="586764"/>
                  </a:cubicBezTo>
                  <a:cubicBezTo>
                    <a:pt x="4366822" y="528489"/>
                    <a:pt x="4281003" y="474337"/>
                    <a:pt x="4193311" y="423558"/>
                  </a:cubicBezTo>
                  <a:cubicBezTo>
                    <a:pt x="4105806" y="372404"/>
                    <a:pt x="4015865" y="325560"/>
                    <a:pt x="3924237" y="281901"/>
                  </a:cubicBezTo>
                  <a:cubicBezTo>
                    <a:pt x="3740983" y="195333"/>
                    <a:pt x="3549483" y="125067"/>
                    <a:pt x="3352175" y="75786"/>
                  </a:cubicBezTo>
                  <a:cubicBezTo>
                    <a:pt x="3253428" y="51240"/>
                    <a:pt x="3153368" y="31565"/>
                    <a:pt x="3051997" y="19011"/>
                  </a:cubicBezTo>
                  <a:cubicBezTo>
                    <a:pt x="2950814" y="5895"/>
                    <a:pt x="2848506" y="-851"/>
                    <a:pt x="2745823" y="86"/>
                  </a:cubicBezTo>
                  <a:cubicBezTo>
                    <a:pt x="2543643" y="1585"/>
                    <a:pt x="2341838" y="20135"/>
                    <a:pt x="2141720" y="55550"/>
                  </a:cubicBezTo>
                  <a:cubicBezTo>
                    <a:pt x="1941976" y="91339"/>
                    <a:pt x="1743356" y="143055"/>
                    <a:pt x="1551295" y="216319"/>
                  </a:cubicBezTo>
                  <a:cubicBezTo>
                    <a:pt x="1359233" y="289396"/>
                    <a:pt x="1173917" y="383459"/>
                    <a:pt x="1001718" y="498134"/>
                  </a:cubicBezTo>
                  <a:cubicBezTo>
                    <a:pt x="915712" y="555659"/>
                    <a:pt x="832141" y="617119"/>
                    <a:pt x="754755" y="685886"/>
                  </a:cubicBezTo>
                  <a:cubicBezTo>
                    <a:pt x="677555" y="754841"/>
                    <a:pt x="604666" y="828293"/>
                    <a:pt x="533462" y="903056"/>
                  </a:cubicBezTo>
                  <a:cubicBezTo>
                    <a:pt x="323413" y="1125660"/>
                    <a:pt x="143906" y="1376370"/>
                    <a:pt x="0" y="1646568"/>
                  </a:cubicBezTo>
                  <a:lnTo>
                    <a:pt x="0" y="4709059"/>
                  </a:lnTo>
                  <a:cubicBezTo>
                    <a:pt x="37850" y="4776702"/>
                    <a:pt x="78136" y="4843033"/>
                    <a:pt x="120671" y="4907491"/>
                  </a:cubicBezTo>
                  <a:cubicBezTo>
                    <a:pt x="234034" y="5078941"/>
                    <a:pt x="365198" y="5239336"/>
                    <a:pt x="507979" y="5384178"/>
                  </a:cubicBezTo>
                  <a:cubicBezTo>
                    <a:pt x="650948" y="5529395"/>
                    <a:pt x="805909" y="5662059"/>
                    <a:pt x="972112" y="5778607"/>
                  </a:cubicBezTo>
                  <a:cubicBezTo>
                    <a:pt x="1055308" y="5836881"/>
                    <a:pt x="1141314" y="5890846"/>
                    <a:pt x="1229943" y="5939939"/>
                  </a:cubicBezTo>
                  <a:cubicBezTo>
                    <a:pt x="1318385" y="5989406"/>
                    <a:pt x="1409450" y="6033815"/>
                    <a:pt x="1502389" y="6073913"/>
                  </a:cubicBezTo>
                  <a:cubicBezTo>
                    <a:pt x="1874145" y="6233559"/>
                    <a:pt x="2272884" y="6320689"/>
                    <a:pt x="2673870" y="6333993"/>
                  </a:cubicBezTo>
                  <a:lnTo>
                    <a:pt x="2749196" y="6335679"/>
                  </a:lnTo>
                  <a:lnTo>
                    <a:pt x="2787983" y="6335492"/>
                  </a:lnTo>
                  <a:lnTo>
                    <a:pt x="2826770" y="6334368"/>
                  </a:lnTo>
                  <a:cubicBezTo>
                    <a:pt x="2878486" y="6332494"/>
                    <a:pt x="2930390" y="6327247"/>
                    <a:pt x="2981918" y="6319939"/>
                  </a:cubicBezTo>
                  <a:cubicBezTo>
                    <a:pt x="3085163" y="6304949"/>
                    <a:pt x="3187096" y="6278529"/>
                    <a:pt x="3285282" y="6241803"/>
                  </a:cubicBezTo>
                  <a:cubicBezTo>
                    <a:pt x="3383467" y="6205265"/>
                    <a:pt x="3477530" y="6158608"/>
                    <a:pt x="3566347" y="6104831"/>
                  </a:cubicBezTo>
                  <a:cubicBezTo>
                    <a:pt x="3655164" y="6051053"/>
                    <a:pt x="3739109" y="5990905"/>
                    <a:pt x="3818369" y="5926823"/>
                  </a:cubicBezTo>
                  <a:cubicBezTo>
                    <a:pt x="3897630" y="5862739"/>
                    <a:pt x="3973143" y="5795471"/>
                    <a:pt x="4044908" y="5726329"/>
                  </a:cubicBezTo>
                  <a:cubicBezTo>
                    <a:pt x="4080884" y="5691852"/>
                    <a:pt x="4116299" y="5656999"/>
                    <a:pt x="4151151" y="5622147"/>
                  </a:cubicBezTo>
                  <a:cubicBezTo>
                    <a:pt x="4185816" y="5586920"/>
                    <a:pt x="4220106" y="5552068"/>
                    <a:pt x="4253834" y="5516841"/>
                  </a:cubicBezTo>
                  <a:cubicBezTo>
                    <a:pt x="4321289" y="5446388"/>
                    <a:pt x="4387808" y="5376871"/>
                    <a:pt x="4452453" y="5306979"/>
                  </a:cubicBezTo>
                  <a:lnTo>
                    <a:pt x="4548578" y="5202797"/>
                  </a:lnTo>
                  <a:lnTo>
                    <a:pt x="4596546" y="5151456"/>
                  </a:lnTo>
                  <a:cubicBezTo>
                    <a:pt x="4612661" y="5134592"/>
                    <a:pt x="4627276" y="5119040"/>
                    <a:pt x="4643016" y="5103300"/>
                  </a:cubicBezTo>
                  <a:cubicBezTo>
                    <a:pt x="4674308" y="5072196"/>
                    <a:pt x="4706162" y="5041841"/>
                    <a:pt x="4739515" y="5013172"/>
                  </a:cubicBezTo>
                  <a:cubicBezTo>
                    <a:pt x="4772493" y="4984128"/>
                    <a:pt x="4806596" y="4956397"/>
                    <a:pt x="4842198" y="4930164"/>
                  </a:cubicBezTo>
                  <a:cubicBezTo>
                    <a:pt x="4913026" y="4876949"/>
                    <a:pt x="4988914" y="4828980"/>
                    <a:pt x="5071360" y="4780449"/>
                  </a:cubicBezTo>
                  <a:cubicBezTo>
                    <a:pt x="5153243" y="4731544"/>
                    <a:pt x="5243372" y="4682076"/>
                    <a:pt x="5332001" y="4615932"/>
                  </a:cubicBezTo>
                  <a:cubicBezTo>
                    <a:pt x="5354111" y="4599443"/>
                    <a:pt x="5376035" y="4582205"/>
                    <a:pt x="5397396" y="4563655"/>
                  </a:cubicBezTo>
                  <a:cubicBezTo>
                    <a:pt x="5418757" y="4545104"/>
                    <a:pt x="5439368" y="4525617"/>
                    <a:pt x="5459417" y="4505380"/>
                  </a:cubicBezTo>
                  <a:cubicBezTo>
                    <a:pt x="5499329" y="4464719"/>
                    <a:pt x="5535493" y="4420311"/>
                    <a:pt x="5567159" y="4374029"/>
                  </a:cubicBezTo>
                  <a:cubicBezTo>
                    <a:pt x="5599388" y="4328121"/>
                    <a:pt x="5626558" y="4279965"/>
                    <a:pt x="5651292" y="4231810"/>
                  </a:cubicBezTo>
                  <a:cubicBezTo>
                    <a:pt x="5675651" y="4183466"/>
                    <a:pt x="5697012" y="4134561"/>
                    <a:pt x="5716686" y="4085655"/>
                  </a:cubicBezTo>
                  <a:cubicBezTo>
                    <a:pt x="5756223" y="3987845"/>
                    <a:pt x="5789576" y="3891158"/>
                    <a:pt x="5820681" y="3791848"/>
                  </a:cubicBezTo>
                  <a:cubicBezTo>
                    <a:pt x="5851972" y="3692726"/>
                    <a:pt x="5878955" y="3591167"/>
                    <a:pt x="5898629" y="3487922"/>
                  </a:cubicBezTo>
                  <a:cubicBezTo>
                    <a:pt x="5918116" y="3384490"/>
                    <a:pt x="5929172" y="3279372"/>
                    <a:pt x="5932170" y="3174066"/>
                  </a:cubicBezTo>
                  <a:cubicBezTo>
                    <a:pt x="5937604" y="2963454"/>
                    <a:pt x="5920552" y="2750968"/>
                    <a:pt x="5872209" y="2545978"/>
                  </a:cubicBezTo>
                  <a:cubicBezTo>
                    <a:pt x="5865838" y="2520307"/>
                    <a:pt x="5860029" y="2494637"/>
                    <a:pt x="5852909" y="2469528"/>
                  </a:cubicBezTo>
                  <a:close/>
                  <a:moveTo>
                    <a:pt x="5507386" y="3724580"/>
                  </a:moveTo>
                  <a:cubicBezTo>
                    <a:pt x="5497830" y="3814521"/>
                    <a:pt x="5480591" y="3905586"/>
                    <a:pt x="5453609" y="3989906"/>
                  </a:cubicBezTo>
                  <a:cubicBezTo>
                    <a:pt x="5426439" y="4074413"/>
                    <a:pt x="5390088" y="4152924"/>
                    <a:pt x="5344181" y="4220380"/>
                  </a:cubicBezTo>
                  <a:cubicBezTo>
                    <a:pt x="5297898" y="4287835"/>
                    <a:pt x="5241311" y="4342549"/>
                    <a:pt x="5171419" y="4388644"/>
                  </a:cubicBezTo>
                  <a:cubicBezTo>
                    <a:pt x="5136755" y="4411879"/>
                    <a:pt x="5098342" y="4433052"/>
                    <a:pt x="5057868" y="4453851"/>
                  </a:cubicBezTo>
                  <a:cubicBezTo>
                    <a:pt x="5017395" y="4474837"/>
                    <a:pt x="4974298" y="4495449"/>
                    <a:pt x="4930265" y="4516810"/>
                  </a:cubicBezTo>
                  <a:cubicBezTo>
                    <a:pt x="4841823" y="4559719"/>
                    <a:pt x="4748696" y="4607126"/>
                    <a:pt x="4660067" y="4664276"/>
                  </a:cubicBezTo>
                  <a:cubicBezTo>
                    <a:pt x="4571251" y="4721238"/>
                    <a:pt x="4486181" y="4786071"/>
                    <a:pt x="4408794" y="4857836"/>
                  </a:cubicBezTo>
                  <a:cubicBezTo>
                    <a:pt x="4389682" y="4875637"/>
                    <a:pt x="4370008" y="4894375"/>
                    <a:pt x="4352207" y="4911988"/>
                  </a:cubicBezTo>
                  <a:lnTo>
                    <a:pt x="4299366" y="4965390"/>
                  </a:lnTo>
                  <a:cubicBezTo>
                    <a:pt x="4264514" y="5001179"/>
                    <a:pt x="4230599" y="5037531"/>
                    <a:pt x="4197621" y="5074257"/>
                  </a:cubicBezTo>
                  <a:cubicBezTo>
                    <a:pt x="4131664" y="5147896"/>
                    <a:pt x="4070204" y="5223784"/>
                    <a:pt x="4008744" y="5297985"/>
                  </a:cubicBezTo>
                  <a:lnTo>
                    <a:pt x="3917304" y="5409100"/>
                  </a:lnTo>
                  <a:cubicBezTo>
                    <a:pt x="3886949" y="5446013"/>
                    <a:pt x="3856782" y="5482364"/>
                    <a:pt x="3826052" y="5518153"/>
                  </a:cubicBezTo>
                  <a:cubicBezTo>
                    <a:pt x="3764592" y="5589544"/>
                    <a:pt x="3702758" y="5659435"/>
                    <a:pt x="3637925" y="5725017"/>
                  </a:cubicBezTo>
                  <a:cubicBezTo>
                    <a:pt x="3573093" y="5790412"/>
                    <a:pt x="3505637" y="5852059"/>
                    <a:pt x="3433497" y="5906586"/>
                  </a:cubicBezTo>
                  <a:cubicBezTo>
                    <a:pt x="3361544" y="5961112"/>
                    <a:pt x="3285469" y="6009268"/>
                    <a:pt x="3204522" y="6046744"/>
                  </a:cubicBezTo>
                  <a:cubicBezTo>
                    <a:pt x="3123763" y="6084594"/>
                    <a:pt x="3038506" y="6112513"/>
                    <a:pt x="2950439" y="6129190"/>
                  </a:cubicBezTo>
                  <a:cubicBezTo>
                    <a:pt x="2906405" y="6137809"/>
                    <a:pt x="2861810" y="6143055"/>
                    <a:pt x="2816839" y="6146428"/>
                  </a:cubicBezTo>
                  <a:cubicBezTo>
                    <a:pt x="2794354" y="6147927"/>
                    <a:pt x="2771681" y="6148677"/>
                    <a:pt x="2749009" y="6149051"/>
                  </a:cubicBezTo>
                  <a:lnTo>
                    <a:pt x="2678930" y="6148677"/>
                  </a:lnTo>
                  <a:cubicBezTo>
                    <a:pt x="2491927" y="6144367"/>
                    <a:pt x="2305675" y="6116260"/>
                    <a:pt x="2125793" y="6065481"/>
                  </a:cubicBezTo>
                  <a:cubicBezTo>
                    <a:pt x="1945911" y="6014515"/>
                    <a:pt x="1773524" y="5940501"/>
                    <a:pt x="1610506" y="5851310"/>
                  </a:cubicBezTo>
                  <a:cubicBezTo>
                    <a:pt x="1528997" y="5806714"/>
                    <a:pt x="1449924" y="5757808"/>
                    <a:pt x="1373099" y="5706279"/>
                  </a:cubicBezTo>
                  <a:lnTo>
                    <a:pt x="1315949" y="5666743"/>
                  </a:lnTo>
                  <a:lnTo>
                    <a:pt x="1259923" y="5625894"/>
                  </a:lnTo>
                  <a:lnTo>
                    <a:pt x="1204647" y="5583922"/>
                  </a:lnTo>
                  <a:cubicBezTo>
                    <a:pt x="1186284" y="5569869"/>
                    <a:pt x="1168483" y="5555066"/>
                    <a:pt x="1150308" y="5540826"/>
                  </a:cubicBezTo>
                  <a:cubicBezTo>
                    <a:pt x="1006402" y="5424839"/>
                    <a:pt x="872615" y="5296860"/>
                    <a:pt x="751569" y="5158015"/>
                  </a:cubicBezTo>
                  <a:cubicBezTo>
                    <a:pt x="721214" y="5123350"/>
                    <a:pt x="691983" y="5087935"/>
                    <a:pt x="663315" y="5052146"/>
                  </a:cubicBezTo>
                  <a:cubicBezTo>
                    <a:pt x="635021" y="5016170"/>
                    <a:pt x="607289" y="4980006"/>
                    <a:pt x="580869" y="4942718"/>
                  </a:cubicBezTo>
                  <a:cubicBezTo>
                    <a:pt x="527654" y="4868517"/>
                    <a:pt x="478186" y="4791880"/>
                    <a:pt x="432279" y="4713369"/>
                  </a:cubicBezTo>
                  <a:cubicBezTo>
                    <a:pt x="340651" y="4556159"/>
                    <a:pt x="264764" y="4390330"/>
                    <a:pt x="205553" y="4219443"/>
                  </a:cubicBezTo>
                  <a:cubicBezTo>
                    <a:pt x="146154" y="4048555"/>
                    <a:pt x="104369" y="3872045"/>
                    <a:pt x="79448" y="3693850"/>
                  </a:cubicBezTo>
                  <a:cubicBezTo>
                    <a:pt x="67268" y="3604659"/>
                    <a:pt x="58087" y="3515092"/>
                    <a:pt x="53590" y="3425339"/>
                  </a:cubicBezTo>
                  <a:cubicBezTo>
                    <a:pt x="47969" y="3335585"/>
                    <a:pt x="47406" y="3245644"/>
                    <a:pt x="49655" y="3155890"/>
                  </a:cubicBezTo>
                  <a:cubicBezTo>
                    <a:pt x="52278" y="3066137"/>
                    <a:pt x="58274" y="2976383"/>
                    <a:pt x="67830" y="2886817"/>
                  </a:cubicBezTo>
                  <a:cubicBezTo>
                    <a:pt x="77761" y="2797438"/>
                    <a:pt x="91253" y="2708246"/>
                    <a:pt x="108679" y="2619992"/>
                  </a:cubicBezTo>
                  <a:cubicBezTo>
                    <a:pt x="143906" y="2443108"/>
                    <a:pt x="195809" y="2269409"/>
                    <a:pt x="263077" y="2101520"/>
                  </a:cubicBezTo>
                  <a:cubicBezTo>
                    <a:pt x="397614" y="1765740"/>
                    <a:pt x="593048" y="1453382"/>
                    <a:pt x="837575" y="1186370"/>
                  </a:cubicBezTo>
                  <a:cubicBezTo>
                    <a:pt x="898473" y="1119289"/>
                    <a:pt x="964242" y="1056893"/>
                    <a:pt x="1031698" y="996932"/>
                  </a:cubicBezTo>
                  <a:cubicBezTo>
                    <a:pt x="1099154" y="936784"/>
                    <a:pt x="1166235" y="876261"/>
                    <a:pt x="1236688" y="819298"/>
                  </a:cubicBezTo>
                  <a:cubicBezTo>
                    <a:pt x="1377221" y="704999"/>
                    <a:pt x="1526935" y="600442"/>
                    <a:pt x="1687143" y="511438"/>
                  </a:cubicBezTo>
                  <a:cubicBezTo>
                    <a:pt x="1847163" y="422621"/>
                    <a:pt x="2017676" y="348795"/>
                    <a:pt x="2196246" y="300639"/>
                  </a:cubicBezTo>
                  <a:cubicBezTo>
                    <a:pt x="2374629" y="251921"/>
                    <a:pt x="2560320" y="227749"/>
                    <a:pt x="2745823" y="229248"/>
                  </a:cubicBezTo>
                  <a:cubicBezTo>
                    <a:pt x="2837076" y="230372"/>
                    <a:pt x="2928516" y="238055"/>
                    <a:pt x="3019206" y="252108"/>
                  </a:cubicBezTo>
                  <a:cubicBezTo>
                    <a:pt x="3109710" y="266724"/>
                    <a:pt x="3199650" y="286773"/>
                    <a:pt x="3288092" y="313006"/>
                  </a:cubicBezTo>
                  <a:cubicBezTo>
                    <a:pt x="3376347" y="339426"/>
                    <a:pt x="3463477" y="370343"/>
                    <a:pt x="3548172" y="407069"/>
                  </a:cubicBezTo>
                  <a:cubicBezTo>
                    <a:pt x="3569345" y="416438"/>
                    <a:pt x="3590519" y="425432"/>
                    <a:pt x="3611505" y="435176"/>
                  </a:cubicBezTo>
                  <a:lnTo>
                    <a:pt x="3674089" y="464968"/>
                  </a:lnTo>
                  <a:lnTo>
                    <a:pt x="3735736" y="496823"/>
                  </a:lnTo>
                  <a:cubicBezTo>
                    <a:pt x="3756160" y="507690"/>
                    <a:pt x="3776397" y="519120"/>
                    <a:pt x="3796634" y="530176"/>
                  </a:cubicBezTo>
                  <a:cubicBezTo>
                    <a:pt x="3957965" y="621054"/>
                    <a:pt x="4110303" y="728046"/>
                    <a:pt x="4251585" y="847405"/>
                  </a:cubicBezTo>
                  <a:cubicBezTo>
                    <a:pt x="4393242" y="966390"/>
                    <a:pt x="4524781" y="1096991"/>
                    <a:pt x="4644515" y="1236775"/>
                  </a:cubicBezTo>
                  <a:cubicBezTo>
                    <a:pt x="4704663" y="1306479"/>
                    <a:pt x="4762375" y="1378057"/>
                    <a:pt x="4816527" y="1451883"/>
                  </a:cubicBezTo>
                  <a:cubicBezTo>
                    <a:pt x="4870679" y="1525897"/>
                    <a:pt x="4922020" y="1601598"/>
                    <a:pt x="4970738" y="1678610"/>
                  </a:cubicBezTo>
                  <a:cubicBezTo>
                    <a:pt x="5067799" y="1833008"/>
                    <a:pt x="5152494" y="1993965"/>
                    <a:pt x="5223885" y="2159232"/>
                  </a:cubicBezTo>
                  <a:cubicBezTo>
                    <a:pt x="5295275" y="2324686"/>
                    <a:pt x="5349615" y="2495199"/>
                    <a:pt x="5395709" y="2666087"/>
                  </a:cubicBezTo>
                  <a:cubicBezTo>
                    <a:pt x="5418757" y="2751718"/>
                    <a:pt x="5440680" y="2837537"/>
                    <a:pt x="5458855" y="2924292"/>
                  </a:cubicBezTo>
                  <a:cubicBezTo>
                    <a:pt x="5477406" y="3011048"/>
                    <a:pt x="5490522" y="3098740"/>
                    <a:pt x="5499142" y="3186995"/>
                  </a:cubicBezTo>
                  <a:cubicBezTo>
                    <a:pt x="5507761" y="3275250"/>
                    <a:pt x="5513944" y="3364254"/>
                    <a:pt x="5516755" y="3454007"/>
                  </a:cubicBezTo>
                  <a:cubicBezTo>
                    <a:pt x="5518629" y="3543761"/>
                    <a:pt x="5516755" y="3634264"/>
                    <a:pt x="5507386" y="372458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7E50BFD-51AC-4ACE-820C-A285E6672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41478"/>
              <a:ext cx="5953893" cy="6434152"/>
            </a:xfrm>
            <a:custGeom>
              <a:avLst/>
              <a:gdLst>
                <a:gd name="connsiteX0" fmla="*/ 2739452 w 5953893"/>
                <a:gd name="connsiteY0" fmla="*/ 0 h 6434152"/>
                <a:gd name="connsiteX1" fmla="*/ 0 w 5953893"/>
                <a:gd name="connsiteY1" fmla="*/ 1610693 h 6434152"/>
                <a:gd name="connsiteX2" fmla="*/ 0 w 5953893"/>
                <a:gd name="connsiteY2" fmla="*/ 4823273 h 6434152"/>
                <a:gd name="connsiteX3" fmla="*/ 352456 w 5953893"/>
                <a:gd name="connsiteY3" fmla="*/ 5326193 h 6434152"/>
                <a:gd name="connsiteX4" fmla="*/ 2739452 w 5953893"/>
                <a:gd name="connsiteY4" fmla="*/ 6434153 h 6434152"/>
                <a:gd name="connsiteX5" fmla="*/ 4618282 w 5953893"/>
                <a:gd name="connsiteY5" fmla="*/ 5167859 h 6434152"/>
                <a:gd name="connsiteX6" fmla="*/ 5860029 w 5953893"/>
                <a:gd name="connsiteY6" fmla="*/ 3948409 h 6434152"/>
                <a:gd name="connsiteX7" fmla="*/ 2739452 w 5953893"/>
                <a:gd name="connsiteY7" fmla="*/ 0 h 6434152"/>
                <a:gd name="connsiteX8" fmla="*/ 5317011 w 5953893"/>
                <a:gd name="connsiteY8" fmla="*/ 3797009 h 6434152"/>
                <a:gd name="connsiteX9" fmla="*/ 5176478 w 5953893"/>
                <a:gd name="connsiteY9" fmla="*/ 4100747 h 6434152"/>
                <a:gd name="connsiteX10" fmla="*/ 4942257 w 5953893"/>
                <a:gd name="connsiteY10" fmla="*/ 4250274 h 6434152"/>
                <a:gd name="connsiteX11" fmla="*/ 4216171 w 5953893"/>
                <a:gd name="connsiteY11" fmla="*/ 4773243 h 6434152"/>
                <a:gd name="connsiteX12" fmla="*/ 3905125 w 5953893"/>
                <a:gd name="connsiteY12" fmla="*/ 5105837 h 6434152"/>
                <a:gd name="connsiteX13" fmla="*/ 3308329 w 5953893"/>
                <a:gd name="connsiteY13" fmla="*/ 5682022 h 6434152"/>
                <a:gd name="connsiteX14" fmla="*/ 2739452 w 5953893"/>
                <a:gd name="connsiteY14" fmla="*/ 5870898 h 6434152"/>
                <a:gd name="connsiteX15" fmla="*/ 1647419 w 5953893"/>
                <a:gd name="connsiteY15" fmla="*/ 5625809 h 6434152"/>
                <a:gd name="connsiteX16" fmla="*/ 781175 w 5953893"/>
                <a:gd name="connsiteY16" fmla="*/ 4960620 h 6434152"/>
                <a:gd name="connsiteX17" fmla="*/ 312545 w 5953893"/>
                <a:gd name="connsiteY17" fmla="*/ 4165205 h 6434152"/>
                <a:gd name="connsiteX18" fmla="*/ 142032 w 5953893"/>
                <a:gd name="connsiteY18" fmla="*/ 3217451 h 6434152"/>
                <a:gd name="connsiteX19" fmla="*/ 347210 w 5953893"/>
                <a:gd name="connsiteY19" fmla="*/ 2181444 h 6434152"/>
                <a:gd name="connsiteX20" fmla="*/ 906155 w 5953893"/>
                <a:gd name="connsiteY20" fmla="*/ 1337497 h 6434152"/>
                <a:gd name="connsiteX21" fmla="*/ 2739265 w 5953893"/>
                <a:gd name="connsiteY21" fmla="*/ 563818 h 6434152"/>
                <a:gd name="connsiteX22" fmla="*/ 3849849 w 5953893"/>
                <a:gd name="connsiteY22" fmla="*/ 881796 h 6434152"/>
                <a:gd name="connsiteX23" fmla="*/ 4834515 w 5953893"/>
                <a:gd name="connsiteY23" fmla="*/ 1742419 h 6434152"/>
                <a:gd name="connsiteX24" fmla="*/ 5325256 w 5953893"/>
                <a:gd name="connsiteY24" fmla="*/ 2742076 h 6434152"/>
                <a:gd name="connsiteX25" fmla="*/ 5317011 w 5953893"/>
                <a:gd name="connsiteY25" fmla="*/ 3797009 h 643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53893" h="6434152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317011" y="3797009"/>
                  </a:moveTo>
                  <a:cubicBezTo>
                    <a:pt x="5275976" y="3943538"/>
                    <a:pt x="5228756" y="4045658"/>
                    <a:pt x="5176478" y="4100747"/>
                  </a:cubicBezTo>
                  <a:cubicBezTo>
                    <a:pt x="5131883" y="4147591"/>
                    <a:pt x="5061991" y="4186004"/>
                    <a:pt x="4942257" y="4250274"/>
                  </a:cubicBezTo>
                  <a:cubicBezTo>
                    <a:pt x="4753381" y="4351458"/>
                    <a:pt x="4494613" y="4489929"/>
                    <a:pt x="4216171" y="4773243"/>
                  </a:cubicBezTo>
                  <a:cubicBezTo>
                    <a:pt x="4106555" y="4884733"/>
                    <a:pt x="4004247" y="4997159"/>
                    <a:pt x="3905125" y="5105837"/>
                  </a:cubicBezTo>
                  <a:cubicBezTo>
                    <a:pt x="3701071" y="5329753"/>
                    <a:pt x="3508260" y="5541302"/>
                    <a:pt x="3308329" y="5682022"/>
                  </a:cubicBezTo>
                  <a:cubicBezTo>
                    <a:pt x="3122826" y="5812624"/>
                    <a:pt x="2947441" y="5870898"/>
                    <a:pt x="2739452" y="5870898"/>
                  </a:cubicBezTo>
                  <a:cubicBezTo>
                    <a:pt x="2357765" y="5870898"/>
                    <a:pt x="1990319" y="5788452"/>
                    <a:pt x="1647419" y="5625809"/>
                  </a:cubicBezTo>
                  <a:cubicBezTo>
                    <a:pt x="1319509" y="5470286"/>
                    <a:pt x="1019893" y="5240187"/>
                    <a:pt x="781175" y="4960620"/>
                  </a:cubicBezTo>
                  <a:cubicBezTo>
                    <a:pt x="579370" y="4724151"/>
                    <a:pt x="421598" y="4456576"/>
                    <a:pt x="312545" y="4165205"/>
                  </a:cubicBezTo>
                  <a:cubicBezTo>
                    <a:pt x="199369" y="3863153"/>
                    <a:pt x="142032" y="3544237"/>
                    <a:pt x="142032" y="3217451"/>
                  </a:cubicBezTo>
                  <a:cubicBezTo>
                    <a:pt x="142032" y="2857688"/>
                    <a:pt x="211174" y="2509166"/>
                    <a:pt x="347210" y="2181444"/>
                  </a:cubicBezTo>
                  <a:cubicBezTo>
                    <a:pt x="478561" y="1865339"/>
                    <a:pt x="666688" y="1581275"/>
                    <a:pt x="906155" y="1337497"/>
                  </a:cubicBezTo>
                  <a:cubicBezTo>
                    <a:pt x="1396334" y="838512"/>
                    <a:pt x="2047469" y="563818"/>
                    <a:pt x="2739265" y="563818"/>
                  </a:cubicBezTo>
                  <a:cubicBezTo>
                    <a:pt x="3094157" y="563818"/>
                    <a:pt x="3478280" y="673808"/>
                    <a:pt x="3849849" y="881796"/>
                  </a:cubicBezTo>
                  <a:cubicBezTo>
                    <a:pt x="4226851" y="1092783"/>
                    <a:pt x="4567316" y="1390338"/>
                    <a:pt x="4834515" y="1742419"/>
                  </a:cubicBezTo>
                  <a:cubicBezTo>
                    <a:pt x="5070798" y="2053653"/>
                    <a:pt x="5240374" y="2399363"/>
                    <a:pt x="5325256" y="2742076"/>
                  </a:cubicBezTo>
                  <a:cubicBezTo>
                    <a:pt x="5414634" y="3102964"/>
                    <a:pt x="5411824" y="3458044"/>
                    <a:pt x="5317011" y="379700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0394888-C50F-41C1-92D4-0E2B4315A8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31462"/>
              <a:ext cx="5953893" cy="6444167"/>
            </a:xfrm>
            <a:custGeom>
              <a:avLst/>
              <a:gdLst>
                <a:gd name="connsiteX0" fmla="*/ 2739452 w 5953893"/>
                <a:gd name="connsiteY0" fmla="*/ 0 h 6434152"/>
                <a:gd name="connsiteX1" fmla="*/ 0 w 5953893"/>
                <a:gd name="connsiteY1" fmla="*/ 1610693 h 6434152"/>
                <a:gd name="connsiteX2" fmla="*/ 0 w 5953893"/>
                <a:gd name="connsiteY2" fmla="*/ 4823273 h 6434152"/>
                <a:gd name="connsiteX3" fmla="*/ 352456 w 5953893"/>
                <a:gd name="connsiteY3" fmla="*/ 5326193 h 6434152"/>
                <a:gd name="connsiteX4" fmla="*/ 2739452 w 5953893"/>
                <a:gd name="connsiteY4" fmla="*/ 6434153 h 6434152"/>
                <a:gd name="connsiteX5" fmla="*/ 4618282 w 5953893"/>
                <a:gd name="connsiteY5" fmla="*/ 5167859 h 6434152"/>
                <a:gd name="connsiteX6" fmla="*/ 5860029 w 5953893"/>
                <a:gd name="connsiteY6" fmla="*/ 3948409 h 6434152"/>
                <a:gd name="connsiteX7" fmla="*/ 2739452 w 5953893"/>
                <a:gd name="connsiteY7" fmla="*/ 0 h 6434152"/>
                <a:gd name="connsiteX8" fmla="*/ 5208520 w 5953893"/>
                <a:gd name="connsiteY8" fmla="*/ 3766654 h 6434152"/>
                <a:gd name="connsiteX9" fmla="*/ 5094782 w 5953893"/>
                <a:gd name="connsiteY9" fmla="*/ 4022985 h 6434152"/>
                <a:gd name="connsiteX10" fmla="*/ 4888855 w 5953893"/>
                <a:gd name="connsiteY10" fmla="*/ 4150777 h 6434152"/>
                <a:gd name="connsiteX11" fmla="*/ 4135411 w 5953893"/>
                <a:gd name="connsiteY11" fmla="*/ 4694170 h 6434152"/>
                <a:gd name="connsiteX12" fmla="*/ 3821555 w 5953893"/>
                <a:gd name="connsiteY12" fmla="*/ 5029762 h 6434152"/>
                <a:gd name="connsiteX13" fmla="*/ 2739265 w 5953893"/>
                <a:gd name="connsiteY13" fmla="*/ 5758097 h 6434152"/>
                <a:gd name="connsiteX14" fmla="*/ 1695575 w 5953893"/>
                <a:gd name="connsiteY14" fmla="*/ 5523876 h 6434152"/>
                <a:gd name="connsiteX15" fmla="*/ 866619 w 5953893"/>
                <a:gd name="connsiteY15" fmla="*/ 4887356 h 6434152"/>
                <a:gd name="connsiteX16" fmla="*/ 417851 w 5953893"/>
                <a:gd name="connsiteY16" fmla="*/ 4125481 h 6434152"/>
                <a:gd name="connsiteX17" fmla="*/ 254645 w 5953893"/>
                <a:gd name="connsiteY17" fmla="*/ 3217264 h 6434152"/>
                <a:gd name="connsiteX18" fmla="*/ 451204 w 5953893"/>
                <a:gd name="connsiteY18" fmla="*/ 2224540 h 6434152"/>
                <a:gd name="connsiteX19" fmla="*/ 986540 w 5953893"/>
                <a:gd name="connsiteY19" fmla="*/ 1416383 h 6434152"/>
                <a:gd name="connsiteX20" fmla="*/ 2739452 w 5953893"/>
                <a:gd name="connsiteY20" fmla="*/ 676244 h 6434152"/>
                <a:gd name="connsiteX21" fmla="*/ 3794947 w 5953893"/>
                <a:gd name="connsiteY21" fmla="*/ 979795 h 6434152"/>
                <a:gd name="connsiteX22" fmla="*/ 4744762 w 5953893"/>
                <a:gd name="connsiteY22" fmla="*/ 1810250 h 6434152"/>
                <a:gd name="connsiteX23" fmla="*/ 5215827 w 5953893"/>
                <a:gd name="connsiteY23" fmla="*/ 2768871 h 6434152"/>
                <a:gd name="connsiteX24" fmla="*/ 5208520 w 5953893"/>
                <a:gd name="connsiteY24" fmla="*/ 3766654 h 643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953893" h="6434152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208520" y="3766654"/>
                  </a:moveTo>
                  <a:cubicBezTo>
                    <a:pt x="5173667" y="3891634"/>
                    <a:pt x="5133194" y="3982699"/>
                    <a:pt x="5094782" y="4022985"/>
                  </a:cubicBezTo>
                  <a:cubicBezTo>
                    <a:pt x="5060492" y="4058962"/>
                    <a:pt x="4984792" y="4099435"/>
                    <a:pt x="4888855" y="4150777"/>
                  </a:cubicBezTo>
                  <a:cubicBezTo>
                    <a:pt x="4693420" y="4255333"/>
                    <a:pt x="4426033" y="4398489"/>
                    <a:pt x="4135411" y="4694170"/>
                  </a:cubicBezTo>
                  <a:cubicBezTo>
                    <a:pt x="4024297" y="4807158"/>
                    <a:pt x="3921239" y="4920334"/>
                    <a:pt x="3821555" y="5029762"/>
                  </a:cubicBezTo>
                  <a:cubicBezTo>
                    <a:pt x="3385341" y="5508324"/>
                    <a:pt x="3138940" y="5758097"/>
                    <a:pt x="2739265" y="5758097"/>
                  </a:cubicBezTo>
                  <a:cubicBezTo>
                    <a:pt x="2374442" y="5758097"/>
                    <a:pt x="2023297" y="5679211"/>
                    <a:pt x="1695575" y="5523876"/>
                  </a:cubicBezTo>
                  <a:cubicBezTo>
                    <a:pt x="1381906" y="5375098"/>
                    <a:pt x="1095219" y="5154930"/>
                    <a:pt x="866619" y="4887356"/>
                  </a:cubicBezTo>
                  <a:cubicBezTo>
                    <a:pt x="673246" y="4661005"/>
                    <a:pt x="522220" y="4404673"/>
                    <a:pt x="417851" y="4125481"/>
                  </a:cubicBezTo>
                  <a:cubicBezTo>
                    <a:pt x="309547" y="3836171"/>
                    <a:pt x="254645" y="3530558"/>
                    <a:pt x="254645" y="3217264"/>
                  </a:cubicBezTo>
                  <a:cubicBezTo>
                    <a:pt x="254645" y="2872490"/>
                    <a:pt x="320790" y="2538585"/>
                    <a:pt x="451204" y="2224540"/>
                  </a:cubicBezTo>
                  <a:cubicBezTo>
                    <a:pt x="577121" y="1921739"/>
                    <a:pt x="757191" y="1649855"/>
                    <a:pt x="986540" y="1416383"/>
                  </a:cubicBezTo>
                  <a:cubicBezTo>
                    <a:pt x="1455357" y="939134"/>
                    <a:pt x="2078011" y="676244"/>
                    <a:pt x="2739452" y="676244"/>
                  </a:cubicBezTo>
                  <a:cubicBezTo>
                    <a:pt x="3075232" y="676244"/>
                    <a:pt x="3440243" y="781175"/>
                    <a:pt x="3794947" y="979795"/>
                  </a:cubicBezTo>
                  <a:cubicBezTo>
                    <a:pt x="4158459" y="1183286"/>
                    <a:pt x="4486931" y="1470348"/>
                    <a:pt x="4744762" y="1810250"/>
                  </a:cubicBezTo>
                  <a:cubicBezTo>
                    <a:pt x="4971862" y="2109491"/>
                    <a:pt x="5134693" y="2440961"/>
                    <a:pt x="5215827" y="2768871"/>
                  </a:cubicBezTo>
                  <a:cubicBezTo>
                    <a:pt x="5300334" y="3110834"/>
                    <a:pt x="5297898" y="3446614"/>
                    <a:pt x="5208520" y="376665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2C906F-48B7-4ABF-B36E-0C0A056A5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3725"/>
              <a:ext cx="5855313" cy="6880645"/>
            </a:xfrm>
            <a:custGeom>
              <a:avLst/>
              <a:gdLst>
                <a:gd name="connsiteX0" fmla="*/ 5855313 w 5855313"/>
                <a:gd name="connsiteY0" fmla="*/ 4717843 h 6880645"/>
                <a:gd name="connsiteX1" fmla="*/ 5855313 w 5855313"/>
                <a:gd name="connsiteY1" fmla="*/ 6880645 h 6880645"/>
                <a:gd name="connsiteX2" fmla="*/ 0 w 5855313"/>
                <a:gd name="connsiteY2" fmla="*/ 6880645 h 6880645"/>
                <a:gd name="connsiteX3" fmla="*/ 0 w 5855313"/>
                <a:gd name="connsiteY3" fmla="*/ 5268859 h 6880645"/>
                <a:gd name="connsiteX4" fmla="*/ 36130 w 5855313"/>
                <a:gd name="connsiteY4" fmla="*/ 5327430 h 6880645"/>
                <a:gd name="connsiteX5" fmla="*/ 2782721 w 5855313"/>
                <a:gd name="connsiteY5" fmla="*/ 6765687 h 6880645"/>
                <a:gd name="connsiteX6" fmla="*/ 5834702 w 5855313"/>
                <a:gd name="connsiteY6" fmla="*/ 4773305 h 6880645"/>
                <a:gd name="connsiteX7" fmla="*/ 9148 w 5855313"/>
                <a:gd name="connsiteY7" fmla="*/ 0 h 6880645"/>
                <a:gd name="connsiteX8" fmla="*/ 5855312 w 5855313"/>
                <a:gd name="connsiteY8" fmla="*/ 0 h 6880645"/>
                <a:gd name="connsiteX9" fmla="*/ 5855312 w 5855313"/>
                <a:gd name="connsiteY9" fmla="*/ 96759 h 6880645"/>
                <a:gd name="connsiteX10" fmla="*/ 5855313 w 5855313"/>
                <a:gd name="connsiteY10" fmla="*/ 96759 h 6880645"/>
                <a:gd name="connsiteX11" fmla="*/ 5855313 w 5855313"/>
                <a:gd name="connsiteY11" fmla="*/ 2289203 h 6880645"/>
                <a:gd name="connsiteX12" fmla="*/ 5834702 w 5855313"/>
                <a:gd name="connsiteY12" fmla="*/ 2233742 h 6880645"/>
                <a:gd name="connsiteX13" fmla="*/ 2782721 w 5855313"/>
                <a:gd name="connsiteY13" fmla="*/ 241359 h 6880645"/>
                <a:gd name="connsiteX14" fmla="*/ 36130 w 5855313"/>
                <a:gd name="connsiteY14" fmla="*/ 1679616 h 6880645"/>
                <a:gd name="connsiteX15" fmla="*/ 0 w 5855313"/>
                <a:gd name="connsiteY15" fmla="*/ 1738187 h 6880645"/>
                <a:gd name="connsiteX16" fmla="*/ 0 w 5855313"/>
                <a:gd name="connsiteY16" fmla="*/ 96759 h 6880645"/>
                <a:gd name="connsiteX17" fmla="*/ 9148 w 5855313"/>
                <a:gd name="connsiteY17" fmla="*/ 96759 h 688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55313" h="6880645">
                  <a:moveTo>
                    <a:pt x="5855313" y="4717843"/>
                  </a:moveTo>
                  <a:lnTo>
                    <a:pt x="5855313" y="6880645"/>
                  </a:lnTo>
                  <a:lnTo>
                    <a:pt x="0" y="6880645"/>
                  </a:lnTo>
                  <a:lnTo>
                    <a:pt x="0" y="5268859"/>
                  </a:lnTo>
                  <a:lnTo>
                    <a:pt x="36130" y="5327430"/>
                  </a:lnTo>
                  <a:cubicBezTo>
                    <a:pt x="631370" y="6195172"/>
                    <a:pt x="1639396" y="6765687"/>
                    <a:pt x="2782721" y="6765687"/>
                  </a:cubicBezTo>
                  <a:cubicBezTo>
                    <a:pt x="4154711" y="6765687"/>
                    <a:pt x="5331871" y="5944145"/>
                    <a:pt x="5834702" y="4773305"/>
                  </a:cubicBezTo>
                  <a:close/>
                  <a:moveTo>
                    <a:pt x="9148" y="0"/>
                  </a:moveTo>
                  <a:lnTo>
                    <a:pt x="5855312" y="0"/>
                  </a:lnTo>
                  <a:lnTo>
                    <a:pt x="5855312" y="96759"/>
                  </a:lnTo>
                  <a:lnTo>
                    <a:pt x="5855313" y="96759"/>
                  </a:lnTo>
                  <a:lnTo>
                    <a:pt x="5855313" y="2289203"/>
                  </a:lnTo>
                  <a:lnTo>
                    <a:pt x="5834702" y="2233742"/>
                  </a:lnTo>
                  <a:cubicBezTo>
                    <a:pt x="5331871" y="1062902"/>
                    <a:pt x="4154711" y="241359"/>
                    <a:pt x="2782721" y="241359"/>
                  </a:cubicBezTo>
                  <a:cubicBezTo>
                    <a:pt x="1639396" y="241359"/>
                    <a:pt x="631370" y="811875"/>
                    <a:pt x="36130" y="1679616"/>
                  </a:cubicBezTo>
                  <a:lnTo>
                    <a:pt x="0" y="1738187"/>
                  </a:lnTo>
                  <a:lnTo>
                    <a:pt x="0" y="96759"/>
                  </a:lnTo>
                  <a:lnTo>
                    <a:pt x="9148" y="9675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ABE2AA-A788-450F-94A8-AED4B698F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6370"/>
              <a:ext cx="6254832" cy="6864558"/>
            </a:xfrm>
            <a:custGeom>
              <a:avLst/>
              <a:gdLst>
                <a:gd name="connsiteX0" fmla="*/ 2766060 w 6254832"/>
                <a:gd name="connsiteY0" fmla="*/ 0 h 6864558"/>
                <a:gd name="connsiteX1" fmla="*/ 0 w 6254832"/>
                <a:gd name="connsiteY1" fmla="*/ 1340683 h 6864558"/>
                <a:gd name="connsiteX2" fmla="*/ 0 w 6254832"/>
                <a:gd name="connsiteY2" fmla="*/ 2201306 h 6864558"/>
                <a:gd name="connsiteX3" fmla="*/ 1312 w 6254832"/>
                <a:gd name="connsiteY3" fmla="*/ 2197746 h 6864558"/>
                <a:gd name="connsiteX4" fmla="*/ 612723 w 6254832"/>
                <a:gd name="connsiteY4" fmla="*/ 1201649 h 6864558"/>
                <a:gd name="connsiteX5" fmla="*/ 1571344 w 6254832"/>
                <a:gd name="connsiteY5" fmla="*/ 483245 h 6864558"/>
                <a:gd name="connsiteX6" fmla="*/ 1641235 w 6254832"/>
                <a:gd name="connsiteY6" fmla="*/ 452328 h 6864558"/>
                <a:gd name="connsiteX7" fmla="*/ 1711502 w 6254832"/>
                <a:gd name="connsiteY7" fmla="*/ 422348 h 6864558"/>
                <a:gd name="connsiteX8" fmla="*/ 1783080 w 6254832"/>
                <a:gd name="connsiteY8" fmla="*/ 395178 h 6864558"/>
                <a:gd name="connsiteX9" fmla="*/ 1855220 w 6254832"/>
                <a:gd name="connsiteY9" fmla="*/ 369133 h 6864558"/>
                <a:gd name="connsiteX10" fmla="*/ 1928297 w 6254832"/>
                <a:gd name="connsiteY10" fmla="*/ 345711 h 6864558"/>
                <a:gd name="connsiteX11" fmla="*/ 2001749 w 6254832"/>
                <a:gd name="connsiteY11" fmla="*/ 323600 h 6864558"/>
                <a:gd name="connsiteX12" fmla="*/ 2076138 w 6254832"/>
                <a:gd name="connsiteY12" fmla="*/ 304300 h 6864558"/>
                <a:gd name="connsiteX13" fmla="*/ 2113426 w 6254832"/>
                <a:gd name="connsiteY13" fmla="*/ 294744 h 6864558"/>
                <a:gd name="connsiteX14" fmla="*/ 2132163 w 6254832"/>
                <a:gd name="connsiteY14" fmla="*/ 290060 h 6864558"/>
                <a:gd name="connsiteX15" fmla="*/ 2151089 w 6254832"/>
                <a:gd name="connsiteY15" fmla="*/ 286312 h 6864558"/>
                <a:gd name="connsiteX16" fmla="*/ 2763249 w 6254832"/>
                <a:gd name="connsiteY16" fmla="*/ 218482 h 6864558"/>
                <a:gd name="connsiteX17" fmla="*/ 3372225 w 6254832"/>
                <a:gd name="connsiteY17" fmla="*/ 301302 h 6864558"/>
                <a:gd name="connsiteX18" fmla="*/ 3663596 w 6254832"/>
                <a:gd name="connsiteY18" fmla="*/ 398364 h 6864558"/>
                <a:gd name="connsiteX19" fmla="*/ 3941663 w 6254832"/>
                <a:gd name="connsiteY19" fmla="*/ 526717 h 6864558"/>
                <a:gd name="connsiteX20" fmla="*/ 4204366 w 6254832"/>
                <a:gd name="connsiteY20" fmla="*/ 681678 h 6864558"/>
                <a:gd name="connsiteX21" fmla="*/ 4450018 w 6254832"/>
                <a:gd name="connsiteY21" fmla="*/ 860061 h 6864558"/>
                <a:gd name="connsiteX22" fmla="*/ 4678992 w 6254832"/>
                <a:gd name="connsiteY22" fmla="*/ 1057181 h 6864558"/>
                <a:gd name="connsiteX23" fmla="*/ 4889791 w 6254832"/>
                <a:gd name="connsiteY23" fmla="*/ 1271166 h 6864558"/>
                <a:gd name="connsiteX24" fmla="*/ 5083164 w 6254832"/>
                <a:gd name="connsiteY24" fmla="*/ 1498642 h 6864558"/>
                <a:gd name="connsiteX25" fmla="*/ 5257987 w 6254832"/>
                <a:gd name="connsiteY25" fmla="*/ 1738484 h 6864558"/>
                <a:gd name="connsiteX26" fmla="*/ 5413510 w 6254832"/>
                <a:gd name="connsiteY26" fmla="*/ 1989195 h 6864558"/>
                <a:gd name="connsiteX27" fmla="*/ 5548609 w 6254832"/>
                <a:gd name="connsiteY27" fmla="*/ 2249462 h 6864558"/>
                <a:gd name="connsiteX28" fmla="*/ 5747791 w 6254832"/>
                <a:gd name="connsiteY28" fmla="*/ 2795666 h 6864558"/>
                <a:gd name="connsiteX29" fmla="*/ 5806814 w 6254832"/>
                <a:gd name="connsiteY29" fmla="*/ 3078980 h 6864558"/>
                <a:gd name="connsiteX30" fmla="*/ 5816933 w 6254832"/>
                <a:gd name="connsiteY30" fmla="*/ 3150558 h 6864558"/>
                <a:gd name="connsiteX31" fmla="*/ 5825178 w 6254832"/>
                <a:gd name="connsiteY31" fmla="*/ 3222323 h 6864558"/>
                <a:gd name="connsiteX32" fmla="*/ 5831923 w 6254832"/>
                <a:gd name="connsiteY32" fmla="*/ 3294276 h 6864558"/>
                <a:gd name="connsiteX33" fmla="*/ 5836233 w 6254832"/>
                <a:gd name="connsiteY33" fmla="*/ 3366416 h 6864558"/>
                <a:gd name="connsiteX34" fmla="*/ 5833047 w 6254832"/>
                <a:gd name="connsiteY34" fmla="*/ 3655726 h 6864558"/>
                <a:gd name="connsiteX35" fmla="*/ 5827426 w 6254832"/>
                <a:gd name="connsiteY35" fmla="*/ 3728054 h 6864558"/>
                <a:gd name="connsiteX36" fmla="*/ 5819556 w 6254832"/>
                <a:gd name="connsiteY36" fmla="*/ 3800194 h 6864558"/>
                <a:gd name="connsiteX37" fmla="*/ 5809063 w 6254832"/>
                <a:gd name="connsiteY37" fmla="*/ 3872147 h 6864558"/>
                <a:gd name="connsiteX38" fmla="*/ 5796696 w 6254832"/>
                <a:gd name="connsiteY38" fmla="*/ 3943912 h 6864558"/>
                <a:gd name="connsiteX39" fmla="*/ 5725305 w 6254832"/>
                <a:gd name="connsiteY39" fmla="*/ 4225165 h 6864558"/>
                <a:gd name="connsiteX40" fmla="*/ 5605384 w 6254832"/>
                <a:gd name="connsiteY40" fmla="*/ 4478312 h 6864558"/>
                <a:gd name="connsiteX41" fmla="*/ 5412573 w 6254832"/>
                <a:gd name="connsiteY41" fmla="*/ 4677306 h 6864558"/>
                <a:gd name="connsiteX42" fmla="*/ 5155867 w 6254832"/>
                <a:gd name="connsiteY42" fmla="*/ 4834703 h 6864558"/>
                <a:gd name="connsiteX43" fmla="*/ 4645452 w 6254832"/>
                <a:gd name="connsiteY43" fmla="*/ 5207396 h 6864558"/>
                <a:gd name="connsiteX44" fmla="*/ 4536211 w 6254832"/>
                <a:gd name="connsiteY44" fmla="*/ 5319072 h 6864558"/>
                <a:gd name="connsiteX45" fmla="*/ 4430343 w 6254832"/>
                <a:gd name="connsiteY45" fmla="*/ 5432061 h 6864558"/>
                <a:gd name="connsiteX46" fmla="*/ 4220668 w 6254832"/>
                <a:gd name="connsiteY46" fmla="*/ 5657663 h 6864558"/>
                <a:gd name="connsiteX47" fmla="*/ 4115174 w 6254832"/>
                <a:gd name="connsiteY47" fmla="*/ 5768777 h 6864558"/>
                <a:gd name="connsiteX48" fmla="*/ 4007245 w 6254832"/>
                <a:gd name="connsiteY48" fmla="*/ 5876707 h 6864558"/>
                <a:gd name="connsiteX49" fmla="*/ 3781081 w 6254832"/>
                <a:gd name="connsiteY49" fmla="*/ 6078887 h 6864558"/>
                <a:gd name="connsiteX50" fmla="*/ 3534493 w 6254832"/>
                <a:gd name="connsiteY50" fmla="*/ 6249775 h 6864558"/>
                <a:gd name="connsiteX51" fmla="*/ 3265232 w 6254832"/>
                <a:gd name="connsiteY51" fmla="*/ 6373068 h 6864558"/>
                <a:gd name="connsiteX52" fmla="*/ 3194779 w 6254832"/>
                <a:gd name="connsiteY52" fmla="*/ 6394804 h 6864558"/>
                <a:gd name="connsiteX53" fmla="*/ 3123575 w 6254832"/>
                <a:gd name="connsiteY53" fmla="*/ 6412792 h 6864558"/>
                <a:gd name="connsiteX54" fmla="*/ 3051435 w 6254832"/>
                <a:gd name="connsiteY54" fmla="*/ 6426471 h 6864558"/>
                <a:gd name="connsiteX55" fmla="*/ 2978733 w 6254832"/>
                <a:gd name="connsiteY55" fmla="*/ 6436214 h 6864558"/>
                <a:gd name="connsiteX56" fmla="*/ 2905656 w 6254832"/>
                <a:gd name="connsiteY56" fmla="*/ 6442211 h 6864558"/>
                <a:gd name="connsiteX57" fmla="*/ 2832204 w 6254832"/>
                <a:gd name="connsiteY57" fmla="*/ 6444459 h 6864558"/>
                <a:gd name="connsiteX58" fmla="*/ 2758565 w 6254832"/>
                <a:gd name="connsiteY58" fmla="*/ 6443335 h 6864558"/>
                <a:gd name="connsiteX59" fmla="*/ 2683239 w 6254832"/>
                <a:gd name="connsiteY59" fmla="*/ 6438463 h 6864558"/>
                <a:gd name="connsiteX60" fmla="*/ 2091503 w 6254832"/>
                <a:gd name="connsiteY60" fmla="*/ 6343275 h 6864558"/>
                <a:gd name="connsiteX61" fmla="*/ 1948347 w 6254832"/>
                <a:gd name="connsiteY61" fmla="*/ 6301490 h 6864558"/>
                <a:gd name="connsiteX62" fmla="*/ 1807626 w 6254832"/>
                <a:gd name="connsiteY62" fmla="*/ 6252585 h 6864558"/>
                <a:gd name="connsiteX63" fmla="*/ 1738297 w 6254832"/>
                <a:gd name="connsiteY63" fmla="*/ 6225790 h 6864558"/>
                <a:gd name="connsiteX64" fmla="*/ 1669529 w 6254832"/>
                <a:gd name="connsiteY64" fmla="*/ 6197684 h 6864558"/>
                <a:gd name="connsiteX65" fmla="*/ 1635239 w 6254832"/>
                <a:gd name="connsiteY65" fmla="*/ 6183630 h 6864558"/>
                <a:gd name="connsiteX66" fmla="*/ 1601699 w 6254832"/>
                <a:gd name="connsiteY66" fmla="*/ 6167891 h 6864558"/>
                <a:gd name="connsiteX67" fmla="*/ 1534618 w 6254832"/>
                <a:gd name="connsiteY67" fmla="*/ 6136411 h 6864558"/>
                <a:gd name="connsiteX68" fmla="*/ 592299 w 6254832"/>
                <a:gd name="connsiteY68" fmla="*/ 5443116 h 6864558"/>
                <a:gd name="connsiteX69" fmla="*/ 0 w 6254832"/>
                <a:gd name="connsiteY69" fmla="*/ 4496675 h 6864558"/>
                <a:gd name="connsiteX70" fmla="*/ 0 w 6254832"/>
                <a:gd name="connsiteY70" fmla="*/ 5523875 h 6864558"/>
                <a:gd name="connsiteX71" fmla="*/ 2766060 w 6254832"/>
                <a:gd name="connsiteY71" fmla="*/ 6864559 h 6864558"/>
                <a:gd name="connsiteX72" fmla="*/ 6254833 w 6254832"/>
                <a:gd name="connsiteY72" fmla="*/ 3432373 h 6864558"/>
                <a:gd name="connsiteX73" fmla="*/ 2766060 w 6254832"/>
                <a:gd name="connsiteY73" fmla="*/ 0 h 686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6254832" h="6864558">
                  <a:moveTo>
                    <a:pt x="2766060" y="0"/>
                  </a:moveTo>
                  <a:cubicBezTo>
                    <a:pt x="1639549" y="0"/>
                    <a:pt x="637831" y="525405"/>
                    <a:pt x="0" y="1340683"/>
                  </a:cubicBezTo>
                  <a:lnTo>
                    <a:pt x="0" y="2201306"/>
                  </a:lnTo>
                  <a:cubicBezTo>
                    <a:pt x="375" y="2200181"/>
                    <a:pt x="937" y="2198870"/>
                    <a:pt x="1312" y="2197746"/>
                  </a:cubicBezTo>
                  <a:cubicBezTo>
                    <a:pt x="142969" y="1837045"/>
                    <a:pt x="347959" y="1497143"/>
                    <a:pt x="612723" y="1201649"/>
                  </a:cubicBezTo>
                  <a:cubicBezTo>
                    <a:pt x="876550" y="906155"/>
                    <a:pt x="1201836" y="655258"/>
                    <a:pt x="1571344" y="483245"/>
                  </a:cubicBezTo>
                  <a:lnTo>
                    <a:pt x="1641235" y="452328"/>
                  </a:lnTo>
                  <a:cubicBezTo>
                    <a:pt x="1664658" y="442210"/>
                    <a:pt x="1687518" y="430967"/>
                    <a:pt x="1711502" y="422348"/>
                  </a:cubicBezTo>
                  <a:lnTo>
                    <a:pt x="1783080" y="395178"/>
                  </a:lnTo>
                  <a:cubicBezTo>
                    <a:pt x="1807064" y="386372"/>
                    <a:pt x="1830674" y="376441"/>
                    <a:pt x="1855220" y="369133"/>
                  </a:cubicBezTo>
                  <a:lnTo>
                    <a:pt x="1928297" y="345711"/>
                  </a:lnTo>
                  <a:cubicBezTo>
                    <a:pt x="1952656" y="338028"/>
                    <a:pt x="1976828" y="329409"/>
                    <a:pt x="2001749" y="323600"/>
                  </a:cubicBezTo>
                  <a:lnTo>
                    <a:pt x="2076138" y="304300"/>
                  </a:lnTo>
                  <a:lnTo>
                    <a:pt x="2113426" y="294744"/>
                  </a:lnTo>
                  <a:lnTo>
                    <a:pt x="2132163" y="290060"/>
                  </a:lnTo>
                  <a:lnTo>
                    <a:pt x="2151089" y="286312"/>
                  </a:lnTo>
                  <a:cubicBezTo>
                    <a:pt x="2351395" y="241716"/>
                    <a:pt x="2557322" y="219044"/>
                    <a:pt x="2763249" y="218482"/>
                  </a:cubicBezTo>
                  <a:cubicBezTo>
                    <a:pt x="2968802" y="218294"/>
                    <a:pt x="3174167" y="247900"/>
                    <a:pt x="3372225" y="301302"/>
                  </a:cubicBezTo>
                  <a:cubicBezTo>
                    <a:pt x="3471347" y="327910"/>
                    <a:pt x="3568596" y="360513"/>
                    <a:pt x="3663596" y="398364"/>
                  </a:cubicBezTo>
                  <a:cubicBezTo>
                    <a:pt x="3758784" y="435652"/>
                    <a:pt x="3851348" y="479311"/>
                    <a:pt x="3941663" y="526717"/>
                  </a:cubicBezTo>
                  <a:cubicBezTo>
                    <a:pt x="4031979" y="573936"/>
                    <a:pt x="4119297" y="626402"/>
                    <a:pt x="4204366" y="681678"/>
                  </a:cubicBezTo>
                  <a:cubicBezTo>
                    <a:pt x="4289060" y="737516"/>
                    <a:pt x="4370944" y="797289"/>
                    <a:pt x="4450018" y="860061"/>
                  </a:cubicBezTo>
                  <a:cubicBezTo>
                    <a:pt x="4529091" y="922832"/>
                    <a:pt x="4605540" y="988601"/>
                    <a:pt x="4678992" y="1057181"/>
                  </a:cubicBezTo>
                  <a:cubicBezTo>
                    <a:pt x="4752444" y="1125574"/>
                    <a:pt x="4822335" y="1197527"/>
                    <a:pt x="4889791" y="1271166"/>
                  </a:cubicBezTo>
                  <a:cubicBezTo>
                    <a:pt x="4957247" y="1344805"/>
                    <a:pt x="5021705" y="1420693"/>
                    <a:pt x="5083164" y="1498642"/>
                  </a:cubicBezTo>
                  <a:cubicBezTo>
                    <a:pt x="5144062" y="1576965"/>
                    <a:pt x="5202899" y="1656601"/>
                    <a:pt x="5257987" y="1738484"/>
                  </a:cubicBezTo>
                  <a:cubicBezTo>
                    <a:pt x="5313076" y="1820368"/>
                    <a:pt x="5365354" y="1903751"/>
                    <a:pt x="5413510" y="1989195"/>
                  </a:cubicBezTo>
                  <a:cubicBezTo>
                    <a:pt x="5462041" y="2074451"/>
                    <a:pt x="5507011" y="2161207"/>
                    <a:pt x="5548609" y="2249462"/>
                  </a:cubicBezTo>
                  <a:cubicBezTo>
                    <a:pt x="5631430" y="2426158"/>
                    <a:pt x="5698323" y="2608851"/>
                    <a:pt x="5747791" y="2795666"/>
                  </a:cubicBezTo>
                  <a:cubicBezTo>
                    <a:pt x="5771963" y="2889167"/>
                    <a:pt x="5791825" y="2983792"/>
                    <a:pt x="5806814" y="3078980"/>
                  </a:cubicBezTo>
                  <a:cubicBezTo>
                    <a:pt x="5810562" y="3102777"/>
                    <a:pt x="5814497" y="3126574"/>
                    <a:pt x="5816933" y="3150558"/>
                  </a:cubicBezTo>
                  <a:cubicBezTo>
                    <a:pt x="5819556" y="3174542"/>
                    <a:pt x="5823304" y="3198339"/>
                    <a:pt x="5825178" y="3222323"/>
                  </a:cubicBezTo>
                  <a:cubicBezTo>
                    <a:pt x="5827426" y="3246308"/>
                    <a:pt x="5830050" y="3270292"/>
                    <a:pt x="5831923" y="3294276"/>
                  </a:cubicBezTo>
                  <a:lnTo>
                    <a:pt x="5836233" y="3366416"/>
                  </a:lnTo>
                  <a:cubicBezTo>
                    <a:pt x="5839981" y="3462728"/>
                    <a:pt x="5839981" y="3559227"/>
                    <a:pt x="5833047" y="3655726"/>
                  </a:cubicBezTo>
                  <a:cubicBezTo>
                    <a:pt x="5830986" y="3679711"/>
                    <a:pt x="5830237" y="3704069"/>
                    <a:pt x="5827426" y="3728054"/>
                  </a:cubicBezTo>
                  <a:lnTo>
                    <a:pt x="5819556" y="3800194"/>
                  </a:lnTo>
                  <a:lnTo>
                    <a:pt x="5809063" y="3872147"/>
                  </a:lnTo>
                  <a:cubicBezTo>
                    <a:pt x="5805690" y="3896131"/>
                    <a:pt x="5800818" y="3919928"/>
                    <a:pt x="5796696" y="3943912"/>
                  </a:cubicBezTo>
                  <a:cubicBezTo>
                    <a:pt x="5778708" y="4039287"/>
                    <a:pt x="5755848" y="4134662"/>
                    <a:pt x="5725305" y="4225165"/>
                  </a:cubicBezTo>
                  <a:cubicBezTo>
                    <a:pt x="5694763" y="4315669"/>
                    <a:pt x="5656726" y="4402237"/>
                    <a:pt x="5605384" y="4478312"/>
                  </a:cubicBezTo>
                  <a:cubicBezTo>
                    <a:pt x="5554980" y="4555324"/>
                    <a:pt x="5489960" y="4620718"/>
                    <a:pt x="5412573" y="4677306"/>
                  </a:cubicBezTo>
                  <a:cubicBezTo>
                    <a:pt x="5335374" y="4734269"/>
                    <a:pt x="5245995" y="4782987"/>
                    <a:pt x="5155867" y="4834703"/>
                  </a:cubicBezTo>
                  <a:cubicBezTo>
                    <a:pt x="4973924" y="4936261"/>
                    <a:pt x="4794791" y="5058806"/>
                    <a:pt x="4645452" y="5207396"/>
                  </a:cubicBezTo>
                  <a:cubicBezTo>
                    <a:pt x="4607414" y="5244497"/>
                    <a:pt x="4571813" y="5281597"/>
                    <a:pt x="4536211" y="5319072"/>
                  </a:cubicBezTo>
                  <a:lnTo>
                    <a:pt x="4430343" y="5432061"/>
                  </a:lnTo>
                  <a:cubicBezTo>
                    <a:pt x="4360264" y="5507574"/>
                    <a:pt x="4290934" y="5583087"/>
                    <a:pt x="4220668" y="5657663"/>
                  </a:cubicBezTo>
                  <a:cubicBezTo>
                    <a:pt x="4185628" y="5694951"/>
                    <a:pt x="4150589" y="5732052"/>
                    <a:pt x="4115174" y="5768777"/>
                  </a:cubicBezTo>
                  <a:cubicBezTo>
                    <a:pt x="4079573" y="5805316"/>
                    <a:pt x="4043597" y="5841292"/>
                    <a:pt x="4007245" y="5876707"/>
                  </a:cubicBezTo>
                  <a:cubicBezTo>
                    <a:pt x="3934543" y="5947723"/>
                    <a:pt x="3859405" y="6015740"/>
                    <a:pt x="3781081" y="6078887"/>
                  </a:cubicBezTo>
                  <a:cubicBezTo>
                    <a:pt x="3702945" y="6142220"/>
                    <a:pt x="3620312" y="6199557"/>
                    <a:pt x="3534493" y="6249775"/>
                  </a:cubicBezTo>
                  <a:cubicBezTo>
                    <a:pt x="3448300" y="6299429"/>
                    <a:pt x="3358359" y="6341589"/>
                    <a:pt x="3265232" y="6373068"/>
                  </a:cubicBezTo>
                  <a:cubicBezTo>
                    <a:pt x="3241998" y="6381313"/>
                    <a:pt x="3218201" y="6387497"/>
                    <a:pt x="3194779" y="6394804"/>
                  </a:cubicBezTo>
                  <a:cubicBezTo>
                    <a:pt x="3171169" y="6401175"/>
                    <a:pt x="3147185" y="6406797"/>
                    <a:pt x="3123575" y="6412792"/>
                  </a:cubicBezTo>
                  <a:cubicBezTo>
                    <a:pt x="3099404" y="6417477"/>
                    <a:pt x="3075420" y="6422161"/>
                    <a:pt x="3051435" y="6426471"/>
                  </a:cubicBezTo>
                  <a:cubicBezTo>
                    <a:pt x="3027076" y="6429657"/>
                    <a:pt x="3002904" y="6433591"/>
                    <a:pt x="2978733" y="6436214"/>
                  </a:cubicBezTo>
                  <a:cubicBezTo>
                    <a:pt x="2954374" y="6438088"/>
                    <a:pt x="2930015" y="6440899"/>
                    <a:pt x="2905656" y="6442211"/>
                  </a:cubicBezTo>
                  <a:cubicBezTo>
                    <a:pt x="2881109" y="6442960"/>
                    <a:pt x="2856751" y="6444272"/>
                    <a:pt x="2832204" y="6444459"/>
                  </a:cubicBezTo>
                  <a:cubicBezTo>
                    <a:pt x="2807658" y="6444084"/>
                    <a:pt x="2783298" y="6444084"/>
                    <a:pt x="2758565" y="6443335"/>
                  </a:cubicBezTo>
                  <a:lnTo>
                    <a:pt x="2683239" y="6438463"/>
                  </a:lnTo>
                  <a:cubicBezTo>
                    <a:pt x="2482559" y="6425909"/>
                    <a:pt x="2284126" y="6393492"/>
                    <a:pt x="2091503" y="6343275"/>
                  </a:cubicBezTo>
                  <a:lnTo>
                    <a:pt x="1948347" y="6301490"/>
                  </a:lnTo>
                  <a:cubicBezTo>
                    <a:pt x="1901127" y="6286126"/>
                    <a:pt x="1854658" y="6268699"/>
                    <a:pt x="1807626" y="6252585"/>
                  </a:cubicBezTo>
                  <a:cubicBezTo>
                    <a:pt x="1784017" y="6245090"/>
                    <a:pt x="1761344" y="6234972"/>
                    <a:pt x="1738297" y="6225790"/>
                  </a:cubicBezTo>
                  <a:lnTo>
                    <a:pt x="1669529" y="6197684"/>
                  </a:lnTo>
                  <a:lnTo>
                    <a:pt x="1635239" y="6183630"/>
                  </a:lnTo>
                  <a:lnTo>
                    <a:pt x="1601699" y="6167891"/>
                  </a:lnTo>
                  <a:lnTo>
                    <a:pt x="1534618" y="6136411"/>
                  </a:lnTo>
                  <a:cubicBezTo>
                    <a:pt x="1179164" y="5964961"/>
                    <a:pt x="857250" y="5729616"/>
                    <a:pt x="592299" y="5443116"/>
                  </a:cubicBezTo>
                  <a:cubicBezTo>
                    <a:pt x="336904" y="5166173"/>
                    <a:pt x="137160" y="4842573"/>
                    <a:pt x="0" y="4496675"/>
                  </a:cubicBezTo>
                  <a:lnTo>
                    <a:pt x="0" y="5523875"/>
                  </a:lnTo>
                  <a:cubicBezTo>
                    <a:pt x="637831" y="6338966"/>
                    <a:pt x="1639549" y="6864559"/>
                    <a:pt x="2766060" y="6864559"/>
                  </a:cubicBezTo>
                  <a:cubicBezTo>
                    <a:pt x="4692858" y="6864559"/>
                    <a:pt x="6254833" y="5327879"/>
                    <a:pt x="6254833" y="3432373"/>
                  </a:cubicBezTo>
                  <a:cubicBezTo>
                    <a:pt x="6254833" y="1536679"/>
                    <a:pt x="4692858" y="0"/>
                    <a:pt x="2766060" y="0"/>
                  </a:cubicBezTo>
                  <a:close/>
                </a:path>
              </a:pathLst>
            </a:custGeom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FE7EB76-9FC7-0767-AEA3-91393633E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847" y="-238150"/>
            <a:ext cx="4977976" cy="1454051"/>
          </a:xfrm>
        </p:spPr>
        <p:txBody>
          <a:bodyPr anchor="b">
            <a:normAutofit/>
          </a:bodyPr>
          <a:lstStyle/>
          <a:p>
            <a:r>
              <a:rPr lang="es-MX" sz="3600" b="1" dirty="0">
                <a:solidFill>
                  <a:schemeClr val="tx2"/>
                </a:solidFill>
              </a:rPr>
              <a:t>Función a utilizar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7346B3-56EC-5BBC-E2FF-9E85E7384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1454052"/>
            <a:ext cx="4977578" cy="4600994"/>
          </a:xfrm>
        </p:spPr>
        <p:txBody>
          <a:bodyPr anchor="ctr">
            <a:normAutofit/>
          </a:bodyPr>
          <a:lstStyle/>
          <a:p>
            <a:r>
              <a:rPr lang="es-MX" sz="1600" b="0" i="0" u="none" strike="noStrike" dirty="0">
                <a:solidFill>
                  <a:schemeClr val="tx2"/>
                </a:solidFill>
                <a:effectLst/>
                <a:latin typeface="Söhne"/>
              </a:rPr>
              <a:t>Los parámetros de la API NEWS_SENTIMENT de Alpha Vantage son: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 b="1" i="0" u="none" strike="noStrike" dirty="0">
                <a:solidFill>
                  <a:schemeClr val="tx2"/>
                </a:solidFill>
                <a:effectLst/>
                <a:latin typeface="Söhne"/>
              </a:rPr>
              <a:t>function</a:t>
            </a:r>
            <a:r>
              <a:rPr lang="es-MX" sz="1600" b="0" i="0" u="none" strike="noStrike" dirty="0">
                <a:solidFill>
                  <a:schemeClr val="tx2"/>
                </a:solidFill>
                <a:effectLst/>
                <a:latin typeface="Söhne"/>
              </a:rPr>
              <a:t>: Para especificar el uso de la función NEWS_SENTIMENT.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 b="1" i="0" u="none" strike="noStrike" dirty="0">
                <a:solidFill>
                  <a:schemeClr val="tx2"/>
                </a:solidFill>
                <a:effectLst/>
                <a:latin typeface="Söhne"/>
              </a:rPr>
              <a:t>tickers</a:t>
            </a:r>
            <a:r>
              <a:rPr lang="es-MX" sz="1600" b="0" i="0" u="none" strike="noStrike" dirty="0">
                <a:solidFill>
                  <a:schemeClr val="tx2"/>
                </a:solidFill>
                <a:effectLst/>
                <a:latin typeface="Söhne"/>
              </a:rPr>
              <a:t>: Opcional, define los símbolos bursátiles, criptomoneda o forex.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 b="1" i="0" u="none" strike="noStrike" dirty="0">
                <a:solidFill>
                  <a:schemeClr val="tx2"/>
                </a:solidFill>
                <a:effectLst/>
                <a:latin typeface="Söhne"/>
              </a:rPr>
              <a:t>topics</a:t>
            </a:r>
            <a:r>
              <a:rPr lang="es-MX" sz="1600" b="0" i="0" u="none" strike="noStrike" dirty="0">
                <a:solidFill>
                  <a:schemeClr val="tx2"/>
                </a:solidFill>
                <a:effectLst/>
                <a:latin typeface="Söhne"/>
              </a:rPr>
              <a:t>: Opcional, define los temas de las noticias.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 b="1" i="0" u="none" strike="noStrike" dirty="0">
                <a:solidFill>
                  <a:schemeClr val="tx2"/>
                </a:solidFill>
                <a:effectLst/>
                <a:latin typeface="Söhne"/>
              </a:rPr>
              <a:t>time_from</a:t>
            </a:r>
            <a:r>
              <a:rPr lang="es-MX" sz="1600" b="0" i="0" u="none" strike="noStrike" dirty="0">
                <a:solidFill>
                  <a:schemeClr val="tx2"/>
                </a:solidFill>
                <a:effectLst/>
                <a:latin typeface="Söhne"/>
              </a:rPr>
              <a:t> y </a:t>
            </a:r>
            <a:r>
              <a:rPr lang="es-MX" sz="1600" b="1" i="0" u="none" strike="noStrike" dirty="0">
                <a:solidFill>
                  <a:schemeClr val="tx2"/>
                </a:solidFill>
                <a:effectLst/>
                <a:latin typeface="Söhne"/>
              </a:rPr>
              <a:t>time_to</a:t>
            </a:r>
            <a:r>
              <a:rPr lang="es-MX" sz="1600" b="0" i="0" u="none" strike="noStrike" dirty="0">
                <a:solidFill>
                  <a:schemeClr val="tx2"/>
                </a:solidFill>
                <a:effectLst/>
                <a:latin typeface="Söhne"/>
              </a:rPr>
              <a:t>: Opcional, establece el rango de tiempo para las noticias.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 b="1" i="0" u="none" strike="noStrike" dirty="0">
                <a:solidFill>
                  <a:schemeClr val="tx2"/>
                </a:solidFill>
                <a:effectLst/>
                <a:latin typeface="Söhne"/>
              </a:rPr>
              <a:t>sort</a:t>
            </a:r>
            <a:r>
              <a:rPr lang="es-MX" sz="1600" b="0" i="0" u="none" strike="noStrike" dirty="0">
                <a:solidFill>
                  <a:schemeClr val="tx2"/>
                </a:solidFill>
                <a:effectLst/>
                <a:latin typeface="Söhne"/>
              </a:rPr>
              <a:t>: Opcional, establece el orden de las noticias, por defecto las más recientes primero.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 b="1" i="0" u="none" strike="noStrike" dirty="0">
                <a:solidFill>
                  <a:schemeClr val="tx2"/>
                </a:solidFill>
                <a:effectLst/>
                <a:latin typeface="Söhne"/>
              </a:rPr>
              <a:t>limit</a:t>
            </a:r>
            <a:r>
              <a:rPr lang="es-MX" sz="1600" b="0" i="0" u="none" strike="noStrike" dirty="0">
                <a:solidFill>
                  <a:schemeClr val="tx2"/>
                </a:solidFill>
                <a:effectLst/>
                <a:latin typeface="Söhne"/>
              </a:rPr>
              <a:t>: Opcional, define el número de resultados, por defecto 50, puede ser ajustado hasta 200.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 b="1" i="0" u="none" strike="noStrike" dirty="0">
                <a:solidFill>
                  <a:schemeClr val="tx2"/>
                </a:solidFill>
                <a:effectLst/>
                <a:latin typeface="Söhne"/>
              </a:rPr>
              <a:t>apikey</a:t>
            </a:r>
            <a:r>
              <a:rPr lang="es-MX" sz="1600" b="0" i="0" u="none" strike="noStrike" dirty="0">
                <a:solidFill>
                  <a:schemeClr val="tx2"/>
                </a:solidFill>
                <a:effectLst/>
                <a:latin typeface="Söhne"/>
              </a:rPr>
              <a:t>: Obligatorio, es la clave personal para usar la API.</a:t>
            </a:r>
          </a:p>
          <a:p>
            <a:endParaRPr lang="es-MX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087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os de programación en monitor de ordenador">
            <a:extLst>
              <a:ext uri="{FF2B5EF4-FFF2-40B4-BE49-F238E27FC236}">
                <a16:creationId xmlns:a16="http://schemas.microsoft.com/office/drawing/2014/main" id="{8A9E38FE-41CF-5675-F033-6E0C85CCB8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03" r="24857" b="-2"/>
          <a:stretch/>
        </p:blipFill>
        <p:spPr>
          <a:xfrm>
            <a:off x="-93938" y="243068"/>
            <a:ext cx="4143544" cy="6856413"/>
          </a:xfrm>
          <a:custGeom>
            <a:avLst/>
            <a:gdLst/>
            <a:ahLst/>
            <a:cxnLst/>
            <a:rect l="l" t="t" r="r" b="b"/>
            <a:pathLst>
              <a:path w="4143564" h="6856413">
                <a:moveTo>
                  <a:pt x="0" y="0"/>
                </a:moveTo>
                <a:lnTo>
                  <a:pt x="4141667" y="0"/>
                </a:lnTo>
                <a:lnTo>
                  <a:pt x="4141086" y="145208"/>
                </a:lnTo>
                <a:cubicBezTo>
                  <a:pt x="4109790" y="1611281"/>
                  <a:pt x="3796834" y="3077353"/>
                  <a:pt x="4047199" y="4543426"/>
                </a:cubicBezTo>
                <a:cubicBezTo>
                  <a:pt x="4172382" y="5276463"/>
                  <a:pt x="4156734" y="6009499"/>
                  <a:pt x="4105878" y="6742536"/>
                </a:cubicBezTo>
                <a:lnTo>
                  <a:pt x="4096763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5F2A2A-FA91-4CC9-A034-254D1186E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7713" y="647700"/>
            <a:ext cx="7151687" cy="5557838"/>
          </a:xfrm>
        </p:spPr>
        <p:txBody>
          <a:bodyPr anchor="ctr">
            <a:normAutofit/>
          </a:bodyPr>
          <a:lstStyle/>
          <a:p>
            <a:r>
              <a:rPr lang="es-MX" sz="1700" b="0" i="0" u="none" strike="noStrike" dirty="0">
                <a:effectLst/>
                <a:latin typeface="Söhne"/>
              </a:rPr>
              <a:t>La API de Alpha Vantage proporciona varias piezas de información a través de su función NEWS_SENTIMENT.</a:t>
            </a:r>
          </a:p>
          <a:p>
            <a:r>
              <a:rPr lang="es-MX" sz="1700" b="0" i="0" u="none" strike="noStrike" dirty="0">
                <a:effectLst/>
                <a:latin typeface="Söhne"/>
              </a:rPr>
              <a:t>Los elementos clave de la respuesta de la API incluyen: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700" b="1" i="0" u="none" strike="noStrike" dirty="0">
                <a:effectLst/>
                <a:latin typeface="Söhne"/>
              </a:rPr>
              <a:t>items</a:t>
            </a:r>
            <a:r>
              <a:rPr lang="es-MX" sz="1700" b="0" i="0" u="none" strike="noStrike" dirty="0">
                <a:effectLst/>
                <a:latin typeface="Söhne"/>
              </a:rPr>
              <a:t>: Es el número total de noticias extraídas por la API en base a los parámetros establecidos.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700" b="1" i="0" u="none" strike="noStrike" dirty="0">
                <a:effectLst/>
                <a:latin typeface="Söhne"/>
              </a:rPr>
              <a:t>relevance_score_definition</a:t>
            </a:r>
            <a:r>
              <a:rPr lang="es-MX" sz="1700" b="0" i="0" u="none" strike="noStrike" dirty="0">
                <a:effectLst/>
                <a:latin typeface="Söhne"/>
              </a:rPr>
              <a:t>: Explica cómo se interpreta la puntuación de relevancia, que va de 0 a 1, siendo 1 la más relevante.</a:t>
            </a:r>
          </a:p>
          <a:p>
            <a:r>
              <a:rPr lang="es-MX" sz="1700" b="1" i="0" u="none" strike="noStrike" dirty="0">
                <a:effectLst/>
                <a:latin typeface="Söhne"/>
              </a:rPr>
              <a:t>sentiment_score_definition</a:t>
            </a:r>
            <a:r>
              <a:rPr lang="es-MX" sz="1700" b="0" i="0" u="none" strike="noStrike" dirty="0">
                <a:effectLst/>
                <a:latin typeface="Söhne"/>
              </a:rPr>
              <a:t>: Proporciona una escala para interpretar las puntuaciones de sentimiento de las noticias, que van desde "Bearish" (pesimista) a "Bullish" (optimista), con diferentes niveles intermedios.</a:t>
            </a:r>
          </a:p>
          <a:p>
            <a:pPr>
              <a:buFont typeface="Arial" panose="020B0604020202020204" pitchFamily="34" charset="0"/>
              <a:buChar char="•"/>
            </a:pPr>
            <a:endParaRPr lang="es-MX" sz="1700" b="0" i="0" u="none" strike="noStrike" dirty="0">
              <a:effectLst/>
              <a:latin typeface="Söhne"/>
            </a:endParaRPr>
          </a:p>
          <a:p>
            <a:endParaRPr lang="es-MX" sz="17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BE01970-4EC4-CC86-7F30-CB0B8DB50AD7}"/>
              </a:ext>
            </a:extLst>
          </p:cNvPr>
          <p:cNvSpPr txBox="1"/>
          <p:nvPr/>
        </p:nvSpPr>
        <p:spPr>
          <a:xfrm>
            <a:off x="5083175" y="5176145"/>
            <a:ext cx="61007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i="0" u="none" strike="noStrike" dirty="0">
                <a:effectLst/>
                <a:latin typeface="Söhne"/>
              </a:rPr>
              <a:t>x &lt;= -0.35: Bearish; -0.35 &lt; x &lt;= -0.15: Somewhat-Bearish; -0.15 &lt; x &lt; 0.15: Neutral; 0.15 &lt;= x &lt; 0.35: Somewhat_Bullish; x &gt;= 0.35: Bullish'</a:t>
            </a:r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A3DD868-D969-F022-F5DE-4A587B398D15}"/>
              </a:ext>
            </a:extLst>
          </p:cNvPr>
          <p:cNvSpPr txBox="1"/>
          <p:nvPr/>
        </p:nvSpPr>
        <p:spPr>
          <a:xfrm>
            <a:off x="4695092" y="573859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i="0" dirty="0">
                <a:effectLst/>
                <a:latin typeface="Söhne"/>
              </a:rPr>
              <a:t>Análisis de Sentimientos: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17723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C4D09-5F4D-96A8-68E5-9D71EF94C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i="0" dirty="0">
                <a:effectLst/>
                <a:latin typeface="Söhne"/>
              </a:rPr>
              <a:t>Filtrado y Consolidación de Datos: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E5DFA-7162-4907-078F-928AE185A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Con la intención de enfocarnos en las noticias más relevantes para AAPL, filtramos los resultados para seleccionar solo las noticias con una puntuación de relevancia superior a 0.5.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9BCF7D-7B54-3FEC-CDE7-C5C51B354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51" y="4001294"/>
            <a:ext cx="9659698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62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0DDE-BA94-D825-E964-A1148B6EA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i="0" dirty="0">
                <a:effectLst/>
                <a:latin typeface="Söhne"/>
              </a:rPr>
              <a:t>Visualización de Datos: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1D418-D22A-7CB5-4D68-242C21CC3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Utilizamos </a:t>
            </a:r>
            <a:r>
              <a:rPr lang="es-MX" dirty="0" err="1"/>
              <a:t>Matplotlib</a:t>
            </a:r>
            <a:r>
              <a:rPr lang="es-MX" dirty="0"/>
              <a:t>, una biblioteca de Python para la visualización de datos. </a:t>
            </a:r>
          </a:p>
          <a:p>
            <a:pPr lvl="1"/>
            <a:r>
              <a:rPr lang="es-MX" dirty="0"/>
              <a:t>Gráfica de barras</a:t>
            </a:r>
          </a:p>
          <a:p>
            <a:pPr lvl="1"/>
            <a:r>
              <a:rPr lang="es-MX" dirty="0"/>
              <a:t>Histograma </a:t>
            </a:r>
          </a:p>
          <a:p>
            <a:pPr lvl="1"/>
            <a:r>
              <a:rPr lang="es-MX" dirty="0"/>
              <a:t>Word cloud</a:t>
            </a:r>
          </a:p>
        </p:txBody>
      </p:sp>
    </p:spTree>
    <p:extLst>
      <p:ext uri="{BB962C8B-B14F-4D97-AF65-F5344CB8AC3E}">
        <p14:creationId xmlns:p14="http://schemas.microsoft.com/office/powerpoint/2010/main" val="2998408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8D55005-20FA-6ADF-019A-91B36C7666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4019" y="643466"/>
            <a:ext cx="8603962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146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8C70BFD0F9F4E48BDAA4783E957247B" ma:contentTypeVersion="5" ma:contentTypeDescription="Crear nuevo documento." ma:contentTypeScope="" ma:versionID="3ec1ed8317e6dfa3b5544e4853d8e6c1">
  <xsd:schema xmlns:xsd="http://www.w3.org/2001/XMLSchema" xmlns:xs="http://www.w3.org/2001/XMLSchema" xmlns:p="http://schemas.microsoft.com/office/2006/metadata/properties" xmlns:ns2="49510620-f9cc-4414-8256-4e3e80938cb0" targetNamespace="http://schemas.microsoft.com/office/2006/metadata/properties" ma:root="true" ma:fieldsID="57a54e78f43baac89fbee733a6ce6dd2" ns2:_="">
    <xsd:import namespace="49510620-f9cc-4414-8256-4e3e80938cb0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510620-f9cc-4414-8256-4e3e80938cb0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A2ED70-6A3D-456D-A5D4-01158AD12F3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C9FF9B-1C54-455F-A8D0-AB81753FDB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510620-f9cc-4414-8256-4e3e80938c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609</Words>
  <Application>Microsoft Macintosh PowerPoint</Application>
  <PresentationFormat>Panorámica</PresentationFormat>
  <Paragraphs>49</Paragraphs>
  <Slides>13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Söhne</vt:lpstr>
      <vt:lpstr>Office Theme</vt:lpstr>
      <vt:lpstr>Análisis de sentimiento de noticias de AAPL </vt:lpstr>
      <vt:lpstr>Contenido </vt:lpstr>
      <vt:lpstr>Introducción: Objetivo del Proyecto</vt:lpstr>
      <vt:lpstr>Extracción de Datos de Noticias:</vt:lpstr>
      <vt:lpstr>Función a utilizar</vt:lpstr>
      <vt:lpstr>Presentación de PowerPoint</vt:lpstr>
      <vt:lpstr>Filtrado y Consolidación de Datos:</vt:lpstr>
      <vt:lpstr>Visualización de Datos:</vt:lpstr>
      <vt:lpstr>Presentación de PowerPoint</vt:lpstr>
      <vt:lpstr>Presentación de PowerPoint</vt:lpstr>
      <vt:lpstr>Presentación de PowerPoint</vt:lpstr>
      <vt:lpstr>Presentación de PowerPoint</vt:lpstr>
      <vt:lpstr>Conclusiones: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sentimiento de noticias de AAPL </dc:title>
  <dc:creator>OBREGON, MARCO (SI EP NA IO MX MTY FIN MP CP&amp;C)</dc:creator>
  <cp:lastModifiedBy>MARCO ANTONIO OBREGON FLORES</cp:lastModifiedBy>
  <cp:revision>7</cp:revision>
  <dcterms:created xsi:type="dcterms:W3CDTF">2023-06-08T20:51:00Z</dcterms:created>
  <dcterms:modified xsi:type="dcterms:W3CDTF">2023-06-09T01:59:53Z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2023-06-08T22:28:08Z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caecca66-b428-447e-b47f-2067498be356</vt:lpwstr>
  </property>
  <property fmtid="{D5CDD505-2E9C-101B-9397-08002B2CF9AE}" pid="8" name="MSIP_Label_9d258917-277f-42cd-a3cd-14c4e9ee58bc_ContentBits">
    <vt:lpwstr>0</vt:lpwstr>
  </property>
  <property fmtid="{D5CDD505-2E9C-101B-9397-08002B2CF9AE}" pid="9" name="Document_Confidentiality">
    <vt:lpwstr>Restricted</vt:lpwstr>
  </property>
</Properties>
</file>