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07" r:id="rId1"/>
  </p:sldMasterIdLst>
  <p:notesMasterIdLst>
    <p:notesMasterId r:id="rId25"/>
  </p:notesMasterIdLst>
  <p:sldIdLst>
    <p:sldId id="444" r:id="rId2"/>
    <p:sldId id="445" r:id="rId3"/>
    <p:sldId id="446" r:id="rId4"/>
    <p:sldId id="447" r:id="rId5"/>
    <p:sldId id="458" r:id="rId6"/>
    <p:sldId id="449" r:id="rId7"/>
    <p:sldId id="459" r:id="rId8"/>
    <p:sldId id="450" r:id="rId9"/>
    <p:sldId id="460" r:id="rId10"/>
    <p:sldId id="451" r:id="rId11"/>
    <p:sldId id="467" r:id="rId12"/>
    <p:sldId id="461" r:id="rId13"/>
    <p:sldId id="452" r:id="rId14"/>
    <p:sldId id="464" r:id="rId15"/>
    <p:sldId id="453" r:id="rId16"/>
    <p:sldId id="465" r:id="rId17"/>
    <p:sldId id="454" r:id="rId18"/>
    <p:sldId id="466" r:id="rId19"/>
    <p:sldId id="455" r:id="rId20"/>
    <p:sldId id="462" r:id="rId21"/>
    <p:sldId id="456" r:id="rId22"/>
    <p:sldId id="463" r:id="rId23"/>
    <p:sldId id="457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orient="horz" pos="2160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388C"/>
    <a:srgbClr val="FFCCFF"/>
    <a:srgbClr val="FF00FF"/>
    <a:srgbClr val="000066"/>
    <a:srgbClr val="A1BD63"/>
    <a:srgbClr val="006600"/>
    <a:srgbClr val="336600"/>
    <a:srgbClr val="BBD979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19" autoAdjust="0"/>
    <p:restoredTop sz="88482" autoAdjust="0"/>
  </p:normalViewPr>
  <p:slideViewPr>
    <p:cSldViewPr>
      <p:cViewPr varScale="1">
        <p:scale>
          <a:sx n="84" d="100"/>
          <a:sy n="84" d="100"/>
        </p:scale>
        <p:origin x="1363" y="48"/>
      </p:cViewPr>
      <p:guideLst>
        <p:guide orient="horz" pos="4319"/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569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B9ED2C-851F-4193-8C04-09F342F60FD1}" type="datetimeFigureOut">
              <a:rPr lang="bg-BG" smtClean="0"/>
              <a:pPr/>
              <a:t>26.3.2024 г.</a:t>
            </a:fld>
            <a:endParaRPr lang="bg-BG"/>
          </a:p>
        </p:txBody>
      </p:sp>
      <p:sp>
        <p:nvSpPr>
          <p:cNvPr id="4" name="Контейнер за изображение на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DF07EE-69FA-4824-B30A-1662B7D73DD1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76274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DF07EE-69FA-4824-B30A-1662B7D73DD1}" type="slidenum">
              <a:rPr lang="bg-BG" smtClean="0"/>
              <a:pPr/>
              <a:t>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50122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-76200" y="3319552"/>
            <a:ext cx="9296400" cy="338048"/>
            <a:chOff x="0" y="3200400"/>
            <a:chExt cx="9144000" cy="140495"/>
          </a:xfrm>
        </p:grpSpPr>
        <p:sp>
          <p:nvSpPr>
            <p:cNvPr id="5" name="Rectangle 4"/>
            <p:cNvSpPr/>
            <p:nvPr userDrawn="1"/>
          </p:nvSpPr>
          <p:spPr>
            <a:xfrm>
              <a:off x="0" y="3200400"/>
              <a:ext cx="9144000" cy="45719"/>
            </a:xfrm>
            <a:prstGeom prst="rect">
              <a:avLst/>
            </a:prstGeom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0" y="3247556"/>
              <a:ext cx="9144000" cy="45719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0" y="3295176"/>
              <a:ext cx="9144000" cy="45719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263221"/>
            <a:ext cx="9143999" cy="594779"/>
          </a:xfrm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marL="457200" indent="-457200">
              <a:buFontTx/>
              <a:buNone/>
              <a:defRPr lang="en-US" sz="2000" b="0" cap="none" spc="0" baseline="0" dirty="0"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pPr marL="0" lvl="0" indent="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</a:pPr>
            <a:r>
              <a:rPr lang="en-US" dirty="0"/>
              <a:t>Click to edit</a:t>
            </a:r>
            <a:r>
              <a:rPr lang="bg-BG" dirty="0"/>
              <a:t> </a:t>
            </a:r>
            <a:r>
              <a:rPr lang="en-US" dirty="0"/>
              <a:t>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4648200"/>
            <a:ext cx="9143999" cy="7620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None/>
              <a:defRPr lang="bg-BG" sz="5400" b="1" kern="1200" spc="0" dirty="0">
                <a:ln w="3175"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bg-BG" dirty="0"/>
              <a:t>Заглавие на темата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0" y="1795552"/>
            <a:ext cx="91440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>
                <a:solidFill>
                  <a:schemeClr val="accent1"/>
                </a:solidFill>
                <a:latin typeface="Arial Black" panose="020B0A04020102020204" pitchFamily="34" charset="0"/>
              </a:rPr>
              <a:t>VR</a:t>
            </a:r>
            <a:r>
              <a:rPr lang="en-US" sz="2000" baseline="0" dirty="0">
                <a:solidFill>
                  <a:schemeClr val="accent1"/>
                </a:solidFill>
                <a:latin typeface="Arial Black" panose="020B0A04020102020204" pitchFamily="34" charset="0"/>
              </a:rPr>
              <a:t> </a:t>
            </a:r>
            <a:r>
              <a:rPr lang="en-US" sz="11500" dirty="0" err="1">
                <a:solidFill>
                  <a:srgbClr val="FF388C"/>
                </a:solidFill>
                <a:latin typeface="Arial Black" panose="020B0A04020102020204" pitchFamily="34" charset="0"/>
              </a:rPr>
              <a:t>AR</a:t>
            </a:r>
            <a:r>
              <a:rPr lang="en-US" sz="11500" dirty="0" err="1">
                <a:solidFill>
                  <a:schemeClr val="tx1"/>
                </a:solidFill>
                <a:latin typeface="Arial Black" panose="020B0A04020102020204" pitchFamily="34" charset="0"/>
              </a:rPr>
              <a:t>XR</a:t>
            </a:r>
            <a:endParaRPr lang="bg-BG" sz="115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962400"/>
            <a:ext cx="9143999" cy="6858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None/>
              <a:defRPr lang="bg-BG" sz="3600" b="0" kern="1200" spc="0" dirty="0">
                <a:ln w="31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bg-BG" dirty="0"/>
              <a:t>НОМЕР НА ТЕМАТА</a:t>
            </a:r>
          </a:p>
        </p:txBody>
      </p:sp>
    </p:spTree>
    <p:extLst>
      <p:ext uri="{BB962C8B-B14F-4D97-AF65-F5344CB8AC3E}">
        <p14:creationId xmlns:p14="http://schemas.microsoft.com/office/powerpoint/2010/main" val="2044912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802296" y="2743200"/>
            <a:ext cx="7036904" cy="6858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bg-BG" sz="4800" b="1" kern="1200" dirty="0">
                <a:ln w="3175"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 err="1"/>
              <a:t>Abc</a:t>
            </a:r>
            <a:endParaRPr lang="bg-BG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2231047"/>
            <a:ext cx="23622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" name="TextBox 9"/>
          <p:cNvSpPr txBox="1"/>
          <p:nvPr userDrawn="1"/>
        </p:nvSpPr>
        <p:spPr>
          <a:xfrm>
            <a:off x="1712844" y="1676400"/>
            <a:ext cx="37735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>
                <a:solidFill>
                  <a:schemeClr val="accent1"/>
                </a:solidFill>
                <a:latin typeface="Arial Black" panose="020B0A04020102020204" pitchFamily="34" charset="0"/>
              </a:rPr>
              <a:t>VR</a:t>
            </a:r>
            <a:r>
              <a:rPr lang="en-US" sz="900" dirty="0">
                <a:solidFill>
                  <a:schemeClr val="accent1"/>
                </a:solidFill>
                <a:latin typeface="Arial Black" panose="020B0A04020102020204" pitchFamily="34" charset="0"/>
              </a:rPr>
              <a:t> </a:t>
            </a:r>
            <a:r>
              <a:rPr lang="en-US" sz="4800" dirty="0" err="1">
                <a:solidFill>
                  <a:srgbClr val="FF388C"/>
                </a:solidFill>
                <a:latin typeface="Arial Black" panose="020B0A04020102020204" pitchFamily="34" charset="0"/>
              </a:rPr>
              <a:t>AR</a:t>
            </a:r>
            <a:r>
              <a:rPr lang="en-US" sz="4800" dirty="0" err="1">
                <a:solidFill>
                  <a:schemeClr val="tx1"/>
                </a:solidFill>
                <a:latin typeface="Arial Black" panose="020B0A04020102020204" pitchFamily="34" charset="0"/>
              </a:rPr>
              <a:t>XR</a:t>
            </a:r>
            <a:endParaRPr lang="bg-BG" sz="48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1828800" y="3429000"/>
            <a:ext cx="7036904" cy="32004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457200" indent="-457200" algn="l" defTabSz="914400" rtl="0" eaLnBrk="1" latinLnBrk="0" hangingPunct="1">
              <a:spcBef>
                <a:spcPct val="0"/>
              </a:spcBef>
              <a:buFont typeface="Arial" panose="020B0604020202020204" pitchFamily="34" charset="0"/>
              <a:buChar char="•"/>
              <a:defRPr lang="bg-BG" sz="3200" b="0" kern="1200" dirty="0">
                <a:ln w="31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 err="1"/>
              <a:t>Abc</a:t>
            </a:r>
            <a:endParaRPr lang="bg-BG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-76200" y="2431253"/>
            <a:ext cx="9296400" cy="90464"/>
            <a:chOff x="0" y="3189594"/>
            <a:chExt cx="9144000" cy="136848"/>
          </a:xfrm>
        </p:grpSpPr>
        <p:sp>
          <p:nvSpPr>
            <p:cNvPr id="9" name="Rectangle 8"/>
            <p:cNvSpPr/>
            <p:nvPr userDrawn="1"/>
          </p:nvSpPr>
          <p:spPr>
            <a:xfrm>
              <a:off x="0" y="3189594"/>
              <a:ext cx="9144000" cy="27665"/>
            </a:xfrm>
            <a:prstGeom prst="rect">
              <a:avLst/>
            </a:prstGeom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0" y="3244186"/>
              <a:ext cx="9144000" cy="27665"/>
            </a:xfrm>
            <a:prstGeom prst="rect">
              <a:avLst/>
            </a:prstGeom>
            <a:solidFill>
              <a:srgbClr val="FF388C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0" y="3298777"/>
              <a:ext cx="9144000" cy="27665"/>
            </a:xfrm>
            <a:prstGeom prst="rect">
              <a:avLst/>
            </a:prstGeom>
            <a:solidFill>
              <a:schemeClr val="tx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</p:spTree>
    <p:extLst>
      <p:ext uri="{BB962C8B-B14F-4D97-AF65-F5344CB8AC3E}">
        <p14:creationId xmlns:p14="http://schemas.microsoft.com/office/powerpoint/2010/main" val="3702284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28600"/>
            <a:ext cx="9144000" cy="645195"/>
          </a:xfrm>
        </p:spPr>
        <p:txBody>
          <a:bodyPr>
            <a:noAutofit/>
          </a:bodyPr>
          <a:lstStyle>
            <a:lvl1pPr marL="914400" indent="0" algn="l">
              <a:defRPr sz="4800" b="1" spc="0">
                <a:ln w="3175"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bg-BG" dirty="0"/>
              <a:t>Заглавие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914400" y="1219200"/>
            <a:ext cx="8153400" cy="5562600"/>
          </a:xfr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50000"/>
              </a:lnSpc>
              <a:buNone/>
              <a:defRPr lang="en-US" sz="3600" b="1" spc="0" dirty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Wingdings" panose="05000000000000000000" pitchFamily="2" charset="2"/>
              <a:buChar char="§"/>
              <a:defRPr lang="en-US" sz="2800" b="0" dirty="0" smtClean="0">
                <a:ln w="3175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</a:defRPr>
            </a:lvl2pPr>
            <a:lvl3pPr marL="914400" indent="0">
              <a:buNone/>
              <a:defRPr lang="en-US" sz="2400" kern="120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+mn-ea"/>
                <a:cs typeface="+mn-cs"/>
              </a:defRPr>
            </a:lvl3pPr>
            <a:lvl4pPr marL="1371600" indent="0">
              <a:buNone/>
              <a:defRPr lang="en-US" sz="2000" dirty="0" smtClean="0">
                <a:ln>
                  <a:noFill/>
                </a:ln>
                <a:effectLst/>
                <a:latin typeface="Candara" panose="020E0502030303020204" pitchFamily="34" charset="0"/>
              </a:defRPr>
            </a:lvl4pPr>
            <a:lvl5pPr marL="1828800" indent="0">
              <a:buNone/>
              <a:defRPr lang="bg-BG" sz="1800" dirty="0">
                <a:ln>
                  <a:noFill/>
                </a:ln>
                <a:effectLst/>
                <a:latin typeface="Candara" panose="020E0502030303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>
              <a:buClrTx/>
            </a:pPr>
            <a:r>
              <a:rPr lang="en-US" dirty="0"/>
              <a:t>Second level</a:t>
            </a:r>
          </a:p>
          <a:p>
            <a:pPr marL="738188" lvl="2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bg-BG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0" y="6518689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defPPr>
              <a:defRPr lang="en-US"/>
            </a:defPPr>
            <a:lvl1pPr>
              <a:defRPr sz="1200" b="1" cap="none" spc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anose="020B0A04020102020204" pitchFamily="34" charset="0"/>
              </a:defRPr>
            </a:lvl1pPr>
          </a:lstStyle>
          <a:p>
            <a:pPr lvl="0"/>
            <a:fld id="{8B37D5FE-740C-46F5-801A-FA5477D9711F}" type="slidenum">
              <a:rPr lang="en-US" sz="1100" b="0" smtClean="0">
                <a:latin typeface="Arial" panose="020B0604020202020204" pitchFamily="34" charset="0"/>
                <a:cs typeface="Arial" panose="020B0604020202020204" pitchFamily="34" charset="0"/>
              </a:rPr>
              <a:pPr lvl="0"/>
              <a:t>‹#›</a:t>
            </a:fld>
            <a:endParaRPr lang="en-US" sz="11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0" y="341245"/>
            <a:ext cx="914400" cy="457200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algn="ctr"/>
            <a:r>
              <a:rPr lang="en-US" sz="2400" dirty="0">
                <a:solidFill>
                  <a:schemeClr val="accent1"/>
                </a:solidFill>
                <a:latin typeface="Arial Black" panose="020B0A04020102020204" pitchFamily="34" charset="0"/>
              </a:rPr>
              <a:t>V</a:t>
            </a:r>
            <a:r>
              <a:rPr lang="en-US" sz="2400" dirty="0">
                <a:solidFill>
                  <a:srgbClr val="FF388C"/>
                </a:solidFill>
                <a:latin typeface="Arial Black" panose="020B0A04020102020204" pitchFamily="34" charset="0"/>
              </a:rPr>
              <a:t>A</a:t>
            </a:r>
            <a:r>
              <a:rPr lang="en-US" sz="2400" dirty="0">
                <a:solidFill>
                  <a:schemeClr val="tx1"/>
                </a:solidFill>
                <a:latin typeface="Arial Black" panose="020B0A04020102020204" pitchFamily="34" charset="0"/>
              </a:rPr>
              <a:t>X</a:t>
            </a:r>
            <a:endParaRPr lang="bg-BG" sz="24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-76200" y="838200"/>
            <a:ext cx="9296400" cy="90464"/>
            <a:chOff x="0" y="3189594"/>
            <a:chExt cx="9144000" cy="136848"/>
          </a:xfrm>
        </p:grpSpPr>
        <p:sp>
          <p:nvSpPr>
            <p:cNvPr id="17" name="Rectangle 16"/>
            <p:cNvSpPr/>
            <p:nvPr userDrawn="1"/>
          </p:nvSpPr>
          <p:spPr>
            <a:xfrm>
              <a:off x="0" y="3189594"/>
              <a:ext cx="9144000" cy="27665"/>
            </a:xfrm>
            <a:prstGeom prst="rect">
              <a:avLst/>
            </a:prstGeom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0" y="3244186"/>
              <a:ext cx="9144000" cy="27665"/>
            </a:xfrm>
            <a:prstGeom prst="rect">
              <a:avLst/>
            </a:prstGeom>
            <a:solidFill>
              <a:srgbClr val="FF388C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0" y="3298777"/>
              <a:ext cx="9144000" cy="27665"/>
            </a:xfrm>
            <a:prstGeom prst="rect">
              <a:avLst/>
            </a:prstGeom>
            <a:solidFill>
              <a:schemeClr val="tx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</p:spTree>
    <p:extLst>
      <p:ext uri="{BB962C8B-B14F-4D97-AF65-F5344CB8AC3E}">
        <p14:creationId xmlns:p14="http://schemas.microsoft.com/office/powerpoint/2010/main" val="2736664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in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914400" y="228600"/>
            <a:ext cx="8153400" cy="655320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3600" b="1" kern="1200" spc="0" dirty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Wingdings" panose="05000000000000000000" pitchFamily="2" charset="2"/>
              <a:buChar char="§"/>
              <a:defRPr lang="en-US" sz="2800" kern="1200" dirty="0" smtClean="0">
                <a:ln w="3175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+mn-ea"/>
                <a:cs typeface="+mn-cs"/>
              </a:defRPr>
            </a:lvl2pPr>
            <a:lvl3pPr marL="738188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en-US" sz="2400" kern="120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en-US" sz="2000" kern="120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bg-BG" sz="2000" kern="120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>
              <a:buClrTx/>
            </a:pPr>
            <a:r>
              <a:rPr lang="en-US" dirty="0"/>
              <a:t>Second level</a:t>
            </a:r>
          </a:p>
          <a:p>
            <a:pPr marL="738188" lvl="2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bg-BG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0" y="6518689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defPPr>
              <a:defRPr lang="en-US"/>
            </a:defPPr>
            <a:lvl1pPr>
              <a:defRPr sz="1200" b="1" cap="none" spc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anose="020B0A04020102020204" pitchFamily="34" charset="0"/>
              </a:defRPr>
            </a:lvl1pPr>
          </a:lstStyle>
          <a:p>
            <a:pPr lvl="0"/>
            <a:fld id="{8B37D5FE-740C-46F5-801A-FA5477D9711F}" type="slidenum">
              <a:rPr lang="en-US" sz="1100" b="0" smtClean="0">
                <a:latin typeface="Arial" panose="020B0604020202020204" pitchFamily="34" charset="0"/>
                <a:cs typeface="Arial" panose="020B0604020202020204" pitchFamily="34" charset="0"/>
              </a:rPr>
              <a:pPr lvl="0"/>
              <a:t>‹#›</a:t>
            </a:fld>
            <a:endParaRPr lang="en-US" sz="11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1147534"/>
      </p:ext>
    </p:extLst>
  </p:cSld>
  <p:clrMapOvr>
    <a:masterClrMapping/>
  </p:clrMapOvr>
  <p:transition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1396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bg-B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647B6-4DF4-4BA6-B689-C87DB92DA6DB}" type="datetimeFigureOut">
              <a:rPr lang="bg-BG" smtClean="0"/>
              <a:t>26.3.2024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287EB-2210-4948-9944-027BD576363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34732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3" r:id="rId2"/>
    <p:sldLayoutId id="2147483825" r:id="rId3"/>
    <p:sldLayoutId id="2147483824" r:id="rId4"/>
    <p:sldLayoutId id="2147483802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localhost/Solutions/S0605-Washing-machine.html" TargetMode="Externa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localhost/Solutions/S0605-Washing-machine.html" TargetMode="Externa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Double_pendulum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localhost/Solutions/S0606-Pendulum.html" TargetMode="Externa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localhost/Solutions/S0607-Friction.html" TargetMode="Externa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localhost/Solutions/S0608-Normal-distribution.html" TargetMode="Externa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localhost/Solutions/S0609-Labyrinth.html" TargetMode="Externa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localhost/Solutions/S0610-Shooting-teapots.html" TargetMode="Externa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localhost/Solutions/S0601-Tower-of-cubes.html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localhost/Solutions/S0602-Windy-day.html" TargetMode="Externa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localhost/Solutions/S0603-Swinging-platform.html" TargetMode="Externa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localhost/Solutions/S0604-Obsessed-cubes.html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/>
              <a:t>проф. д-р Павел Бойчев</a:t>
            </a:r>
            <a:r>
              <a:rPr lang="en-US" dirty="0"/>
              <a:t> </a:t>
            </a:r>
            <a:r>
              <a:rPr lang="bg-BG" dirty="0"/>
              <a:t>  </a:t>
            </a:r>
            <a:r>
              <a:rPr lang="en-US" dirty="0"/>
              <a:t> </a:t>
            </a:r>
            <a:r>
              <a:rPr lang="bg-BG" dirty="0"/>
              <a:t>КИТ-ФМИ-СУ</a:t>
            </a:r>
            <a:r>
              <a:rPr lang="en-US" dirty="0"/>
              <a:t> </a:t>
            </a:r>
            <a:r>
              <a:rPr lang="bg-BG" dirty="0"/>
              <a:t>  </a:t>
            </a:r>
            <a:r>
              <a:rPr lang="en-US" dirty="0"/>
              <a:t> </a:t>
            </a:r>
            <a:r>
              <a:rPr lang="bg-BG" dirty="0"/>
              <a:t>202</a:t>
            </a:r>
            <a:r>
              <a:rPr lang="en-US" dirty="0"/>
              <a:t>4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>
              <a:spcBef>
                <a:spcPct val="0"/>
              </a:spcBef>
            </a:pPr>
            <a:r>
              <a:rPr lang="bg-BG" dirty="0"/>
              <a:t>Задачи за упражнения</a:t>
            </a:r>
            <a:endParaRPr lang="bg-BG" sz="5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>
                <a:latin typeface="Calibri Light" panose="020F0302020204030204" pitchFamily="34" charset="0"/>
              </a:rPr>
              <a:t>Тема №6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553359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№</a:t>
            </a:r>
            <a:r>
              <a:rPr lang="bg-BG" dirty="0">
                <a:latin typeface="Cambria" panose="02040503050406030204" pitchFamily="18" charset="0"/>
                <a:ea typeface="Cambria" panose="02040503050406030204" pitchFamily="18" charset="0"/>
              </a:rPr>
              <a:t>5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Пералня</a:t>
            </a:r>
          </a:p>
          <a:p>
            <a:pPr lvl="1"/>
            <a:r>
              <a:rPr lang="bg-BG" dirty="0"/>
              <a:t>Пералня с вертикален барабан с преграда в основата се завърта напред-назад</a:t>
            </a:r>
          </a:p>
          <a:p>
            <a:pPr lvl="1"/>
            <a:r>
              <a:rPr lang="bg-BG" dirty="0"/>
              <a:t>В пералнята има обекти, първоначално сортирани, които се очаква да се разбъркат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9018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1"/>
            <a:r>
              <a:rPr lang="bg-BG" dirty="0"/>
              <a:t>Пералня в покой</a:t>
            </a:r>
          </a:p>
        </p:txBody>
      </p:sp>
      <p:pic>
        <p:nvPicPr>
          <p:cNvPr id="5" name="Picture 4">
            <a:hlinkClick r:id="rId2"/>
            <a:extLst>
              <a:ext uri="{FF2B5EF4-FFF2-40B4-BE49-F238E27FC236}">
                <a16:creationId xmlns:a16="http://schemas.microsoft.com/office/drawing/2014/main" id="{22ED79F6-9D23-4C99-8900-E02BA277C7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443990"/>
            <a:ext cx="7315200" cy="39700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87133414"/>
      </p:ext>
    </p:extLst>
  </p:cSld>
  <p:clrMapOvr>
    <a:masterClrMapping/>
  </p:clrMapOvr>
  <p:transition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1"/>
            <a:r>
              <a:rPr lang="bg-BG" dirty="0"/>
              <a:t>Пералня в движение</a:t>
            </a:r>
          </a:p>
        </p:txBody>
      </p:sp>
      <p:pic>
        <p:nvPicPr>
          <p:cNvPr id="4" name="Picture 3">
            <a:hlinkClick r:id="rId2"/>
            <a:extLst>
              <a:ext uri="{FF2B5EF4-FFF2-40B4-BE49-F238E27FC236}">
                <a16:creationId xmlns:a16="http://schemas.microsoft.com/office/drawing/2014/main" id="{E5552D9D-7429-433F-BF64-0D7ECB7139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443990"/>
            <a:ext cx="7315200" cy="39700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10047663"/>
      </p:ext>
    </p:extLst>
  </p:cSld>
  <p:clrMapOvr>
    <a:masterClrMapping/>
  </p:clrMapOvr>
  <p:transition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№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6</a:t>
            </a:r>
            <a:endParaRPr lang="bg-BG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Двойно махало</a:t>
            </a:r>
          </a:p>
          <a:p>
            <a:pPr lvl="1"/>
            <a:r>
              <a:rPr lang="bg-BG" dirty="0"/>
              <a:t>Люлеещо се рамо и към него закачено друго люлеещо се рамо</a:t>
            </a:r>
          </a:p>
          <a:p>
            <a:pPr lvl="1"/>
            <a:r>
              <a:rPr lang="bg-BG" dirty="0"/>
              <a:t>Очакван ефект – движението на върха на второто рамо да е „хаотично“</a:t>
            </a:r>
          </a:p>
          <a:p>
            <a:pPr lvl="1"/>
            <a:r>
              <a:rPr lang="bg-BG" dirty="0"/>
              <a:t>Вижте анимациите тук: </a:t>
            </a:r>
            <a:r>
              <a:rPr lang="en-GB" dirty="0">
                <a:hlinkClick r:id="rId2"/>
              </a:rPr>
              <a:t>en.wikipedia.org/wiki/</a:t>
            </a:r>
            <a:r>
              <a:rPr lang="en-GB" dirty="0" err="1">
                <a:hlinkClick r:id="rId2"/>
              </a:rPr>
              <a:t>Double_pendulum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989616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hlinkClick r:id="rId2"/>
            <a:extLst>
              <a:ext uri="{FF2B5EF4-FFF2-40B4-BE49-F238E27FC236}">
                <a16:creationId xmlns:a16="http://schemas.microsoft.com/office/drawing/2014/main" id="{B82C3F7C-1EA9-4E3F-92E8-B32833794D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443990"/>
            <a:ext cx="7315200" cy="39700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163733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№</a:t>
            </a:r>
            <a:r>
              <a:rPr lang="bg-BG" dirty="0">
                <a:latin typeface="Cambria" panose="02040503050406030204" pitchFamily="18" charset="0"/>
                <a:ea typeface="Cambria" panose="02040503050406030204" pitchFamily="18" charset="0"/>
              </a:rPr>
              <a:t>7</a:t>
            </a:r>
            <a:r>
              <a:rPr lang="bg-BG" dirty="0">
                <a:solidFill>
                  <a:srgbClr val="FF388C"/>
                </a:solidFill>
              </a:rPr>
              <a:t>*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Триене</a:t>
            </a:r>
          </a:p>
          <a:p>
            <a:pPr lvl="1"/>
            <a:r>
              <a:rPr lang="bg-BG" dirty="0"/>
              <a:t>Направете интерактивно накланяща се платформа с няколко кубчета върху нея</a:t>
            </a:r>
          </a:p>
          <a:p>
            <a:pPr lvl="1"/>
            <a:r>
              <a:rPr lang="bg-BG" dirty="0"/>
              <a:t>При наклон те да почват да се плъзгат</a:t>
            </a:r>
          </a:p>
          <a:p>
            <a:pPr lvl="1"/>
            <a:r>
              <a:rPr lang="bg-BG" dirty="0"/>
              <a:t>Да са с различни коефициенти на триене, което да си проличават в плъзгането им</a:t>
            </a:r>
          </a:p>
        </p:txBody>
      </p:sp>
    </p:spTree>
    <p:extLst>
      <p:ext uri="{BB962C8B-B14F-4D97-AF65-F5344CB8AC3E}">
        <p14:creationId xmlns:p14="http://schemas.microsoft.com/office/powerpoint/2010/main" val="14585612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hlinkClick r:id="rId2"/>
            <a:extLst>
              <a:ext uri="{FF2B5EF4-FFF2-40B4-BE49-F238E27FC236}">
                <a16:creationId xmlns:a16="http://schemas.microsoft.com/office/drawing/2014/main" id="{2ADD2C46-3828-476A-A843-1003B855D6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443990"/>
            <a:ext cx="7315200" cy="39700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94640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№</a:t>
            </a:r>
            <a:r>
              <a:rPr lang="bg-BG" dirty="0">
                <a:latin typeface="Cambria" panose="02040503050406030204" pitchFamily="18" charset="0"/>
                <a:ea typeface="Cambria" panose="02040503050406030204" pitchFamily="18" charset="0"/>
              </a:rPr>
              <a:t>8</a:t>
            </a:r>
            <a:r>
              <a:rPr lang="bg-BG" dirty="0">
                <a:solidFill>
                  <a:srgbClr val="FF388C"/>
                </a:solidFill>
              </a:rPr>
              <a:t>***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Нормално разпределение</a:t>
            </a:r>
          </a:p>
          <a:p>
            <a:pPr lvl="1"/>
            <a:r>
              <a:rPr lang="bg-BG" dirty="0"/>
              <a:t>Направете модел на дъска на </a:t>
            </a:r>
            <a:r>
              <a:rPr lang="bg-BG" dirty="0" err="1"/>
              <a:t>Галтън</a:t>
            </a:r>
            <a:endParaRPr lang="bg-BG" dirty="0"/>
          </a:p>
          <a:p>
            <a:pPr lvl="1"/>
            <a:r>
              <a:rPr lang="bg-BG" dirty="0"/>
              <a:t>Падащите топчета да формират (приближено) нормалното разпределение</a:t>
            </a:r>
          </a:p>
        </p:txBody>
      </p:sp>
      <p:sp>
        <p:nvSpPr>
          <p:cNvPr id="6" name="Oval 5"/>
          <p:cNvSpPr/>
          <p:nvPr/>
        </p:nvSpPr>
        <p:spPr>
          <a:xfrm>
            <a:off x="4421979" y="5729286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" name="Oval 6"/>
          <p:cNvSpPr/>
          <p:nvPr/>
        </p:nvSpPr>
        <p:spPr>
          <a:xfrm>
            <a:off x="4417218" y="5517355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" name="Oval 7"/>
          <p:cNvSpPr/>
          <p:nvPr/>
        </p:nvSpPr>
        <p:spPr>
          <a:xfrm>
            <a:off x="4417217" y="529589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6" name="Oval 15"/>
          <p:cNvSpPr/>
          <p:nvPr/>
        </p:nvSpPr>
        <p:spPr>
          <a:xfrm>
            <a:off x="4726481" y="5729286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7" name="Oval 16"/>
          <p:cNvSpPr/>
          <p:nvPr/>
        </p:nvSpPr>
        <p:spPr>
          <a:xfrm>
            <a:off x="4721621" y="5517355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8" name="Oval 17"/>
          <p:cNvSpPr/>
          <p:nvPr/>
        </p:nvSpPr>
        <p:spPr>
          <a:xfrm>
            <a:off x="4722612" y="529589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5" name="Oval 24"/>
          <p:cNvSpPr/>
          <p:nvPr/>
        </p:nvSpPr>
        <p:spPr>
          <a:xfrm>
            <a:off x="4117477" y="5729286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6" name="Oval 25"/>
          <p:cNvSpPr/>
          <p:nvPr/>
        </p:nvSpPr>
        <p:spPr>
          <a:xfrm>
            <a:off x="4112815" y="5517355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7" name="Oval 26"/>
          <p:cNvSpPr/>
          <p:nvPr/>
        </p:nvSpPr>
        <p:spPr>
          <a:xfrm>
            <a:off x="4111822" y="529589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4" name="Oval 33"/>
          <p:cNvSpPr/>
          <p:nvPr/>
        </p:nvSpPr>
        <p:spPr>
          <a:xfrm>
            <a:off x="5030983" y="5729286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5" name="Oval 34"/>
          <p:cNvSpPr/>
          <p:nvPr/>
        </p:nvSpPr>
        <p:spPr>
          <a:xfrm>
            <a:off x="5026024" y="5517355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6" name="Oval 35"/>
          <p:cNvSpPr/>
          <p:nvPr/>
        </p:nvSpPr>
        <p:spPr>
          <a:xfrm>
            <a:off x="5028007" y="529589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1" name="Oval 40"/>
          <p:cNvSpPr/>
          <p:nvPr/>
        </p:nvSpPr>
        <p:spPr>
          <a:xfrm>
            <a:off x="3812975" y="5729286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2" name="Oval 41"/>
          <p:cNvSpPr/>
          <p:nvPr/>
        </p:nvSpPr>
        <p:spPr>
          <a:xfrm>
            <a:off x="3808412" y="5517355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3" name="Oval 42"/>
          <p:cNvSpPr/>
          <p:nvPr/>
        </p:nvSpPr>
        <p:spPr>
          <a:xfrm>
            <a:off x="3806427" y="529589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8" name="Oval 47"/>
          <p:cNvSpPr/>
          <p:nvPr/>
        </p:nvSpPr>
        <p:spPr>
          <a:xfrm>
            <a:off x="5335485" y="5729286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9" name="Oval 48"/>
          <p:cNvSpPr/>
          <p:nvPr/>
        </p:nvSpPr>
        <p:spPr>
          <a:xfrm>
            <a:off x="5330427" y="5517355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0" name="Oval 49"/>
          <p:cNvSpPr/>
          <p:nvPr/>
        </p:nvSpPr>
        <p:spPr>
          <a:xfrm>
            <a:off x="5333402" y="529589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3" name="Oval 52"/>
          <p:cNvSpPr/>
          <p:nvPr/>
        </p:nvSpPr>
        <p:spPr>
          <a:xfrm>
            <a:off x="3508473" y="5729286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4" name="Oval 53"/>
          <p:cNvSpPr/>
          <p:nvPr/>
        </p:nvSpPr>
        <p:spPr>
          <a:xfrm>
            <a:off x="3504009" y="5517355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5" name="Oval 54"/>
          <p:cNvSpPr/>
          <p:nvPr/>
        </p:nvSpPr>
        <p:spPr>
          <a:xfrm>
            <a:off x="3501032" y="529589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8" name="Oval 57"/>
          <p:cNvSpPr/>
          <p:nvPr/>
        </p:nvSpPr>
        <p:spPr>
          <a:xfrm>
            <a:off x="5639987" y="5729286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9" name="Oval 58"/>
          <p:cNvSpPr/>
          <p:nvPr/>
        </p:nvSpPr>
        <p:spPr>
          <a:xfrm>
            <a:off x="5634830" y="5517355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0" name="Oval 59"/>
          <p:cNvSpPr/>
          <p:nvPr/>
        </p:nvSpPr>
        <p:spPr>
          <a:xfrm>
            <a:off x="5638800" y="529589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1" name="Oval 60"/>
          <p:cNvSpPr/>
          <p:nvPr/>
        </p:nvSpPr>
        <p:spPr>
          <a:xfrm>
            <a:off x="3203971" y="5729286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2" name="Oval 61"/>
          <p:cNvSpPr/>
          <p:nvPr/>
        </p:nvSpPr>
        <p:spPr>
          <a:xfrm>
            <a:off x="3199606" y="5517355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3" name="Oval 62"/>
          <p:cNvSpPr/>
          <p:nvPr/>
        </p:nvSpPr>
        <p:spPr>
          <a:xfrm>
            <a:off x="3195637" y="529589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4" name="Oval 63"/>
          <p:cNvSpPr/>
          <p:nvPr/>
        </p:nvSpPr>
        <p:spPr>
          <a:xfrm>
            <a:off x="5944489" y="5729286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5" name="Oval 64"/>
          <p:cNvSpPr/>
          <p:nvPr/>
        </p:nvSpPr>
        <p:spPr>
          <a:xfrm>
            <a:off x="5939233" y="5517355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6" name="Oval 65"/>
          <p:cNvSpPr/>
          <p:nvPr/>
        </p:nvSpPr>
        <p:spPr>
          <a:xfrm>
            <a:off x="2899469" y="5729286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7" name="Oval 66"/>
          <p:cNvSpPr/>
          <p:nvPr/>
        </p:nvSpPr>
        <p:spPr>
          <a:xfrm>
            <a:off x="2895203" y="5517355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8" name="Oval 67"/>
          <p:cNvSpPr/>
          <p:nvPr/>
        </p:nvSpPr>
        <p:spPr>
          <a:xfrm>
            <a:off x="6248991" y="5729286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9" name="Oval 68"/>
          <p:cNvSpPr/>
          <p:nvPr/>
        </p:nvSpPr>
        <p:spPr>
          <a:xfrm>
            <a:off x="6243637" y="5517355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0" name="Oval 69"/>
          <p:cNvSpPr/>
          <p:nvPr/>
        </p:nvSpPr>
        <p:spPr>
          <a:xfrm>
            <a:off x="6553493" y="5729286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1" name="Oval 70"/>
          <p:cNvSpPr/>
          <p:nvPr/>
        </p:nvSpPr>
        <p:spPr>
          <a:xfrm>
            <a:off x="6858000" y="5729286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2" name="Oval 71"/>
          <p:cNvSpPr/>
          <p:nvPr/>
        </p:nvSpPr>
        <p:spPr>
          <a:xfrm>
            <a:off x="2594967" y="5729286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3" name="Oval 72"/>
          <p:cNvSpPr/>
          <p:nvPr/>
        </p:nvSpPr>
        <p:spPr>
          <a:xfrm>
            <a:off x="2590800" y="5517355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4" name="Oval 73"/>
          <p:cNvSpPr/>
          <p:nvPr/>
        </p:nvSpPr>
        <p:spPr>
          <a:xfrm>
            <a:off x="2290465" y="5729286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5" name="Oval 74"/>
          <p:cNvSpPr/>
          <p:nvPr/>
        </p:nvSpPr>
        <p:spPr>
          <a:xfrm>
            <a:off x="1985963" y="5729286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6" name="Oval 75"/>
          <p:cNvSpPr/>
          <p:nvPr/>
        </p:nvSpPr>
        <p:spPr>
          <a:xfrm>
            <a:off x="4422276" y="5067300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7" name="Oval 76"/>
          <p:cNvSpPr/>
          <p:nvPr/>
        </p:nvSpPr>
        <p:spPr>
          <a:xfrm>
            <a:off x="4422275" y="4845844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8" name="Oval 77"/>
          <p:cNvSpPr/>
          <p:nvPr/>
        </p:nvSpPr>
        <p:spPr>
          <a:xfrm>
            <a:off x="4726679" y="5067300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9" name="Oval 78"/>
          <p:cNvSpPr/>
          <p:nvPr/>
        </p:nvSpPr>
        <p:spPr>
          <a:xfrm>
            <a:off x="4727670" y="4845844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0" name="Oval 79"/>
          <p:cNvSpPr/>
          <p:nvPr/>
        </p:nvSpPr>
        <p:spPr>
          <a:xfrm>
            <a:off x="4117873" y="5067300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1" name="Oval 80"/>
          <p:cNvSpPr/>
          <p:nvPr/>
        </p:nvSpPr>
        <p:spPr>
          <a:xfrm>
            <a:off x="4116880" y="4845844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2" name="Oval 81"/>
          <p:cNvSpPr/>
          <p:nvPr/>
        </p:nvSpPr>
        <p:spPr>
          <a:xfrm>
            <a:off x="5031082" y="5067300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3" name="Oval 82"/>
          <p:cNvSpPr/>
          <p:nvPr/>
        </p:nvSpPr>
        <p:spPr>
          <a:xfrm>
            <a:off x="5033065" y="4845844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4" name="Oval 83"/>
          <p:cNvSpPr/>
          <p:nvPr/>
        </p:nvSpPr>
        <p:spPr>
          <a:xfrm>
            <a:off x="3813470" y="5067300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5" name="Oval 84"/>
          <p:cNvSpPr/>
          <p:nvPr/>
        </p:nvSpPr>
        <p:spPr>
          <a:xfrm>
            <a:off x="3811485" y="4845844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6" name="Oval 85"/>
          <p:cNvSpPr/>
          <p:nvPr/>
        </p:nvSpPr>
        <p:spPr>
          <a:xfrm>
            <a:off x="5335485" y="5067300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7" name="Oval 86"/>
          <p:cNvSpPr/>
          <p:nvPr/>
        </p:nvSpPr>
        <p:spPr>
          <a:xfrm>
            <a:off x="5338460" y="4845844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8" name="Oval 87"/>
          <p:cNvSpPr/>
          <p:nvPr/>
        </p:nvSpPr>
        <p:spPr>
          <a:xfrm>
            <a:off x="3509067" y="5067300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9" name="Oval 88"/>
          <p:cNvSpPr/>
          <p:nvPr/>
        </p:nvSpPr>
        <p:spPr>
          <a:xfrm>
            <a:off x="3506090" y="4845844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0" name="Oval 89"/>
          <p:cNvSpPr/>
          <p:nvPr/>
        </p:nvSpPr>
        <p:spPr>
          <a:xfrm>
            <a:off x="4417218" y="4626771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1" name="Oval 90"/>
          <p:cNvSpPr/>
          <p:nvPr/>
        </p:nvSpPr>
        <p:spPr>
          <a:xfrm>
            <a:off x="4417217" y="4405315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2" name="Oval 91"/>
          <p:cNvSpPr/>
          <p:nvPr/>
        </p:nvSpPr>
        <p:spPr>
          <a:xfrm>
            <a:off x="4721621" y="4626771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3" name="Oval 92"/>
          <p:cNvSpPr/>
          <p:nvPr/>
        </p:nvSpPr>
        <p:spPr>
          <a:xfrm>
            <a:off x="4722612" y="4405315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4" name="Oval 93"/>
          <p:cNvSpPr/>
          <p:nvPr/>
        </p:nvSpPr>
        <p:spPr>
          <a:xfrm>
            <a:off x="4112815" y="4626771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5" name="Oval 94"/>
          <p:cNvSpPr/>
          <p:nvPr/>
        </p:nvSpPr>
        <p:spPr>
          <a:xfrm>
            <a:off x="4111822" y="4405315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6" name="Oval 95"/>
          <p:cNvSpPr/>
          <p:nvPr/>
        </p:nvSpPr>
        <p:spPr>
          <a:xfrm>
            <a:off x="5026024" y="4626771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7" name="Oval 96"/>
          <p:cNvSpPr/>
          <p:nvPr/>
        </p:nvSpPr>
        <p:spPr>
          <a:xfrm>
            <a:off x="5028007" y="4405315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8" name="Oval 97"/>
          <p:cNvSpPr/>
          <p:nvPr/>
        </p:nvSpPr>
        <p:spPr>
          <a:xfrm>
            <a:off x="3808412" y="4626771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9" name="Oval 98"/>
          <p:cNvSpPr/>
          <p:nvPr/>
        </p:nvSpPr>
        <p:spPr>
          <a:xfrm>
            <a:off x="3806427" y="4405315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0" name="Oval 99"/>
          <p:cNvSpPr/>
          <p:nvPr/>
        </p:nvSpPr>
        <p:spPr>
          <a:xfrm>
            <a:off x="4417217" y="4191000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1" name="Oval 100"/>
          <p:cNvSpPr/>
          <p:nvPr/>
        </p:nvSpPr>
        <p:spPr>
          <a:xfrm>
            <a:off x="4722612" y="4191000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2" name="Oval 101"/>
          <p:cNvSpPr/>
          <p:nvPr/>
        </p:nvSpPr>
        <p:spPr>
          <a:xfrm>
            <a:off x="4111822" y="4191000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3" name="Oval 102"/>
          <p:cNvSpPr/>
          <p:nvPr/>
        </p:nvSpPr>
        <p:spPr>
          <a:xfrm>
            <a:off x="4426742" y="3962400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0" name="Rectangle 119"/>
          <p:cNvSpPr/>
          <p:nvPr/>
        </p:nvSpPr>
        <p:spPr>
          <a:xfrm flipV="1">
            <a:off x="1828799" y="4105273"/>
            <a:ext cx="5410200" cy="2024061"/>
          </a:xfrm>
          <a:custGeom>
            <a:avLst/>
            <a:gdLst/>
            <a:ahLst/>
            <a:cxnLst/>
            <a:rect l="l" t="t" r="r" b="b"/>
            <a:pathLst>
              <a:path w="5410200" h="2024061">
                <a:moveTo>
                  <a:pt x="105728" y="2024061"/>
                </a:moveTo>
                <a:lnTo>
                  <a:pt x="151447" y="2024061"/>
                </a:lnTo>
                <a:lnTo>
                  <a:pt x="151447" y="157162"/>
                </a:lnTo>
                <a:lnTo>
                  <a:pt x="408791" y="157162"/>
                </a:lnTo>
                <a:lnTo>
                  <a:pt x="408791" y="2024061"/>
                </a:lnTo>
                <a:lnTo>
                  <a:pt x="454510" y="2024061"/>
                </a:lnTo>
                <a:lnTo>
                  <a:pt x="454510" y="157162"/>
                </a:lnTo>
                <a:lnTo>
                  <a:pt x="711854" y="157162"/>
                </a:lnTo>
                <a:lnTo>
                  <a:pt x="711854" y="2024061"/>
                </a:lnTo>
                <a:lnTo>
                  <a:pt x="757573" y="2024061"/>
                </a:lnTo>
                <a:lnTo>
                  <a:pt x="757573" y="157162"/>
                </a:lnTo>
                <a:lnTo>
                  <a:pt x="1014917" y="157162"/>
                </a:lnTo>
                <a:lnTo>
                  <a:pt x="1014917" y="2024061"/>
                </a:lnTo>
                <a:lnTo>
                  <a:pt x="1060636" y="2024061"/>
                </a:lnTo>
                <a:lnTo>
                  <a:pt x="1060636" y="157162"/>
                </a:lnTo>
                <a:lnTo>
                  <a:pt x="1317980" y="157162"/>
                </a:lnTo>
                <a:lnTo>
                  <a:pt x="1317980" y="2024061"/>
                </a:lnTo>
                <a:lnTo>
                  <a:pt x="1363699" y="2024061"/>
                </a:lnTo>
                <a:lnTo>
                  <a:pt x="1363699" y="157162"/>
                </a:lnTo>
                <a:lnTo>
                  <a:pt x="1621043" y="157162"/>
                </a:lnTo>
                <a:lnTo>
                  <a:pt x="1621043" y="2024061"/>
                </a:lnTo>
                <a:lnTo>
                  <a:pt x="1666762" y="2024061"/>
                </a:lnTo>
                <a:lnTo>
                  <a:pt x="1666762" y="157162"/>
                </a:lnTo>
                <a:lnTo>
                  <a:pt x="1924106" y="157162"/>
                </a:lnTo>
                <a:lnTo>
                  <a:pt x="1924106" y="2024061"/>
                </a:lnTo>
                <a:lnTo>
                  <a:pt x="1969825" y="2024061"/>
                </a:lnTo>
                <a:lnTo>
                  <a:pt x="1969825" y="157162"/>
                </a:lnTo>
                <a:lnTo>
                  <a:pt x="2227169" y="157162"/>
                </a:lnTo>
                <a:lnTo>
                  <a:pt x="2227169" y="2024061"/>
                </a:lnTo>
                <a:lnTo>
                  <a:pt x="2272888" y="2024061"/>
                </a:lnTo>
                <a:lnTo>
                  <a:pt x="2272888" y="157162"/>
                </a:lnTo>
                <a:lnTo>
                  <a:pt x="2530232" y="157162"/>
                </a:lnTo>
                <a:lnTo>
                  <a:pt x="2530232" y="2024061"/>
                </a:lnTo>
                <a:lnTo>
                  <a:pt x="2575951" y="2024061"/>
                </a:lnTo>
                <a:lnTo>
                  <a:pt x="2575951" y="157162"/>
                </a:lnTo>
                <a:lnTo>
                  <a:pt x="2833295" y="157162"/>
                </a:lnTo>
                <a:lnTo>
                  <a:pt x="2833295" y="2024061"/>
                </a:lnTo>
                <a:lnTo>
                  <a:pt x="2879014" y="2024061"/>
                </a:lnTo>
                <a:lnTo>
                  <a:pt x="2879014" y="157162"/>
                </a:lnTo>
                <a:lnTo>
                  <a:pt x="3136358" y="157162"/>
                </a:lnTo>
                <a:lnTo>
                  <a:pt x="3136358" y="2024061"/>
                </a:lnTo>
                <a:lnTo>
                  <a:pt x="3182077" y="2024061"/>
                </a:lnTo>
                <a:lnTo>
                  <a:pt x="3182077" y="157162"/>
                </a:lnTo>
                <a:lnTo>
                  <a:pt x="3439421" y="157162"/>
                </a:lnTo>
                <a:lnTo>
                  <a:pt x="3439421" y="2024061"/>
                </a:lnTo>
                <a:lnTo>
                  <a:pt x="3485140" y="2024061"/>
                </a:lnTo>
                <a:lnTo>
                  <a:pt x="3485140" y="157162"/>
                </a:lnTo>
                <a:lnTo>
                  <a:pt x="3742484" y="157162"/>
                </a:lnTo>
                <a:lnTo>
                  <a:pt x="3742484" y="2024061"/>
                </a:lnTo>
                <a:lnTo>
                  <a:pt x="3788203" y="2024061"/>
                </a:lnTo>
                <a:lnTo>
                  <a:pt x="3788203" y="157162"/>
                </a:lnTo>
                <a:lnTo>
                  <a:pt x="4045547" y="157162"/>
                </a:lnTo>
                <a:lnTo>
                  <a:pt x="4045547" y="2024061"/>
                </a:lnTo>
                <a:lnTo>
                  <a:pt x="4091266" y="2024061"/>
                </a:lnTo>
                <a:lnTo>
                  <a:pt x="4091266" y="157162"/>
                </a:lnTo>
                <a:lnTo>
                  <a:pt x="4348610" y="157162"/>
                </a:lnTo>
                <a:lnTo>
                  <a:pt x="4348610" y="2024061"/>
                </a:lnTo>
                <a:lnTo>
                  <a:pt x="4394329" y="2024061"/>
                </a:lnTo>
                <a:lnTo>
                  <a:pt x="4394329" y="157162"/>
                </a:lnTo>
                <a:lnTo>
                  <a:pt x="4651673" y="157162"/>
                </a:lnTo>
                <a:lnTo>
                  <a:pt x="4651673" y="2024061"/>
                </a:lnTo>
                <a:lnTo>
                  <a:pt x="4697392" y="2024061"/>
                </a:lnTo>
                <a:lnTo>
                  <a:pt x="4697392" y="157162"/>
                </a:lnTo>
                <a:lnTo>
                  <a:pt x="4954736" y="157162"/>
                </a:lnTo>
                <a:lnTo>
                  <a:pt x="4954736" y="2024061"/>
                </a:lnTo>
                <a:lnTo>
                  <a:pt x="5000455" y="2024061"/>
                </a:lnTo>
                <a:lnTo>
                  <a:pt x="5000455" y="157162"/>
                </a:lnTo>
                <a:lnTo>
                  <a:pt x="5257800" y="157162"/>
                </a:lnTo>
                <a:lnTo>
                  <a:pt x="5257800" y="2024061"/>
                </a:lnTo>
                <a:lnTo>
                  <a:pt x="5303519" y="2024061"/>
                </a:lnTo>
                <a:lnTo>
                  <a:pt x="5303519" y="157162"/>
                </a:lnTo>
                <a:lnTo>
                  <a:pt x="5410200" y="157162"/>
                </a:lnTo>
                <a:lnTo>
                  <a:pt x="5410200" y="0"/>
                </a:lnTo>
                <a:lnTo>
                  <a:pt x="0" y="0"/>
                </a:lnTo>
                <a:lnTo>
                  <a:pt x="0" y="157162"/>
                </a:lnTo>
                <a:lnTo>
                  <a:pt x="105728" y="157162"/>
                </a:lnTo>
                <a:close/>
              </a:path>
            </a:pathLst>
          </a:custGeom>
          <a:solidFill>
            <a:srgbClr val="4F81BD">
              <a:alpha val="50196"/>
            </a:srgb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000">
              <a:ln w="3175">
                <a:noFill/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43334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0844AAA-D099-449F-8038-0C8B17105F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Резултат</a:t>
            </a:r>
          </a:p>
          <a:p>
            <a:pPr lvl="1"/>
            <a:r>
              <a:rPr lang="bg-BG" dirty="0"/>
              <a:t>Моделът е „мръсен“ (т.е. не е „чист“) – допуска сблъсък и заклещване на топки</a:t>
            </a:r>
          </a:p>
        </p:txBody>
      </p:sp>
      <p:pic>
        <p:nvPicPr>
          <p:cNvPr id="5" name="Picture 4">
            <a:hlinkClick r:id="rId2"/>
            <a:extLst>
              <a:ext uri="{FF2B5EF4-FFF2-40B4-BE49-F238E27FC236}">
                <a16:creationId xmlns:a16="http://schemas.microsoft.com/office/drawing/2014/main" id="{BC6160AD-34FB-46B1-837B-99D0CC4CC0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125980"/>
            <a:ext cx="7315200" cy="39700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81933501"/>
      </p:ext>
    </p:extLst>
  </p:cSld>
  <p:clrMapOvr>
    <a:masterClrMapping/>
  </p:clrMapOvr>
  <p:transition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№</a:t>
            </a:r>
            <a:r>
              <a:rPr lang="bg-BG" dirty="0">
                <a:latin typeface="Cambria" panose="02040503050406030204" pitchFamily="18" charset="0"/>
                <a:ea typeface="Cambria" panose="02040503050406030204" pitchFamily="18" charset="0"/>
              </a:rPr>
              <a:t>9</a:t>
            </a:r>
            <a:r>
              <a:rPr lang="bg-BG" dirty="0">
                <a:solidFill>
                  <a:srgbClr val="FF388C"/>
                </a:solidFill>
              </a:rPr>
              <a:t>*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Лабиринт</a:t>
            </a:r>
          </a:p>
          <a:p>
            <a:pPr lvl="1"/>
            <a:r>
              <a:rPr lang="bg-BG" dirty="0"/>
              <a:t>Направете тримерен лабиринт</a:t>
            </a:r>
          </a:p>
          <a:p>
            <a:pPr lvl="1"/>
            <a:r>
              <a:rPr lang="bg-BG" dirty="0"/>
              <a:t>Той се накланя интерактивно (с мишката) във всички посоки</a:t>
            </a:r>
          </a:p>
          <a:p>
            <a:pPr lvl="1"/>
            <a:r>
              <a:rPr lang="bg-BG" dirty="0"/>
              <a:t>Топче се търкаля в него според наклона и според вътрешните прегради</a:t>
            </a:r>
          </a:p>
        </p:txBody>
      </p:sp>
    </p:spTree>
    <p:extLst>
      <p:ext uri="{BB962C8B-B14F-4D97-AF65-F5344CB8AC3E}">
        <p14:creationId xmlns:p14="http://schemas.microsoft.com/office/powerpoint/2010/main" val="743504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№</a:t>
            </a:r>
            <a:r>
              <a:rPr lang="bg-BG" dirty="0"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Кула от </a:t>
            </a:r>
            <a:r>
              <a:rPr lang="bg-BG" dirty="0">
                <a:latin typeface="Cambria" panose="02040503050406030204" pitchFamily="18" charset="0"/>
                <a:ea typeface="Cambria" panose="02040503050406030204" pitchFamily="18" charset="0"/>
              </a:rPr>
              <a:t>10</a:t>
            </a:r>
            <a:r>
              <a:rPr lang="bg-BG" dirty="0"/>
              <a:t> кубчета</a:t>
            </a:r>
          </a:p>
          <a:p>
            <a:pPr lvl="1"/>
            <a:r>
              <a:rPr lang="bg-BG" dirty="0"/>
              <a:t>Моделирайте кубчета, падащи едно върху друго с леко отместване</a:t>
            </a:r>
          </a:p>
          <a:p>
            <a:pPr lvl="1"/>
            <a:r>
              <a:rPr lang="bg-BG" dirty="0"/>
              <a:t>Да се наблюдава кога кулата ще падне</a:t>
            </a:r>
          </a:p>
        </p:txBody>
      </p:sp>
      <p:sp>
        <p:nvSpPr>
          <p:cNvPr id="5" name="Rectangle 4"/>
          <p:cNvSpPr/>
          <p:nvPr/>
        </p:nvSpPr>
        <p:spPr>
          <a:xfrm>
            <a:off x="4263571" y="5562600"/>
            <a:ext cx="616857" cy="604622"/>
          </a:xfrm>
          <a:prstGeom prst="rect">
            <a:avLst/>
          </a:prstGeom>
          <a:solidFill>
            <a:srgbClr val="4F81BD">
              <a:alpha val="50196"/>
            </a:srgb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000" dirty="0">
              <a:ln w="3175">
                <a:noFill/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14800" y="4957978"/>
            <a:ext cx="616857" cy="604622"/>
          </a:xfrm>
          <a:prstGeom prst="rect">
            <a:avLst/>
          </a:prstGeom>
          <a:solidFill>
            <a:srgbClr val="4F81BD">
              <a:alpha val="50196"/>
            </a:srgb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000" dirty="0">
              <a:ln w="3175">
                <a:noFill/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256035" y="4353356"/>
            <a:ext cx="616857" cy="604622"/>
          </a:xfrm>
          <a:prstGeom prst="rect">
            <a:avLst/>
          </a:prstGeom>
          <a:solidFill>
            <a:srgbClr val="4F81BD">
              <a:alpha val="50196"/>
            </a:srgb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000" dirty="0">
              <a:ln w="3175">
                <a:noFill/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318836" y="3748734"/>
            <a:ext cx="616857" cy="604622"/>
          </a:xfrm>
          <a:prstGeom prst="rect">
            <a:avLst/>
          </a:prstGeom>
          <a:solidFill>
            <a:srgbClr val="4F81BD">
              <a:alpha val="50196"/>
            </a:srgb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000" dirty="0">
              <a:ln w="3175">
                <a:noFill/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latin typeface="Candara" panose="020E0502030303020204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861889" y="4019173"/>
            <a:ext cx="2300911" cy="636494"/>
            <a:chOff x="5229441" y="4259241"/>
            <a:chExt cx="2300911" cy="636494"/>
          </a:xfrm>
        </p:grpSpPr>
        <p:sp>
          <p:nvSpPr>
            <p:cNvPr id="10" name="Text Placeholder 2"/>
            <p:cNvSpPr txBox="1">
              <a:spLocks/>
            </p:cNvSpPr>
            <p:nvPr/>
          </p:nvSpPr>
          <p:spPr>
            <a:xfrm>
              <a:off x="6231645" y="4259241"/>
              <a:ext cx="1298707" cy="636494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rgbClr val="FF388C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3600" b="1" kern="1200" spc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Arial" panose="020B0604020202020204" pitchFamily="34" charset="0"/>
                <a:buChar char="•"/>
                <a:defRPr lang="en-US" sz="3200" kern="1200" dirty="0" smtClean="0">
                  <a:ln w="3175">
                    <a:noFill/>
                    <a:prstDash val="solid"/>
                  </a:ln>
                  <a:solidFill>
                    <a:schemeClr val="accent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bg-BG" sz="2400" kern="1200" dirty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sz="1800" b="0" dirty="0">
                  <a:solidFill>
                    <a:schemeClr val="bg1"/>
                  </a:solidFill>
                </a:rPr>
                <a:t>Отместени кубчета</a:t>
              </a:r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5229441" y="4895735"/>
              <a:ext cx="2300911" cy="0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1138518" y="4353356"/>
            <a:ext cx="2971800" cy="914400"/>
            <a:chOff x="5534241" y="4259241"/>
            <a:chExt cx="2971800" cy="914400"/>
          </a:xfrm>
        </p:grpSpPr>
        <p:sp>
          <p:nvSpPr>
            <p:cNvPr id="15" name="Text Placeholder 2"/>
            <p:cNvSpPr txBox="1">
              <a:spLocks/>
            </p:cNvSpPr>
            <p:nvPr/>
          </p:nvSpPr>
          <p:spPr>
            <a:xfrm>
              <a:off x="5534241" y="4259241"/>
              <a:ext cx="1996111" cy="914400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rgbClr val="FF388C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3600" b="1" kern="1200" spc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Arial" panose="020B0604020202020204" pitchFamily="34" charset="0"/>
                <a:buChar char="•"/>
                <a:defRPr lang="en-US" sz="3200" kern="1200" dirty="0" smtClean="0">
                  <a:ln w="3175">
                    <a:noFill/>
                    <a:prstDash val="solid"/>
                  </a:ln>
                  <a:solidFill>
                    <a:schemeClr val="accent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bg-BG" sz="2400" kern="1200" dirty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bg-BG" sz="1800" b="0" dirty="0">
                  <a:solidFill>
                    <a:schemeClr val="bg1"/>
                  </a:solidFill>
                </a:rPr>
                <a:t>Заради това кубче може да не стане пълна кула</a:t>
              </a:r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5534241" y="5173641"/>
              <a:ext cx="2971800" cy="0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9658919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hlinkClick r:id="rId2"/>
            <a:extLst>
              <a:ext uri="{FF2B5EF4-FFF2-40B4-BE49-F238E27FC236}">
                <a16:creationId xmlns:a16="http://schemas.microsoft.com/office/drawing/2014/main" id="{62A36D35-FD04-475B-9294-CB37F5DE89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443990"/>
            <a:ext cx="7315200" cy="39700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610047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№</a:t>
            </a:r>
            <a:r>
              <a:rPr lang="bg-BG" dirty="0">
                <a:latin typeface="Cambria" panose="02040503050406030204" pitchFamily="18" charset="0"/>
                <a:ea typeface="Cambria" panose="02040503050406030204" pitchFamily="18" charset="0"/>
              </a:rPr>
              <a:t>10</a:t>
            </a:r>
            <a:r>
              <a:rPr lang="bg-BG" dirty="0">
                <a:solidFill>
                  <a:srgbClr val="FF388C"/>
                </a:solidFill>
              </a:rPr>
              <a:t>*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Стрелба с чайници</a:t>
            </a:r>
          </a:p>
          <a:p>
            <a:pPr lvl="1"/>
            <a:r>
              <a:rPr lang="bg-BG" dirty="0"/>
              <a:t>Направете нестабилна стена от кубчета</a:t>
            </a:r>
          </a:p>
          <a:p>
            <a:pPr lvl="1"/>
            <a:r>
              <a:rPr lang="bg-BG" dirty="0"/>
              <a:t>С кликване с мишката да се изстрелват чайници към стената</a:t>
            </a:r>
          </a:p>
          <a:p>
            <a:pPr lvl="1"/>
            <a:r>
              <a:rPr lang="bg-BG" dirty="0"/>
              <a:t>С колко най-малко изстрела ще избутате всички кубчета извън платформата?</a:t>
            </a:r>
          </a:p>
        </p:txBody>
      </p:sp>
    </p:spTree>
    <p:extLst>
      <p:ext uri="{BB962C8B-B14F-4D97-AF65-F5344CB8AC3E}">
        <p14:creationId xmlns:p14="http://schemas.microsoft.com/office/powerpoint/2010/main" val="874587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hlinkClick r:id="rId2"/>
            <a:extLst>
              <a:ext uri="{FF2B5EF4-FFF2-40B4-BE49-F238E27FC236}">
                <a16:creationId xmlns:a16="http://schemas.microsoft.com/office/drawing/2014/main" id="{5BD0A9E3-1F46-4F91-B8D1-ED1CD08E19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443990"/>
            <a:ext cx="7315200" cy="39700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424308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Край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52681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1"/>
            <a:r>
              <a:rPr lang="bg-BG" dirty="0"/>
              <a:t>По възможност ново кубче да се появява след като предходното е паднало</a:t>
            </a:r>
          </a:p>
        </p:txBody>
      </p:sp>
      <p:pic>
        <p:nvPicPr>
          <p:cNvPr id="4" name="Picture 3">
            <a:hlinkClick r:id="rId2"/>
            <a:extLst>
              <a:ext uri="{FF2B5EF4-FFF2-40B4-BE49-F238E27FC236}">
                <a16:creationId xmlns:a16="http://schemas.microsoft.com/office/drawing/2014/main" id="{0BB0A81E-BA76-4ED0-872A-A5BA733010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443990"/>
            <a:ext cx="7315200" cy="39700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7199547"/>
      </p:ext>
    </p:extLst>
  </p:cSld>
  <p:clrMapOvr>
    <a:masterClrMapping/>
  </p:clrMapOvr>
  <p:transition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№</a:t>
            </a:r>
            <a:r>
              <a:rPr lang="bg-BG" dirty="0"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Ветровит ден</a:t>
            </a:r>
          </a:p>
          <a:p>
            <a:pPr lvl="1"/>
            <a:r>
              <a:rPr lang="bg-BG" dirty="0"/>
              <a:t>Моделирайте простор с няколко дрехи</a:t>
            </a:r>
          </a:p>
          <a:p>
            <a:pPr lvl="1"/>
            <a:r>
              <a:rPr lang="bg-BG" dirty="0"/>
              <a:t>Дрехите периодично се полюшват от порив на вятъра</a:t>
            </a:r>
          </a:p>
          <a:p>
            <a:pPr lvl="1"/>
            <a:r>
              <a:rPr lang="bg-BG" dirty="0"/>
              <a:t>Когато няма вятър люлеенето затихва</a:t>
            </a:r>
          </a:p>
        </p:txBody>
      </p:sp>
    </p:spTree>
    <p:extLst>
      <p:ext uri="{BB962C8B-B14F-4D97-AF65-F5344CB8AC3E}">
        <p14:creationId xmlns:p14="http://schemas.microsoft.com/office/powerpoint/2010/main" val="2245412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hlinkClick r:id="rId2"/>
            <a:extLst>
              <a:ext uri="{FF2B5EF4-FFF2-40B4-BE49-F238E27FC236}">
                <a16:creationId xmlns:a16="http://schemas.microsoft.com/office/drawing/2014/main" id="{DE9A3903-4938-402E-8A12-A156A05292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443990"/>
            <a:ext cx="7315200" cy="39700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21169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№</a:t>
            </a:r>
            <a:r>
              <a:rPr lang="bg-BG" dirty="0">
                <a:latin typeface="Cambria" panose="02040503050406030204" pitchFamily="18" charset="0"/>
                <a:ea typeface="Cambria" panose="02040503050406030204" pitchFamily="18" charset="0"/>
              </a:rPr>
              <a:t>3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Накланяща се платформа</a:t>
            </a:r>
          </a:p>
          <a:p>
            <a:pPr lvl="1"/>
            <a:r>
              <a:rPr lang="bg-BG" dirty="0"/>
              <a:t>Платформа с топка върху нея</a:t>
            </a:r>
          </a:p>
          <a:p>
            <a:pPr lvl="1"/>
            <a:r>
              <a:rPr lang="bg-BG" dirty="0"/>
              <a:t>Хоризонталното положение на мишката определя наклона на платформата</a:t>
            </a:r>
          </a:p>
          <a:p>
            <a:pPr lvl="1"/>
            <a:r>
              <a:rPr lang="bg-BG" dirty="0"/>
              <a:t>Така чрез накланяне, може да се играе с топката – да се удря силно, да се мести отляво вдясно и т.н.</a:t>
            </a:r>
          </a:p>
        </p:txBody>
      </p:sp>
      <p:sp>
        <p:nvSpPr>
          <p:cNvPr id="4" name="Rectangle 3"/>
          <p:cNvSpPr/>
          <p:nvPr/>
        </p:nvSpPr>
        <p:spPr>
          <a:xfrm>
            <a:off x="1828800" y="5468471"/>
            <a:ext cx="6400800" cy="304800"/>
          </a:xfrm>
          <a:prstGeom prst="rect">
            <a:avLst/>
          </a:prstGeom>
          <a:solidFill>
            <a:srgbClr val="4F81BD">
              <a:alpha val="50196"/>
            </a:srgb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000">
              <a:ln w="3175">
                <a:noFill/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5867400" y="4621306"/>
            <a:ext cx="838200" cy="838200"/>
          </a:xfrm>
          <a:prstGeom prst="ellipse">
            <a:avLst/>
          </a:prstGeom>
          <a:solidFill>
            <a:srgbClr val="FF388C">
              <a:alpha val="50196"/>
            </a:srgbClr>
          </a:solidFill>
          <a:ln w="3175">
            <a:solidFill>
              <a:srgbClr val="FF38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000">
              <a:ln w="3175">
                <a:noFill/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7" name="Arc 6"/>
          <p:cNvSpPr/>
          <p:nvPr/>
        </p:nvSpPr>
        <p:spPr>
          <a:xfrm>
            <a:off x="1546412" y="5081868"/>
            <a:ext cx="914400" cy="1066800"/>
          </a:xfrm>
          <a:prstGeom prst="arc">
            <a:avLst>
              <a:gd name="adj1" fmla="val 7161466"/>
              <a:gd name="adj2" fmla="val 14510956"/>
            </a:avLst>
          </a:prstGeom>
          <a:ln w="3175"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" name="Arc 7"/>
          <p:cNvSpPr/>
          <p:nvPr/>
        </p:nvSpPr>
        <p:spPr>
          <a:xfrm rot="10800000">
            <a:off x="7579659" y="5081868"/>
            <a:ext cx="914400" cy="1066800"/>
          </a:xfrm>
          <a:prstGeom prst="arc">
            <a:avLst>
              <a:gd name="adj1" fmla="val 7161466"/>
              <a:gd name="adj2" fmla="val 14510956"/>
            </a:avLst>
          </a:prstGeom>
          <a:ln w="3175"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10" name="Straight Connector 9"/>
          <p:cNvCxnSpPr/>
          <p:nvPr/>
        </p:nvCxnSpPr>
        <p:spPr>
          <a:xfrm>
            <a:off x="6705600" y="5017994"/>
            <a:ext cx="685800" cy="0"/>
          </a:xfrm>
          <a:prstGeom prst="line">
            <a:avLst/>
          </a:prstGeom>
          <a:ln w="3175">
            <a:solidFill>
              <a:srgbClr val="FF388C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181600" y="5040406"/>
            <a:ext cx="685800" cy="0"/>
          </a:xfrm>
          <a:prstGeom prst="line">
            <a:avLst/>
          </a:prstGeom>
          <a:ln w="3175">
            <a:solidFill>
              <a:srgbClr val="FF388C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2090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hlinkClick r:id="rId2"/>
            <a:extLst>
              <a:ext uri="{FF2B5EF4-FFF2-40B4-BE49-F238E27FC236}">
                <a16:creationId xmlns:a16="http://schemas.microsoft.com/office/drawing/2014/main" id="{C3D9ADF3-3341-4AD0-A663-23301AE501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443990"/>
            <a:ext cx="7315200" cy="39700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09753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№</a:t>
            </a:r>
            <a:r>
              <a:rPr lang="bg-BG" dirty="0">
                <a:latin typeface="Cambria" panose="02040503050406030204" pitchFamily="18" charset="0"/>
                <a:ea typeface="Cambria" panose="02040503050406030204" pitchFamily="18" charset="0"/>
              </a:rPr>
              <a:t>4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Обсебени кубчета</a:t>
            </a:r>
          </a:p>
          <a:p>
            <a:pPr lvl="1"/>
            <a:r>
              <a:rPr lang="bg-BG" dirty="0"/>
              <a:t>Десетина кубчета са в стая с прозрачни стени</a:t>
            </a:r>
          </a:p>
          <a:p>
            <a:pPr lvl="1"/>
            <a:r>
              <a:rPr lang="bg-BG" dirty="0"/>
              <a:t>Движението им да е като че ли са обсебени: периодично гравитацията се сменя в посока на произволно избран връх на стаята</a:t>
            </a:r>
          </a:p>
          <a:p>
            <a:endParaRPr lang="bg-BG" dirty="0"/>
          </a:p>
        </p:txBody>
      </p:sp>
      <p:sp>
        <p:nvSpPr>
          <p:cNvPr id="4" name="Rectangle 3"/>
          <p:cNvSpPr/>
          <p:nvPr/>
        </p:nvSpPr>
        <p:spPr>
          <a:xfrm>
            <a:off x="1600200" y="4622943"/>
            <a:ext cx="1524000" cy="1524000"/>
          </a:xfrm>
          <a:prstGeom prst="rect">
            <a:avLst/>
          </a:prstGeom>
          <a:solidFill>
            <a:srgbClr val="4F81BD">
              <a:alpha val="50196"/>
            </a:srgb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000">
              <a:ln w="3175">
                <a:noFill/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14600" y="5727843"/>
            <a:ext cx="419100" cy="419100"/>
          </a:xfrm>
          <a:prstGeom prst="rect">
            <a:avLst/>
          </a:prstGeom>
          <a:solidFill>
            <a:srgbClr val="FF388C">
              <a:alpha val="50196"/>
            </a:srgbClr>
          </a:solidFill>
          <a:ln w="3175">
            <a:solidFill>
              <a:srgbClr val="FF38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000">
              <a:ln w="3175">
                <a:noFill/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3009900" y="6032643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" name="Rectangle 6"/>
          <p:cNvSpPr/>
          <p:nvPr/>
        </p:nvSpPr>
        <p:spPr>
          <a:xfrm rot="985855">
            <a:off x="2648526" y="5276991"/>
            <a:ext cx="419100" cy="419100"/>
          </a:xfrm>
          <a:prstGeom prst="rect">
            <a:avLst/>
          </a:prstGeom>
          <a:solidFill>
            <a:srgbClr val="FF388C">
              <a:alpha val="50196"/>
            </a:srgbClr>
          </a:solidFill>
          <a:ln w="3175">
            <a:solidFill>
              <a:srgbClr val="FF38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000">
              <a:ln w="3175">
                <a:noFill/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905000" y="5727843"/>
            <a:ext cx="419100" cy="419100"/>
          </a:xfrm>
          <a:prstGeom prst="rect">
            <a:avLst/>
          </a:prstGeom>
          <a:solidFill>
            <a:srgbClr val="FF388C">
              <a:alpha val="50196"/>
            </a:srgbClr>
          </a:solidFill>
          <a:ln w="3175">
            <a:solidFill>
              <a:srgbClr val="FF38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000">
              <a:ln w="3175">
                <a:noFill/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581400" y="4622943"/>
            <a:ext cx="1524000" cy="1524000"/>
          </a:xfrm>
          <a:prstGeom prst="rect">
            <a:avLst/>
          </a:prstGeom>
          <a:solidFill>
            <a:srgbClr val="4F81BD">
              <a:alpha val="50196"/>
            </a:srgb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000">
              <a:ln w="3175">
                <a:noFill/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 rot="20990255">
            <a:off x="4031456" y="5080144"/>
            <a:ext cx="419100" cy="419100"/>
          </a:xfrm>
          <a:prstGeom prst="rect">
            <a:avLst/>
          </a:prstGeom>
          <a:solidFill>
            <a:srgbClr val="FF388C">
              <a:alpha val="50196"/>
            </a:srgbClr>
          </a:solidFill>
          <a:ln w="3175">
            <a:solidFill>
              <a:srgbClr val="FF38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000">
              <a:ln w="3175">
                <a:noFill/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3467100" y="4508643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3" name="Rectangle 12"/>
          <p:cNvSpPr/>
          <p:nvPr/>
        </p:nvSpPr>
        <p:spPr>
          <a:xfrm>
            <a:off x="4125996" y="4623820"/>
            <a:ext cx="419100" cy="419100"/>
          </a:xfrm>
          <a:prstGeom prst="rect">
            <a:avLst/>
          </a:prstGeom>
          <a:solidFill>
            <a:srgbClr val="FF388C">
              <a:alpha val="50196"/>
            </a:srgbClr>
          </a:solidFill>
          <a:ln w="3175">
            <a:solidFill>
              <a:srgbClr val="FF38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000">
              <a:ln w="3175">
                <a:noFill/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 rot="1248175">
            <a:off x="3646870" y="4687264"/>
            <a:ext cx="419100" cy="419100"/>
          </a:xfrm>
          <a:prstGeom prst="rect">
            <a:avLst/>
          </a:prstGeom>
          <a:solidFill>
            <a:srgbClr val="FF388C">
              <a:alpha val="50196"/>
            </a:srgbClr>
          </a:solidFill>
          <a:ln w="3175">
            <a:solidFill>
              <a:srgbClr val="FF38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000">
              <a:ln w="3175">
                <a:noFill/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562600" y="4622943"/>
            <a:ext cx="1524000" cy="1524000"/>
          </a:xfrm>
          <a:prstGeom prst="rect">
            <a:avLst/>
          </a:prstGeom>
          <a:solidFill>
            <a:srgbClr val="4F81BD">
              <a:alpha val="50196"/>
            </a:srgb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000">
              <a:ln w="3175">
                <a:noFill/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795963" y="4627705"/>
            <a:ext cx="419100" cy="419100"/>
          </a:xfrm>
          <a:prstGeom prst="rect">
            <a:avLst/>
          </a:prstGeom>
          <a:solidFill>
            <a:srgbClr val="FF388C">
              <a:alpha val="50196"/>
            </a:srgbClr>
          </a:solidFill>
          <a:ln w="3175">
            <a:solidFill>
              <a:srgbClr val="FF38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000">
              <a:ln w="3175">
                <a:noFill/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6972300" y="4495800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8" name="Rectangle 17"/>
          <p:cNvSpPr/>
          <p:nvPr/>
        </p:nvSpPr>
        <p:spPr>
          <a:xfrm rot="20767760">
            <a:off x="6620451" y="5007910"/>
            <a:ext cx="419100" cy="419100"/>
          </a:xfrm>
          <a:prstGeom prst="rect">
            <a:avLst/>
          </a:prstGeom>
          <a:solidFill>
            <a:srgbClr val="FF388C">
              <a:alpha val="50196"/>
            </a:srgbClr>
          </a:solidFill>
          <a:ln w="3175">
            <a:solidFill>
              <a:srgbClr val="FF38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000">
              <a:ln w="3175">
                <a:noFill/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222207" y="4625325"/>
            <a:ext cx="419100" cy="419100"/>
          </a:xfrm>
          <a:prstGeom prst="rect">
            <a:avLst/>
          </a:prstGeom>
          <a:solidFill>
            <a:srgbClr val="FF388C">
              <a:alpha val="50196"/>
            </a:srgbClr>
          </a:solidFill>
          <a:ln w="3175">
            <a:solidFill>
              <a:srgbClr val="FF38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000">
              <a:ln w="3175">
                <a:noFill/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latin typeface="Candara" panose="020E0502030303020204" pitchFamily="34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7002632" y="5486400"/>
            <a:ext cx="1684168" cy="636494"/>
            <a:chOff x="5884284" y="4259241"/>
            <a:chExt cx="1684168" cy="636494"/>
          </a:xfrm>
        </p:grpSpPr>
        <p:sp>
          <p:nvSpPr>
            <p:cNvPr id="21" name="Text Placeholder 2"/>
            <p:cNvSpPr txBox="1">
              <a:spLocks/>
            </p:cNvSpPr>
            <p:nvPr/>
          </p:nvSpPr>
          <p:spPr>
            <a:xfrm>
              <a:off x="6231645" y="4259241"/>
              <a:ext cx="1336807" cy="636494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rgbClr val="FF388C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3600" b="1" kern="1200" spc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Arial" panose="020B0604020202020204" pitchFamily="34" charset="0"/>
                <a:buChar char="•"/>
                <a:defRPr lang="en-US" sz="3200" kern="1200" dirty="0" smtClean="0">
                  <a:ln w="3175">
                    <a:noFill/>
                    <a:prstDash val="solid"/>
                  </a:ln>
                  <a:solidFill>
                    <a:schemeClr val="accent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bg-BG" sz="2400" kern="1200" dirty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sz="1800" b="0" dirty="0">
                  <a:solidFill>
                    <a:schemeClr val="bg1"/>
                  </a:solidFill>
                </a:rPr>
                <a:t>Посока на гравитация</a:t>
              </a:r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5884284" y="4259241"/>
              <a:ext cx="1684168" cy="0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0" name="Group 39"/>
          <p:cNvGrpSpPr/>
          <p:nvPr/>
        </p:nvGrpSpPr>
        <p:grpSpPr>
          <a:xfrm rot="2700000">
            <a:off x="6056069" y="4968452"/>
            <a:ext cx="1095375" cy="270312"/>
            <a:chOff x="57150" y="4880534"/>
            <a:chExt cx="1095375" cy="270312"/>
          </a:xfrm>
        </p:grpSpPr>
        <p:cxnSp>
          <p:nvCxnSpPr>
            <p:cNvPr id="26" name="Straight Arrow Connector 25"/>
            <p:cNvCxnSpPr/>
            <p:nvPr/>
          </p:nvCxnSpPr>
          <p:spPr>
            <a:xfrm flipV="1">
              <a:off x="676275" y="4880534"/>
              <a:ext cx="0" cy="270312"/>
            </a:xfrm>
            <a:prstGeom prst="straightConnector1">
              <a:avLst/>
            </a:prstGeom>
            <a:ln w="3175">
              <a:solidFill>
                <a:srgbClr val="000000">
                  <a:alpha val="50196"/>
                </a:srgbClr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V="1">
              <a:off x="838200" y="4880534"/>
              <a:ext cx="0" cy="270312"/>
            </a:xfrm>
            <a:prstGeom prst="straightConnector1">
              <a:avLst/>
            </a:prstGeom>
            <a:ln w="3175">
              <a:solidFill>
                <a:srgbClr val="000000">
                  <a:alpha val="50196"/>
                </a:srgbClr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V="1">
              <a:off x="990600" y="4880534"/>
              <a:ext cx="0" cy="270312"/>
            </a:xfrm>
            <a:prstGeom prst="straightConnector1">
              <a:avLst/>
            </a:prstGeom>
            <a:ln w="3175">
              <a:solidFill>
                <a:srgbClr val="000000">
                  <a:alpha val="50196"/>
                </a:srgbClr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V="1">
              <a:off x="1152525" y="4880534"/>
              <a:ext cx="0" cy="270312"/>
            </a:xfrm>
            <a:prstGeom prst="straightConnector1">
              <a:avLst/>
            </a:prstGeom>
            <a:ln w="3175">
              <a:solidFill>
                <a:srgbClr val="000000">
                  <a:alpha val="50196"/>
                </a:srgbClr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flipV="1">
              <a:off x="57150" y="4880534"/>
              <a:ext cx="0" cy="270312"/>
            </a:xfrm>
            <a:prstGeom prst="straightConnector1">
              <a:avLst/>
            </a:prstGeom>
            <a:ln w="3175">
              <a:solidFill>
                <a:srgbClr val="000000">
                  <a:alpha val="50196"/>
                </a:srgbClr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flipV="1">
              <a:off x="219075" y="4880534"/>
              <a:ext cx="0" cy="270312"/>
            </a:xfrm>
            <a:prstGeom prst="straightConnector1">
              <a:avLst/>
            </a:prstGeom>
            <a:ln w="3175">
              <a:solidFill>
                <a:srgbClr val="000000">
                  <a:alpha val="50196"/>
                </a:srgbClr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flipV="1">
              <a:off x="371475" y="4880534"/>
              <a:ext cx="0" cy="270312"/>
            </a:xfrm>
            <a:prstGeom prst="straightConnector1">
              <a:avLst/>
            </a:prstGeom>
            <a:ln w="3175">
              <a:solidFill>
                <a:srgbClr val="000000">
                  <a:alpha val="50196"/>
                </a:srgbClr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flipV="1">
              <a:off x="533400" y="4880534"/>
              <a:ext cx="0" cy="270312"/>
            </a:xfrm>
            <a:prstGeom prst="straightConnector1">
              <a:avLst/>
            </a:prstGeom>
            <a:ln w="3175">
              <a:solidFill>
                <a:srgbClr val="000000">
                  <a:alpha val="50196"/>
                </a:srgbClr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 rot="18900000">
            <a:off x="3514565" y="4969270"/>
            <a:ext cx="1095375" cy="270312"/>
            <a:chOff x="57150" y="4880534"/>
            <a:chExt cx="1095375" cy="270312"/>
          </a:xfrm>
        </p:grpSpPr>
        <p:cxnSp>
          <p:nvCxnSpPr>
            <p:cNvPr id="42" name="Straight Arrow Connector 41"/>
            <p:cNvCxnSpPr/>
            <p:nvPr/>
          </p:nvCxnSpPr>
          <p:spPr>
            <a:xfrm flipV="1">
              <a:off x="676275" y="4880534"/>
              <a:ext cx="0" cy="270312"/>
            </a:xfrm>
            <a:prstGeom prst="straightConnector1">
              <a:avLst/>
            </a:prstGeom>
            <a:ln w="3175">
              <a:solidFill>
                <a:srgbClr val="000000">
                  <a:alpha val="50196"/>
                </a:srgbClr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flipV="1">
              <a:off x="838200" y="4880534"/>
              <a:ext cx="0" cy="270312"/>
            </a:xfrm>
            <a:prstGeom prst="straightConnector1">
              <a:avLst/>
            </a:prstGeom>
            <a:ln w="3175">
              <a:solidFill>
                <a:srgbClr val="000000">
                  <a:alpha val="50196"/>
                </a:srgbClr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flipV="1">
              <a:off x="990600" y="4880534"/>
              <a:ext cx="0" cy="270312"/>
            </a:xfrm>
            <a:prstGeom prst="straightConnector1">
              <a:avLst/>
            </a:prstGeom>
            <a:ln w="3175">
              <a:solidFill>
                <a:srgbClr val="000000">
                  <a:alpha val="50196"/>
                </a:srgbClr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flipV="1">
              <a:off x="1152525" y="4880534"/>
              <a:ext cx="0" cy="270312"/>
            </a:xfrm>
            <a:prstGeom prst="straightConnector1">
              <a:avLst/>
            </a:prstGeom>
            <a:ln w="3175">
              <a:solidFill>
                <a:srgbClr val="000000">
                  <a:alpha val="50196"/>
                </a:srgbClr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 flipV="1">
              <a:off x="57150" y="4880534"/>
              <a:ext cx="0" cy="270312"/>
            </a:xfrm>
            <a:prstGeom prst="straightConnector1">
              <a:avLst/>
            </a:prstGeom>
            <a:ln w="3175">
              <a:solidFill>
                <a:srgbClr val="000000">
                  <a:alpha val="50196"/>
                </a:srgbClr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flipV="1">
              <a:off x="219075" y="4880534"/>
              <a:ext cx="0" cy="270312"/>
            </a:xfrm>
            <a:prstGeom prst="straightConnector1">
              <a:avLst/>
            </a:prstGeom>
            <a:ln w="3175">
              <a:solidFill>
                <a:srgbClr val="000000">
                  <a:alpha val="50196"/>
                </a:srgbClr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 flipV="1">
              <a:off x="371475" y="4880534"/>
              <a:ext cx="0" cy="270312"/>
            </a:xfrm>
            <a:prstGeom prst="straightConnector1">
              <a:avLst/>
            </a:prstGeom>
            <a:ln w="3175">
              <a:solidFill>
                <a:srgbClr val="000000">
                  <a:alpha val="50196"/>
                </a:srgbClr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flipV="1">
              <a:off x="533400" y="4880534"/>
              <a:ext cx="0" cy="270312"/>
            </a:xfrm>
            <a:prstGeom prst="straightConnector1">
              <a:avLst/>
            </a:prstGeom>
            <a:ln w="3175">
              <a:solidFill>
                <a:srgbClr val="000000">
                  <a:alpha val="50196"/>
                </a:srgbClr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 rot="8100000">
            <a:off x="2095947" y="5530526"/>
            <a:ext cx="1095375" cy="270312"/>
            <a:chOff x="57150" y="4880534"/>
            <a:chExt cx="1095375" cy="270312"/>
          </a:xfrm>
        </p:grpSpPr>
        <p:cxnSp>
          <p:nvCxnSpPr>
            <p:cNvPr id="52" name="Straight Arrow Connector 51"/>
            <p:cNvCxnSpPr/>
            <p:nvPr/>
          </p:nvCxnSpPr>
          <p:spPr>
            <a:xfrm flipV="1">
              <a:off x="676275" y="4880534"/>
              <a:ext cx="0" cy="270312"/>
            </a:xfrm>
            <a:prstGeom prst="straightConnector1">
              <a:avLst/>
            </a:prstGeom>
            <a:ln w="3175">
              <a:solidFill>
                <a:srgbClr val="000000">
                  <a:alpha val="50196"/>
                </a:srgbClr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 flipV="1">
              <a:off x="838200" y="4880534"/>
              <a:ext cx="0" cy="270312"/>
            </a:xfrm>
            <a:prstGeom prst="straightConnector1">
              <a:avLst/>
            </a:prstGeom>
            <a:ln w="3175">
              <a:solidFill>
                <a:srgbClr val="000000">
                  <a:alpha val="50196"/>
                </a:srgbClr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 flipV="1">
              <a:off x="990600" y="4880534"/>
              <a:ext cx="0" cy="270312"/>
            </a:xfrm>
            <a:prstGeom prst="straightConnector1">
              <a:avLst/>
            </a:prstGeom>
            <a:ln w="3175">
              <a:solidFill>
                <a:srgbClr val="000000">
                  <a:alpha val="50196"/>
                </a:srgbClr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 flipV="1">
              <a:off x="1152525" y="4880534"/>
              <a:ext cx="0" cy="270312"/>
            </a:xfrm>
            <a:prstGeom prst="straightConnector1">
              <a:avLst/>
            </a:prstGeom>
            <a:ln w="3175">
              <a:solidFill>
                <a:srgbClr val="000000">
                  <a:alpha val="50196"/>
                </a:srgbClr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flipV="1">
              <a:off x="57150" y="4880534"/>
              <a:ext cx="0" cy="270312"/>
            </a:xfrm>
            <a:prstGeom prst="straightConnector1">
              <a:avLst/>
            </a:prstGeom>
            <a:ln w="3175">
              <a:solidFill>
                <a:srgbClr val="000000">
                  <a:alpha val="50196"/>
                </a:srgbClr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 flipV="1">
              <a:off x="219075" y="4880534"/>
              <a:ext cx="0" cy="270312"/>
            </a:xfrm>
            <a:prstGeom prst="straightConnector1">
              <a:avLst/>
            </a:prstGeom>
            <a:ln w="3175">
              <a:solidFill>
                <a:srgbClr val="000000">
                  <a:alpha val="50196"/>
                </a:srgbClr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 flipV="1">
              <a:off x="371475" y="4880534"/>
              <a:ext cx="0" cy="270312"/>
            </a:xfrm>
            <a:prstGeom prst="straightConnector1">
              <a:avLst/>
            </a:prstGeom>
            <a:ln w="3175">
              <a:solidFill>
                <a:srgbClr val="000000">
                  <a:alpha val="50196"/>
                </a:srgbClr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 flipV="1">
              <a:off x="533400" y="4880534"/>
              <a:ext cx="0" cy="270312"/>
            </a:xfrm>
            <a:prstGeom prst="straightConnector1">
              <a:avLst/>
            </a:prstGeom>
            <a:ln w="3175">
              <a:solidFill>
                <a:srgbClr val="000000">
                  <a:alpha val="50196"/>
                </a:srgbClr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8A8E8D44-3E49-4BC5-863B-F09A82D5D85E}"/>
              </a:ext>
            </a:extLst>
          </p:cNvPr>
          <p:cNvGrpSpPr/>
          <p:nvPr/>
        </p:nvGrpSpPr>
        <p:grpSpPr>
          <a:xfrm>
            <a:off x="7191979" y="4606950"/>
            <a:ext cx="1494822" cy="661670"/>
            <a:chOff x="7136106" y="4259242"/>
            <a:chExt cx="1494822" cy="661670"/>
          </a:xfrm>
        </p:grpSpPr>
        <p:sp>
          <p:nvSpPr>
            <p:cNvPr id="60" name="Text Placeholder 2">
              <a:extLst>
                <a:ext uri="{FF2B5EF4-FFF2-40B4-BE49-F238E27FC236}">
                  <a16:creationId xmlns:a16="http://schemas.microsoft.com/office/drawing/2014/main" id="{A399CE65-56D8-4CFE-B586-B9BE8C015BE8}"/>
                </a:ext>
              </a:extLst>
            </p:cNvPr>
            <p:cNvSpPr txBox="1">
              <a:spLocks/>
            </p:cNvSpPr>
            <p:nvPr/>
          </p:nvSpPr>
          <p:spPr>
            <a:xfrm>
              <a:off x="7688051" y="4259242"/>
              <a:ext cx="942877" cy="661670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rgbClr val="FF388C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3600" b="1" kern="1200" spc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Arial" panose="020B0604020202020204" pitchFamily="34" charset="0"/>
                <a:buChar char="•"/>
                <a:defRPr lang="en-US" sz="3200" kern="1200" dirty="0" smtClean="0">
                  <a:ln w="3175">
                    <a:noFill/>
                    <a:prstDash val="solid"/>
                  </a:ln>
                  <a:solidFill>
                    <a:schemeClr val="accent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bg-BG" sz="2400" kern="1200" dirty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sz="1800" b="0" dirty="0">
                  <a:solidFill>
                    <a:schemeClr val="bg1"/>
                  </a:solidFill>
                </a:rPr>
                <a:t>Избран връх</a:t>
              </a:r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CE81402D-102A-4599-98E4-312D892C749D}"/>
                </a:ext>
              </a:extLst>
            </p:cNvPr>
            <p:cNvCxnSpPr>
              <a:cxnSpLocks/>
            </p:cNvCxnSpPr>
            <p:nvPr/>
          </p:nvCxnSpPr>
          <p:spPr>
            <a:xfrm>
              <a:off x="7136106" y="4259243"/>
              <a:ext cx="1494821" cy="13813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97892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hlinkClick r:id="rId2"/>
            <a:extLst>
              <a:ext uri="{FF2B5EF4-FFF2-40B4-BE49-F238E27FC236}">
                <a16:creationId xmlns:a16="http://schemas.microsoft.com/office/drawing/2014/main" id="{8FBDE923-7E9E-422B-8535-4F4F80F085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447800"/>
            <a:ext cx="7308179" cy="396621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6675082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ARV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F81BD"/>
      </a:hlink>
      <a:folHlink>
        <a:srgbClr val="4F81B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11800</TotalTime>
  <Words>396</Words>
  <Application>Microsoft Office PowerPoint</Application>
  <PresentationFormat>On-screen Show (4:3)</PresentationFormat>
  <Paragraphs>60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Arial</vt:lpstr>
      <vt:lpstr>Arial Black</vt:lpstr>
      <vt:lpstr>Calibri</vt:lpstr>
      <vt:lpstr>Calibri Light</vt:lpstr>
      <vt:lpstr>Cambria</vt:lpstr>
      <vt:lpstr>Candara</vt:lpstr>
      <vt:lpstr>Verdana</vt:lpstr>
      <vt:lpstr>Wingdings</vt:lpstr>
      <vt:lpstr>Wingdings 2</vt:lpstr>
      <vt:lpstr>Custom Design</vt:lpstr>
      <vt:lpstr>проф. д-р Павел Бойчев    КИТ-ФМИ-СУ    2024</vt:lpstr>
      <vt:lpstr>Задача №1</vt:lpstr>
      <vt:lpstr>PowerPoint Presentation</vt:lpstr>
      <vt:lpstr>Задача №2</vt:lpstr>
      <vt:lpstr>PowerPoint Presentation</vt:lpstr>
      <vt:lpstr>Задача №3</vt:lpstr>
      <vt:lpstr>PowerPoint Presentation</vt:lpstr>
      <vt:lpstr>Задача №4</vt:lpstr>
      <vt:lpstr>PowerPoint Presentation</vt:lpstr>
      <vt:lpstr>Задача №5</vt:lpstr>
      <vt:lpstr>PowerPoint Presentation</vt:lpstr>
      <vt:lpstr>PowerPoint Presentation</vt:lpstr>
      <vt:lpstr>Задача №6</vt:lpstr>
      <vt:lpstr>PowerPoint Presentation</vt:lpstr>
      <vt:lpstr>Задача №7*</vt:lpstr>
      <vt:lpstr>PowerPoint Presentation</vt:lpstr>
      <vt:lpstr>Задача №8***</vt:lpstr>
      <vt:lpstr>PowerPoint Presentation</vt:lpstr>
      <vt:lpstr>Задача №9*</vt:lpstr>
      <vt:lpstr>PowerPoint Presentation</vt:lpstr>
      <vt:lpstr>Задача №10*</vt:lpstr>
      <vt:lpstr>PowerPoint Presentation</vt:lpstr>
      <vt:lpstr>PowerPoint Presentation</vt:lpstr>
    </vt:vector>
  </TitlesOfParts>
  <Company>FMI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проф. д-р Павел Бойчев    КИТ-ФМИ-СУ    2022</dc:title>
  <dc:creator>Pavel Boytchev</dc:creator>
  <cp:lastModifiedBy>Pavel Boytchev</cp:lastModifiedBy>
  <cp:revision>585</cp:revision>
  <dcterms:created xsi:type="dcterms:W3CDTF">2013-12-13T09:03:57Z</dcterms:created>
  <dcterms:modified xsi:type="dcterms:W3CDTF">2024-03-27T19:19:40Z</dcterms:modified>
</cp:coreProperties>
</file>