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5"/>
  </p:notesMasterIdLst>
  <p:sldIdLst>
    <p:sldId id="379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00FF"/>
    <a:srgbClr val="FFCC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8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20.2.2024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20.2.2024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oytchev.github.io/CourseVAX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s/S0105-rotation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olutions/S0106-reverse-rotation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s/S0107-forward-backward-rotation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s/S0108-complex-rotation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et.webgl.or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olutions/S0109-rotation-90-90-90.html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Solutions/S0110-swing-rotation.htm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et.webgl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examples/" TargetMode="External"/><Relationship Id="rId2" Type="http://schemas.openxmlformats.org/officeDocument/2006/relationships/hyperlink" Target="https://threej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hreejs.org/do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hreejs.org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hreejs.org/examples/#webgl_animation_keyframe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hreejs.org/docs/index.html#api/en/geometries/BoxGeometry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CourseVAX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 err="1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</a:t>
            </a:r>
            <a:r>
              <a:rPr lang="en-US" dirty="0"/>
              <a:t>2</a:t>
            </a:r>
            <a:r>
              <a:rPr lang="bg-BG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dirty="0"/>
              <a:t>Решения на задачите</a:t>
            </a:r>
            <a:endParaRPr lang="bg-BG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dirty="0">
                <a:latin typeface="Calibri Light" panose="020F0302020204030204" pitchFamily="34" charset="0"/>
              </a:rPr>
              <a:t>Тема №1</a:t>
            </a:r>
          </a:p>
        </p:txBody>
      </p:sp>
    </p:spTree>
    <p:extLst>
      <p:ext uri="{BB962C8B-B14F-4D97-AF65-F5344CB8AC3E}">
        <p14:creationId xmlns:p14="http://schemas.microsoft.com/office/powerpoint/2010/main" val="301745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Страница с качени примери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B767AD3A-D378-444D-A6F6-CBAAA17E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575816"/>
            <a:ext cx="7308182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811217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Въртящ се куб</a:t>
            </a:r>
          </a:p>
          <a:p>
            <a:pPr lvl="1"/>
            <a:r>
              <a:rPr lang="bg-BG" dirty="0"/>
              <a:t>Има достатъчно много онлайн примери за въртящ се куб с </a:t>
            </a:r>
            <a:r>
              <a:rPr lang="en-US" dirty="0"/>
              <a:t>Three.js</a:t>
            </a:r>
          </a:p>
          <a:p>
            <a:pPr lvl="1"/>
            <a:r>
              <a:rPr lang="bg-BG" dirty="0"/>
              <a:t>Това е </a:t>
            </a:r>
            <a:r>
              <a:rPr lang="en-US" dirty="0"/>
              <a:t>hello-world</a:t>
            </a:r>
            <a:r>
              <a:rPr lang="bg-BG" dirty="0"/>
              <a:t> еквивалентът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 </a:t>
            </a:r>
            <a:r>
              <a:rPr lang="bg-BG" dirty="0"/>
              <a:t>графика</a:t>
            </a:r>
          </a:p>
          <a:p>
            <a:pPr lvl="1"/>
            <a:r>
              <a:rPr lang="bg-BG" dirty="0"/>
              <a:t>При затруднения, вижте лекциите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2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Може да не е идентичен с този от лекцията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0D7BC44B-222C-492F-B928-274680BE50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8012572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Обратно въртене</a:t>
            </a:r>
          </a:p>
          <a:p>
            <a:pPr lvl="1"/>
            <a:r>
              <a:rPr lang="bg-BG" dirty="0"/>
              <a:t>Сменяме знака на ъгъла на въртене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Равносилно на връщане в миналото</a:t>
            </a:r>
          </a:p>
          <a:p>
            <a:pPr lvl="1"/>
            <a:r>
              <a:rPr lang="bg-BG" dirty="0"/>
              <a:t>Или пък на време, което върви назад</a:t>
            </a:r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8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Върти се в обратна посока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04A6510A-758F-4242-9D4F-D05FA8294BD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826606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 </a:t>
            </a:r>
            <a:r>
              <a:rPr lang="bg-BG" dirty="0"/>
              <a:t>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Въртене напред-назад</a:t>
                </a:r>
              </a:p>
              <a:p>
                <a:pPr lvl="1"/>
                <a:r>
                  <a:rPr lang="bg-BG" dirty="0"/>
                  <a:t>Ъгълът 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bg-BG" dirty="0"/>
                  <a:t>от времето</a:t>
                </a:r>
              </a:p>
              <a:p>
                <a:pPr lvl="1"/>
                <a:r>
                  <a:rPr lang="bg-BG" dirty="0"/>
                  <a:t>В </a:t>
                </a:r>
                <a:r>
                  <a:rPr lang="en-US" dirty="0"/>
                  <a:t>JavaScript </a:t>
                </a:r>
                <a:r>
                  <a:rPr lang="bg-BG" dirty="0"/>
                  <a:t>функцията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sin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⁡(…)</m:t>
                    </m:r>
                  </m:oMath>
                </a14:m>
                <a:r>
                  <a:rPr lang="bg-BG" dirty="0"/>
                  <a:t> е в </a:t>
                </a:r>
                <a:r>
                  <a:rPr lang="en-US" dirty="0">
                    <a:solidFill>
                      <a:srgbClr val="FF388C"/>
                    </a:solidFill>
                  </a:rPr>
                  <a:t>Math</a:t>
                </a:r>
                <a:r>
                  <a:rPr lang="en-US" dirty="0"/>
                  <a:t>,</a:t>
                </a:r>
                <a:br>
                  <a:rPr lang="en-US" dirty="0"/>
                </a:br>
                <a:r>
                  <a:rPr lang="bg-BG" dirty="0"/>
                  <a:t>т.е. трябва да се изписва </a:t>
                </a:r>
                <a:r>
                  <a:rPr lang="en-US" dirty="0" err="1">
                    <a:solidFill>
                      <a:srgbClr val="FF388C"/>
                    </a:solidFill>
                  </a:rPr>
                  <a:t>Math.sin</a:t>
                </a:r>
                <a:r>
                  <a:rPr lang="en-US" dirty="0">
                    <a:solidFill>
                      <a:srgbClr val="FF388C"/>
                    </a:solidFill>
                  </a:rPr>
                  <a:t>(…)</a:t>
                </a:r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97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Плавно обръщане на посоката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F80066A1-B6DC-4B89-B2EB-6C08371C2B8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4846479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Разбъркано въртене</a:t>
            </a:r>
          </a:p>
          <a:p>
            <a:pPr lvl="1"/>
            <a:r>
              <a:rPr lang="bg-BG" dirty="0"/>
              <a:t>Добавяме въртене около трите оси</a:t>
            </a:r>
          </a:p>
          <a:p>
            <a:pPr lvl="1"/>
            <a:r>
              <a:rPr lang="bg-BG" dirty="0"/>
              <a:t>Различни коефициенти за разбъркване</a:t>
            </a:r>
          </a:p>
        </p:txBody>
      </p:sp>
    </p:spTree>
    <p:extLst>
      <p:ext uri="{BB962C8B-B14F-4D97-AF65-F5344CB8AC3E}">
        <p14:creationId xmlns:p14="http://schemas.microsoft.com/office/powerpoint/2010/main" val="1460790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На външен вид хаотично въртене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B5A1C4EC-A83D-4834-87FA-6227EF58A13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7216877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Последователно въртене</a:t>
                </a:r>
              </a:p>
              <a:p>
                <a:pPr lvl="1"/>
                <a:r>
                  <a:rPr lang="bg-BG" dirty="0"/>
                  <a:t>За удобство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bg-BG" dirty="0">
                    <a:solidFill>
                      <a:srgbClr val="FF388C"/>
                    </a:solidFill>
                  </a:rPr>
                  <a:t> секунда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bg-BG" dirty="0">
                    <a:solidFill>
                      <a:srgbClr val="FF388C"/>
                    </a:solidFill>
                  </a:rPr>
                  <a:t> </a:t>
                </a:r>
                <a:r>
                  <a:rPr lang="bg-BG" dirty="0" err="1">
                    <a:solidFill>
                      <a:srgbClr val="FF388C"/>
                    </a:solidFill>
                  </a:rPr>
                  <a:t>радиан</a:t>
                </a:r>
                <a:endParaRPr lang="bg-BG" dirty="0"/>
              </a:p>
              <a:p>
                <a:pPr lvl="1"/>
                <a:r>
                  <a:rPr lang="bg-BG" dirty="0"/>
                  <a:t>Делим времето на парчета по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𝜋</m:t>
                    </m:r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bg-BG" dirty="0"/>
                  <a:t> (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90°</m:t>
                    </m:r>
                  </m:oMath>
                </a14:m>
                <a:r>
                  <a:rPr lang="bg-BG" dirty="0"/>
                  <a:t>)</a:t>
                </a:r>
              </a:p>
              <a:p>
                <a:pPr lvl="1"/>
                <a:r>
                  <a:rPr lang="bg-BG" dirty="0"/>
                  <a:t>Номерът на парчето, в което сме сега, делим на три и гледаме остатъка</a:t>
                </a:r>
              </a:p>
              <a:p>
                <a:pPr lvl="1"/>
                <a:r>
                  <a:rPr lang="bg-BG" dirty="0"/>
                  <a:t>Той 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bg-BG" dirty="0"/>
                  <a:t>,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bg-BG" dirty="0"/>
                  <a:t> или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bg-BG" dirty="0"/>
                  <a:t> и определя оста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 r="-44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320636" y="5353538"/>
            <a:ext cx="5146964" cy="0"/>
          </a:xfrm>
          <a:prstGeom prst="straightConnector1">
            <a:avLst/>
          </a:prstGeom>
          <a:ln w="31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24544" y="5277338"/>
            <a:ext cx="0" cy="152400"/>
          </a:xfrm>
          <a:prstGeom prst="straightConnector1">
            <a:avLst/>
          </a:prstGeom>
          <a:ln w="31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35036" y="5277338"/>
            <a:ext cx="0" cy="152400"/>
          </a:xfrm>
          <a:prstGeom prst="straightConnector1">
            <a:avLst/>
          </a:prstGeom>
          <a:ln w="31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49436" y="5277338"/>
            <a:ext cx="0" cy="152400"/>
          </a:xfrm>
          <a:prstGeom prst="straightConnector1">
            <a:avLst/>
          </a:prstGeom>
          <a:ln w="31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59928" y="5277338"/>
            <a:ext cx="0" cy="152400"/>
          </a:xfrm>
          <a:prstGeom prst="straightConnector1">
            <a:avLst/>
          </a:prstGeom>
          <a:ln w="31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78236" y="5257800"/>
            <a:ext cx="0" cy="152400"/>
          </a:xfrm>
          <a:prstGeom prst="straightConnector1">
            <a:avLst/>
          </a:prstGeom>
          <a:ln w="31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92636" y="5257800"/>
            <a:ext cx="0" cy="152400"/>
          </a:xfrm>
          <a:prstGeom prst="straightConnector1">
            <a:avLst/>
          </a:prstGeom>
          <a:ln w="31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05000" y="4972538"/>
                <a:ext cx="831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sz="1400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972538"/>
                <a:ext cx="831273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819399" y="4884075"/>
                <a:ext cx="831273" cy="458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l-GR" sz="1400" i="1" dirty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400" i="1" dirty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l-GR" sz="1400" i="1" dirty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bg-BG" sz="1400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399" y="4884075"/>
                <a:ext cx="831273" cy="458395"/>
              </a:xfrm>
              <a:prstGeom prst="rect">
                <a:avLst/>
              </a:prstGeom>
              <a:blipFill rotWithShape="1"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33799" y="4876800"/>
                <a:ext cx="83127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bg-BG" sz="1400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99" y="4876800"/>
                <a:ext cx="831273" cy="495649"/>
              </a:xfrm>
              <a:prstGeom prst="rect">
                <a:avLst/>
              </a:prstGeom>
              <a:blipFill rotWithShape="1">
                <a:blip r:embed="rId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44291" y="4884075"/>
                <a:ext cx="83127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bg-BG" sz="1400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91" y="4884075"/>
                <a:ext cx="831273" cy="49564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62599" y="4896338"/>
                <a:ext cx="831273" cy="494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bg-BG" sz="1400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99" y="4896338"/>
                <a:ext cx="831273" cy="494879"/>
              </a:xfrm>
              <a:prstGeom prst="rect">
                <a:avLst/>
              </a:prstGeom>
              <a:blipFill rotWithShape="1">
                <a:blip r:embed="rId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476999" y="4896338"/>
                <a:ext cx="831273" cy="50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l-GR" sz="1400" i="1" dirty="0" smtClean="0">
                              <a:solidFill>
                                <a:srgbClr val="FF388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bg-BG" sz="1400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99" y="4896338"/>
                <a:ext cx="831273" cy="500009"/>
              </a:xfrm>
              <a:prstGeom prst="rect">
                <a:avLst/>
              </a:prstGeom>
              <a:blipFill rotWithShape="1">
                <a:blip r:embed="rId8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2320636" y="5334448"/>
            <a:ext cx="4571998" cy="307777"/>
            <a:chOff x="1177636" y="5513610"/>
            <a:chExt cx="4571998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177636" y="5513610"/>
                  <a:ext cx="9143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bg-BG" sz="1400" dirty="0">
                    <a:solidFill>
                      <a:srgbClr val="FF388C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636" y="5513610"/>
                  <a:ext cx="914399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092035" y="5513610"/>
                  <a:ext cx="914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bg-BG" sz="1400" dirty="0">
                    <a:solidFill>
                      <a:srgbClr val="FF388C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2035" y="5513610"/>
                  <a:ext cx="914401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006436" y="5513610"/>
                  <a:ext cx="9104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bg-BG" sz="1400" dirty="0">
                    <a:solidFill>
                      <a:srgbClr val="FF388C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436" y="5513610"/>
                  <a:ext cx="910492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916928" y="5513610"/>
                  <a:ext cx="9183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1400" i="1" dirty="0" smtClean="0">
                            <a:solidFill>
                              <a:srgbClr val="FF388C"/>
                            </a:solidFill>
                            <a:latin typeface="Cambria Math"/>
                            <a:ea typeface="Cambria Math"/>
                          </a:rPr>
                          <m:t>≡</m:t>
                        </m:r>
                        <m:r>
                          <a:rPr lang="bg-BG" sz="1400" b="0" i="1" dirty="0" smtClean="0">
                            <a:solidFill>
                              <a:srgbClr val="FF388C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oMath>
                    </m:oMathPara>
                  </a14:m>
                  <a:endParaRPr lang="bg-BG" sz="1400" dirty="0">
                    <a:solidFill>
                      <a:srgbClr val="FF388C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928" y="5513610"/>
                  <a:ext cx="918307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835235" y="5513610"/>
                  <a:ext cx="9143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1400" i="1" dirty="0" smtClean="0">
                            <a:solidFill>
                              <a:srgbClr val="FF388C"/>
                            </a:solidFill>
                            <a:latin typeface="Cambria Math"/>
                            <a:ea typeface="Cambria Math"/>
                          </a:rPr>
                          <m:t>≡</m:t>
                        </m:r>
                        <m:r>
                          <a:rPr lang="bg-BG" sz="1400" b="0" i="1" dirty="0" smtClean="0">
                            <a:solidFill>
                              <a:srgbClr val="FF388C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oMath>
                    </m:oMathPara>
                  </a14:m>
                  <a:endParaRPr lang="bg-BG" sz="1400" dirty="0">
                    <a:solidFill>
                      <a:srgbClr val="FF388C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235" y="5513610"/>
                  <a:ext cx="914399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2307190" y="5909846"/>
            <a:ext cx="4571999" cy="338554"/>
            <a:chOff x="1177637" y="5864423"/>
            <a:chExt cx="4571999" cy="338554"/>
          </a:xfrm>
        </p:grpSpPr>
        <p:sp>
          <p:nvSpPr>
            <p:cNvPr id="33" name="TextBox 32"/>
            <p:cNvSpPr txBox="1"/>
            <p:nvPr/>
          </p:nvSpPr>
          <p:spPr>
            <a:xfrm>
              <a:off x="1177637" y="5864423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388C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bg-BG" sz="1600" dirty="0">
                <a:solidFill>
                  <a:srgbClr val="FF388C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92035" y="5864423"/>
              <a:ext cx="914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388C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lang="bg-BG" sz="1600" dirty="0">
                <a:solidFill>
                  <a:srgbClr val="FF388C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6436" y="5864423"/>
              <a:ext cx="910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388C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bg-BG" sz="1600" dirty="0">
                <a:solidFill>
                  <a:srgbClr val="FF388C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16928" y="5864423"/>
              <a:ext cx="918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388C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bg-BG" sz="1600" dirty="0">
                <a:solidFill>
                  <a:srgbClr val="FF388C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35236" y="5864423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388C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lang="bg-BG" sz="1600" dirty="0">
                <a:solidFill>
                  <a:srgbClr val="FF388C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50673" y="5670692"/>
            <a:ext cx="3665984" cy="232567"/>
            <a:chOff x="1634836" y="5905535"/>
            <a:chExt cx="3665984" cy="2325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1634836" y="5905535"/>
              <a:ext cx="0" cy="230089"/>
            </a:xfrm>
            <a:prstGeom prst="straightConnector1">
              <a:avLst/>
            </a:prstGeom>
            <a:ln w="31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557621" y="5907059"/>
              <a:ext cx="0" cy="230089"/>
            </a:xfrm>
            <a:prstGeom prst="straightConnector1">
              <a:avLst/>
            </a:prstGeom>
            <a:ln w="31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3472021" y="5908013"/>
              <a:ext cx="0" cy="230089"/>
            </a:xfrm>
            <a:prstGeom prst="straightConnector1">
              <a:avLst/>
            </a:prstGeom>
            <a:ln w="31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78035" y="5905535"/>
              <a:ext cx="0" cy="230089"/>
            </a:xfrm>
            <a:prstGeom prst="straightConnector1">
              <a:avLst/>
            </a:prstGeom>
            <a:ln w="31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5300820" y="5907059"/>
              <a:ext cx="0" cy="230089"/>
            </a:xfrm>
            <a:prstGeom prst="straightConnector1">
              <a:avLst/>
            </a:prstGeom>
            <a:ln w="31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88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Проверка на </a:t>
            </a:r>
            <a:r>
              <a:rPr lang="en-US" dirty="0"/>
              <a:t>WebGL</a:t>
            </a:r>
          </a:p>
          <a:p>
            <a:pPr lvl="1"/>
            <a:r>
              <a:rPr lang="bg-BG" dirty="0"/>
              <a:t>Проверка на адрес </a:t>
            </a:r>
            <a:r>
              <a:rPr lang="en-US" dirty="0"/>
              <a:t>[</a:t>
            </a:r>
            <a:r>
              <a:rPr lang="en-US" dirty="0">
                <a:hlinkClick r:id="rId2"/>
              </a:rPr>
              <a:t>get.webgl.org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Ако имате достъп до компютър с поддръжка на </a:t>
            </a:r>
            <a:r>
              <a:rPr lang="en-US" dirty="0"/>
              <a:t>WebGL</a:t>
            </a:r>
            <a:r>
              <a:rPr lang="bg-BG" dirty="0"/>
              <a:t>, всичко е добре</a:t>
            </a:r>
          </a:p>
          <a:p>
            <a:pPr lvl="1"/>
            <a:r>
              <a:rPr lang="bg-BG" dirty="0"/>
              <a:t>Ако нямате, всичко е зле и спешно си</a:t>
            </a:r>
            <a:r>
              <a:rPr lang="en-US" dirty="0"/>
              <a:t> </a:t>
            </a:r>
            <a:r>
              <a:rPr lang="bg-BG" dirty="0"/>
              <a:t>намерите къде да работите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8720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Последователно въртене на куба около три взаимно перпендикулярни оси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7EFA5DAD-EB6C-4A0E-9B11-EFEA388602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228364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Въртене с поклащане</a:t>
            </a:r>
          </a:p>
          <a:p>
            <a:pPr lvl="1"/>
            <a:r>
              <a:rPr lang="bg-BG" dirty="0"/>
              <a:t>Хоризонталното въртене е спрямо времето</a:t>
            </a:r>
          </a:p>
          <a:p>
            <a:pPr lvl="1"/>
            <a:r>
              <a:rPr lang="bg-BG" dirty="0"/>
              <a:t>Вертикалното е синусоида от времето, но е ускорено,</a:t>
            </a:r>
            <a:r>
              <a:rPr lang="bg-BG" dirty="0">
                <a:sym typeface="Symbol"/>
              </a:rPr>
              <a:t> за да изглежда като поклащане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0303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Кубът прави поклони на всички страни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EDE115C9-6B80-4875-92F7-E50CC2B4C3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297538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022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Въртящ се квадрат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67DD1E1E-ED27-4207-AA19-72B2400F42C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1046261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Three.js</a:t>
            </a:r>
          </a:p>
          <a:p>
            <a:pPr lvl="1">
              <a:tabLst>
                <a:tab pos="7772400" algn="r"/>
              </a:tabLst>
            </a:pPr>
            <a:r>
              <a:rPr lang="bg-BG" dirty="0"/>
              <a:t>Сайтът</a:t>
            </a:r>
            <a:r>
              <a:rPr lang="en-US" dirty="0"/>
              <a:t> . . . . . . . . . . . . . . . . . . . . . . .	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threejs.org</a:t>
            </a:r>
            <a:r>
              <a:rPr lang="en-US" dirty="0"/>
              <a:t> ]</a:t>
            </a:r>
            <a:endParaRPr lang="bg-BG" dirty="0"/>
          </a:p>
          <a:p>
            <a:pPr lvl="1">
              <a:tabLst>
                <a:tab pos="7772400" algn="r"/>
              </a:tabLst>
            </a:pPr>
            <a:r>
              <a:rPr lang="bg-BG" dirty="0"/>
              <a:t>Примерите</a:t>
            </a:r>
            <a:r>
              <a:rPr lang="en-US" dirty="0"/>
              <a:t> . . . . . . . . . 	</a:t>
            </a:r>
            <a:r>
              <a:rPr lang="bg-BG" dirty="0"/>
              <a:t> </a:t>
            </a:r>
            <a:r>
              <a:rPr lang="en-US" dirty="0"/>
              <a:t>[ </a:t>
            </a:r>
            <a:r>
              <a:rPr lang="en-US" dirty="0">
                <a:hlinkClick r:id="rId3"/>
              </a:rPr>
              <a:t>threejs.org/examples</a:t>
            </a:r>
            <a:r>
              <a:rPr lang="en-US" dirty="0"/>
              <a:t> ]</a:t>
            </a:r>
            <a:endParaRPr lang="bg-BG" dirty="0"/>
          </a:p>
          <a:p>
            <a:pPr lvl="1">
              <a:tabLst>
                <a:tab pos="7772400" algn="r"/>
              </a:tabLst>
            </a:pPr>
            <a:r>
              <a:rPr lang="bg-BG" dirty="0"/>
              <a:t>Документацията</a:t>
            </a:r>
            <a:r>
              <a:rPr lang="en-US" dirty="0"/>
              <a:t> . . . . . . . . .	</a:t>
            </a:r>
            <a:r>
              <a:rPr lang="bg-BG" dirty="0"/>
              <a:t> </a:t>
            </a:r>
            <a:r>
              <a:rPr lang="en-US" dirty="0"/>
              <a:t>[ </a:t>
            </a:r>
            <a:r>
              <a:rPr lang="en-US" dirty="0">
                <a:hlinkClick r:id="rId4"/>
              </a:rPr>
              <a:t>threejs.org/docs</a:t>
            </a:r>
            <a:r>
              <a:rPr lang="en-US" dirty="0"/>
              <a:t> ]</a:t>
            </a:r>
          </a:p>
          <a:p>
            <a:pPr>
              <a:tabLst>
                <a:tab pos="7772400" algn="r"/>
              </a:tabLst>
            </a:pPr>
            <a:r>
              <a:rPr lang="bg-BG" dirty="0"/>
              <a:t>Двата файла</a:t>
            </a:r>
          </a:p>
          <a:p>
            <a:pPr lvl="1"/>
            <a:r>
              <a:rPr lang="en-US" dirty="0"/>
              <a:t>build\</a:t>
            </a:r>
            <a:r>
              <a:rPr lang="en-US" dirty="0">
                <a:solidFill>
                  <a:srgbClr val="FF388C"/>
                </a:solidFill>
              </a:rPr>
              <a:t>three.module.js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en-US" dirty="0"/>
              <a:t>examples\jsm\capabilities\</a:t>
            </a:r>
            <a:r>
              <a:rPr lang="en-US" dirty="0">
                <a:solidFill>
                  <a:srgbClr val="FF388C"/>
                </a:solidFill>
              </a:rPr>
              <a:t>WebGL.js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3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Така изглежда сайтът</a:t>
            </a:r>
            <a:endParaRPr lang="en-US" dirty="0"/>
          </a:p>
          <a:p>
            <a:pPr lvl="1"/>
            <a:r>
              <a:rPr lang="bg-BG" dirty="0"/>
              <a:t>Може да е с други картинки</a:t>
            </a:r>
            <a:endParaRPr lang="en-US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5A9E42D-9C88-4153-954F-EE8C1CE3A3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8094310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Страница с примери</a:t>
            </a:r>
          </a:p>
          <a:p>
            <a:pPr lvl="1"/>
            <a:r>
              <a:rPr lang="bg-BG" dirty="0"/>
              <a:t>На картинката е избран един от тях</a:t>
            </a:r>
            <a:endParaRPr lang="en-US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9E443DEC-45F8-4F8D-B59D-5D441D7827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20782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Онлайн документация</a:t>
            </a:r>
          </a:p>
          <a:p>
            <a:pPr lvl="1"/>
            <a:r>
              <a:rPr lang="bg-BG" dirty="0"/>
              <a:t>Отворена е страница за </a:t>
            </a:r>
            <a:r>
              <a:rPr lang="en-US" dirty="0" err="1"/>
              <a:t>BoxGeometry</a:t>
            </a:r>
            <a:endParaRPr lang="bg-BG" dirty="0"/>
          </a:p>
          <a:p>
            <a:endParaRPr lang="bg-BG" dirty="0"/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CACE99E0-272B-4B04-A56D-A238F56B2F9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304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97570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Примерите от лекцията</a:t>
            </a:r>
          </a:p>
          <a:p>
            <a:pPr lvl="1"/>
            <a:r>
              <a:rPr lang="bg-BG" dirty="0"/>
              <a:t>Ако примерите от лекцията работят на компютъра ви, всичко е ОК</a:t>
            </a:r>
          </a:p>
          <a:p>
            <a:pPr lvl="1"/>
            <a:r>
              <a:rPr lang="bg-BG" dirty="0"/>
              <a:t>Ако не работят, а </a:t>
            </a:r>
            <a:r>
              <a:rPr lang="en-US" dirty="0"/>
              <a:t>WebGL</a:t>
            </a:r>
            <a:r>
              <a:rPr lang="bg-BG" dirty="0"/>
              <a:t> работи, трябва да откриете проблема</a:t>
            </a:r>
            <a:endParaRPr lang="en-US" dirty="0"/>
          </a:p>
          <a:p>
            <a:pPr marL="735013" lvl="2"/>
            <a:r>
              <a:rPr lang="bg-BG" dirty="0"/>
              <a:t>(може в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bg-BG" dirty="0"/>
              <a:t>конзолата да има полезно </a:t>
            </a:r>
            <a:r>
              <a:rPr lang="bg-BG" dirty="0" err="1"/>
              <a:t>инфо</a:t>
            </a:r>
            <a:r>
              <a:rPr lang="bg-B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381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Тест на смартфон</a:t>
            </a:r>
          </a:p>
          <a:p>
            <a:pPr lvl="1"/>
            <a:r>
              <a:rPr lang="bg-BG" dirty="0"/>
              <a:t>За да пробвате пример с мобилно устройство, трябва примерът </a:t>
            </a:r>
            <a:r>
              <a:rPr lang="bg-BG"/>
              <a:t>да е </a:t>
            </a:r>
            <a:r>
              <a:rPr lang="bg-BG" dirty="0"/>
              <a:t>онлайн</a:t>
            </a:r>
            <a:endParaRPr lang="en-US" dirty="0"/>
          </a:p>
          <a:p>
            <a:pPr lvl="1"/>
            <a:r>
              <a:rPr lang="bg-BG" dirty="0"/>
              <a:t>Или да го намерите някъде онлайн</a:t>
            </a:r>
            <a:endParaRPr lang="en-US" dirty="0"/>
          </a:p>
          <a:p>
            <a:pPr marL="741363" lvl="2"/>
            <a:r>
              <a:rPr lang="en-US" dirty="0"/>
              <a:t>(</a:t>
            </a:r>
            <a:r>
              <a:rPr lang="bg-BG" dirty="0"/>
              <a:t>примерно тук: </a:t>
            </a:r>
            <a:r>
              <a:rPr lang="en-US" dirty="0">
                <a:hlinkClick r:id="rId2"/>
              </a:rPr>
              <a:t>boytchev.github.io/</a:t>
            </a:r>
            <a:r>
              <a:rPr lang="en-US" dirty="0" err="1">
                <a:hlinkClick r:id="rId2"/>
              </a:rPr>
              <a:t>CourseVAX</a:t>
            </a:r>
            <a:r>
              <a:rPr lang="bg-B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23436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6993</TotalTime>
  <Words>523</Words>
  <Application>Microsoft Office PowerPoint</Application>
  <PresentationFormat>On-screen Show (4:3)</PresentationFormat>
  <Paragraphs>94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Symbol</vt:lpstr>
      <vt:lpstr>Verdana</vt:lpstr>
      <vt:lpstr>Wingdings</vt:lpstr>
      <vt:lpstr>Wingdings 2</vt:lpstr>
      <vt:lpstr>Custom Design</vt:lpstr>
      <vt:lpstr>проф. д-р Павел Бойчев    КИТ-ФМИ-СУ    2024</vt:lpstr>
      <vt:lpstr>Решение №1</vt:lpstr>
      <vt:lpstr>PowerPoint Presentation</vt:lpstr>
      <vt:lpstr>Решение №2</vt:lpstr>
      <vt:lpstr>PowerPoint Presentation</vt:lpstr>
      <vt:lpstr>PowerPoint Presentation</vt:lpstr>
      <vt:lpstr>PowerPoint Presentation</vt:lpstr>
      <vt:lpstr>Решение №3</vt:lpstr>
      <vt:lpstr>Решение №4</vt:lpstr>
      <vt:lpstr>PowerPoint Presentation</vt:lpstr>
      <vt:lpstr>Решение №5</vt:lpstr>
      <vt:lpstr>PowerPoint Presentation</vt:lpstr>
      <vt:lpstr>Решение №6</vt:lpstr>
      <vt:lpstr>PowerPoint Presentation</vt:lpstr>
      <vt:lpstr>Решение №7*</vt:lpstr>
      <vt:lpstr>PowerPoint Presentation</vt:lpstr>
      <vt:lpstr>Решение №8*</vt:lpstr>
      <vt:lpstr>PowerPoint Presentation</vt:lpstr>
      <vt:lpstr>Решение №9**</vt:lpstr>
      <vt:lpstr>PowerPoint Presentation</vt:lpstr>
      <vt:lpstr>Задача №10**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WebGL-01. Introduction</dc:title>
  <dc:creator>Pavel Boytchev</dc:creator>
  <cp:lastModifiedBy>Pavel Boytchev</cp:lastModifiedBy>
  <cp:revision>510</cp:revision>
  <dcterms:created xsi:type="dcterms:W3CDTF">2013-12-13T09:03:57Z</dcterms:created>
  <dcterms:modified xsi:type="dcterms:W3CDTF">2024-02-20T06:46:09Z</dcterms:modified>
</cp:coreProperties>
</file>