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7" r:id="rId1"/>
  </p:sldMasterIdLst>
  <p:notesMasterIdLst>
    <p:notesMasterId r:id="rId57"/>
  </p:notesMasterIdLst>
  <p:sldIdLst>
    <p:sldId id="379" r:id="rId2"/>
    <p:sldId id="380" r:id="rId3"/>
    <p:sldId id="381" r:id="rId4"/>
    <p:sldId id="382" r:id="rId5"/>
    <p:sldId id="383" r:id="rId6"/>
    <p:sldId id="384" r:id="rId7"/>
    <p:sldId id="385" r:id="rId8"/>
    <p:sldId id="386" r:id="rId9"/>
    <p:sldId id="387" r:id="rId10"/>
    <p:sldId id="388" r:id="rId11"/>
    <p:sldId id="389" r:id="rId12"/>
    <p:sldId id="390" r:id="rId13"/>
    <p:sldId id="391" r:id="rId14"/>
    <p:sldId id="392" r:id="rId15"/>
    <p:sldId id="393" r:id="rId16"/>
    <p:sldId id="394" r:id="rId17"/>
    <p:sldId id="395" r:id="rId18"/>
    <p:sldId id="396" r:id="rId19"/>
    <p:sldId id="397" r:id="rId20"/>
    <p:sldId id="398" r:id="rId21"/>
    <p:sldId id="399" r:id="rId22"/>
    <p:sldId id="400" r:id="rId23"/>
    <p:sldId id="401" r:id="rId24"/>
    <p:sldId id="402" r:id="rId25"/>
    <p:sldId id="403" r:id="rId26"/>
    <p:sldId id="404" r:id="rId27"/>
    <p:sldId id="405" r:id="rId28"/>
    <p:sldId id="406" r:id="rId29"/>
    <p:sldId id="407" r:id="rId30"/>
    <p:sldId id="408" r:id="rId31"/>
    <p:sldId id="409" r:id="rId32"/>
    <p:sldId id="410" r:id="rId33"/>
    <p:sldId id="411" r:id="rId34"/>
    <p:sldId id="412" r:id="rId35"/>
    <p:sldId id="413" r:id="rId36"/>
    <p:sldId id="414" r:id="rId37"/>
    <p:sldId id="415" r:id="rId38"/>
    <p:sldId id="416" r:id="rId39"/>
    <p:sldId id="417" r:id="rId40"/>
    <p:sldId id="418" r:id="rId41"/>
    <p:sldId id="419" r:id="rId42"/>
    <p:sldId id="420" r:id="rId43"/>
    <p:sldId id="421" r:id="rId44"/>
    <p:sldId id="422" r:id="rId45"/>
    <p:sldId id="423" r:id="rId46"/>
    <p:sldId id="424" r:id="rId47"/>
    <p:sldId id="425" r:id="rId48"/>
    <p:sldId id="426" r:id="rId49"/>
    <p:sldId id="427" r:id="rId50"/>
    <p:sldId id="428" r:id="rId51"/>
    <p:sldId id="429" r:id="rId52"/>
    <p:sldId id="430" r:id="rId53"/>
    <p:sldId id="431" r:id="rId54"/>
    <p:sldId id="432" r:id="rId55"/>
    <p:sldId id="433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88C"/>
    <a:srgbClr val="4F81BD"/>
    <a:srgbClr val="A7C0DE"/>
    <a:srgbClr val="FFCCFF"/>
    <a:srgbClr val="FF00FF"/>
    <a:srgbClr val="000066"/>
    <a:srgbClr val="A1BD63"/>
    <a:srgbClr val="006600"/>
    <a:srgbClr val="336600"/>
    <a:srgbClr val="BBD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53" autoAdjust="0"/>
    <p:restoredTop sz="88482" autoAdjust="0"/>
  </p:normalViewPr>
  <p:slideViewPr>
    <p:cSldViewPr>
      <p:cViewPr varScale="1">
        <p:scale>
          <a:sx n="84" d="100"/>
          <a:sy n="84" d="100"/>
        </p:scale>
        <p:origin x="1330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6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-7973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9ED2C-851F-4193-8C04-09F342F60FD1}" type="datetimeFigureOut">
              <a:rPr lang="bg-BG" smtClean="0"/>
              <a:pPr/>
              <a:t>26.2.2024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F07EE-69FA-4824-B30A-1662B7D73DD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627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F07EE-69FA-4824-B30A-1662B7D73DD1}" type="slidenum">
              <a:rPr lang="bg-BG" smtClean="0"/>
              <a:pPr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50122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F07EE-69FA-4824-B30A-1662B7D73DD1}" type="slidenum">
              <a:rPr lang="bg-BG" smtClean="0"/>
              <a:pPr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6262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263221"/>
            <a:ext cx="9143999" cy="594779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marL="457200" indent="-457200">
              <a:buFontTx/>
              <a:buNone/>
              <a:defRPr lang="en-US" sz="2000" b="0" cap="none" spc="0" baseline="0" dirty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marL="0" lvl="0" inden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</a:pPr>
            <a:r>
              <a:rPr lang="en-US" dirty="0"/>
              <a:t>Click to edit</a:t>
            </a:r>
            <a:r>
              <a:rPr lang="bg-BG" dirty="0"/>
              <a:t> </a:t>
            </a:r>
            <a:r>
              <a:rPr lang="en-US" dirty="0"/>
              <a:t>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648200"/>
            <a:ext cx="9143999" cy="762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lang="bg-BG" sz="5400" b="1" kern="1200" spc="0" dirty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bg-BG" dirty="0"/>
              <a:t>Заглавие на темата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0" y="1795552"/>
            <a:ext cx="9144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chemeClr val="accent1"/>
                </a:solidFill>
                <a:latin typeface="Arial Black" panose="020B0A04020102020204" pitchFamily="34" charset="0"/>
              </a:rPr>
              <a:t>VR</a:t>
            </a:r>
            <a:r>
              <a:rPr lang="en-US" sz="2000" baseline="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11500" dirty="0" err="1">
                <a:solidFill>
                  <a:srgbClr val="FF388C"/>
                </a:solidFill>
                <a:latin typeface="Arial Black" panose="020B0A04020102020204" pitchFamily="34" charset="0"/>
              </a:rPr>
              <a:t>AR</a:t>
            </a:r>
            <a:r>
              <a:rPr lang="en-US" sz="11500" dirty="0" err="1">
                <a:solidFill>
                  <a:schemeClr val="tx1"/>
                </a:solidFill>
                <a:latin typeface="Arial Black" panose="020B0A04020102020204" pitchFamily="34" charset="0"/>
              </a:rPr>
              <a:t>XR</a:t>
            </a:r>
            <a:endParaRPr lang="bg-BG" sz="115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962400"/>
            <a:ext cx="9143999" cy="685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lang="bg-BG" sz="3600" b="0" kern="1200" spc="0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bg-BG" dirty="0"/>
              <a:t>НОМЕР НА ТЕМАТА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477CB0E-2177-4AFD-B533-7152448403AD}"/>
              </a:ext>
            </a:extLst>
          </p:cNvPr>
          <p:cNvGrpSpPr/>
          <p:nvPr userDrawn="1"/>
        </p:nvGrpSpPr>
        <p:grpSpPr>
          <a:xfrm>
            <a:off x="-76200" y="3319552"/>
            <a:ext cx="9296400" cy="338048"/>
            <a:chOff x="0" y="3200400"/>
            <a:chExt cx="9144000" cy="140495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C033540-01B7-461F-BD9E-D5F23B6815CA}"/>
                </a:ext>
              </a:extLst>
            </p:cNvPr>
            <p:cNvSpPr/>
            <p:nvPr userDrawn="1"/>
          </p:nvSpPr>
          <p:spPr>
            <a:xfrm>
              <a:off x="0" y="3200400"/>
              <a:ext cx="9144000" cy="45719"/>
            </a:xfrm>
            <a:prstGeom prst="rect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B51BC86-A16C-48D4-8550-1969A4C23D6A}"/>
                </a:ext>
              </a:extLst>
            </p:cNvPr>
            <p:cNvSpPr/>
            <p:nvPr userDrawn="1"/>
          </p:nvSpPr>
          <p:spPr>
            <a:xfrm>
              <a:off x="0" y="3247556"/>
              <a:ext cx="9144000" cy="45719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342276C0-E3CB-422A-8154-AE5611E65D3D}"/>
                </a:ext>
              </a:extLst>
            </p:cNvPr>
            <p:cNvSpPr/>
            <p:nvPr userDrawn="1"/>
          </p:nvSpPr>
          <p:spPr>
            <a:xfrm>
              <a:off x="0" y="3295176"/>
              <a:ext cx="9144000" cy="45719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204491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802296" y="2743200"/>
            <a:ext cx="7036904" cy="685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bg-BG" sz="4800" b="1" kern="1200" dirty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err="1"/>
              <a:t>Abc</a:t>
            </a:r>
            <a:endParaRPr lang="bg-BG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2231047"/>
            <a:ext cx="23622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TextBox 9"/>
          <p:cNvSpPr txBox="1"/>
          <p:nvPr userDrawn="1"/>
        </p:nvSpPr>
        <p:spPr>
          <a:xfrm>
            <a:off x="1712844" y="1676400"/>
            <a:ext cx="3773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accent1"/>
                </a:solidFill>
                <a:latin typeface="Arial Black" panose="020B0A04020102020204" pitchFamily="34" charset="0"/>
              </a:rPr>
              <a:t>VR</a:t>
            </a:r>
            <a:r>
              <a:rPr lang="en-US" sz="9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rgbClr val="FF388C"/>
                </a:solidFill>
                <a:latin typeface="Arial Black" panose="020B0A04020102020204" pitchFamily="34" charset="0"/>
              </a:rPr>
              <a:t>AR</a:t>
            </a:r>
            <a:r>
              <a:rPr lang="en-US" sz="4800" dirty="0" err="1">
                <a:solidFill>
                  <a:schemeClr val="tx1"/>
                </a:solidFill>
                <a:latin typeface="Arial Black" panose="020B0A04020102020204" pitchFamily="34" charset="0"/>
              </a:rPr>
              <a:t>XR</a:t>
            </a:r>
            <a:endParaRPr lang="bg-BG" sz="48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828800" y="3429000"/>
            <a:ext cx="7036904" cy="320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457200" indent="-457200" algn="l" defTabSz="914400" rtl="0" eaLnBrk="1" latinLnBrk="0" hangingPunct="1">
              <a:spcBef>
                <a:spcPct val="0"/>
              </a:spcBef>
              <a:buFont typeface="Arial" panose="020B0604020202020204" pitchFamily="34" charset="0"/>
              <a:buChar char="•"/>
              <a:defRPr lang="bg-BG" sz="3200" b="0" kern="1200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err="1"/>
              <a:t>Abc</a:t>
            </a:r>
            <a:endParaRPr lang="bg-BG" dirty="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C2D83A0-8DD0-4CD8-98A6-50F203801DF1}"/>
              </a:ext>
            </a:extLst>
          </p:cNvPr>
          <p:cNvGrpSpPr/>
          <p:nvPr userDrawn="1"/>
        </p:nvGrpSpPr>
        <p:grpSpPr>
          <a:xfrm>
            <a:off x="-76200" y="2431253"/>
            <a:ext cx="9296400" cy="90464"/>
            <a:chOff x="0" y="3189594"/>
            <a:chExt cx="9144000" cy="136848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050D1CA-0E18-49F9-91DD-8908498951DB}"/>
                </a:ext>
              </a:extLst>
            </p:cNvPr>
            <p:cNvSpPr/>
            <p:nvPr userDrawn="1"/>
          </p:nvSpPr>
          <p:spPr>
            <a:xfrm>
              <a:off x="0" y="3189594"/>
              <a:ext cx="9144000" cy="27665"/>
            </a:xfrm>
            <a:prstGeom prst="rect">
              <a:avLst/>
            </a:prstGeom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EABCAFC-8B60-4B19-A7BC-849407106CD2}"/>
                </a:ext>
              </a:extLst>
            </p:cNvPr>
            <p:cNvSpPr/>
            <p:nvPr userDrawn="1"/>
          </p:nvSpPr>
          <p:spPr>
            <a:xfrm>
              <a:off x="0" y="3244186"/>
              <a:ext cx="9144000" cy="27665"/>
            </a:xfrm>
            <a:prstGeom prst="rect">
              <a:avLst/>
            </a:prstGeom>
            <a:solidFill>
              <a:srgbClr val="FF388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A8AE610-E089-4ADB-8EA0-BC2441DDDFFC}"/>
                </a:ext>
              </a:extLst>
            </p:cNvPr>
            <p:cNvSpPr/>
            <p:nvPr userDrawn="1"/>
          </p:nvSpPr>
          <p:spPr>
            <a:xfrm>
              <a:off x="0" y="3298777"/>
              <a:ext cx="9144000" cy="27665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3702284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8600"/>
            <a:ext cx="9144000" cy="645195"/>
          </a:xfrm>
        </p:spPr>
        <p:txBody>
          <a:bodyPr>
            <a:noAutofit/>
          </a:bodyPr>
          <a:lstStyle>
            <a:lvl1pPr marL="914400" indent="0" algn="l">
              <a:defRPr sz="4800" b="1" spc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bg-BG" dirty="0"/>
              <a:t>Заглавие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14400" y="1219200"/>
            <a:ext cx="8153400" cy="5562600"/>
          </a:xfr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lang="en-US" sz="3600" b="1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§"/>
              <a:defRPr lang="en-US" sz="2800" b="0" dirty="0" smtClean="0">
                <a:ln w="3175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</a:defRPr>
            </a:lvl2pPr>
            <a:lvl3pPr marL="914400" indent="0">
              <a:buNone/>
              <a:defRPr lang="en-US" sz="24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3pPr>
            <a:lvl4pPr marL="1371600" indent="0">
              <a:buNone/>
              <a:defRPr lang="en-US" sz="2000" dirty="0" smtClean="0">
                <a:ln>
                  <a:noFill/>
                </a:ln>
                <a:effectLst/>
                <a:latin typeface="Candara" panose="020E0502030303020204" pitchFamily="34" charset="0"/>
              </a:defRPr>
            </a:lvl4pPr>
            <a:lvl5pPr marL="1828800" indent="0">
              <a:buNone/>
              <a:defRPr lang="bg-BG" sz="1800" dirty="0">
                <a:ln>
                  <a:noFill/>
                </a:ln>
                <a:effectLst/>
                <a:latin typeface="Candara" panose="020E05020303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>
              <a:buClrTx/>
            </a:pPr>
            <a:r>
              <a:rPr lang="en-US" dirty="0"/>
              <a:t>Second level</a:t>
            </a:r>
          </a:p>
          <a:p>
            <a:pPr marL="738188" lvl="2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518689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341245"/>
            <a:ext cx="914400" cy="457200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Arial Black" panose="020B0A04020102020204" pitchFamily="34" charset="0"/>
              </a:rPr>
              <a:t>V</a:t>
            </a:r>
            <a:r>
              <a:rPr lang="en-US" sz="2400" dirty="0">
                <a:solidFill>
                  <a:srgbClr val="FF388C"/>
                </a:solidFill>
                <a:latin typeface="Arial Black" panose="020B0A04020102020204" pitchFamily="34" charset="0"/>
              </a:rPr>
              <a:t>A</a:t>
            </a:r>
            <a:r>
              <a:rPr lang="en-US" sz="2400" dirty="0">
                <a:solidFill>
                  <a:schemeClr val="tx1"/>
                </a:solidFill>
                <a:latin typeface="Arial Black" panose="020B0A04020102020204" pitchFamily="34" charset="0"/>
              </a:rPr>
              <a:t>X</a:t>
            </a:r>
            <a:endParaRPr lang="bg-BG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BD1BE9F-C55A-4689-9487-71A0CFF118B0}"/>
              </a:ext>
            </a:extLst>
          </p:cNvPr>
          <p:cNvGrpSpPr/>
          <p:nvPr userDrawn="1"/>
        </p:nvGrpSpPr>
        <p:grpSpPr>
          <a:xfrm>
            <a:off x="-76200" y="838200"/>
            <a:ext cx="9296400" cy="90464"/>
            <a:chOff x="0" y="3189594"/>
            <a:chExt cx="9144000" cy="136848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2A0418A4-EAB0-4649-98CF-0D6F857C3F17}"/>
                </a:ext>
              </a:extLst>
            </p:cNvPr>
            <p:cNvSpPr/>
            <p:nvPr userDrawn="1"/>
          </p:nvSpPr>
          <p:spPr>
            <a:xfrm>
              <a:off x="0" y="3189594"/>
              <a:ext cx="9144000" cy="27665"/>
            </a:xfrm>
            <a:prstGeom prst="rect">
              <a:avLst/>
            </a:prstGeom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9330CA5-A3F5-4C51-978E-CFC465AE34AC}"/>
                </a:ext>
              </a:extLst>
            </p:cNvPr>
            <p:cNvSpPr/>
            <p:nvPr userDrawn="1"/>
          </p:nvSpPr>
          <p:spPr>
            <a:xfrm>
              <a:off x="0" y="3244186"/>
              <a:ext cx="9144000" cy="27665"/>
            </a:xfrm>
            <a:prstGeom prst="rect">
              <a:avLst/>
            </a:prstGeom>
            <a:solidFill>
              <a:srgbClr val="FF388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DCFC1C7A-031D-4853-9879-ECA9601F306B}"/>
                </a:ext>
              </a:extLst>
            </p:cNvPr>
            <p:cNvSpPr/>
            <p:nvPr userDrawn="1"/>
          </p:nvSpPr>
          <p:spPr>
            <a:xfrm>
              <a:off x="0" y="3298777"/>
              <a:ext cx="9144000" cy="27665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2736664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in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14400" y="228600"/>
            <a:ext cx="8153400" cy="65532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3600" b="1" kern="1200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§"/>
              <a:defRPr lang="en-US" sz="2800" kern="1200" dirty="0" smtClean="0">
                <a:ln w="3175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2pPr>
            <a:lvl3pPr marL="738188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sz="24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sz="20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bg-BG" sz="2000" kern="120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>
              <a:buClrTx/>
            </a:pPr>
            <a:r>
              <a:rPr lang="en-US" dirty="0"/>
              <a:t>Second level</a:t>
            </a:r>
          </a:p>
          <a:p>
            <a:pPr marL="738188" lvl="2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518689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147534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1396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647B6-4DF4-4BA6-B689-C87DB92DA6DB}" type="datetimeFigureOut">
              <a:rPr lang="bg-BG" smtClean="0"/>
              <a:t>26.2.2024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287EB-2210-4948-9944-027BD576363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473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3" r:id="rId2"/>
    <p:sldLayoutId id="2147483825" r:id="rId3"/>
    <p:sldLayoutId id="2147483824" r:id="rId4"/>
    <p:sldLayoutId id="2147483802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Examples/E0202-3d-cross.html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Examples/E0203-vax.html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Examples/E0204-ladder.html" TargetMode="Externa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Examples/E0205-disjoint-ladder.html" TargetMode="Externa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Examples/E0206-rotating-ladder.html" TargetMode="Externa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Examples/E0207-capsule.html" TargetMode="Externa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Examples/E0208-chain.html" TargetMode="Externa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Examples/E0209-flat-chain.html" TargetMode="Externa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Examples/E0210-planes.html" TargetMode="Externa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Examples/E0211-3D-plates.html" TargetMode="Externa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Examples/E0212-rotating-plates.html" TargetMode="Externa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Examples/E0213-cone-with-hole.html" TargetMode="Externa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rdoob/stats.js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Examples/E0201-stats.html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проф. д-р Павел Бойчев</a:t>
            </a:r>
            <a:r>
              <a:rPr lang="en-US" dirty="0"/>
              <a:t> </a:t>
            </a:r>
            <a:r>
              <a:rPr lang="bg-BG" dirty="0"/>
              <a:t>  </a:t>
            </a:r>
            <a:r>
              <a:rPr lang="en-US" dirty="0"/>
              <a:t> </a:t>
            </a:r>
            <a:r>
              <a:rPr lang="bg-BG" dirty="0" err="1"/>
              <a:t>КИТ-ФМИ-СУ</a:t>
            </a:r>
            <a:r>
              <a:rPr lang="en-US" dirty="0"/>
              <a:t> </a:t>
            </a:r>
            <a:r>
              <a:rPr lang="bg-BG" dirty="0"/>
              <a:t>  </a:t>
            </a:r>
            <a:r>
              <a:rPr lang="en-US" dirty="0"/>
              <a:t> </a:t>
            </a:r>
            <a:r>
              <a:rPr lang="bg-BG" dirty="0"/>
              <a:t>20</a:t>
            </a:r>
            <a:r>
              <a:rPr lang="en-US" dirty="0"/>
              <a:t>2</a:t>
            </a:r>
            <a:r>
              <a:rPr lang="bg-BG" dirty="0"/>
              <a:t>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r>
              <a:rPr lang="bg-BG" sz="5400" dirty="0"/>
              <a:t>Обекти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>
                <a:latin typeface="Calibri Light" panose="020F0302020204030204" pitchFamily="34" charset="0"/>
              </a:rPr>
              <a:t>Тема №</a:t>
            </a:r>
            <a:r>
              <a:rPr lang="en-US" dirty="0">
                <a:latin typeface="Calibri Light" panose="020F0302020204030204" pitchFamily="34" charset="0"/>
              </a:rPr>
              <a:t>2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09651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Паралелепипед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00233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Правоъгълен паралелепипед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Геометрия </a:t>
            </a:r>
            <a:r>
              <a:rPr lang="en-US" b="0" dirty="0" err="1">
                <a:solidFill>
                  <a:srgbClr val="FF388C"/>
                </a:solidFill>
              </a:rPr>
              <a:t>BoxGeometry</a:t>
            </a:r>
            <a:endParaRPr lang="en-US" b="0" dirty="0">
              <a:solidFill>
                <a:srgbClr val="FF388C"/>
              </a:solidFill>
            </a:endParaRPr>
          </a:p>
          <a:p>
            <a:pPr lvl="1"/>
            <a:r>
              <a:rPr lang="bg-BG" dirty="0"/>
              <a:t>Размери</a:t>
            </a:r>
            <a:r>
              <a:rPr lang="en-US" dirty="0"/>
              <a:t> </a:t>
            </a:r>
            <a:r>
              <a:rPr lang="bg-BG" dirty="0"/>
              <a:t>по </a:t>
            </a:r>
            <a:r>
              <a:rPr lang="en-US" dirty="0"/>
              <a:t>X, Y</a:t>
            </a:r>
            <a:r>
              <a:rPr lang="bg-BG" dirty="0"/>
              <a:t> и </a:t>
            </a:r>
            <a:r>
              <a:rPr lang="en-US" dirty="0"/>
              <a:t>Z</a:t>
            </a:r>
            <a:endParaRPr lang="bg-BG" dirty="0"/>
          </a:p>
          <a:p>
            <a:pPr lvl="1"/>
            <a:r>
              <a:rPr lang="bg-BG" dirty="0"/>
              <a:t>Брой деления по всяка ос</a:t>
            </a:r>
            <a:endParaRPr lang="en-US" dirty="0"/>
          </a:p>
          <a:p>
            <a:pPr marL="739775" lvl="2"/>
            <a:r>
              <a:rPr lang="en-US" dirty="0"/>
              <a:t>(</a:t>
            </a:r>
            <a:r>
              <a:rPr lang="bg-BG" dirty="0"/>
              <a:t>не ги ползваме все още)</a:t>
            </a:r>
          </a:p>
        </p:txBody>
      </p:sp>
    </p:spTree>
    <p:extLst>
      <p:ext uri="{BB962C8B-B14F-4D97-AF65-F5344CB8AC3E}">
        <p14:creationId xmlns:p14="http://schemas.microsoft.com/office/powerpoint/2010/main" val="2175897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Пример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/>
              <a:t>Модел на кръстачка</a:t>
            </a:r>
          </a:p>
          <a:p>
            <a:pPr lvl="1"/>
            <a:r>
              <a:rPr lang="bg-BG"/>
              <a:t>Три обекта, издължени по съответната ос</a:t>
            </a:r>
          </a:p>
          <a:p>
            <a:pPr lvl="1"/>
            <a:r>
              <a:rPr lang="bg-BG"/>
              <a:t>Материалът е един и същ за всички</a:t>
            </a:r>
          </a:p>
          <a:p>
            <a:r>
              <a:rPr lang="bg-BG"/>
              <a:t>И трите обекта</a:t>
            </a:r>
          </a:p>
          <a:p>
            <a:pPr lvl="1"/>
            <a:r>
              <a:rPr lang="bg-BG"/>
              <a:t>Трябва да се добавят към </a:t>
            </a:r>
            <a:r>
              <a:rPr lang="en-US">
                <a:solidFill>
                  <a:srgbClr val="FF388C"/>
                </a:solidFill>
              </a:rPr>
              <a:t>scene</a:t>
            </a:r>
          </a:p>
          <a:p>
            <a:pPr lvl="1"/>
            <a:r>
              <a:rPr lang="bg-BG"/>
              <a:t>Трябва да се въртят във </a:t>
            </a:r>
            <a:r>
              <a:rPr lang="en-US">
                <a:solidFill>
                  <a:srgbClr val="FF388C"/>
                </a:solidFill>
              </a:rPr>
              <a:t>frame</a:t>
            </a:r>
            <a:endParaRPr lang="bg-BG" dirty="0">
              <a:solidFill>
                <a:srgbClr val="FF38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049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endParaRPr lang="en-US" dirty="0"/>
          </a:p>
          <a:p>
            <a:pPr lvl="1"/>
            <a:r>
              <a:rPr lang="bg-BG" dirty="0"/>
              <a:t>Въртяща се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en-US" dirty="0"/>
              <a:t>D</a:t>
            </a:r>
            <a:r>
              <a:rPr lang="bg-BG" dirty="0"/>
              <a:t> кръстачка</a:t>
            </a:r>
          </a:p>
        </p:txBody>
      </p:sp>
      <p:pic>
        <p:nvPicPr>
          <p:cNvPr id="3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B3911FE1-C5FC-449B-9D88-96767BCA231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752600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7426645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Момент!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2710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Наша библиотека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Изнасяме повтарящ се код</a:t>
            </a:r>
          </a:p>
          <a:p>
            <a:pPr lvl="1"/>
            <a:r>
              <a:rPr lang="bg-BG" dirty="0"/>
              <a:t>Създаване на обектите </a:t>
            </a:r>
            <a:r>
              <a:rPr lang="en-US" dirty="0">
                <a:solidFill>
                  <a:srgbClr val="FF388C"/>
                </a:solidFill>
              </a:rPr>
              <a:t>renderer</a:t>
            </a:r>
            <a:r>
              <a:rPr lang="en-US" dirty="0"/>
              <a:t>, </a:t>
            </a:r>
            <a:r>
              <a:rPr lang="en-US" dirty="0">
                <a:solidFill>
                  <a:srgbClr val="FF388C"/>
                </a:solidFill>
              </a:rPr>
              <a:t>scene</a:t>
            </a:r>
            <a:r>
              <a:rPr lang="en-US" dirty="0"/>
              <a:t>, </a:t>
            </a:r>
            <a:r>
              <a:rPr lang="en-US" dirty="0">
                <a:solidFill>
                  <a:srgbClr val="FF388C"/>
                </a:solidFill>
              </a:rPr>
              <a:t>stats</a:t>
            </a:r>
            <a:r>
              <a:rPr lang="en-US" dirty="0"/>
              <a:t>, </a:t>
            </a:r>
            <a:r>
              <a:rPr lang="en-US" dirty="0">
                <a:solidFill>
                  <a:srgbClr val="FF388C"/>
                </a:solidFill>
              </a:rPr>
              <a:t>camera</a:t>
            </a:r>
            <a:r>
              <a:rPr lang="en-US" dirty="0"/>
              <a:t>, </a:t>
            </a:r>
            <a:r>
              <a:rPr lang="en-US" dirty="0">
                <a:solidFill>
                  <a:srgbClr val="FF388C"/>
                </a:solidFill>
              </a:rPr>
              <a:t>light</a:t>
            </a:r>
            <a:r>
              <a:rPr lang="bg-BG" dirty="0">
                <a:solidFill>
                  <a:srgbClr val="FF388C"/>
                </a:solidFill>
              </a:rPr>
              <a:t> </a:t>
            </a:r>
            <a:r>
              <a:rPr lang="bg-BG" dirty="0"/>
              <a:t>като глобални</a:t>
            </a:r>
            <a:endParaRPr lang="en-US" dirty="0"/>
          </a:p>
          <a:p>
            <a:pPr lvl="1"/>
            <a:r>
              <a:rPr lang="bg-BG" dirty="0"/>
              <a:t>Оразмеряване на прозореца</a:t>
            </a:r>
          </a:p>
          <a:p>
            <a:r>
              <a:rPr lang="bg-BG" dirty="0"/>
              <a:t>Функция за инициализация</a:t>
            </a:r>
          </a:p>
          <a:p>
            <a:pPr lvl="1"/>
            <a:r>
              <a:rPr lang="bg-BG" dirty="0"/>
              <a:t>Моно режим</a:t>
            </a:r>
            <a:r>
              <a:rPr lang="en-US" dirty="0"/>
              <a:t> (</a:t>
            </a:r>
            <a:r>
              <a:rPr lang="bg-BG" dirty="0"/>
              <a:t>за едно око) – </a:t>
            </a:r>
            <a:r>
              <a:rPr lang="en-US" dirty="0" err="1">
                <a:solidFill>
                  <a:srgbClr val="FF388C"/>
                </a:solidFill>
              </a:rPr>
              <a:t>vaxInit</a:t>
            </a:r>
            <a:endParaRPr lang="en-US" dirty="0"/>
          </a:p>
          <a:p>
            <a:pPr lvl="1"/>
            <a:r>
              <a:rPr lang="bg-BG" dirty="0"/>
              <a:t>Изпробваме с модел на тухла</a:t>
            </a:r>
          </a:p>
        </p:txBody>
      </p:sp>
    </p:spTree>
    <p:extLst>
      <p:ext uri="{BB962C8B-B14F-4D97-AF65-F5344CB8AC3E}">
        <p14:creationId xmlns:p14="http://schemas.microsoft.com/office/powerpoint/2010/main" val="1849798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</a:t>
            </a:r>
          </a:p>
          <a:p>
            <a:pPr lvl="1"/>
            <a:r>
              <a:rPr lang="bg-BG" dirty="0"/>
              <a:t>Доста по-кратък код</a:t>
            </a:r>
          </a:p>
        </p:txBody>
      </p:sp>
      <p:pic>
        <p:nvPicPr>
          <p:cNvPr id="4" name="Picture 3">
            <a:hlinkClick r:id="rId2" action="ppaction://hlinkfile"/>
            <a:extLst>
              <a:ext uri="{FF2B5EF4-FFF2-40B4-BE49-F238E27FC236}">
                <a16:creationId xmlns:a16="http://schemas.microsoft.com/office/drawing/2014/main" id="{6E4B6F0F-9A7B-4288-93EB-DF2C91E415A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600200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60119944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Цилиндър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24699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Цилиндър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Геометрия </a:t>
            </a:r>
            <a:r>
              <a:rPr lang="en-US" b="0" dirty="0" err="1">
                <a:solidFill>
                  <a:srgbClr val="FF388C"/>
                </a:solidFill>
              </a:rPr>
              <a:t>CylinderGeometry</a:t>
            </a:r>
            <a:endParaRPr lang="en-US" b="0" dirty="0">
              <a:solidFill>
                <a:srgbClr val="FF388C"/>
              </a:solidFill>
            </a:endParaRPr>
          </a:p>
          <a:p>
            <a:pPr lvl="1"/>
            <a:r>
              <a:rPr lang="bg-BG" dirty="0"/>
              <a:t>Радиуси отгоре и отдолу</a:t>
            </a:r>
          </a:p>
          <a:p>
            <a:pPr lvl="1"/>
            <a:r>
              <a:rPr lang="bg-BG" dirty="0"/>
              <a:t>Височина</a:t>
            </a:r>
          </a:p>
          <a:p>
            <a:pPr lvl="1"/>
            <a:r>
              <a:rPr lang="bg-BG" dirty="0"/>
              <a:t>Брой околни стени и брой слоеве</a:t>
            </a:r>
          </a:p>
          <a:p>
            <a:pPr lvl="1"/>
            <a:r>
              <a:rPr lang="bg-BG" dirty="0"/>
              <a:t>Отворен или затворен</a:t>
            </a:r>
          </a:p>
          <a:p>
            <a:pPr lvl="1"/>
            <a:r>
              <a:rPr lang="bg-BG" dirty="0"/>
              <a:t>Начало на резен и размер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184950" y="4800600"/>
            <a:ext cx="2945301" cy="2945301"/>
            <a:chOff x="2743200" y="5257800"/>
            <a:chExt cx="1828800" cy="1828800"/>
          </a:xfrm>
        </p:grpSpPr>
        <p:sp>
          <p:nvSpPr>
            <p:cNvPr id="5" name="Pie 4"/>
            <p:cNvSpPr/>
            <p:nvPr/>
          </p:nvSpPr>
          <p:spPr>
            <a:xfrm>
              <a:off x="2743200" y="5257800"/>
              <a:ext cx="1828800" cy="1828800"/>
            </a:xfrm>
            <a:prstGeom prst="pie">
              <a:avLst>
                <a:gd name="adj1" fmla="val 17436504"/>
                <a:gd name="adj2" fmla="val 20249808"/>
              </a:avLst>
            </a:prstGeom>
            <a:solidFill>
              <a:srgbClr val="4F81BD">
                <a:alpha val="50196"/>
              </a:srgb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" name="Arc 6"/>
            <p:cNvSpPr/>
            <p:nvPr/>
          </p:nvSpPr>
          <p:spPr>
            <a:xfrm>
              <a:off x="2743200" y="5257800"/>
              <a:ext cx="1828800" cy="1828800"/>
            </a:xfrm>
            <a:prstGeom prst="arc">
              <a:avLst>
                <a:gd name="adj1" fmla="val 10157210"/>
                <a:gd name="adj2" fmla="val 405972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495800" y="5573723"/>
            <a:ext cx="1914534" cy="343378"/>
            <a:chOff x="356010" y="4953106"/>
            <a:chExt cx="1914534" cy="343378"/>
          </a:xfrm>
        </p:grpSpPr>
        <p:sp>
          <p:nvSpPr>
            <p:cNvPr id="11" name="Text Placeholder 2"/>
            <p:cNvSpPr txBox="1">
              <a:spLocks/>
            </p:cNvSpPr>
            <p:nvPr/>
          </p:nvSpPr>
          <p:spPr>
            <a:xfrm flipH="1">
              <a:off x="1420904" y="4953106"/>
              <a:ext cx="849640" cy="343378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</a:rPr>
                <a:t>Резен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356010" y="4953106"/>
              <a:ext cx="1914534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937626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Модел на стълба</a:t>
            </a:r>
          </a:p>
          <a:p>
            <a:pPr lvl="1"/>
            <a:r>
              <a:rPr lang="bg-BG" dirty="0"/>
              <a:t>Два носещи цилиндъра</a:t>
            </a:r>
          </a:p>
          <a:p>
            <a:pPr lvl="1"/>
            <a:r>
              <a:rPr lang="bg-BG" dirty="0"/>
              <a:t>Няколко стъпала между тях</a:t>
            </a:r>
          </a:p>
          <a:p>
            <a:endParaRPr lang="bg-BG" dirty="0"/>
          </a:p>
        </p:txBody>
      </p:sp>
      <p:grpSp>
        <p:nvGrpSpPr>
          <p:cNvPr id="15" name="Group 14"/>
          <p:cNvGrpSpPr/>
          <p:nvPr/>
        </p:nvGrpSpPr>
        <p:grpSpPr>
          <a:xfrm rot="5400000">
            <a:off x="2863075" y="4188532"/>
            <a:ext cx="3266923" cy="1462412"/>
            <a:chOff x="2057400" y="3903421"/>
            <a:chExt cx="4876797" cy="2183059"/>
          </a:xfrm>
          <a:solidFill>
            <a:srgbClr val="4F81BD">
              <a:alpha val="50196"/>
            </a:srgbClr>
          </a:solidFill>
        </p:grpSpPr>
        <p:sp>
          <p:nvSpPr>
            <p:cNvPr id="8" name="Can 7"/>
            <p:cNvSpPr/>
            <p:nvPr/>
          </p:nvSpPr>
          <p:spPr>
            <a:xfrm>
              <a:off x="2619225" y="4290848"/>
              <a:ext cx="171750" cy="1409700"/>
            </a:xfrm>
            <a:prstGeom prst="can">
              <a:avLst/>
            </a:prstGeom>
            <a:grp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" name="Can 8"/>
            <p:cNvSpPr/>
            <p:nvPr/>
          </p:nvSpPr>
          <p:spPr>
            <a:xfrm>
              <a:off x="3581400" y="4290848"/>
              <a:ext cx="171750" cy="1409700"/>
            </a:xfrm>
            <a:prstGeom prst="can">
              <a:avLst/>
            </a:prstGeom>
            <a:grp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" name="Can 9"/>
            <p:cNvSpPr/>
            <p:nvPr/>
          </p:nvSpPr>
          <p:spPr>
            <a:xfrm>
              <a:off x="4502429" y="4290848"/>
              <a:ext cx="171750" cy="1409700"/>
            </a:xfrm>
            <a:prstGeom prst="can">
              <a:avLst/>
            </a:prstGeom>
            <a:grp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" name="Can 10"/>
            <p:cNvSpPr/>
            <p:nvPr/>
          </p:nvSpPr>
          <p:spPr>
            <a:xfrm>
              <a:off x="5410200" y="4290848"/>
              <a:ext cx="171750" cy="1409700"/>
            </a:xfrm>
            <a:prstGeom prst="can">
              <a:avLst/>
            </a:prstGeom>
            <a:grp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2" name="Can 11"/>
            <p:cNvSpPr/>
            <p:nvPr/>
          </p:nvSpPr>
          <p:spPr>
            <a:xfrm>
              <a:off x="6324600" y="4275082"/>
              <a:ext cx="171750" cy="1409700"/>
            </a:xfrm>
            <a:prstGeom prst="can">
              <a:avLst/>
            </a:prstGeom>
            <a:grp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3" name="Can 12"/>
            <p:cNvSpPr/>
            <p:nvPr/>
          </p:nvSpPr>
          <p:spPr>
            <a:xfrm rot="16200000">
              <a:off x="4281411" y="1707834"/>
              <a:ext cx="457200" cy="4848373"/>
            </a:xfrm>
            <a:prstGeom prst="can">
              <a:avLst/>
            </a:prstGeom>
            <a:grp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Can 13"/>
            <p:cNvSpPr/>
            <p:nvPr/>
          </p:nvSpPr>
          <p:spPr>
            <a:xfrm rot="16200000">
              <a:off x="4252988" y="3433692"/>
              <a:ext cx="457200" cy="4848375"/>
            </a:xfrm>
            <a:prstGeom prst="can">
              <a:avLst/>
            </a:prstGeom>
            <a:grp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2985622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 това занятие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457200" lvl="1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bg-BG" sz="3200" dirty="0"/>
              <a:t>Анимация в браузър</a:t>
            </a:r>
          </a:p>
          <a:p>
            <a:pPr marL="457200" lvl="1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bg-BG" sz="3200" dirty="0"/>
              <a:t>Прости графични обекти</a:t>
            </a:r>
          </a:p>
          <a:p>
            <a:pPr marL="457200" lvl="1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bg-BG" sz="3200" dirty="0"/>
              <a:t>Съставни графични обекти</a:t>
            </a:r>
          </a:p>
        </p:txBody>
      </p:sp>
    </p:spTree>
    <p:extLst>
      <p:ext uri="{BB962C8B-B14F-4D97-AF65-F5344CB8AC3E}">
        <p14:creationId xmlns:p14="http://schemas.microsoft.com/office/powerpoint/2010/main" val="3219925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Позиция на обект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Промяна на позиция</a:t>
            </a:r>
          </a:p>
          <a:p>
            <a:pPr lvl="1"/>
            <a:r>
              <a:rPr lang="bg-BG" dirty="0"/>
              <a:t>Свойство </a:t>
            </a:r>
            <a:r>
              <a:rPr lang="en-US" dirty="0">
                <a:solidFill>
                  <a:srgbClr val="FF388C"/>
                </a:solidFill>
              </a:rPr>
              <a:t>position</a:t>
            </a:r>
            <a:r>
              <a:rPr lang="bg-BG" dirty="0"/>
              <a:t> и метод </a:t>
            </a:r>
            <a:r>
              <a:rPr lang="en-US" dirty="0">
                <a:solidFill>
                  <a:srgbClr val="FF388C"/>
                </a:solidFill>
              </a:rPr>
              <a:t>set</a:t>
            </a:r>
          </a:p>
          <a:p>
            <a:pPr lvl="1"/>
            <a:r>
              <a:rPr lang="bg-BG" dirty="0"/>
              <a:t>Променя позицията чрез матрица, без да преизчислява геометрията</a:t>
            </a:r>
          </a:p>
          <a:p>
            <a:pPr lvl="1"/>
            <a:r>
              <a:rPr lang="bg-BG" dirty="0"/>
              <a:t>Позволява една геометрия да се ползва на много места</a:t>
            </a:r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39799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Стълба</a:t>
            </a:r>
          </a:p>
          <a:p>
            <a:pPr lvl="1"/>
            <a:r>
              <a:rPr lang="bg-BG" dirty="0"/>
              <a:t>Две цилиндрични форми</a:t>
            </a:r>
          </a:p>
          <a:p>
            <a:pPr lvl="2"/>
            <a:r>
              <a:rPr lang="bg-BG" dirty="0"/>
              <a:t>(и с една става, но не сега)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905000" y="2247422"/>
            <a:ext cx="1860331" cy="380164"/>
            <a:chOff x="-134625" y="4990728"/>
            <a:chExt cx="1860331" cy="380164"/>
          </a:xfrm>
        </p:grpSpPr>
        <p:sp>
          <p:nvSpPr>
            <p:cNvPr id="12" name="Text Placeholder 2"/>
            <p:cNvSpPr txBox="1">
              <a:spLocks/>
            </p:cNvSpPr>
            <p:nvPr/>
          </p:nvSpPr>
          <p:spPr>
            <a:xfrm>
              <a:off x="-134625" y="4990728"/>
              <a:ext cx="1291072" cy="380164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bg-BG" sz="1800" b="0" dirty="0">
                  <a:solidFill>
                    <a:schemeClr val="bg1"/>
                  </a:solidFill>
                </a:rPr>
                <a:t>Форма А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53115" y="4990728"/>
              <a:ext cx="1672591" cy="372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4" name="Group 13"/>
          <p:cNvGrpSpPr/>
          <p:nvPr/>
        </p:nvGrpSpPr>
        <p:grpSpPr>
          <a:xfrm rot="5400000">
            <a:off x="2863075" y="2959656"/>
            <a:ext cx="3266923" cy="1462412"/>
            <a:chOff x="2057400" y="3903421"/>
            <a:chExt cx="4876797" cy="2183059"/>
          </a:xfrm>
          <a:solidFill>
            <a:srgbClr val="4F81BD">
              <a:alpha val="50196"/>
            </a:srgbClr>
          </a:solidFill>
        </p:grpSpPr>
        <p:sp>
          <p:nvSpPr>
            <p:cNvPr id="15" name="Can 14"/>
            <p:cNvSpPr/>
            <p:nvPr/>
          </p:nvSpPr>
          <p:spPr>
            <a:xfrm>
              <a:off x="2619225" y="4290848"/>
              <a:ext cx="171750" cy="1409700"/>
            </a:xfrm>
            <a:prstGeom prst="can">
              <a:avLst/>
            </a:prstGeom>
            <a:grp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6" name="Can 15"/>
            <p:cNvSpPr/>
            <p:nvPr/>
          </p:nvSpPr>
          <p:spPr>
            <a:xfrm>
              <a:off x="3581400" y="4290848"/>
              <a:ext cx="171750" cy="1409700"/>
            </a:xfrm>
            <a:prstGeom prst="can">
              <a:avLst/>
            </a:prstGeom>
            <a:grp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7" name="Can 16"/>
            <p:cNvSpPr/>
            <p:nvPr/>
          </p:nvSpPr>
          <p:spPr>
            <a:xfrm>
              <a:off x="4502429" y="4290848"/>
              <a:ext cx="171750" cy="1409700"/>
            </a:xfrm>
            <a:prstGeom prst="can">
              <a:avLst/>
            </a:prstGeom>
            <a:grp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8" name="Can 17"/>
            <p:cNvSpPr/>
            <p:nvPr/>
          </p:nvSpPr>
          <p:spPr>
            <a:xfrm>
              <a:off x="5410200" y="4290848"/>
              <a:ext cx="171750" cy="1409700"/>
            </a:xfrm>
            <a:prstGeom prst="can">
              <a:avLst/>
            </a:prstGeom>
            <a:grp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9" name="Can 18"/>
            <p:cNvSpPr/>
            <p:nvPr/>
          </p:nvSpPr>
          <p:spPr>
            <a:xfrm>
              <a:off x="6324600" y="4275082"/>
              <a:ext cx="171750" cy="1409700"/>
            </a:xfrm>
            <a:prstGeom prst="can">
              <a:avLst/>
            </a:prstGeom>
            <a:grp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0" name="Can 19"/>
            <p:cNvSpPr/>
            <p:nvPr/>
          </p:nvSpPr>
          <p:spPr>
            <a:xfrm rot="16200000">
              <a:off x="4281411" y="1707834"/>
              <a:ext cx="457200" cy="4848373"/>
            </a:xfrm>
            <a:prstGeom prst="can">
              <a:avLst/>
            </a:prstGeom>
            <a:grp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1" name="Can 20"/>
            <p:cNvSpPr/>
            <p:nvPr/>
          </p:nvSpPr>
          <p:spPr>
            <a:xfrm rot="16200000">
              <a:off x="4252988" y="3433692"/>
              <a:ext cx="457200" cy="4848375"/>
            </a:xfrm>
            <a:prstGeom prst="can">
              <a:avLst/>
            </a:prstGeom>
            <a:grp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248266" y="2247422"/>
            <a:ext cx="1822568" cy="384048"/>
            <a:chOff x="889410" y="4990728"/>
            <a:chExt cx="1822568" cy="384048"/>
          </a:xfrm>
        </p:grpSpPr>
        <p:sp>
          <p:nvSpPr>
            <p:cNvPr id="23" name="Text Placeholder 2"/>
            <p:cNvSpPr txBox="1">
              <a:spLocks/>
            </p:cNvSpPr>
            <p:nvPr/>
          </p:nvSpPr>
          <p:spPr>
            <a:xfrm flipH="1">
              <a:off x="1420905" y="4990728"/>
              <a:ext cx="1291073" cy="384048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</a:rPr>
                <a:t>Форма А</a:t>
              </a: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889410" y="4991100"/>
              <a:ext cx="836296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4375341" y="5031014"/>
            <a:ext cx="1291073" cy="800856"/>
            <a:chOff x="1420905" y="4573920"/>
            <a:chExt cx="1291073" cy="800856"/>
          </a:xfrm>
        </p:grpSpPr>
        <p:sp>
          <p:nvSpPr>
            <p:cNvPr id="27" name="Text Placeholder 2"/>
            <p:cNvSpPr txBox="1">
              <a:spLocks/>
            </p:cNvSpPr>
            <p:nvPr/>
          </p:nvSpPr>
          <p:spPr>
            <a:xfrm flipH="1">
              <a:off x="1420905" y="4990728"/>
              <a:ext cx="1291073" cy="384048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</a:rPr>
                <a:t>Форма Б</a:t>
              </a: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1420905" y="4573920"/>
              <a:ext cx="0" cy="800856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4076060309"/>
      </p:ext>
    </p:extLst>
  </p:cSld>
  <p:clrMapOvr>
    <a:masterClrMapping/>
  </p:clrMapOvr>
  <p:transition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endParaRPr lang="en-US" dirty="0"/>
          </a:p>
          <a:p>
            <a:pPr lvl="1"/>
            <a:r>
              <a:rPr lang="bg-BG" dirty="0"/>
              <a:t>Стълба с 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5</a:t>
            </a:r>
            <a:r>
              <a:rPr lang="bg-BG" dirty="0"/>
              <a:t> стъпала</a:t>
            </a:r>
          </a:p>
        </p:txBody>
      </p:sp>
      <p:pic>
        <p:nvPicPr>
          <p:cNvPr id="3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2F3AE6C7-8AA2-494F-9386-95FD4C0D1F7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600200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38154952"/>
      </p:ext>
    </p:extLst>
  </p:cSld>
  <p:clrMapOvr>
    <a:masterClrMapping/>
  </p:clrMapOvr>
  <p:transition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Завъртане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Завъртане на стълбата</a:t>
                </a:r>
              </a:p>
              <a:p>
                <a:pPr lvl="1"/>
                <a:r>
                  <a:rPr lang="bg-BG" dirty="0"/>
                  <a:t>Има </a:t>
                </a:r>
                <a:r>
                  <a:rPr lang="bg-BG" dirty="0">
                    <a:latin typeface="Cambria" panose="02040503050406030204" pitchFamily="18" charset="0"/>
                    <a:ea typeface="Cambria" panose="02040503050406030204" pitchFamily="18" charset="0"/>
                  </a:rPr>
                  <a:t>7</a:t>
                </a:r>
                <a:r>
                  <a:rPr lang="bg-BG" dirty="0"/>
                  <a:t> цилиндъра</a:t>
                </a:r>
              </a:p>
              <a:p>
                <a:pPr lvl="1"/>
                <a:r>
                  <a:rPr lang="bg-BG" dirty="0"/>
                  <a:t>Въртим всички на </a:t>
                </a:r>
                <a14:m>
                  <m:oMath xmlns:m="http://schemas.openxmlformats.org/officeDocument/2006/math">
                    <m:r>
                      <a:rPr lang="bg-BG" i="1" dirty="0" smtClean="0">
                        <a:solidFill>
                          <a:srgbClr val="FF388C"/>
                        </a:solidFill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FF388C"/>
                        </a:solidFill>
                        <a:latin typeface="Cambria Math"/>
                      </a:rPr>
                      <m:t>𝛼</m:t>
                    </m:r>
                    <m:r>
                      <a:rPr lang="en-US" i="1" dirty="0">
                        <a:solidFill>
                          <a:srgbClr val="FF388C"/>
                        </a:solidFill>
                        <a:latin typeface="Cambria Math"/>
                      </a:rPr>
                      <m:t>,</m:t>
                    </m:r>
                    <m:r>
                      <a:rPr lang="el-GR" i="1" dirty="0">
                        <a:solidFill>
                          <a:srgbClr val="FF388C"/>
                        </a:solidFill>
                        <a:latin typeface="Cambria Math"/>
                      </a:rPr>
                      <m:t>𝛽</m:t>
                    </m:r>
                    <m:r>
                      <a:rPr lang="en-US" i="1" dirty="0">
                        <a:solidFill>
                          <a:srgbClr val="FF388C"/>
                        </a:solidFill>
                        <a:latin typeface="Cambria Math"/>
                      </a:rPr>
                      <m:t>,</m:t>
                    </m:r>
                    <m:r>
                      <a:rPr lang="el-GR" i="1" dirty="0">
                        <a:solidFill>
                          <a:srgbClr val="FF388C"/>
                        </a:solidFill>
                        <a:latin typeface="Cambria Math"/>
                      </a:rPr>
                      <m:t>𝛾</m:t>
                    </m:r>
                    <m:r>
                      <a:rPr lang="en-US" i="1" dirty="0">
                        <a:solidFill>
                          <a:srgbClr val="FF388C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Дългите стават от </a:t>
                </a:r>
                <a14:m>
                  <m:oMath xmlns:m="http://schemas.openxmlformats.org/officeDocument/2006/math">
                    <m:r>
                      <a:rPr lang="bg-BG" i="1" dirty="0" smtClean="0">
                        <a:solidFill>
                          <a:srgbClr val="FF388C"/>
                        </a:solidFill>
                        <a:latin typeface="Cambria Math"/>
                      </a:rPr>
                      <m:t>(0,</m:t>
                    </m:r>
                    <m:r>
                      <a:rPr lang="bg-BG" i="1" dirty="0" err="1" smtClean="0">
                        <a:solidFill>
                          <a:srgbClr val="FF388C"/>
                        </a:solidFill>
                        <a:latin typeface="Cambria Math"/>
                      </a:rPr>
                      <m:t>0</m:t>
                    </m:r>
                    <m:r>
                      <a:rPr lang="bg-BG" i="1" dirty="0" smtClean="0">
                        <a:solidFill>
                          <a:srgbClr val="FF388C"/>
                        </a:solidFill>
                        <a:latin typeface="Cambria Math"/>
                      </a:rPr>
                      <m:t>,</m:t>
                    </m:r>
                    <m:r>
                      <a:rPr lang="bg-BG" i="1" dirty="0" err="1" smtClean="0">
                        <a:solidFill>
                          <a:srgbClr val="FF388C"/>
                        </a:solidFill>
                        <a:latin typeface="Cambria Math"/>
                      </a:rPr>
                      <m:t>0</m:t>
                    </m:r>
                    <m:r>
                      <a:rPr lang="bg-BG" i="1" dirty="0" smtClean="0">
                        <a:solidFill>
                          <a:srgbClr val="FF388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bg-BG" dirty="0"/>
                  <a:t> на </a:t>
                </a:r>
                <a14:m>
                  <m:oMath xmlns:m="http://schemas.openxmlformats.org/officeDocument/2006/math">
                    <m:r>
                      <a:rPr lang="bg-BG" i="1" dirty="0" smtClean="0">
                        <a:solidFill>
                          <a:srgbClr val="FF388C"/>
                        </a:solidFill>
                        <a:latin typeface="Cambria Math"/>
                      </a:rPr>
                      <m:t>(</m:t>
                    </m:r>
                    <m:r>
                      <a:rPr lang="en-US" i="1" dirty="0">
                        <a:solidFill>
                          <a:srgbClr val="FF388C"/>
                        </a:solidFill>
                        <a:latin typeface="Cambria Math"/>
                      </a:rPr>
                      <m:t>𝛼</m:t>
                    </m:r>
                    <m:r>
                      <a:rPr lang="en-US" i="1" dirty="0">
                        <a:solidFill>
                          <a:srgbClr val="FF388C"/>
                        </a:solidFill>
                        <a:latin typeface="Cambria Math"/>
                      </a:rPr>
                      <m:t>,</m:t>
                    </m:r>
                    <m:r>
                      <a:rPr lang="el-GR" i="1" dirty="0">
                        <a:solidFill>
                          <a:srgbClr val="FF388C"/>
                        </a:solidFill>
                        <a:latin typeface="Cambria Math"/>
                      </a:rPr>
                      <m:t>𝛽</m:t>
                    </m:r>
                    <m:r>
                      <a:rPr lang="en-US" i="1" dirty="0">
                        <a:solidFill>
                          <a:srgbClr val="FF388C"/>
                        </a:solidFill>
                        <a:latin typeface="Cambria Math"/>
                      </a:rPr>
                      <m:t>,</m:t>
                    </m:r>
                    <m:r>
                      <a:rPr lang="el-GR" i="1" dirty="0">
                        <a:solidFill>
                          <a:srgbClr val="FF388C"/>
                        </a:solidFill>
                        <a:latin typeface="Cambria Math"/>
                      </a:rPr>
                      <m:t>𝛾</m:t>
                    </m:r>
                    <m:r>
                      <a:rPr lang="en-US" i="1" dirty="0">
                        <a:solidFill>
                          <a:srgbClr val="FF388C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Късите стават от </a:t>
                </a:r>
                <a14:m>
                  <m:oMath xmlns:m="http://schemas.openxmlformats.org/officeDocument/2006/math">
                    <m:r>
                      <a:rPr lang="bg-BG" i="1" dirty="0" smtClean="0">
                        <a:solidFill>
                          <a:srgbClr val="FF388C"/>
                        </a:solidFill>
                        <a:latin typeface="Cambria Math"/>
                      </a:rPr>
                      <m:t>(</m:t>
                    </m:r>
                    <m:r>
                      <a:rPr lang="bg-BG" i="1" dirty="0">
                        <a:solidFill>
                          <a:srgbClr val="FF388C"/>
                        </a:solidFill>
                        <a:latin typeface="Cambria Math"/>
                        <a:sym typeface="Symbol"/>
                      </a:rPr>
                      <m:t>0</m:t>
                    </m:r>
                    <m:r>
                      <a:rPr lang="en-US" i="1" dirty="0">
                        <a:solidFill>
                          <a:srgbClr val="FF388C"/>
                        </a:solidFill>
                        <a:latin typeface="Cambria Math"/>
                      </a:rPr>
                      <m:t>,</m:t>
                    </m:r>
                    <m:r>
                      <a:rPr lang="bg-BG" i="1" dirty="0">
                        <a:solidFill>
                          <a:srgbClr val="FF388C"/>
                        </a:solidFill>
                        <a:latin typeface="Cambria Math"/>
                      </a:rPr>
                      <m:t>0</m:t>
                    </m:r>
                    <m:r>
                      <a:rPr lang="en-US" i="1" dirty="0">
                        <a:solidFill>
                          <a:srgbClr val="FF388C"/>
                        </a:solidFill>
                        <a:latin typeface="Cambria Math"/>
                      </a:rPr>
                      <m:t>,</m:t>
                    </m:r>
                    <m:r>
                      <a:rPr lang="bg-BG" i="1" dirty="0" smtClean="0">
                        <a:solidFill>
                          <a:srgbClr val="FF388C"/>
                        </a:solidFill>
                        <a:latin typeface="Cambria Math"/>
                        <a:sym typeface="Symbol"/>
                      </a:rPr>
                      <m:t> </m:t>
                    </m:r>
                    <m:f>
                      <m:fPr>
                        <m:ctrlPr>
                          <a:rPr lang="bg-BG" i="1" dirty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fPr>
                      <m:num>
                        <m:r>
                          <a:rPr lang="bg-BG" i="1" dirty="0">
                            <a:solidFill>
                              <a:srgbClr val="FF388C"/>
                            </a:solidFill>
                            <a:latin typeface="Cambria Math"/>
                            <a:sym typeface="Symbol"/>
                          </a:rPr>
                          <m:t></m:t>
                        </m:r>
                      </m:num>
                      <m:den>
                        <m:r>
                          <a:rPr lang="bg-BG" i="1" dirty="0">
                            <a:solidFill>
                              <a:srgbClr val="FF388C"/>
                            </a:solidFill>
                            <a:latin typeface="Cambria Math"/>
                            <a:sym typeface="Symbol"/>
                          </a:rPr>
                          <m:t>2</m:t>
                        </m:r>
                      </m:den>
                    </m:f>
                    <m:r>
                      <a:rPr lang="en-US" i="1" dirty="0">
                        <a:solidFill>
                          <a:srgbClr val="FF388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bg-BG" dirty="0"/>
                  <a:t>на </a:t>
                </a:r>
                <a14:m>
                  <m:oMath xmlns:m="http://schemas.openxmlformats.org/officeDocument/2006/math">
                    <m:r>
                      <a:rPr lang="bg-BG" i="1" dirty="0" smtClean="0">
                        <a:solidFill>
                          <a:srgbClr val="FF388C"/>
                        </a:solidFill>
                        <a:latin typeface="Cambria Math"/>
                      </a:rPr>
                      <m:t>(</m:t>
                    </m:r>
                    <m:r>
                      <a:rPr lang="en-US" i="1" dirty="0">
                        <a:solidFill>
                          <a:srgbClr val="FF388C"/>
                        </a:solidFill>
                        <a:latin typeface="Cambria Math"/>
                      </a:rPr>
                      <m:t>𝛼</m:t>
                    </m:r>
                    <m:r>
                      <a:rPr lang="en-US" i="1" dirty="0">
                        <a:solidFill>
                          <a:srgbClr val="FF388C"/>
                        </a:solidFill>
                        <a:latin typeface="Cambria Math"/>
                      </a:rPr>
                      <m:t>,</m:t>
                    </m:r>
                    <m:r>
                      <a:rPr lang="el-GR" i="1" dirty="0">
                        <a:solidFill>
                          <a:srgbClr val="FF388C"/>
                        </a:solidFill>
                        <a:latin typeface="Cambria Math"/>
                      </a:rPr>
                      <m:t>𝛽</m:t>
                    </m:r>
                    <m:r>
                      <a:rPr lang="en-US" i="1" dirty="0">
                        <a:solidFill>
                          <a:srgbClr val="FF388C"/>
                        </a:solidFill>
                        <a:latin typeface="Cambria Math"/>
                      </a:rPr>
                      <m:t>,</m:t>
                    </m:r>
                    <m:r>
                      <a:rPr lang="el-GR" i="1" dirty="0" smtClean="0">
                        <a:solidFill>
                          <a:srgbClr val="FF388C"/>
                        </a:solidFill>
                        <a:latin typeface="Cambria Math"/>
                      </a:rPr>
                      <m:t>𝛾</m:t>
                    </m:r>
                    <m:r>
                      <a:rPr lang="bg-BG" i="1" dirty="0" smtClean="0">
                        <a:solidFill>
                          <a:srgbClr val="FF388C"/>
                        </a:solidFill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bg-BG" i="1" dirty="0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fPr>
                      <m:num>
                        <m:r>
                          <a:rPr lang="bg-BG" i="1" dirty="0">
                            <a:solidFill>
                              <a:srgbClr val="FF388C"/>
                            </a:solidFill>
                            <a:latin typeface="Cambria Math"/>
                            <a:sym typeface="Symbol"/>
                          </a:rPr>
                          <m:t></m:t>
                        </m:r>
                      </m:num>
                      <m:den>
                        <m:r>
                          <a:rPr lang="bg-BG" i="1" dirty="0" smtClean="0">
                            <a:solidFill>
                              <a:srgbClr val="FF388C"/>
                            </a:solidFill>
                            <a:latin typeface="Cambria Math"/>
                            <a:sym typeface="Symbol"/>
                          </a:rPr>
                          <m:t>2</m:t>
                        </m:r>
                      </m:den>
                    </m:f>
                    <m:r>
                      <a:rPr lang="en-US" i="1" dirty="0" smtClean="0">
                        <a:solidFill>
                          <a:srgbClr val="FF388C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bg-BG" dirty="0">
                  <a:solidFill>
                    <a:srgbClr val="FF388C"/>
                  </a:solidFill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06682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</a:t>
            </a:r>
          </a:p>
          <a:p>
            <a:pPr lvl="1"/>
            <a:r>
              <a:rPr lang="bg-BG" dirty="0"/>
              <a:t>Разглобена стълба</a:t>
            </a:r>
          </a:p>
        </p:txBody>
      </p:sp>
      <p:pic>
        <p:nvPicPr>
          <p:cNvPr id="4" name="Picture 3">
            <a:hlinkClick r:id="rId2" action="ppaction://hlinkfile"/>
            <a:extLst>
              <a:ext uri="{FF2B5EF4-FFF2-40B4-BE49-F238E27FC236}">
                <a16:creationId xmlns:a16="http://schemas.microsoft.com/office/drawing/2014/main" id="{BF606B42-F7C6-46D2-B590-1BF9F6BE182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60020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70135402"/>
      </p:ext>
    </p:extLst>
  </p:cSld>
  <p:clrMapOvr>
    <a:masterClrMapping/>
  </p:clrMapOvr>
  <p:transition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 rot="5400000">
            <a:off x="985586" y="3447926"/>
            <a:ext cx="3322530" cy="1487304"/>
            <a:chOff x="2057400" y="3903421"/>
            <a:chExt cx="4876797" cy="2183059"/>
          </a:xfrm>
          <a:noFill/>
        </p:grpSpPr>
        <p:sp>
          <p:nvSpPr>
            <p:cNvPr id="29" name="Can 28"/>
            <p:cNvSpPr/>
            <p:nvPr/>
          </p:nvSpPr>
          <p:spPr>
            <a:xfrm>
              <a:off x="2619225" y="4290848"/>
              <a:ext cx="171750" cy="1409700"/>
            </a:xfrm>
            <a:prstGeom prst="can">
              <a:avLst/>
            </a:prstGeom>
            <a:grpFill/>
            <a:ln w="3175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0" name="Can 29"/>
            <p:cNvSpPr/>
            <p:nvPr/>
          </p:nvSpPr>
          <p:spPr>
            <a:xfrm>
              <a:off x="3581400" y="4290848"/>
              <a:ext cx="171750" cy="1409700"/>
            </a:xfrm>
            <a:prstGeom prst="can">
              <a:avLst/>
            </a:prstGeom>
            <a:grpFill/>
            <a:ln w="3175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Can 30"/>
            <p:cNvSpPr/>
            <p:nvPr/>
          </p:nvSpPr>
          <p:spPr>
            <a:xfrm>
              <a:off x="4502429" y="4290848"/>
              <a:ext cx="171750" cy="1409700"/>
            </a:xfrm>
            <a:prstGeom prst="can">
              <a:avLst/>
            </a:prstGeom>
            <a:grpFill/>
            <a:ln w="3175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2" name="Can 31"/>
            <p:cNvSpPr/>
            <p:nvPr/>
          </p:nvSpPr>
          <p:spPr>
            <a:xfrm>
              <a:off x="5410200" y="4290848"/>
              <a:ext cx="171750" cy="1409700"/>
            </a:xfrm>
            <a:prstGeom prst="can">
              <a:avLst/>
            </a:prstGeom>
            <a:grpFill/>
            <a:ln w="3175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3" name="Can 32"/>
            <p:cNvSpPr/>
            <p:nvPr/>
          </p:nvSpPr>
          <p:spPr>
            <a:xfrm>
              <a:off x="6324600" y="4275082"/>
              <a:ext cx="171750" cy="1409700"/>
            </a:xfrm>
            <a:prstGeom prst="can">
              <a:avLst/>
            </a:prstGeom>
            <a:grpFill/>
            <a:ln w="3175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4" name="Can 33"/>
            <p:cNvSpPr/>
            <p:nvPr/>
          </p:nvSpPr>
          <p:spPr>
            <a:xfrm rot="16200000">
              <a:off x="4281411" y="1707834"/>
              <a:ext cx="457200" cy="4848373"/>
            </a:xfrm>
            <a:prstGeom prst="can">
              <a:avLst/>
            </a:prstGeom>
            <a:grpFill/>
            <a:ln w="3175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5" name="Can 34"/>
            <p:cNvSpPr/>
            <p:nvPr/>
          </p:nvSpPr>
          <p:spPr>
            <a:xfrm rot="16200000">
              <a:off x="4252988" y="3433692"/>
              <a:ext cx="457200" cy="4848375"/>
            </a:xfrm>
            <a:prstGeom prst="can">
              <a:avLst/>
            </a:prstGeom>
            <a:grpFill/>
            <a:ln w="3175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Причина</a:t>
            </a:r>
          </a:p>
          <a:p>
            <a:pPr lvl="1"/>
            <a:r>
              <a:rPr lang="bg-BG" dirty="0"/>
              <a:t>Въртенето е около центъра</a:t>
            </a:r>
            <a:r>
              <a:rPr lang="en-US" dirty="0"/>
              <a:t> </a:t>
            </a:r>
            <a:r>
              <a:rPr lang="bg-BG" dirty="0"/>
              <a:t>на обект</a:t>
            </a:r>
          </a:p>
          <a:p>
            <a:pPr lvl="1"/>
            <a:r>
              <a:rPr lang="bg-BG" dirty="0"/>
              <a:t>За съставен обект елементите трябва да се въртят около общия център</a:t>
            </a:r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4681683" y="3434299"/>
            <a:ext cx="3322530" cy="1487304"/>
            <a:chOff x="2057400" y="3903421"/>
            <a:chExt cx="4876797" cy="2183059"/>
          </a:xfrm>
          <a:noFill/>
        </p:grpSpPr>
        <p:sp>
          <p:nvSpPr>
            <p:cNvPr id="12" name="Can 11"/>
            <p:cNvSpPr/>
            <p:nvPr/>
          </p:nvSpPr>
          <p:spPr>
            <a:xfrm>
              <a:off x="2619225" y="4290848"/>
              <a:ext cx="171750" cy="1409700"/>
            </a:xfrm>
            <a:prstGeom prst="can">
              <a:avLst/>
            </a:prstGeom>
            <a:grpFill/>
            <a:ln w="3175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3" name="Can 12"/>
            <p:cNvSpPr/>
            <p:nvPr/>
          </p:nvSpPr>
          <p:spPr>
            <a:xfrm>
              <a:off x="3581400" y="4290848"/>
              <a:ext cx="171750" cy="1409700"/>
            </a:xfrm>
            <a:prstGeom prst="can">
              <a:avLst/>
            </a:prstGeom>
            <a:grpFill/>
            <a:ln w="3175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Can 13"/>
            <p:cNvSpPr/>
            <p:nvPr/>
          </p:nvSpPr>
          <p:spPr>
            <a:xfrm>
              <a:off x="4502429" y="4290848"/>
              <a:ext cx="171750" cy="1409700"/>
            </a:xfrm>
            <a:prstGeom prst="can">
              <a:avLst/>
            </a:prstGeom>
            <a:grpFill/>
            <a:ln w="3175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5" name="Can 14"/>
            <p:cNvSpPr/>
            <p:nvPr/>
          </p:nvSpPr>
          <p:spPr>
            <a:xfrm>
              <a:off x="5410200" y="4290848"/>
              <a:ext cx="171750" cy="1409700"/>
            </a:xfrm>
            <a:prstGeom prst="can">
              <a:avLst/>
            </a:prstGeom>
            <a:grpFill/>
            <a:ln w="3175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6" name="Can 15"/>
            <p:cNvSpPr/>
            <p:nvPr/>
          </p:nvSpPr>
          <p:spPr>
            <a:xfrm>
              <a:off x="6324600" y="4275082"/>
              <a:ext cx="171750" cy="1409700"/>
            </a:xfrm>
            <a:prstGeom prst="can">
              <a:avLst/>
            </a:prstGeom>
            <a:grpFill/>
            <a:ln w="3175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7" name="Can 16"/>
            <p:cNvSpPr/>
            <p:nvPr/>
          </p:nvSpPr>
          <p:spPr>
            <a:xfrm rot="16200000">
              <a:off x="4281411" y="1707834"/>
              <a:ext cx="457200" cy="4848373"/>
            </a:xfrm>
            <a:prstGeom prst="can">
              <a:avLst/>
            </a:prstGeom>
            <a:grpFill/>
            <a:ln w="3175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8" name="Can 17"/>
            <p:cNvSpPr/>
            <p:nvPr/>
          </p:nvSpPr>
          <p:spPr>
            <a:xfrm rot="16200000">
              <a:off x="4252988" y="3433692"/>
              <a:ext cx="457200" cy="4848375"/>
            </a:xfrm>
            <a:prstGeom prst="can">
              <a:avLst/>
            </a:prstGeom>
            <a:grpFill/>
            <a:ln w="3175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20" name="Group 19"/>
          <p:cNvGrpSpPr/>
          <p:nvPr/>
        </p:nvGrpSpPr>
        <p:grpSpPr>
          <a:xfrm rot="7200000">
            <a:off x="4679373" y="3429072"/>
            <a:ext cx="3322530" cy="1487304"/>
            <a:chOff x="2057400" y="3903421"/>
            <a:chExt cx="4876797" cy="2183059"/>
          </a:xfrm>
          <a:solidFill>
            <a:srgbClr val="4F81BD">
              <a:alpha val="50196"/>
            </a:srgbClr>
          </a:solidFill>
        </p:grpSpPr>
        <p:sp>
          <p:nvSpPr>
            <p:cNvPr id="21" name="Can 20"/>
            <p:cNvSpPr/>
            <p:nvPr/>
          </p:nvSpPr>
          <p:spPr>
            <a:xfrm>
              <a:off x="2619225" y="4290848"/>
              <a:ext cx="171750" cy="1409700"/>
            </a:xfrm>
            <a:prstGeom prst="can">
              <a:avLst/>
            </a:prstGeom>
            <a:grp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2" name="Can 21"/>
            <p:cNvSpPr/>
            <p:nvPr/>
          </p:nvSpPr>
          <p:spPr>
            <a:xfrm>
              <a:off x="3581400" y="4290848"/>
              <a:ext cx="171750" cy="1409700"/>
            </a:xfrm>
            <a:prstGeom prst="can">
              <a:avLst/>
            </a:prstGeom>
            <a:grp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3" name="Can 22"/>
            <p:cNvSpPr/>
            <p:nvPr/>
          </p:nvSpPr>
          <p:spPr>
            <a:xfrm>
              <a:off x="4502429" y="4290848"/>
              <a:ext cx="171750" cy="1409700"/>
            </a:xfrm>
            <a:prstGeom prst="can">
              <a:avLst/>
            </a:prstGeom>
            <a:grp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4" name="Can 23"/>
            <p:cNvSpPr/>
            <p:nvPr/>
          </p:nvSpPr>
          <p:spPr>
            <a:xfrm>
              <a:off x="5410200" y="4290848"/>
              <a:ext cx="171750" cy="1409700"/>
            </a:xfrm>
            <a:prstGeom prst="can">
              <a:avLst/>
            </a:prstGeom>
            <a:grp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5" name="Can 24"/>
            <p:cNvSpPr/>
            <p:nvPr/>
          </p:nvSpPr>
          <p:spPr>
            <a:xfrm>
              <a:off x="6324600" y="4275082"/>
              <a:ext cx="171750" cy="1409700"/>
            </a:xfrm>
            <a:prstGeom prst="can">
              <a:avLst/>
            </a:prstGeom>
            <a:grp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6" name="Can 25"/>
            <p:cNvSpPr/>
            <p:nvPr/>
          </p:nvSpPr>
          <p:spPr>
            <a:xfrm rot="16200000">
              <a:off x="4281411" y="1707834"/>
              <a:ext cx="457200" cy="4848373"/>
            </a:xfrm>
            <a:prstGeom prst="can">
              <a:avLst/>
            </a:prstGeom>
            <a:grp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7" name="Can 26"/>
            <p:cNvSpPr/>
            <p:nvPr/>
          </p:nvSpPr>
          <p:spPr>
            <a:xfrm rot="16200000">
              <a:off x="4252988" y="3433692"/>
              <a:ext cx="457200" cy="4848375"/>
            </a:xfrm>
            <a:prstGeom prst="can">
              <a:avLst/>
            </a:prstGeom>
            <a:grp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4" name="Can 3"/>
          <p:cNvSpPr/>
          <p:nvPr/>
        </p:nvSpPr>
        <p:spPr>
          <a:xfrm rot="7200000">
            <a:off x="2586829" y="2490168"/>
            <a:ext cx="117012" cy="960420"/>
          </a:xfrm>
          <a:prstGeom prst="can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Can 4"/>
          <p:cNvSpPr/>
          <p:nvPr/>
        </p:nvSpPr>
        <p:spPr>
          <a:xfrm rot="7200000">
            <a:off x="2586829" y="3145692"/>
            <a:ext cx="117012" cy="960420"/>
          </a:xfrm>
          <a:prstGeom prst="can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Can 5"/>
          <p:cNvSpPr/>
          <p:nvPr/>
        </p:nvSpPr>
        <p:spPr>
          <a:xfrm rot="7200000">
            <a:off x="2586829" y="3773183"/>
            <a:ext cx="117012" cy="960420"/>
          </a:xfrm>
          <a:prstGeom prst="can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Can 6"/>
          <p:cNvSpPr/>
          <p:nvPr/>
        </p:nvSpPr>
        <p:spPr>
          <a:xfrm rot="7200000">
            <a:off x="2586829" y="4391641"/>
            <a:ext cx="117012" cy="960420"/>
          </a:xfrm>
          <a:prstGeom prst="can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Can 7"/>
          <p:cNvSpPr/>
          <p:nvPr/>
        </p:nvSpPr>
        <p:spPr>
          <a:xfrm rot="7200000">
            <a:off x="2597570" y="5014616"/>
            <a:ext cx="117012" cy="960420"/>
          </a:xfrm>
          <a:prstGeom prst="can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Can 8"/>
          <p:cNvSpPr/>
          <p:nvPr/>
        </p:nvSpPr>
        <p:spPr>
          <a:xfrm rot="1800000">
            <a:off x="3078009" y="2548469"/>
            <a:ext cx="311487" cy="3303165"/>
          </a:xfrm>
          <a:prstGeom prst="can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Can 9"/>
          <p:cNvSpPr/>
          <p:nvPr/>
        </p:nvSpPr>
        <p:spPr>
          <a:xfrm rot="1800000">
            <a:off x="1902192" y="2529104"/>
            <a:ext cx="311487" cy="3303166"/>
          </a:xfrm>
          <a:prstGeom prst="can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" name="Oval 18"/>
          <p:cNvSpPr/>
          <p:nvPr/>
        </p:nvSpPr>
        <p:spPr>
          <a:xfrm>
            <a:off x="6237346" y="4125141"/>
            <a:ext cx="231667" cy="231667"/>
          </a:xfrm>
          <a:prstGeom prst="ellipse">
            <a:avLst/>
          </a:prstGeom>
          <a:solidFill>
            <a:srgbClr val="FF38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6" name="Oval 35"/>
          <p:cNvSpPr/>
          <p:nvPr/>
        </p:nvSpPr>
        <p:spPr>
          <a:xfrm>
            <a:off x="3117918" y="4138768"/>
            <a:ext cx="231667" cy="231667"/>
          </a:xfrm>
          <a:prstGeom prst="ellipse">
            <a:avLst/>
          </a:prstGeom>
          <a:solidFill>
            <a:srgbClr val="FF38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7" name="Oval 36"/>
          <p:cNvSpPr/>
          <p:nvPr/>
        </p:nvSpPr>
        <p:spPr>
          <a:xfrm>
            <a:off x="1923090" y="4138768"/>
            <a:ext cx="231667" cy="231667"/>
          </a:xfrm>
          <a:prstGeom prst="ellipse">
            <a:avLst/>
          </a:prstGeom>
          <a:solidFill>
            <a:srgbClr val="FF38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8" name="Oval 37"/>
          <p:cNvSpPr/>
          <p:nvPr/>
        </p:nvSpPr>
        <p:spPr>
          <a:xfrm>
            <a:off x="2529501" y="4137559"/>
            <a:ext cx="231667" cy="231667"/>
          </a:xfrm>
          <a:prstGeom prst="ellipse">
            <a:avLst/>
          </a:prstGeom>
          <a:solidFill>
            <a:srgbClr val="FF38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9" name="Oval 38"/>
          <p:cNvSpPr/>
          <p:nvPr/>
        </p:nvSpPr>
        <p:spPr>
          <a:xfrm>
            <a:off x="2529500" y="4756017"/>
            <a:ext cx="231667" cy="231667"/>
          </a:xfrm>
          <a:prstGeom prst="ellipse">
            <a:avLst/>
          </a:prstGeom>
          <a:solidFill>
            <a:srgbClr val="FF38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0" name="Oval 39"/>
          <p:cNvSpPr/>
          <p:nvPr/>
        </p:nvSpPr>
        <p:spPr>
          <a:xfrm>
            <a:off x="2528707" y="5380201"/>
            <a:ext cx="231667" cy="231667"/>
          </a:xfrm>
          <a:prstGeom prst="ellipse">
            <a:avLst/>
          </a:prstGeom>
          <a:solidFill>
            <a:srgbClr val="FF38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1" name="Oval 40"/>
          <p:cNvSpPr/>
          <p:nvPr/>
        </p:nvSpPr>
        <p:spPr>
          <a:xfrm>
            <a:off x="2528706" y="3510068"/>
            <a:ext cx="231667" cy="231667"/>
          </a:xfrm>
          <a:prstGeom prst="ellipse">
            <a:avLst/>
          </a:prstGeom>
          <a:solidFill>
            <a:srgbClr val="FF38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2" name="Oval 41"/>
          <p:cNvSpPr/>
          <p:nvPr/>
        </p:nvSpPr>
        <p:spPr>
          <a:xfrm>
            <a:off x="2528705" y="2855753"/>
            <a:ext cx="231667" cy="231667"/>
          </a:xfrm>
          <a:prstGeom prst="ellipse">
            <a:avLst/>
          </a:prstGeom>
          <a:solidFill>
            <a:srgbClr val="FF38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60465069"/>
      </p:ext>
    </p:extLst>
  </p:cSld>
  <p:clrMapOvr>
    <a:masterClrMapping/>
  </p:clrMapOvr>
  <p:transition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Решение</a:t>
            </a:r>
          </a:p>
          <a:p>
            <a:pPr lvl="1"/>
            <a:r>
              <a:rPr lang="bg-BG" dirty="0"/>
              <a:t>Групов обект от клас</a:t>
            </a:r>
            <a:r>
              <a:rPr lang="en-US" dirty="0"/>
              <a:t> </a:t>
            </a:r>
            <a:r>
              <a:rPr lang="en-US" dirty="0">
                <a:solidFill>
                  <a:srgbClr val="FF388C"/>
                </a:solidFill>
              </a:rPr>
              <a:t>Group</a:t>
            </a:r>
            <a:endParaRPr lang="bg-BG" dirty="0">
              <a:solidFill>
                <a:srgbClr val="FF388C"/>
              </a:solidFill>
            </a:endParaRPr>
          </a:p>
          <a:p>
            <a:pPr lvl="1"/>
            <a:r>
              <a:rPr lang="bg-BG" dirty="0"/>
              <a:t>Вместо към </a:t>
            </a:r>
            <a:r>
              <a:rPr lang="en-US" dirty="0">
                <a:solidFill>
                  <a:srgbClr val="FF388C"/>
                </a:solidFill>
              </a:rPr>
              <a:t>scene</a:t>
            </a:r>
            <a:r>
              <a:rPr lang="en-US" dirty="0"/>
              <a:t>,</a:t>
            </a:r>
            <a:r>
              <a:rPr lang="bg-BG" dirty="0"/>
              <a:t> добавяме елементите към груповия обект</a:t>
            </a:r>
          </a:p>
          <a:p>
            <a:pPr lvl="1"/>
            <a:r>
              <a:rPr lang="bg-BG" dirty="0"/>
              <a:t>Въртим груповия обект (един е!)</a:t>
            </a:r>
          </a:p>
          <a:p>
            <a:r>
              <a:rPr lang="bg-BG" dirty="0"/>
              <a:t>Не забравяме</a:t>
            </a:r>
          </a:p>
          <a:p>
            <a:pPr lvl="1"/>
            <a:r>
              <a:rPr lang="bg-BG" dirty="0"/>
              <a:t>Груповият обект да е добавен към сцената,</a:t>
            </a:r>
            <a:br>
              <a:rPr lang="bg-BG" dirty="0"/>
            </a:br>
            <a:r>
              <a:rPr lang="bg-BG" dirty="0"/>
              <a:t>за да го видим</a:t>
            </a:r>
          </a:p>
        </p:txBody>
      </p:sp>
    </p:spTree>
    <p:extLst>
      <p:ext uri="{BB962C8B-B14F-4D97-AF65-F5344CB8AC3E}">
        <p14:creationId xmlns:p14="http://schemas.microsoft.com/office/powerpoint/2010/main" val="1661467021"/>
      </p:ext>
    </p:extLst>
  </p:cSld>
  <p:clrMapOvr>
    <a:masterClrMapping/>
  </p:clrMapOvr>
  <p:transition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</a:t>
            </a:r>
          </a:p>
          <a:p>
            <a:pPr lvl="1"/>
            <a:r>
              <a:rPr lang="bg-BG" dirty="0"/>
              <a:t>Въртяща се стълба като един обект</a:t>
            </a:r>
          </a:p>
        </p:txBody>
      </p:sp>
      <p:pic>
        <p:nvPicPr>
          <p:cNvPr id="4" name="Picture 3">
            <a:hlinkClick r:id="rId2" action="ppaction://hlinkfile"/>
            <a:extLst>
              <a:ext uri="{FF2B5EF4-FFF2-40B4-BE49-F238E27FC236}">
                <a16:creationId xmlns:a16="http://schemas.microsoft.com/office/drawing/2014/main" id="{18273814-7C4A-4D8C-B54E-B716C4104B3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600200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77994991"/>
      </p:ext>
    </p:extLst>
  </p:cSld>
  <p:clrMapOvr>
    <a:masterClrMapping/>
  </p:clrMapOvr>
  <p:transition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Сфера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370608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Сфера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Геометрия </a:t>
            </a:r>
            <a:r>
              <a:rPr lang="en-US" b="0" dirty="0" err="1">
                <a:solidFill>
                  <a:srgbClr val="FF388C"/>
                </a:solidFill>
              </a:rPr>
              <a:t>SphereGeometry</a:t>
            </a:r>
            <a:endParaRPr lang="en-US" b="0" dirty="0">
              <a:solidFill>
                <a:srgbClr val="FF388C"/>
              </a:solidFill>
            </a:endParaRPr>
          </a:p>
          <a:p>
            <a:pPr lvl="1"/>
            <a:r>
              <a:rPr lang="bg-BG" dirty="0"/>
              <a:t>Радиус</a:t>
            </a:r>
          </a:p>
          <a:p>
            <a:pPr lvl="1"/>
            <a:r>
              <a:rPr lang="bg-BG" dirty="0"/>
              <a:t>Брой хоризонтални и вертикални деления</a:t>
            </a:r>
          </a:p>
          <a:p>
            <a:r>
              <a:rPr lang="bg-BG" dirty="0"/>
              <a:t>Резени</a:t>
            </a:r>
          </a:p>
          <a:p>
            <a:pPr lvl="1"/>
            <a:r>
              <a:rPr lang="bg-BG" dirty="0"/>
              <a:t>Хоризонтален – начало и размер в </a:t>
            </a:r>
            <a:r>
              <a:rPr lang="bg-BG" dirty="0" err="1"/>
              <a:t>радиани</a:t>
            </a:r>
            <a:endParaRPr lang="bg-BG" dirty="0"/>
          </a:p>
          <a:p>
            <a:pPr lvl="1"/>
            <a:r>
              <a:rPr lang="bg-BG" dirty="0"/>
              <a:t>Вертикален – начало и размер в </a:t>
            </a:r>
            <a:r>
              <a:rPr lang="bg-BG" dirty="0" err="1"/>
              <a:t>радиани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953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Скорост на анимация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928067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Капсула</a:t>
            </a:r>
          </a:p>
          <a:p>
            <a:pPr lvl="1"/>
            <a:r>
              <a:rPr lang="bg-BG" dirty="0"/>
              <a:t>Заоблен цилиндричен обект</a:t>
            </a:r>
          </a:p>
          <a:p>
            <a:pPr lvl="2"/>
            <a:r>
              <a:rPr lang="bg-BG" dirty="0"/>
              <a:t>(ръчно направен, а не ползване на готов)</a:t>
            </a:r>
          </a:p>
          <a:p>
            <a:endParaRPr lang="bg-BG" dirty="0"/>
          </a:p>
          <a:p>
            <a:endParaRPr lang="bg-BG" dirty="0"/>
          </a:p>
          <a:p>
            <a:pPr lvl="1"/>
            <a:endParaRPr lang="bg-BG" dirty="0"/>
          </a:p>
          <a:p>
            <a:pPr lvl="1"/>
            <a:r>
              <a:rPr lang="bg-BG" dirty="0"/>
              <a:t>Две сфери (или полусфери) и цилиндър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162723" y="5001299"/>
            <a:ext cx="1464905" cy="365281"/>
            <a:chOff x="260801" y="4990728"/>
            <a:chExt cx="1464905" cy="645414"/>
          </a:xfrm>
        </p:grpSpPr>
        <p:sp>
          <p:nvSpPr>
            <p:cNvPr id="12" name="Text Placeholder 2"/>
            <p:cNvSpPr txBox="1">
              <a:spLocks/>
            </p:cNvSpPr>
            <p:nvPr/>
          </p:nvSpPr>
          <p:spPr>
            <a:xfrm>
              <a:off x="260801" y="4990728"/>
              <a:ext cx="895646" cy="645414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bg-BG" sz="1800" b="0" dirty="0">
                  <a:solidFill>
                    <a:schemeClr val="bg1"/>
                  </a:solidFill>
                </a:rPr>
                <a:t>Сфера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60801" y="4991101"/>
              <a:ext cx="1464905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440740" y="5001299"/>
            <a:ext cx="1427583" cy="365281"/>
            <a:chOff x="889410" y="4990728"/>
            <a:chExt cx="1427583" cy="645414"/>
          </a:xfrm>
        </p:grpSpPr>
        <p:sp>
          <p:nvSpPr>
            <p:cNvPr id="23" name="Text Placeholder 2"/>
            <p:cNvSpPr txBox="1">
              <a:spLocks/>
            </p:cNvSpPr>
            <p:nvPr/>
          </p:nvSpPr>
          <p:spPr>
            <a:xfrm flipH="1">
              <a:off x="1420905" y="4990728"/>
              <a:ext cx="896088" cy="645414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</a:rPr>
                <a:t>Сфера</a:t>
              </a: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889410" y="4991101"/>
              <a:ext cx="1427583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4489922" y="5805119"/>
            <a:ext cx="1263462" cy="838201"/>
            <a:chOff x="1420901" y="4354849"/>
            <a:chExt cx="1263462" cy="1190721"/>
          </a:xfrm>
        </p:grpSpPr>
        <p:sp>
          <p:nvSpPr>
            <p:cNvPr id="27" name="Text Placeholder 2"/>
            <p:cNvSpPr txBox="1">
              <a:spLocks/>
            </p:cNvSpPr>
            <p:nvPr/>
          </p:nvSpPr>
          <p:spPr>
            <a:xfrm flipH="1">
              <a:off x="1420901" y="4990729"/>
              <a:ext cx="1263462" cy="554841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</a:rPr>
                <a:t>Цилиндър</a:t>
              </a: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1420905" y="4354850"/>
              <a:ext cx="0" cy="1188144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2623573" y="4267200"/>
            <a:ext cx="3822828" cy="1511405"/>
            <a:chOff x="2278653" y="3962401"/>
            <a:chExt cx="4625622" cy="1828799"/>
          </a:xfrm>
        </p:grpSpPr>
        <p:sp>
          <p:nvSpPr>
            <p:cNvPr id="21" name="Can 20"/>
            <p:cNvSpPr/>
            <p:nvPr/>
          </p:nvSpPr>
          <p:spPr>
            <a:xfrm rot="5400000">
              <a:off x="3653926" y="3252859"/>
              <a:ext cx="1828798" cy="3247883"/>
            </a:xfrm>
            <a:prstGeom prst="can">
              <a:avLst/>
            </a:prstGeom>
            <a:solidFill>
              <a:srgbClr val="4F81BD">
                <a:alpha val="50196"/>
              </a:srgb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" name="Oval 2"/>
            <p:cNvSpPr/>
            <p:nvPr/>
          </p:nvSpPr>
          <p:spPr>
            <a:xfrm>
              <a:off x="5075475" y="3962401"/>
              <a:ext cx="1828800" cy="1828799"/>
            </a:xfrm>
            <a:prstGeom prst="ellipse">
              <a:avLst/>
            </a:prstGeom>
            <a:solidFill>
              <a:srgbClr val="4F81BD">
                <a:alpha val="50196"/>
              </a:srgb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5" name="Oval 24"/>
            <p:cNvSpPr/>
            <p:nvPr/>
          </p:nvSpPr>
          <p:spPr>
            <a:xfrm>
              <a:off x="2278653" y="3962401"/>
              <a:ext cx="1828800" cy="1828799"/>
            </a:xfrm>
            <a:prstGeom prst="ellipse">
              <a:avLst/>
            </a:prstGeom>
            <a:solidFill>
              <a:srgbClr val="4F81BD">
                <a:alpha val="50196"/>
              </a:srgb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31" name="Oval 30"/>
          <p:cNvSpPr/>
          <p:nvPr/>
        </p:nvSpPr>
        <p:spPr>
          <a:xfrm>
            <a:off x="2514600" y="1905000"/>
            <a:ext cx="3879568" cy="1511405"/>
          </a:xfrm>
          <a:custGeom>
            <a:avLst/>
            <a:gdLst/>
            <a:ahLst/>
            <a:cxnLst/>
            <a:rect l="l" t="t" r="r" b="b"/>
            <a:pathLst>
              <a:path w="4694278" h="1828799">
                <a:moveTo>
                  <a:pt x="914400" y="0"/>
                </a:moveTo>
                <a:lnTo>
                  <a:pt x="3778340" y="0"/>
                </a:lnTo>
                <a:lnTo>
                  <a:pt x="3778340" y="78"/>
                </a:lnTo>
                <a:cubicBezTo>
                  <a:pt x="3778853" y="0"/>
                  <a:pt x="3779365" y="0"/>
                  <a:pt x="3779878" y="0"/>
                </a:cubicBezTo>
                <a:cubicBezTo>
                  <a:pt x="4284887" y="0"/>
                  <a:pt x="4694278" y="409390"/>
                  <a:pt x="4694278" y="914399"/>
                </a:cubicBezTo>
                <a:cubicBezTo>
                  <a:pt x="4694278" y="1419408"/>
                  <a:pt x="4284887" y="1828798"/>
                  <a:pt x="3779878" y="1828798"/>
                </a:cubicBezTo>
                <a:lnTo>
                  <a:pt x="3778340" y="1828720"/>
                </a:lnTo>
                <a:lnTo>
                  <a:pt x="3778340" y="1828799"/>
                </a:lnTo>
                <a:lnTo>
                  <a:pt x="914400" y="1828799"/>
                </a:lnTo>
                <a:cubicBezTo>
                  <a:pt x="409391" y="1828799"/>
                  <a:pt x="0" y="1419409"/>
                  <a:pt x="0" y="914400"/>
                </a:cubicBezTo>
                <a:cubicBezTo>
                  <a:pt x="0" y="409391"/>
                  <a:pt x="409391" y="1"/>
                  <a:pt x="914400" y="1"/>
                </a:cubicBezTo>
                <a:close/>
              </a:path>
            </a:pathLst>
          </a:cu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94635463"/>
      </p:ext>
    </p:extLst>
  </p:cSld>
  <p:clrMapOvr>
    <a:masterClrMapping/>
  </p:clrMapOvr>
  <p:transition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</a:t>
            </a:r>
          </a:p>
          <a:p>
            <a:pPr lvl="1"/>
            <a:r>
              <a:rPr lang="bg-BG" dirty="0"/>
              <a:t>С по-голям брой деления за гладкост</a:t>
            </a:r>
          </a:p>
        </p:txBody>
      </p:sp>
      <p:pic>
        <p:nvPicPr>
          <p:cNvPr id="4" name="Picture 3">
            <a:hlinkClick r:id="rId2" action="ppaction://hlinkfile"/>
            <a:extLst>
              <a:ext uri="{FF2B5EF4-FFF2-40B4-BE49-F238E27FC236}">
                <a16:creationId xmlns:a16="http://schemas.microsoft.com/office/drawing/2014/main" id="{977BC48B-DD3D-4337-B488-DB2090644FF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352" y="160020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78997098"/>
      </p:ext>
    </p:extLst>
  </p:cSld>
  <p:clrMapOvr>
    <a:masterClrMapping/>
  </p:clrMapOvr>
  <p:transition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/>
              <a:t>Тор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392152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Тор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Геометрия </a:t>
            </a:r>
            <a:r>
              <a:rPr lang="en-US" b="0" dirty="0" err="1">
                <a:solidFill>
                  <a:srgbClr val="FF388C"/>
                </a:solidFill>
              </a:rPr>
              <a:t>TorusGeometry</a:t>
            </a:r>
            <a:endParaRPr lang="en-US" b="0" dirty="0">
              <a:solidFill>
                <a:srgbClr val="FF388C"/>
              </a:solidFill>
            </a:endParaRPr>
          </a:p>
          <a:p>
            <a:pPr lvl="1"/>
            <a:r>
              <a:rPr lang="bg-BG" dirty="0"/>
              <a:t>Голям радиус и малък радиус</a:t>
            </a:r>
          </a:p>
          <a:p>
            <a:pPr lvl="1"/>
            <a:r>
              <a:rPr lang="bg-BG" dirty="0"/>
              <a:t>Брой вертикални и хоризонтални деления</a:t>
            </a:r>
          </a:p>
          <a:p>
            <a:pPr lvl="1"/>
            <a:r>
              <a:rPr lang="bg-BG" dirty="0"/>
              <a:t>Размер на хоризонтален резен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5991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Верига</a:t>
            </a:r>
          </a:p>
          <a:p>
            <a:pPr lvl="1"/>
            <a:r>
              <a:rPr lang="bg-BG" dirty="0"/>
              <a:t>Три халки – всяка е тор</a:t>
            </a:r>
          </a:p>
          <a:p>
            <a:pPr lvl="1"/>
            <a:r>
              <a:rPr lang="bg-BG" dirty="0"/>
              <a:t>Имат еднакви размери</a:t>
            </a:r>
          </a:p>
        </p:txBody>
      </p:sp>
      <p:sp>
        <p:nvSpPr>
          <p:cNvPr id="6" name="Oval 4"/>
          <p:cNvSpPr/>
          <p:nvPr/>
        </p:nvSpPr>
        <p:spPr>
          <a:xfrm>
            <a:off x="2743200" y="2057400"/>
            <a:ext cx="3657600" cy="3657600"/>
          </a:xfrm>
          <a:custGeom>
            <a:avLst/>
            <a:gdLst/>
            <a:ahLst/>
            <a:cxnLst/>
            <a:rect l="l" t="t" r="r" b="b"/>
            <a:pathLst>
              <a:path w="3657600" h="3657600">
                <a:moveTo>
                  <a:pt x="1828800" y="914400"/>
                </a:moveTo>
                <a:cubicBezTo>
                  <a:pt x="1323791" y="914400"/>
                  <a:pt x="914400" y="1323791"/>
                  <a:pt x="914400" y="1828800"/>
                </a:cubicBezTo>
                <a:cubicBezTo>
                  <a:pt x="914400" y="2333809"/>
                  <a:pt x="1323791" y="2743200"/>
                  <a:pt x="1828800" y="2743200"/>
                </a:cubicBezTo>
                <a:cubicBezTo>
                  <a:pt x="2333809" y="2743200"/>
                  <a:pt x="2743200" y="2333809"/>
                  <a:pt x="2743200" y="1828800"/>
                </a:cubicBezTo>
                <a:cubicBezTo>
                  <a:pt x="2743200" y="1323791"/>
                  <a:pt x="2333809" y="914400"/>
                  <a:pt x="1828800" y="914400"/>
                </a:cubicBezTo>
                <a:close/>
                <a:moveTo>
                  <a:pt x="1828800" y="0"/>
                </a:moveTo>
                <a:cubicBezTo>
                  <a:pt x="2838818" y="0"/>
                  <a:pt x="3657600" y="818782"/>
                  <a:pt x="3657600" y="1828800"/>
                </a:cubicBezTo>
                <a:cubicBezTo>
                  <a:pt x="3657600" y="2838818"/>
                  <a:pt x="2838818" y="3657600"/>
                  <a:pt x="1828800" y="3657600"/>
                </a:cubicBezTo>
                <a:cubicBezTo>
                  <a:pt x="818782" y="3657600"/>
                  <a:pt x="0" y="2838818"/>
                  <a:pt x="0" y="1828800"/>
                </a:cubicBezTo>
                <a:cubicBezTo>
                  <a:pt x="0" y="818782"/>
                  <a:pt x="818782" y="0"/>
                  <a:pt x="1828800" y="0"/>
                </a:cubicBezTo>
                <a:close/>
              </a:path>
            </a:pathLst>
          </a:cu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Oval 7"/>
          <p:cNvSpPr/>
          <p:nvPr/>
        </p:nvSpPr>
        <p:spPr>
          <a:xfrm rot="5400000">
            <a:off x="5943601" y="2078422"/>
            <a:ext cx="914400" cy="3657600"/>
          </a:xfrm>
          <a:custGeom>
            <a:avLst/>
            <a:gdLst/>
            <a:ahLst/>
            <a:cxnLst/>
            <a:rect l="l" t="t" r="r" b="b"/>
            <a:pathLst>
              <a:path w="914400" h="3657600">
                <a:moveTo>
                  <a:pt x="457200" y="0"/>
                </a:moveTo>
                <a:cubicBezTo>
                  <a:pt x="709705" y="0"/>
                  <a:pt x="914400" y="204695"/>
                  <a:pt x="914400" y="457200"/>
                </a:cubicBezTo>
                <a:lnTo>
                  <a:pt x="914400" y="3200400"/>
                </a:lnTo>
                <a:cubicBezTo>
                  <a:pt x="914400" y="3452905"/>
                  <a:pt x="709705" y="3657600"/>
                  <a:pt x="457200" y="3657600"/>
                </a:cubicBezTo>
                <a:cubicBezTo>
                  <a:pt x="204695" y="3657600"/>
                  <a:pt x="0" y="3452905"/>
                  <a:pt x="0" y="3200400"/>
                </a:cubicBezTo>
                <a:lnTo>
                  <a:pt x="0" y="457200"/>
                </a:ln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Oval 7"/>
          <p:cNvSpPr/>
          <p:nvPr/>
        </p:nvSpPr>
        <p:spPr>
          <a:xfrm rot="5400000">
            <a:off x="2286001" y="2060029"/>
            <a:ext cx="914400" cy="3657600"/>
          </a:xfrm>
          <a:custGeom>
            <a:avLst/>
            <a:gdLst/>
            <a:ahLst/>
            <a:cxnLst/>
            <a:rect l="l" t="t" r="r" b="b"/>
            <a:pathLst>
              <a:path w="914400" h="3657600">
                <a:moveTo>
                  <a:pt x="457200" y="0"/>
                </a:moveTo>
                <a:cubicBezTo>
                  <a:pt x="709705" y="0"/>
                  <a:pt x="914400" y="204695"/>
                  <a:pt x="914400" y="457200"/>
                </a:cubicBezTo>
                <a:lnTo>
                  <a:pt x="914400" y="3200400"/>
                </a:lnTo>
                <a:cubicBezTo>
                  <a:pt x="914400" y="3452905"/>
                  <a:pt x="709705" y="3657600"/>
                  <a:pt x="457200" y="3657600"/>
                </a:cubicBezTo>
                <a:cubicBezTo>
                  <a:pt x="204695" y="3657600"/>
                  <a:pt x="0" y="3452905"/>
                  <a:pt x="0" y="3200400"/>
                </a:cubicBezTo>
                <a:lnTo>
                  <a:pt x="0" y="457200"/>
                </a:ln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gradFill flip="none" rotWithShape="1">
            <a:gsLst>
              <a:gs pos="0">
                <a:srgbClr val="A7C0DE"/>
              </a:gs>
              <a:gs pos="28000">
                <a:srgbClr val="A7C0DE"/>
              </a:gs>
              <a:gs pos="56000">
                <a:srgbClr val="ABC2DF"/>
              </a:gs>
              <a:gs pos="78000">
                <a:schemeClr val="accent1">
                  <a:lumMod val="45000"/>
                  <a:lumOff val="55000"/>
                </a:schemeClr>
              </a:gs>
              <a:gs pos="100000">
                <a:srgbClr val="A7C0DE"/>
              </a:gs>
            </a:gsLst>
            <a:lin ang="5400000" scaled="1"/>
            <a:tileRect/>
          </a:gra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Oval 9"/>
          <p:cNvSpPr/>
          <p:nvPr/>
        </p:nvSpPr>
        <p:spPr>
          <a:xfrm>
            <a:off x="3643009" y="3429000"/>
            <a:ext cx="914400" cy="914400"/>
          </a:xfrm>
          <a:prstGeom prst="ellipse">
            <a:avLst/>
          </a:prstGeom>
          <a:noFill/>
          <a:ln w="31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Oval 10"/>
          <p:cNvSpPr/>
          <p:nvPr/>
        </p:nvSpPr>
        <p:spPr>
          <a:xfrm>
            <a:off x="4572001" y="3450022"/>
            <a:ext cx="914400" cy="914400"/>
          </a:xfrm>
          <a:prstGeom prst="ellipse">
            <a:avLst/>
          </a:prstGeom>
          <a:noFill/>
          <a:ln w="31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Oval 11"/>
          <p:cNvSpPr/>
          <p:nvPr/>
        </p:nvSpPr>
        <p:spPr>
          <a:xfrm>
            <a:off x="914401" y="3429000"/>
            <a:ext cx="914400" cy="914400"/>
          </a:xfrm>
          <a:prstGeom prst="ellipse">
            <a:avLst/>
          </a:prstGeom>
          <a:noFill/>
          <a:ln w="31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" name="Oval 12"/>
          <p:cNvSpPr/>
          <p:nvPr/>
        </p:nvSpPr>
        <p:spPr>
          <a:xfrm>
            <a:off x="7315201" y="3450022"/>
            <a:ext cx="914400" cy="914400"/>
          </a:xfrm>
          <a:prstGeom prst="ellipse">
            <a:avLst/>
          </a:prstGeom>
          <a:noFill/>
          <a:ln w="31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28691255"/>
      </p:ext>
    </p:extLst>
  </p:cSld>
  <p:clrMapOvr>
    <a:masterClrMapping/>
  </p:clrMapOvr>
  <p:transition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Пресмятане или налучкване</a:t>
            </a:r>
          </a:p>
          <a:p>
            <a:pPr lvl="1"/>
            <a:r>
              <a:rPr lang="bg-BG" dirty="0"/>
              <a:t>Колкото по-сложна е сцената…</a:t>
            </a:r>
          </a:p>
          <a:p>
            <a:pPr lvl="1"/>
            <a:r>
              <a:rPr lang="bg-BG" dirty="0"/>
              <a:t>…толкова по-лесно е чрез смятане</a:t>
            </a:r>
          </a:p>
        </p:txBody>
      </p:sp>
      <p:sp>
        <p:nvSpPr>
          <p:cNvPr id="25" name="Oval 4"/>
          <p:cNvSpPr/>
          <p:nvPr/>
        </p:nvSpPr>
        <p:spPr>
          <a:xfrm>
            <a:off x="2743200" y="2057400"/>
            <a:ext cx="3657600" cy="3657600"/>
          </a:xfrm>
          <a:custGeom>
            <a:avLst/>
            <a:gdLst/>
            <a:ahLst/>
            <a:cxnLst/>
            <a:rect l="l" t="t" r="r" b="b"/>
            <a:pathLst>
              <a:path w="3657600" h="3657600">
                <a:moveTo>
                  <a:pt x="1828800" y="914400"/>
                </a:moveTo>
                <a:cubicBezTo>
                  <a:pt x="1323791" y="914400"/>
                  <a:pt x="914400" y="1323791"/>
                  <a:pt x="914400" y="1828800"/>
                </a:cubicBezTo>
                <a:cubicBezTo>
                  <a:pt x="914400" y="2333809"/>
                  <a:pt x="1323791" y="2743200"/>
                  <a:pt x="1828800" y="2743200"/>
                </a:cubicBezTo>
                <a:cubicBezTo>
                  <a:pt x="2333809" y="2743200"/>
                  <a:pt x="2743200" y="2333809"/>
                  <a:pt x="2743200" y="1828800"/>
                </a:cubicBezTo>
                <a:cubicBezTo>
                  <a:pt x="2743200" y="1323791"/>
                  <a:pt x="2333809" y="914400"/>
                  <a:pt x="1828800" y="914400"/>
                </a:cubicBezTo>
                <a:close/>
                <a:moveTo>
                  <a:pt x="1828800" y="0"/>
                </a:moveTo>
                <a:cubicBezTo>
                  <a:pt x="2838818" y="0"/>
                  <a:pt x="3657600" y="818782"/>
                  <a:pt x="3657600" y="1828800"/>
                </a:cubicBezTo>
                <a:cubicBezTo>
                  <a:pt x="3657600" y="2838818"/>
                  <a:pt x="2838818" y="3657600"/>
                  <a:pt x="1828800" y="3657600"/>
                </a:cubicBezTo>
                <a:cubicBezTo>
                  <a:pt x="818782" y="3657600"/>
                  <a:pt x="0" y="2838818"/>
                  <a:pt x="0" y="1828800"/>
                </a:cubicBezTo>
                <a:cubicBezTo>
                  <a:pt x="0" y="818782"/>
                  <a:pt x="818782" y="0"/>
                  <a:pt x="1828800" y="0"/>
                </a:cubicBezTo>
                <a:close/>
              </a:path>
            </a:pathLst>
          </a:cu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6" name="Oval 7"/>
          <p:cNvSpPr/>
          <p:nvPr/>
        </p:nvSpPr>
        <p:spPr>
          <a:xfrm rot="5400000">
            <a:off x="5943601" y="2078422"/>
            <a:ext cx="914400" cy="3657600"/>
          </a:xfrm>
          <a:custGeom>
            <a:avLst/>
            <a:gdLst/>
            <a:ahLst/>
            <a:cxnLst/>
            <a:rect l="l" t="t" r="r" b="b"/>
            <a:pathLst>
              <a:path w="914400" h="3657600">
                <a:moveTo>
                  <a:pt x="457200" y="0"/>
                </a:moveTo>
                <a:cubicBezTo>
                  <a:pt x="709705" y="0"/>
                  <a:pt x="914400" y="204695"/>
                  <a:pt x="914400" y="457200"/>
                </a:cubicBezTo>
                <a:lnTo>
                  <a:pt x="914400" y="3200400"/>
                </a:lnTo>
                <a:cubicBezTo>
                  <a:pt x="914400" y="3452905"/>
                  <a:pt x="709705" y="3657600"/>
                  <a:pt x="457200" y="3657600"/>
                </a:cubicBezTo>
                <a:cubicBezTo>
                  <a:pt x="204695" y="3657600"/>
                  <a:pt x="0" y="3452905"/>
                  <a:pt x="0" y="3200400"/>
                </a:cubicBezTo>
                <a:lnTo>
                  <a:pt x="0" y="457200"/>
                </a:ln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7" name="Oval 7"/>
          <p:cNvSpPr/>
          <p:nvPr/>
        </p:nvSpPr>
        <p:spPr>
          <a:xfrm rot="5400000">
            <a:off x="2286001" y="2060029"/>
            <a:ext cx="914400" cy="3657600"/>
          </a:xfrm>
          <a:custGeom>
            <a:avLst/>
            <a:gdLst/>
            <a:ahLst/>
            <a:cxnLst/>
            <a:rect l="l" t="t" r="r" b="b"/>
            <a:pathLst>
              <a:path w="914400" h="3657600">
                <a:moveTo>
                  <a:pt x="457200" y="0"/>
                </a:moveTo>
                <a:cubicBezTo>
                  <a:pt x="709705" y="0"/>
                  <a:pt x="914400" y="204695"/>
                  <a:pt x="914400" y="457200"/>
                </a:cubicBezTo>
                <a:lnTo>
                  <a:pt x="914400" y="3200400"/>
                </a:lnTo>
                <a:cubicBezTo>
                  <a:pt x="914400" y="3452905"/>
                  <a:pt x="709705" y="3657600"/>
                  <a:pt x="457200" y="3657600"/>
                </a:cubicBezTo>
                <a:cubicBezTo>
                  <a:pt x="204695" y="3657600"/>
                  <a:pt x="0" y="3452905"/>
                  <a:pt x="0" y="3200400"/>
                </a:cubicBezTo>
                <a:lnTo>
                  <a:pt x="0" y="457200"/>
                </a:ln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0" name="Oval 29"/>
          <p:cNvSpPr/>
          <p:nvPr/>
        </p:nvSpPr>
        <p:spPr>
          <a:xfrm>
            <a:off x="3657525" y="3432629"/>
            <a:ext cx="914400" cy="914400"/>
          </a:xfrm>
          <a:prstGeom prst="ellipse">
            <a:avLst/>
          </a:prstGeom>
          <a:noFill/>
          <a:ln w="31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3" name="Oval 32"/>
          <p:cNvSpPr/>
          <p:nvPr/>
        </p:nvSpPr>
        <p:spPr>
          <a:xfrm>
            <a:off x="4572001" y="3450022"/>
            <a:ext cx="914400" cy="914400"/>
          </a:xfrm>
          <a:prstGeom prst="ellipse">
            <a:avLst/>
          </a:prstGeom>
          <a:noFill/>
          <a:ln w="31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4" name="Oval 33"/>
          <p:cNvSpPr/>
          <p:nvPr/>
        </p:nvSpPr>
        <p:spPr>
          <a:xfrm>
            <a:off x="914401" y="3429000"/>
            <a:ext cx="914400" cy="914400"/>
          </a:xfrm>
          <a:prstGeom prst="ellipse">
            <a:avLst/>
          </a:prstGeom>
          <a:noFill/>
          <a:ln w="31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5" name="Oval 34"/>
          <p:cNvSpPr/>
          <p:nvPr/>
        </p:nvSpPr>
        <p:spPr>
          <a:xfrm>
            <a:off x="7315201" y="3450022"/>
            <a:ext cx="914400" cy="914400"/>
          </a:xfrm>
          <a:prstGeom prst="ellipse">
            <a:avLst/>
          </a:prstGeom>
          <a:noFill/>
          <a:ln w="31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8" name="Oval 37"/>
          <p:cNvSpPr/>
          <p:nvPr/>
        </p:nvSpPr>
        <p:spPr>
          <a:xfrm>
            <a:off x="4953001" y="3810000"/>
            <a:ext cx="152400" cy="152400"/>
          </a:xfrm>
          <a:prstGeom prst="ellipse">
            <a:avLst/>
          </a:prstGeom>
          <a:solidFill>
            <a:srgbClr val="FF38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0" name="Oval 39"/>
          <p:cNvSpPr/>
          <p:nvPr/>
        </p:nvSpPr>
        <p:spPr>
          <a:xfrm>
            <a:off x="2743201" y="3429000"/>
            <a:ext cx="914400" cy="914400"/>
          </a:xfrm>
          <a:prstGeom prst="ellipse">
            <a:avLst/>
          </a:prstGeom>
          <a:noFill/>
          <a:ln w="31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1" name="Oval 40"/>
          <p:cNvSpPr/>
          <p:nvPr/>
        </p:nvSpPr>
        <p:spPr>
          <a:xfrm>
            <a:off x="5486401" y="3449826"/>
            <a:ext cx="914400" cy="914400"/>
          </a:xfrm>
          <a:prstGeom prst="ellipse">
            <a:avLst/>
          </a:prstGeom>
          <a:noFill/>
          <a:ln w="31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45" name="Straight Arrow Connector 44"/>
          <p:cNvCxnSpPr>
            <a:stCxn id="30" idx="6"/>
            <a:endCxn id="90" idx="4"/>
          </p:cNvCxnSpPr>
          <p:nvPr/>
        </p:nvCxnSpPr>
        <p:spPr>
          <a:xfrm flipV="1">
            <a:off x="4571925" y="2590800"/>
            <a:ext cx="0" cy="1299029"/>
          </a:xfrm>
          <a:prstGeom prst="straightConnector1">
            <a:avLst/>
          </a:prstGeom>
          <a:ln w="28575">
            <a:solidFill>
              <a:srgbClr val="FF388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495801" y="3812628"/>
            <a:ext cx="152400" cy="152400"/>
          </a:xfrm>
          <a:prstGeom prst="ellipse">
            <a:avLst/>
          </a:prstGeom>
          <a:solidFill>
            <a:srgbClr val="FF38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56" name="Straight Arrow Connector 55"/>
          <p:cNvCxnSpPr>
            <a:stCxn id="38" idx="2"/>
          </p:cNvCxnSpPr>
          <p:nvPr/>
        </p:nvCxnSpPr>
        <p:spPr>
          <a:xfrm>
            <a:off x="4953001" y="3886200"/>
            <a:ext cx="533400" cy="0"/>
          </a:xfrm>
          <a:prstGeom prst="straightConnector1">
            <a:avLst/>
          </a:prstGeom>
          <a:ln w="28575">
            <a:solidFill>
              <a:srgbClr val="FF388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4114801" y="2057400"/>
            <a:ext cx="914400" cy="914400"/>
          </a:xfrm>
          <a:prstGeom prst="ellipse">
            <a:avLst/>
          </a:prstGeom>
          <a:noFill/>
          <a:ln w="31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0" name="Oval 89"/>
          <p:cNvSpPr/>
          <p:nvPr/>
        </p:nvSpPr>
        <p:spPr>
          <a:xfrm>
            <a:off x="4495725" y="2438400"/>
            <a:ext cx="152400" cy="152400"/>
          </a:xfrm>
          <a:prstGeom prst="ellipse">
            <a:avLst/>
          </a:prstGeom>
          <a:solidFill>
            <a:srgbClr val="FF38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4" name="Oval 93"/>
          <p:cNvSpPr/>
          <p:nvPr/>
        </p:nvSpPr>
        <p:spPr>
          <a:xfrm>
            <a:off x="2667000" y="3810000"/>
            <a:ext cx="152400" cy="152400"/>
          </a:xfrm>
          <a:prstGeom prst="ellipse">
            <a:avLst/>
          </a:prstGeom>
          <a:solidFill>
            <a:srgbClr val="FF38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95" name="Straight Arrow Connector 94"/>
          <p:cNvCxnSpPr>
            <a:stCxn id="48" idx="6"/>
            <a:endCxn id="94" idx="6"/>
          </p:cNvCxnSpPr>
          <p:nvPr/>
        </p:nvCxnSpPr>
        <p:spPr>
          <a:xfrm flipH="1" flipV="1">
            <a:off x="2819400" y="3886200"/>
            <a:ext cx="1828801" cy="2628"/>
          </a:xfrm>
          <a:prstGeom prst="straightConnector1">
            <a:avLst/>
          </a:prstGeom>
          <a:ln w="28575">
            <a:solidFill>
              <a:srgbClr val="FF388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 Placeholder 2"/>
              <p:cNvSpPr txBox="1">
                <a:spLocks/>
              </p:cNvSpPr>
              <p:nvPr/>
            </p:nvSpPr>
            <p:spPr>
              <a:xfrm flipH="1">
                <a:off x="2467107" y="5715000"/>
                <a:ext cx="990562" cy="228600"/>
              </a:xfrm>
              <a:prstGeom prst="rect">
                <a:avLst/>
              </a:prstGeom>
              <a:solidFill>
                <a:srgbClr val="FF388C"/>
              </a:solidFill>
              <a:ln w="3175">
                <a:solidFill>
                  <a:srgbClr val="FF388C"/>
                </a:solidFill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indent="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lang="en-US" sz="3600" b="1" kern="1200" spc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ndara" panose="020E0502030303020204" pitchFamily="34" charset="0"/>
                    <a:ea typeface="Verdan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Arial" panose="020B0604020202020204" pitchFamily="34" charset="0"/>
                  <a:buChar char="•"/>
                  <a:defRPr lang="en-US" sz="3200" kern="1200" dirty="0" smtClean="0">
                    <a:ln w="3175">
                      <a:noFill/>
                      <a:prstDash val="solid"/>
                    </a:ln>
                    <a:solidFill>
                      <a:schemeClr val="accent1"/>
                    </a:solidFill>
                    <a:effectLst/>
                    <a:latin typeface="Candara" panose="020E0502030303020204" pitchFamily="34" charset="0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lang="en-US" sz="2400" kern="12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ndara" panose="020E0502030303020204" pitchFamily="34" charset="0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lang="en-US" sz="2400" kern="12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ndara" panose="020E0502030303020204" pitchFamily="34" charset="0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lang="bg-BG" sz="2400" kern="12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ndara" panose="020E0502030303020204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1400" b="0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400" b="0" i="1" dirty="0" err="1" smtClean="0">
                          <a:solidFill>
                            <a:schemeClr val="bg1"/>
                          </a:solidFill>
                          <a:latin typeface="Cambria Math"/>
                        </a:rPr>
                        <m:t>𝑅</m:t>
                      </m:r>
                      <m:r>
                        <a:rPr lang="en-US" sz="1400" b="0" i="1" dirty="0" err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1400" b="0" i="1" dirty="0" err="1" smtClean="0">
                          <a:solidFill>
                            <a:schemeClr val="bg1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bg-BG" sz="1400" b="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1" name="Tex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467107" y="5715000"/>
                <a:ext cx="990562" cy="2286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3175">
                <a:solidFill>
                  <a:srgbClr val="FF388C"/>
                </a:solidFill>
              </a:ln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Placeholder 2"/>
              <p:cNvSpPr txBox="1">
                <a:spLocks/>
              </p:cNvSpPr>
              <p:nvPr/>
            </p:nvSpPr>
            <p:spPr>
              <a:xfrm flipH="1">
                <a:off x="5219701" y="5715000"/>
                <a:ext cx="393305" cy="228600"/>
              </a:xfrm>
              <a:prstGeom prst="rect">
                <a:avLst/>
              </a:prstGeom>
              <a:solidFill>
                <a:srgbClr val="FF388C"/>
              </a:solidFill>
              <a:ln w="3175">
                <a:solidFill>
                  <a:srgbClr val="FF388C"/>
                </a:solidFill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defPPr>
                  <a:defRPr lang="en-US"/>
                </a:defPPr>
                <a:lvl1pPr indent="0" algn="r">
                  <a:spcBef>
                    <a:spcPct val="20000"/>
                  </a:spcBef>
                  <a:buFont typeface="Arial" panose="020B0604020202020204" pitchFamily="34" charset="0"/>
                  <a:buNone/>
                  <a:defRPr sz="1400" b="0" i="1" spc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Cambria Math"/>
                    <a:ea typeface="Verdan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Arial" panose="020B0604020202020204" pitchFamily="34" charset="0"/>
                  <a:buChar char="•"/>
                  <a:defRPr sz="3200">
                    <a:ln w="3175">
                      <a:noFill/>
                      <a:prstDash val="solid"/>
                    </a:ln>
                    <a:solidFill>
                      <a:schemeClr val="accent1"/>
                    </a:solidFill>
                    <a:effectLst/>
                    <a:latin typeface="Candara" panose="020E0502030303020204" pitchFamily="34" charset="0"/>
                  </a:defRPr>
                </a:lvl2pPr>
                <a:lvl3pPr indent="0">
                  <a:spcBef>
                    <a:spcPct val="20000"/>
                  </a:spcBef>
                  <a:buFont typeface="Arial" panose="020B0604020202020204" pitchFamily="34" charset="0"/>
                  <a:buNone/>
                  <a:defRPr sz="2400">
                    <a:ln>
                      <a:noFill/>
                    </a:ln>
                    <a:effectLst/>
                    <a:latin typeface="Candara" panose="020E0502030303020204" pitchFamily="34" charset="0"/>
                  </a:defRPr>
                </a:lvl3pPr>
                <a:lvl4pPr indent="0">
                  <a:spcBef>
                    <a:spcPct val="20000"/>
                  </a:spcBef>
                  <a:buFont typeface="Arial" panose="020B0604020202020204" pitchFamily="34" charset="0"/>
                  <a:buNone/>
                  <a:defRPr sz="2400">
                    <a:ln>
                      <a:noFill/>
                    </a:ln>
                    <a:effectLst/>
                    <a:latin typeface="Candara" panose="020E0502030303020204" pitchFamily="34" charset="0"/>
                  </a:defRPr>
                </a:lvl4pPr>
                <a:lvl5pPr indent="0">
                  <a:spcBef>
                    <a:spcPct val="20000"/>
                  </a:spcBef>
                  <a:buFont typeface="Arial" panose="020B0604020202020204" pitchFamily="34" charset="0"/>
                  <a:buNone/>
                  <a:defRPr sz="2400">
                    <a:ln>
                      <a:noFill/>
                    </a:ln>
                    <a:effectLst/>
                    <a:latin typeface="Candara" panose="020E0502030303020204" pitchFamily="34" charset="0"/>
                  </a:defRPr>
                </a:lvl5pPr>
                <a:lvl6pPr marL="25146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/>
                </a:lvl6pPr>
                <a:lvl7pPr marL="29718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/>
                </a:lvl7pPr>
                <a:lvl8pPr marL="3429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/>
                </a:lvl8pPr>
                <a:lvl9pPr marL="38862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/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bg-BG" dirty="0"/>
              </a:p>
            </p:txBody>
          </p:sp>
        </mc:Choice>
        <mc:Fallback xmlns="">
          <p:sp>
            <p:nvSpPr>
              <p:cNvPr id="24" name="Tex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219701" y="5715000"/>
                <a:ext cx="393305" cy="2286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3175">
                <a:solidFill>
                  <a:srgbClr val="FF388C"/>
                </a:solidFill>
              </a:ln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/>
          <p:cNvCxnSpPr/>
          <p:nvPr/>
        </p:nvCxnSpPr>
        <p:spPr>
          <a:xfrm>
            <a:off x="5219701" y="3889829"/>
            <a:ext cx="0" cy="2053771"/>
          </a:xfrm>
          <a:prstGeom prst="line">
            <a:avLst/>
          </a:prstGeom>
          <a:noFill/>
          <a:ln w="3175">
            <a:solidFill>
              <a:srgbClr val="FF388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9" name="Group 18"/>
          <p:cNvGrpSpPr/>
          <p:nvPr/>
        </p:nvGrpSpPr>
        <p:grpSpPr>
          <a:xfrm>
            <a:off x="1828801" y="3048000"/>
            <a:ext cx="2743124" cy="228600"/>
            <a:chOff x="2957588" y="3124200"/>
            <a:chExt cx="2743124" cy="228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 Placeholder 2"/>
                <p:cNvSpPr txBox="1">
                  <a:spLocks/>
                </p:cNvSpPr>
                <p:nvPr/>
              </p:nvSpPr>
              <p:spPr>
                <a:xfrm>
                  <a:off x="2957588" y="3124200"/>
                  <a:ext cx="761925" cy="228600"/>
                </a:xfrm>
                <a:prstGeom prst="rect">
                  <a:avLst/>
                </a:prstGeom>
                <a:solidFill>
                  <a:srgbClr val="FF388C"/>
                </a:solidFill>
                <a:ln w="3175">
                  <a:solidFill>
                    <a:srgbClr val="FF388C"/>
                  </a:solidFill>
                </a:ln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marL="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3600" b="1" kern="1200" spc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Verdan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Arial" panose="020B0604020202020204" pitchFamily="34" charset="0"/>
                    <a:buChar char="•"/>
                    <a:defRPr lang="en-US" sz="3200" kern="1200" dirty="0" smtClean="0">
                      <a:ln w="3175">
                        <a:noFill/>
                        <a:prstDash val="solid"/>
                      </a:ln>
                      <a:solidFill>
                        <a:schemeClr val="accent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2pPr>
                  <a:lvl3pPr marL="9144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2400" kern="12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3pPr>
                  <a:lvl4pPr marL="13716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2400" kern="12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4pPr>
                  <a:lvl5pPr marL="18288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bg-BG" sz="2400" kern="12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𝑅</m:t>
                        </m:r>
                        <m:r>
                          <a:rPr lang="en-US" sz="1400" b="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=3</m:t>
                        </m:r>
                        <m:r>
                          <a:rPr lang="en-US" sz="1400" b="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𝑟</m:t>
                        </m:r>
                      </m:oMath>
                    </m:oMathPara>
                  </a14:m>
                  <a:endParaRPr lang="bg-BG" sz="1400" b="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Text Placeholder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7588" y="3124200"/>
                  <a:ext cx="761925" cy="22860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3175">
                  <a:solidFill>
                    <a:srgbClr val="FF388C"/>
                  </a:solidFill>
                </a:ln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Connector 38"/>
            <p:cNvCxnSpPr/>
            <p:nvPr/>
          </p:nvCxnSpPr>
          <p:spPr>
            <a:xfrm flipH="1">
              <a:off x="2971875" y="3124200"/>
              <a:ext cx="2728837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7" name="Straight Connector 46"/>
          <p:cNvCxnSpPr/>
          <p:nvPr/>
        </p:nvCxnSpPr>
        <p:spPr>
          <a:xfrm>
            <a:off x="3457669" y="3889829"/>
            <a:ext cx="1" cy="2050142"/>
          </a:xfrm>
          <a:prstGeom prst="line">
            <a:avLst/>
          </a:prstGeom>
          <a:noFill/>
          <a:ln w="3175">
            <a:solidFill>
              <a:srgbClr val="FF388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A8041C9A-534C-45A5-99C7-2B1EF8822FAB}"/>
              </a:ext>
            </a:extLst>
          </p:cNvPr>
          <p:cNvSpPr/>
          <p:nvPr/>
        </p:nvSpPr>
        <p:spPr>
          <a:xfrm>
            <a:off x="3172968" y="2496312"/>
            <a:ext cx="2798376" cy="2798376"/>
          </a:xfrm>
          <a:prstGeom prst="ellipse">
            <a:avLst/>
          </a:prstGeom>
          <a:noFill/>
          <a:ln w="3175">
            <a:solidFill>
              <a:srgbClr val="FF388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12538250"/>
      </p:ext>
    </p:extLst>
  </p:cSld>
  <p:clrMapOvr>
    <a:masterClrMapping/>
  </p:clrMapOvr>
  <p:transition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</a:t>
            </a:r>
          </a:p>
          <a:p>
            <a:pPr lvl="1"/>
            <a:r>
              <a:rPr lang="bg-BG" dirty="0"/>
              <a:t>Верига от три халки</a:t>
            </a:r>
          </a:p>
        </p:txBody>
      </p:sp>
      <p:pic>
        <p:nvPicPr>
          <p:cNvPr id="4" name="Picture 3">
            <a:hlinkClick r:id="rId2" action="ppaction://hlinkfile"/>
            <a:extLst>
              <a:ext uri="{FF2B5EF4-FFF2-40B4-BE49-F238E27FC236}">
                <a16:creationId xmlns:a16="http://schemas.microsoft.com/office/drawing/2014/main" id="{B527A864-96FA-4B37-AB1C-F6A00C9EABB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2208" y="160020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87253000"/>
      </p:ext>
    </p:extLst>
  </p:cSld>
  <p:clrMapOvr>
    <a:masterClrMapping/>
  </p:clrMapOvr>
  <p:transition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Мащаб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Промяна на мащаба</a:t>
            </a:r>
          </a:p>
          <a:p>
            <a:pPr lvl="1"/>
            <a:r>
              <a:rPr lang="bg-BG" dirty="0"/>
              <a:t>Свойство </a:t>
            </a:r>
            <a:r>
              <a:rPr lang="en-US" dirty="0">
                <a:solidFill>
                  <a:srgbClr val="FF388C"/>
                </a:solidFill>
              </a:rPr>
              <a:t>scale</a:t>
            </a:r>
          </a:p>
          <a:p>
            <a:pPr lvl="1"/>
            <a:r>
              <a:rPr lang="bg-BG" dirty="0"/>
              <a:t>Аналогично на </a:t>
            </a:r>
            <a:r>
              <a:rPr lang="en-US" dirty="0">
                <a:solidFill>
                  <a:srgbClr val="FF388C"/>
                </a:solidFill>
              </a:rPr>
              <a:t>position</a:t>
            </a:r>
            <a:r>
              <a:rPr lang="bg-BG" dirty="0">
                <a:solidFill>
                  <a:srgbClr val="FF388C"/>
                </a:solidFill>
              </a:rPr>
              <a:t> </a:t>
            </a:r>
            <a:r>
              <a:rPr lang="bg-BG" dirty="0"/>
              <a:t>и </a:t>
            </a:r>
            <a:r>
              <a:rPr lang="en-US" dirty="0">
                <a:solidFill>
                  <a:srgbClr val="FF388C"/>
                </a:solidFill>
              </a:rPr>
              <a:t>rotation</a:t>
            </a:r>
          </a:p>
          <a:p>
            <a:r>
              <a:rPr lang="bg-BG" dirty="0"/>
              <a:t>Пример</a:t>
            </a:r>
          </a:p>
          <a:p>
            <a:pPr lvl="1"/>
            <a:r>
              <a:rPr lang="bg-BG" dirty="0"/>
              <a:t>Сплескана верига</a:t>
            </a:r>
          </a:p>
          <a:p>
            <a:pPr lvl="1"/>
            <a:r>
              <a:rPr lang="bg-BG" dirty="0"/>
              <a:t>Всеки елемент е сплескан тор</a:t>
            </a:r>
            <a:endParaRPr lang="bg-BG" dirty="0">
              <a:solidFill>
                <a:srgbClr val="FF388C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914401" y="5257800"/>
            <a:ext cx="7619999" cy="990600"/>
            <a:chOff x="914401" y="2514600"/>
            <a:chExt cx="7619999" cy="3657600"/>
          </a:xfrm>
        </p:grpSpPr>
        <p:sp>
          <p:nvSpPr>
            <p:cNvPr id="4" name="Oval 4"/>
            <p:cNvSpPr/>
            <p:nvPr/>
          </p:nvSpPr>
          <p:spPr>
            <a:xfrm>
              <a:off x="4876800" y="2514600"/>
              <a:ext cx="3657600" cy="3657600"/>
            </a:xfrm>
            <a:custGeom>
              <a:avLst/>
              <a:gdLst/>
              <a:ahLst/>
              <a:cxnLst/>
              <a:rect l="l" t="t" r="r" b="b"/>
              <a:pathLst>
                <a:path w="3657600" h="3657600">
                  <a:moveTo>
                    <a:pt x="1828800" y="914400"/>
                  </a:moveTo>
                  <a:cubicBezTo>
                    <a:pt x="1323791" y="914400"/>
                    <a:pt x="914400" y="1323791"/>
                    <a:pt x="914400" y="1828800"/>
                  </a:cubicBezTo>
                  <a:cubicBezTo>
                    <a:pt x="914400" y="2333809"/>
                    <a:pt x="1323791" y="2743200"/>
                    <a:pt x="1828800" y="2743200"/>
                  </a:cubicBezTo>
                  <a:cubicBezTo>
                    <a:pt x="2333809" y="2743200"/>
                    <a:pt x="2743200" y="2333809"/>
                    <a:pt x="2743200" y="1828800"/>
                  </a:cubicBezTo>
                  <a:cubicBezTo>
                    <a:pt x="2743200" y="1323791"/>
                    <a:pt x="2333809" y="914400"/>
                    <a:pt x="1828800" y="914400"/>
                  </a:cubicBezTo>
                  <a:close/>
                  <a:moveTo>
                    <a:pt x="1828800" y="0"/>
                  </a:moveTo>
                  <a:cubicBezTo>
                    <a:pt x="2838818" y="0"/>
                    <a:pt x="3657600" y="818782"/>
                    <a:pt x="3657600" y="1828800"/>
                  </a:cubicBezTo>
                  <a:cubicBezTo>
                    <a:pt x="3657600" y="2838818"/>
                    <a:pt x="2838818" y="3657600"/>
                    <a:pt x="1828800" y="3657600"/>
                  </a:cubicBezTo>
                  <a:cubicBezTo>
                    <a:pt x="818782" y="3657600"/>
                    <a:pt x="0" y="2838818"/>
                    <a:pt x="0" y="1828800"/>
                  </a:cubicBezTo>
                  <a:cubicBezTo>
                    <a:pt x="0" y="818782"/>
                    <a:pt x="818782" y="0"/>
                    <a:pt x="1828800" y="0"/>
                  </a:cubicBezTo>
                  <a:close/>
                </a:path>
              </a:pathLst>
            </a:custGeom>
            <a:solidFill>
              <a:srgbClr val="4F81BD">
                <a:alpha val="50196"/>
              </a:srgb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6" name="Oval 7"/>
            <p:cNvSpPr/>
            <p:nvPr/>
          </p:nvSpPr>
          <p:spPr>
            <a:xfrm rot="5400000">
              <a:off x="2286001" y="2517229"/>
              <a:ext cx="914400" cy="3657600"/>
            </a:xfrm>
            <a:custGeom>
              <a:avLst/>
              <a:gdLst/>
              <a:ahLst/>
              <a:cxnLst/>
              <a:rect l="l" t="t" r="r" b="b"/>
              <a:pathLst>
                <a:path w="914400" h="3657600">
                  <a:moveTo>
                    <a:pt x="457200" y="0"/>
                  </a:moveTo>
                  <a:cubicBezTo>
                    <a:pt x="709705" y="0"/>
                    <a:pt x="914400" y="204695"/>
                    <a:pt x="914400" y="457200"/>
                  </a:cubicBezTo>
                  <a:lnTo>
                    <a:pt x="914400" y="3200400"/>
                  </a:lnTo>
                  <a:cubicBezTo>
                    <a:pt x="914400" y="3452905"/>
                    <a:pt x="709705" y="3657600"/>
                    <a:pt x="457200" y="3657600"/>
                  </a:cubicBezTo>
                  <a:cubicBezTo>
                    <a:pt x="204695" y="3657600"/>
                    <a:pt x="0" y="3452905"/>
                    <a:pt x="0" y="3200400"/>
                  </a:cubicBez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4F81BD">
                <a:alpha val="50196"/>
              </a:srgb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" name="Oval 6"/>
            <p:cNvSpPr/>
            <p:nvPr/>
          </p:nvSpPr>
          <p:spPr>
            <a:xfrm>
              <a:off x="3643009" y="3886200"/>
              <a:ext cx="914400" cy="914400"/>
            </a:xfrm>
            <a:prstGeom prst="ellipse">
              <a:avLst/>
            </a:prstGeom>
            <a:noFill/>
            <a:ln w="3175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" name="Oval 8"/>
            <p:cNvSpPr/>
            <p:nvPr/>
          </p:nvSpPr>
          <p:spPr>
            <a:xfrm>
              <a:off x="914401" y="3886200"/>
              <a:ext cx="914400" cy="914400"/>
            </a:xfrm>
            <a:prstGeom prst="ellipse">
              <a:avLst/>
            </a:prstGeom>
            <a:noFill/>
            <a:ln w="3175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40830468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</a:t>
            </a:r>
          </a:p>
          <a:p>
            <a:pPr lvl="1"/>
            <a:r>
              <a:rPr lang="bg-BG" dirty="0"/>
              <a:t>Средната халка е сплескана другояче</a:t>
            </a:r>
          </a:p>
        </p:txBody>
      </p:sp>
      <p:pic>
        <p:nvPicPr>
          <p:cNvPr id="4" name="Picture 3">
            <a:hlinkClick r:id="rId2" action="ppaction://hlinkfile"/>
            <a:extLst>
              <a:ext uri="{FF2B5EF4-FFF2-40B4-BE49-F238E27FC236}">
                <a16:creationId xmlns:a16="http://schemas.microsoft.com/office/drawing/2014/main" id="{5136B325-175A-4CF5-899B-92CCA4496AA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60020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79517772"/>
      </p:ext>
    </p:extLst>
  </p:cSld>
  <p:clrMapOvr>
    <a:masterClrMapping/>
  </p:clrMapOvr>
  <p:transition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Плоски обекти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24248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Скорост на анимация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Кадри в секунда</a:t>
                </a:r>
                <a:r>
                  <a:rPr lang="en-US" dirty="0"/>
                  <a:t> (</a:t>
                </a:r>
                <a:r>
                  <a:rPr lang="en-US" dirty="0">
                    <a:solidFill>
                      <a:srgbClr val="FF388C"/>
                    </a:solidFill>
                  </a:rPr>
                  <a:t>fps</a:t>
                </a:r>
                <a:r>
                  <a:rPr lang="en-US" dirty="0"/>
                  <a:t>)</a:t>
                </a:r>
                <a:endParaRPr lang="bg-BG" dirty="0"/>
              </a:p>
              <a:p>
                <a:pPr lvl="1"/>
                <a:r>
                  <a:rPr lang="bg-BG" dirty="0"/>
                  <a:t>В традиционното кино поне </a:t>
                </a:r>
                <a14:m>
                  <m:oMath xmlns:m="http://schemas.openxmlformats.org/officeDocument/2006/math">
                    <m:r>
                      <a:rPr lang="bg-BG" i="0" dirty="0" smtClean="0">
                        <a:solidFill>
                          <a:srgbClr val="FF388C"/>
                        </a:solidFill>
                        <a:latin typeface="Cambria Math"/>
                      </a:rPr>
                      <m:t>24</m:t>
                    </m:r>
                    <m:r>
                      <a:rPr lang="en-US" i="0" dirty="0" smtClean="0">
                        <a:solidFill>
                          <a:srgbClr val="FF388C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 smtClean="0">
                        <a:solidFill>
                          <a:srgbClr val="FF388C"/>
                        </a:solidFill>
                        <a:latin typeface="Cambria Math"/>
                      </a:rPr>
                      <m:t>fps</m:t>
                    </m:r>
                  </m:oMath>
                </a14:m>
                <a:endParaRPr lang="en-US" dirty="0">
                  <a:solidFill>
                    <a:srgbClr val="FF388C"/>
                  </a:solidFill>
                </a:endParaRPr>
              </a:p>
              <a:p>
                <a:pPr lvl="1"/>
                <a:r>
                  <a:rPr lang="bg-BG" dirty="0"/>
                  <a:t>В компютърната графика поне </a:t>
                </a:r>
                <a14:m>
                  <m:oMath xmlns:m="http://schemas.openxmlformats.org/officeDocument/2006/math">
                    <m:r>
                      <a:rPr lang="bg-BG" i="0" dirty="0" smtClean="0">
                        <a:solidFill>
                          <a:srgbClr val="FF388C"/>
                        </a:solidFill>
                        <a:latin typeface="Cambria Math"/>
                      </a:rPr>
                      <m:t>30</m:t>
                    </m:r>
                    <m:r>
                      <a:rPr lang="en-US" i="0" dirty="0" smtClean="0">
                        <a:solidFill>
                          <a:srgbClr val="FF388C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 smtClean="0">
                        <a:solidFill>
                          <a:srgbClr val="FF388C"/>
                        </a:solidFill>
                        <a:latin typeface="Cambria Math"/>
                      </a:rPr>
                      <m:t>fps</m:t>
                    </m:r>
                  </m:oMath>
                </a14:m>
                <a:endParaRPr lang="bg-BG" dirty="0">
                  <a:solidFill>
                    <a:srgbClr val="FF388C"/>
                  </a:solidFill>
                </a:endParaRPr>
              </a:p>
              <a:p>
                <a:pPr lvl="1"/>
                <a:r>
                  <a:rPr lang="bg-BG" dirty="0"/>
                  <a:t>При бързи движения поне </a:t>
                </a:r>
                <a14:m>
                  <m:oMath xmlns:m="http://schemas.openxmlformats.org/officeDocument/2006/math">
                    <m:r>
                      <a:rPr lang="bg-BG" i="0" dirty="0" smtClean="0">
                        <a:solidFill>
                          <a:srgbClr val="FF388C"/>
                        </a:solidFill>
                        <a:latin typeface="Cambria Math"/>
                      </a:rPr>
                      <m:t>60 </m:t>
                    </m:r>
                    <m:r>
                      <m:rPr>
                        <m:sty m:val="p"/>
                      </m:rPr>
                      <a:rPr lang="en-US" i="0" dirty="0" smtClean="0">
                        <a:solidFill>
                          <a:srgbClr val="FF388C"/>
                        </a:solidFill>
                        <a:latin typeface="Cambria Math"/>
                      </a:rPr>
                      <m:t>fps</m:t>
                    </m:r>
                  </m:oMath>
                </a14:m>
                <a:endParaRPr lang="en-US" dirty="0"/>
              </a:p>
              <a:p>
                <a:r>
                  <a:rPr lang="bg-BG" dirty="0"/>
                  <a:t>Ниско</a:t>
                </a:r>
                <a:r>
                  <a:rPr lang="en-US" dirty="0"/>
                  <a:t> fps</a:t>
                </a:r>
              </a:p>
              <a:p>
                <a:pPr lvl="1"/>
                <a:r>
                  <a:rPr lang="bg-BG" dirty="0"/>
                  <a:t>Нарочно при бавни сцени</a:t>
                </a:r>
              </a:p>
              <a:p>
                <a:pPr lvl="1"/>
                <a:r>
                  <a:rPr lang="bg-BG" dirty="0"/>
                  <a:t>Нещастно при тежки сцени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1">
                <a:blip r:embed="rId2"/>
                <a:stretch>
                  <a:fillRect l="-224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87871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Правоъгълник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Геометрия </a:t>
            </a:r>
            <a:r>
              <a:rPr lang="en-US" b="0" dirty="0" err="1">
                <a:solidFill>
                  <a:srgbClr val="FF388C"/>
                </a:solidFill>
              </a:rPr>
              <a:t>PlaneGeometry</a:t>
            </a:r>
            <a:endParaRPr lang="en-US" b="0" dirty="0">
              <a:solidFill>
                <a:srgbClr val="FF388C"/>
              </a:solidFill>
            </a:endParaRPr>
          </a:p>
          <a:p>
            <a:pPr lvl="1"/>
            <a:r>
              <a:rPr lang="bg-BG" dirty="0"/>
              <a:t>Двумерен вариант на правоъгълен </a:t>
            </a:r>
            <a:r>
              <a:rPr lang="bg-BG" dirty="0" err="1"/>
              <a:t>паралелеойляляпипед</a:t>
            </a:r>
            <a:endParaRPr lang="en-US" dirty="0"/>
          </a:p>
          <a:p>
            <a:pPr lvl="1"/>
            <a:r>
              <a:rPr lang="bg-BG" dirty="0"/>
              <a:t>Широчина и височина</a:t>
            </a:r>
          </a:p>
          <a:p>
            <a:pPr lvl="1"/>
            <a:r>
              <a:rPr lang="bg-BG" dirty="0"/>
              <a:t>Брой деления по широчина и височина</a:t>
            </a:r>
          </a:p>
        </p:txBody>
      </p:sp>
    </p:spTree>
    <p:extLst>
      <p:ext uri="{BB962C8B-B14F-4D97-AF65-F5344CB8AC3E}">
        <p14:creationId xmlns:p14="http://schemas.microsoft.com/office/powerpoint/2010/main" val="9168001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Задача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solidFill>
                          <a:srgbClr val="FF388C"/>
                        </a:solidFill>
                        <a:latin typeface="Cambria Math"/>
                      </a:rPr>
                      <m:t>N</m:t>
                    </m:r>
                  </m:oMath>
                </a14:m>
                <a:r>
                  <a:rPr lang="en-US" dirty="0"/>
                  <a:t> </a:t>
                </a:r>
                <a:r>
                  <a:rPr lang="bg-BG" dirty="0"/>
                  <a:t>изправени квадрата в кръг</a:t>
                </a:r>
              </a:p>
              <a:p>
                <a:pPr lvl="1"/>
                <a:r>
                  <a:rPr lang="bg-BG" dirty="0"/>
                  <a:t>Ориентирани по допирателната</a:t>
                </a:r>
              </a:p>
              <a:p>
                <a:pPr lvl="1"/>
                <a:r>
                  <a:rPr lang="bg-BG" dirty="0"/>
                  <a:t>Всеки се върти около „кръста“ си</a:t>
                </a: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 t="-148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44"/>
          <p:cNvGrpSpPr/>
          <p:nvPr/>
        </p:nvGrpSpPr>
        <p:grpSpPr>
          <a:xfrm>
            <a:off x="3202941" y="2971800"/>
            <a:ext cx="2738117" cy="2740474"/>
            <a:chOff x="2743200" y="2511452"/>
            <a:chExt cx="3657600" cy="3660748"/>
          </a:xfrm>
        </p:grpSpPr>
        <p:grpSp>
          <p:nvGrpSpPr>
            <p:cNvPr id="30" name="Group 29"/>
            <p:cNvGrpSpPr/>
            <p:nvPr/>
          </p:nvGrpSpPr>
          <p:grpSpPr>
            <a:xfrm>
              <a:off x="2743200" y="2511452"/>
              <a:ext cx="3657600" cy="3657600"/>
              <a:chOff x="2743200" y="2511452"/>
              <a:chExt cx="3657600" cy="36576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2743200" y="3965549"/>
                <a:ext cx="3657600" cy="755703"/>
                <a:chOff x="2743200" y="3886200"/>
                <a:chExt cx="3657600" cy="914400"/>
              </a:xfrm>
            </p:grpSpPr>
            <p:cxnSp>
              <p:nvCxnSpPr>
                <p:cNvPr id="4" name="Straight Connector 3"/>
                <p:cNvCxnSpPr/>
                <p:nvPr/>
              </p:nvCxnSpPr>
              <p:spPr>
                <a:xfrm>
                  <a:off x="6400800" y="3886200"/>
                  <a:ext cx="0" cy="914400"/>
                </a:xfrm>
                <a:prstGeom prst="line">
                  <a:avLst/>
                </a:prstGeom>
                <a:ln w="381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Straight Connector 4"/>
                <p:cNvCxnSpPr/>
                <p:nvPr/>
              </p:nvCxnSpPr>
              <p:spPr>
                <a:xfrm>
                  <a:off x="2743200" y="3886200"/>
                  <a:ext cx="0" cy="914400"/>
                </a:xfrm>
                <a:prstGeom prst="line">
                  <a:avLst/>
                </a:prstGeom>
                <a:ln w="381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oup 26"/>
              <p:cNvGrpSpPr/>
              <p:nvPr/>
            </p:nvGrpSpPr>
            <p:grpSpPr>
              <a:xfrm rot="16200000">
                <a:off x="2743200" y="3962400"/>
                <a:ext cx="3657600" cy="755703"/>
                <a:chOff x="2743200" y="3886200"/>
                <a:chExt cx="3657600" cy="914400"/>
              </a:xfrm>
            </p:grpSpPr>
            <p:cxnSp>
              <p:nvCxnSpPr>
                <p:cNvPr id="28" name="Straight Connector 27"/>
                <p:cNvCxnSpPr/>
                <p:nvPr/>
              </p:nvCxnSpPr>
              <p:spPr>
                <a:xfrm>
                  <a:off x="6400800" y="3886200"/>
                  <a:ext cx="0" cy="914400"/>
                </a:xfrm>
                <a:prstGeom prst="line">
                  <a:avLst/>
                </a:prstGeom>
                <a:ln w="381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2743200" y="3886200"/>
                  <a:ext cx="0" cy="914400"/>
                </a:xfrm>
                <a:prstGeom prst="line">
                  <a:avLst/>
                </a:prstGeom>
                <a:ln w="381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1" name="Group 30"/>
            <p:cNvGrpSpPr/>
            <p:nvPr/>
          </p:nvGrpSpPr>
          <p:grpSpPr>
            <a:xfrm rot="1800000">
              <a:off x="2743200" y="2514600"/>
              <a:ext cx="3657600" cy="3657600"/>
              <a:chOff x="2743200" y="2511452"/>
              <a:chExt cx="3657600" cy="3657600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2743200" y="3965549"/>
                <a:ext cx="3657600" cy="755703"/>
                <a:chOff x="2743200" y="3886200"/>
                <a:chExt cx="3657600" cy="914400"/>
              </a:xfrm>
            </p:grpSpPr>
            <p:cxnSp>
              <p:nvCxnSpPr>
                <p:cNvPr id="36" name="Straight Connector 35"/>
                <p:cNvCxnSpPr/>
                <p:nvPr/>
              </p:nvCxnSpPr>
              <p:spPr>
                <a:xfrm>
                  <a:off x="6400800" y="3886200"/>
                  <a:ext cx="0" cy="914400"/>
                </a:xfrm>
                <a:prstGeom prst="line">
                  <a:avLst/>
                </a:prstGeom>
                <a:ln w="381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2743200" y="3886200"/>
                  <a:ext cx="0" cy="914400"/>
                </a:xfrm>
                <a:prstGeom prst="line">
                  <a:avLst/>
                </a:prstGeom>
                <a:ln w="381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32"/>
              <p:cNvGrpSpPr/>
              <p:nvPr/>
            </p:nvGrpSpPr>
            <p:grpSpPr>
              <a:xfrm rot="16200000">
                <a:off x="2743200" y="3962400"/>
                <a:ext cx="3657600" cy="755703"/>
                <a:chOff x="2743200" y="3886200"/>
                <a:chExt cx="3657600" cy="914400"/>
              </a:xfrm>
            </p:grpSpPr>
            <p:cxnSp>
              <p:nvCxnSpPr>
                <p:cNvPr id="34" name="Straight Connector 33"/>
                <p:cNvCxnSpPr/>
                <p:nvPr/>
              </p:nvCxnSpPr>
              <p:spPr>
                <a:xfrm>
                  <a:off x="6400800" y="3886200"/>
                  <a:ext cx="0" cy="914400"/>
                </a:xfrm>
                <a:prstGeom prst="line">
                  <a:avLst/>
                </a:prstGeom>
                <a:ln w="381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2743200" y="3886200"/>
                  <a:ext cx="0" cy="914400"/>
                </a:xfrm>
                <a:prstGeom prst="line">
                  <a:avLst/>
                </a:prstGeom>
                <a:ln w="381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8" name="Group 37"/>
            <p:cNvGrpSpPr/>
            <p:nvPr/>
          </p:nvGrpSpPr>
          <p:grpSpPr>
            <a:xfrm rot="19800000">
              <a:off x="2743200" y="2514600"/>
              <a:ext cx="3657600" cy="3657600"/>
              <a:chOff x="2743200" y="2511452"/>
              <a:chExt cx="3657600" cy="3657600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2743200" y="3965549"/>
                <a:ext cx="3657600" cy="755703"/>
                <a:chOff x="2743200" y="3886200"/>
                <a:chExt cx="3657600" cy="914400"/>
              </a:xfrm>
            </p:grpSpPr>
            <p:cxnSp>
              <p:nvCxnSpPr>
                <p:cNvPr id="43" name="Straight Connector 42"/>
                <p:cNvCxnSpPr/>
                <p:nvPr/>
              </p:nvCxnSpPr>
              <p:spPr>
                <a:xfrm>
                  <a:off x="6400800" y="3886200"/>
                  <a:ext cx="0" cy="914400"/>
                </a:xfrm>
                <a:prstGeom prst="line">
                  <a:avLst/>
                </a:prstGeom>
                <a:ln w="381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2743200" y="3886200"/>
                  <a:ext cx="0" cy="914400"/>
                </a:xfrm>
                <a:prstGeom prst="line">
                  <a:avLst/>
                </a:prstGeom>
                <a:ln w="381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39"/>
              <p:cNvGrpSpPr/>
              <p:nvPr/>
            </p:nvGrpSpPr>
            <p:grpSpPr>
              <a:xfrm rot="16200000">
                <a:off x="2743200" y="3962400"/>
                <a:ext cx="3657600" cy="755703"/>
                <a:chOff x="2743200" y="3886200"/>
                <a:chExt cx="3657600" cy="914400"/>
              </a:xfrm>
            </p:grpSpPr>
            <p:cxnSp>
              <p:nvCxnSpPr>
                <p:cNvPr id="41" name="Straight Connector 40"/>
                <p:cNvCxnSpPr/>
                <p:nvPr/>
              </p:nvCxnSpPr>
              <p:spPr>
                <a:xfrm>
                  <a:off x="6400800" y="3886200"/>
                  <a:ext cx="0" cy="914400"/>
                </a:xfrm>
                <a:prstGeom prst="line">
                  <a:avLst/>
                </a:prstGeom>
                <a:ln w="381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2743200" y="3886200"/>
                  <a:ext cx="0" cy="914400"/>
                </a:xfrm>
                <a:prstGeom prst="line">
                  <a:avLst/>
                </a:prstGeom>
                <a:ln w="381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E6D09AD-291C-449C-A134-107098ED24DE}"/>
              </a:ext>
            </a:extLst>
          </p:cNvPr>
          <p:cNvGrpSpPr/>
          <p:nvPr/>
        </p:nvGrpSpPr>
        <p:grpSpPr>
          <a:xfrm>
            <a:off x="5941058" y="4343044"/>
            <a:ext cx="2288542" cy="384048"/>
            <a:chOff x="820197" y="4990728"/>
            <a:chExt cx="2288542" cy="384048"/>
          </a:xfrm>
        </p:grpSpPr>
        <p:sp>
          <p:nvSpPr>
            <p:cNvPr id="26" name="Text Placeholder 2">
              <a:extLst>
                <a:ext uri="{FF2B5EF4-FFF2-40B4-BE49-F238E27FC236}">
                  <a16:creationId xmlns:a16="http://schemas.microsoft.com/office/drawing/2014/main" id="{7A639F61-11FE-4067-AA4B-CDC2D3B1CE63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420904" y="4990728"/>
              <a:ext cx="1687835" cy="384048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</a:rPr>
                <a:t>Поглед отгоре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0D6B2F-8CFD-4FED-B5F8-25F2FC0D6748}"/>
                </a:ext>
              </a:extLst>
            </p:cNvPr>
            <p:cNvCxnSpPr>
              <a:cxnSpLocks/>
            </p:cNvCxnSpPr>
            <p:nvPr/>
          </p:nvCxnSpPr>
          <p:spPr>
            <a:xfrm>
              <a:off x="820197" y="4991100"/>
              <a:ext cx="2288542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042015754"/>
      </p:ext>
    </p:extLst>
  </p:cSld>
  <p:clrMapOvr>
    <a:masterClrMapping/>
  </p:clrMapOvr>
  <p:transition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Arc 77"/>
          <p:cNvSpPr/>
          <p:nvPr/>
        </p:nvSpPr>
        <p:spPr>
          <a:xfrm>
            <a:off x="5545271" y="3891275"/>
            <a:ext cx="456959" cy="456959"/>
          </a:xfrm>
          <a:prstGeom prst="arc">
            <a:avLst>
              <a:gd name="adj1" fmla="val 9085567"/>
              <a:gd name="adj2" fmla="val 10774173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accent1"/>
              </a:solidFill>
            </a:endParaRPr>
          </a:p>
        </p:txBody>
      </p:sp>
      <p:sp>
        <p:nvSpPr>
          <p:cNvPr id="77" name="Arc 76"/>
          <p:cNvSpPr/>
          <p:nvPr/>
        </p:nvSpPr>
        <p:spPr>
          <a:xfrm>
            <a:off x="4061905" y="4278708"/>
            <a:ext cx="1042322" cy="1042322"/>
          </a:xfrm>
          <a:prstGeom prst="arc">
            <a:avLst>
              <a:gd name="adj1" fmla="val 19807954"/>
              <a:gd name="adj2" fmla="val 2158562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accent1"/>
              </a:solidFill>
            </a:endParaRPr>
          </a:p>
        </p:txBody>
      </p:sp>
      <p:sp>
        <p:nvSpPr>
          <p:cNvPr id="75" name="Arc 74"/>
          <p:cNvSpPr/>
          <p:nvPr/>
        </p:nvSpPr>
        <p:spPr>
          <a:xfrm rot="5400000" flipH="1" flipV="1">
            <a:off x="5545810" y="3902867"/>
            <a:ext cx="428861" cy="428861"/>
          </a:xfrm>
          <a:prstGeom prst="arc">
            <a:avLst>
              <a:gd name="adj1" fmla="val 16151654"/>
              <a:gd name="adj2" fmla="val 19784730"/>
            </a:avLst>
          </a:prstGeom>
          <a:ln>
            <a:solidFill>
              <a:srgbClr val="FF38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71" name="Straight Arrow Connector 70"/>
          <p:cNvCxnSpPr/>
          <p:nvPr/>
        </p:nvCxnSpPr>
        <p:spPr>
          <a:xfrm rot="5400000" flipV="1">
            <a:off x="5759003" y="3515361"/>
            <a:ext cx="0" cy="1210585"/>
          </a:xfrm>
          <a:prstGeom prst="straightConnector1">
            <a:avLst/>
          </a:prstGeom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Сметки</a:t>
                </a:r>
              </a:p>
              <a:p>
                <a:pPr lvl="1"/>
                <a:r>
                  <a:rPr lang="bg-BG" dirty="0"/>
                  <a:t>Двата </a:t>
                </a:r>
                <a14:m>
                  <m:oMath xmlns:m="http://schemas.openxmlformats.org/officeDocument/2006/math">
                    <m:r>
                      <a:rPr lang="el-GR" i="1" dirty="0" smtClean="0">
                        <a:solidFill>
                          <a:srgbClr val="FF388C"/>
                        </a:solidFill>
                        <a:latin typeface="Cambria Math"/>
                      </a:rPr>
                      <m:t>𝛽</m:t>
                    </m:r>
                  </m:oMath>
                </a14:m>
                <a:r>
                  <a:rPr lang="bg-BG" dirty="0">
                    <a:latin typeface="Candara"/>
                  </a:rPr>
                  <a:t> са равни (от успоредни прави)</a:t>
                </a:r>
              </a:p>
              <a:p>
                <a:pPr lvl="1"/>
                <a:r>
                  <a:rPr lang="bg-BG" dirty="0">
                    <a:latin typeface="Candara"/>
                  </a:rPr>
                  <a:t>Двата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388C"/>
                        </a:solidFill>
                        <a:latin typeface="Cambria Math"/>
                      </a:rPr>
                      <m:t>𝛼</m:t>
                    </m:r>
                  </m:oMath>
                </a14:m>
                <a:r>
                  <a:rPr lang="bg-BG" dirty="0">
                    <a:latin typeface="Candara"/>
                    <a:sym typeface="Symbol"/>
                  </a:rPr>
                  <a:t> също (</a:t>
                </a:r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ndara"/>
                    <a:sym typeface="Symbol"/>
                  </a:rPr>
                  <a:t>допълват </a:t>
                </a:r>
                <a14:m>
                  <m:oMath xmlns:m="http://schemas.openxmlformats.org/officeDocument/2006/math">
                    <m:r>
                      <a:rPr lang="el-GR" i="1" dirty="0" smtClean="0">
                        <a:solidFill>
                          <a:srgbClr val="FF388C"/>
                        </a:solidFill>
                        <a:latin typeface="Cambria Math"/>
                      </a:rPr>
                      <m:t>𝛽</m:t>
                    </m:r>
                  </m:oMath>
                </a14:m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ndara"/>
                  </a:rPr>
                  <a:t> до </a:t>
                </a:r>
                <a14:m>
                  <m:oMath xmlns:m="http://schemas.openxmlformats.org/officeDocument/2006/math">
                    <m:r>
                      <a:rPr lang="bg-BG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90</m:t>
                    </m:r>
                    <m:r>
                      <a:rPr lang="bg-BG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sym typeface="Symbol"/>
                      </a:rPr>
                      <m:t></m:t>
                    </m:r>
                  </m:oMath>
                </a14:m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ndara"/>
                  </a:rPr>
                  <a:t>)</a:t>
                </a:r>
              </a:p>
              <a:p>
                <a:pPr lvl="1"/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ndara"/>
                  </a:rPr>
                  <a:t>От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388C"/>
                        </a:solidFill>
                        <a:latin typeface="Cambria Math"/>
                      </a:rPr>
                      <m:t>𝛼</m:t>
                    </m:r>
                  </m:oMath>
                </a14:m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ndara"/>
                    <a:sym typeface="Symbol"/>
                  </a:rPr>
                  <a:t> получаваме центъра на квадрата</a:t>
                </a:r>
              </a:p>
              <a:p>
                <a:pPr lvl="1"/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ndara"/>
                  </a:rPr>
                  <a:t>От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388C"/>
                        </a:solidFill>
                        <a:latin typeface="Cambria Math"/>
                      </a:rPr>
                      <m:t>𝛼</m:t>
                    </m:r>
                  </m:oMath>
                </a14:m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ndara"/>
                    <a:sym typeface="Symbol"/>
                  </a:rPr>
                  <a:t> получаваме и завъртането </a:t>
                </a:r>
                <a:r>
                  <a:rPr lang="bg-BG" dirty="0">
                    <a:latin typeface="Candara"/>
                    <a:sym typeface="Symbol"/>
                  </a:rPr>
                  <a:t>му</a:t>
                </a:r>
              </a:p>
              <a:p>
                <a:pPr lvl="1"/>
                <a:endParaRPr lang="bg-BG" dirty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 t="-148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44"/>
          <p:cNvGrpSpPr/>
          <p:nvPr/>
        </p:nvGrpSpPr>
        <p:grpSpPr>
          <a:xfrm>
            <a:off x="3205483" y="3431726"/>
            <a:ext cx="2738117" cy="2740474"/>
            <a:chOff x="2743200" y="2511452"/>
            <a:chExt cx="3657600" cy="3660748"/>
          </a:xfrm>
        </p:grpSpPr>
        <p:grpSp>
          <p:nvGrpSpPr>
            <p:cNvPr id="30" name="Group 29"/>
            <p:cNvGrpSpPr/>
            <p:nvPr/>
          </p:nvGrpSpPr>
          <p:grpSpPr>
            <a:xfrm>
              <a:off x="2743200" y="2511452"/>
              <a:ext cx="3657600" cy="3657600"/>
              <a:chOff x="2743200" y="2511452"/>
              <a:chExt cx="3657600" cy="36576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2743200" y="3965549"/>
                <a:ext cx="3657600" cy="755703"/>
                <a:chOff x="2743200" y="3886200"/>
                <a:chExt cx="3657600" cy="914400"/>
              </a:xfrm>
            </p:grpSpPr>
            <p:cxnSp>
              <p:nvCxnSpPr>
                <p:cNvPr id="4" name="Straight Connector 3"/>
                <p:cNvCxnSpPr/>
                <p:nvPr/>
              </p:nvCxnSpPr>
              <p:spPr>
                <a:xfrm>
                  <a:off x="6400800" y="3886200"/>
                  <a:ext cx="0" cy="914400"/>
                </a:xfrm>
                <a:prstGeom prst="line">
                  <a:avLst/>
                </a:prstGeom>
                <a:ln w="381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Straight Connector 4"/>
                <p:cNvCxnSpPr/>
                <p:nvPr/>
              </p:nvCxnSpPr>
              <p:spPr>
                <a:xfrm>
                  <a:off x="2743200" y="3886200"/>
                  <a:ext cx="0" cy="914400"/>
                </a:xfrm>
                <a:prstGeom prst="line">
                  <a:avLst/>
                </a:prstGeom>
                <a:ln w="381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oup 26"/>
              <p:cNvGrpSpPr/>
              <p:nvPr/>
            </p:nvGrpSpPr>
            <p:grpSpPr>
              <a:xfrm rot="16200000">
                <a:off x="2743200" y="3962400"/>
                <a:ext cx="3657600" cy="755703"/>
                <a:chOff x="2743200" y="3886200"/>
                <a:chExt cx="3657600" cy="914400"/>
              </a:xfrm>
            </p:grpSpPr>
            <p:cxnSp>
              <p:nvCxnSpPr>
                <p:cNvPr id="28" name="Straight Connector 27"/>
                <p:cNvCxnSpPr/>
                <p:nvPr/>
              </p:nvCxnSpPr>
              <p:spPr>
                <a:xfrm>
                  <a:off x="6400800" y="3886200"/>
                  <a:ext cx="0" cy="914400"/>
                </a:xfrm>
                <a:prstGeom prst="line">
                  <a:avLst/>
                </a:prstGeom>
                <a:ln w="381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2743200" y="3886200"/>
                  <a:ext cx="0" cy="914400"/>
                </a:xfrm>
                <a:prstGeom prst="line">
                  <a:avLst/>
                </a:prstGeom>
                <a:ln w="381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1" name="Group 30"/>
            <p:cNvGrpSpPr/>
            <p:nvPr/>
          </p:nvGrpSpPr>
          <p:grpSpPr>
            <a:xfrm rot="1800000">
              <a:off x="2743200" y="2514600"/>
              <a:ext cx="3657600" cy="3657600"/>
              <a:chOff x="2743200" y="2511452"/>
              <a:chExt cx="3657600" cy="3657600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2743200" y="3965549"/>
                <a:ext cx="3657600" cy="755703"/>
                <a:chOff x="2743200" y="3886200"/>
                <a:chExt cx="3657600" cy="914400"/>
              </a:xfrm>
            </p:grpSpPr>
            <p:cxnSp>
              <p:nvCxnSpPr>
                <p:cNvPr id="36" name="Straight Connector 35"/>
                <p:cNvCxnSpPr/>
                <p:nvPr/>
              </p:nvCxnSpPr>
              <p:spPr>
                <a:xfrm>
                  <a:off x="6400800" y="3886200"/>
                  <a:ext cx="0" cy="914400"/>
                </a:xfrm>
                <a:prstGeom prst="line">
                  <a:avLst/>
                </a:prstGeom>
                <a:ln w="381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2743200" y="3886200"/>
                  <a:ext cx="0" cy="914400"/>
                </a:xfrm>
                <a:prstGeom prst="line">
                  <a:avLst/>
                </a:prstGeom>
                <a:ln w="381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32"/>
              <p:cNvGrpSpPr/>
              <p:nvPr/>
            </p:nvGrpSpPr>
            <p:grpSpPr>
              <a:xfrm rot="16200000">
                <a:off x="2743200" y="3962400"/>
                <a:ext cx="3657600" cy="755703"/>
                <a:chOff x="2743200" y="3886200"/>
                <a:chExt cx="3657600" cy="914400"/>
              </a:xfrm>
            </p:grpSpPr>
            <p:cxnSp>
              <p:nvCxnSpPr>
                <p:cNvPr id="34" name="Straight Connector 33"/>
                <p:cNvCxnSpPr/>
                <p:nvPr/>
              </p:nvCxnSpPr>
              <p:spPr>
                <a:xfrm>
                  <a:off x="6400800" y="3886200"/>
                  <a:ext cx="0" cy="914400"/>
                </a:xfrm>
                <a:prstGeom prst="line">
                  <a:avLst/>
                </a:prstGeom>
                <a:ln w="381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2743200" y="3886200"/>
                  <a:ext cx="0" cy="914400"/>
                </a:xfrm>
                <a:prstGeom prst="line">
                  <a:avLst/>
                </a:prstGeom>
                <a:ln w="381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8" name="Group 37"/>
            <p:cNvGrpSpPr/>
            <p:nvPr/>
          </p:nvGrpSpPr>
          <p:grpSpPr>
            <a:xfrm rot="19800000">
              <a:off x="2743200" y="2514600"/>
              <a:ext cx="3657600" cy="3657600"/>
              <a:chOff x="2743200" y="2511452"/>
              <a:chExt cx="3657600" cy="3657600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2743200" y="3965549"/>
                <a:ext cx="3657600" cy="755703"/>
                <a:chOff x="2743200" y="3886200"/>
                <a:chExt cx="3657600" cy="914400"/>
              </a:xfrm>
            </p:grpSpPr>
            <p:cxnSp>
              <p:nvCxnSpPr>
                <p:cNvPr id="43" name="Straight Connector 42"/>
                <p:cNvCxnSpPr/>
                <p:nvPr/>
              </p:nvCxnSpPr>
              <p:spPr>
                <a:xfrm>
                  <a:off x="6400800" y="3886200"/>
                  <a:ext cx="0" cy="914400"/>
                </a:xfrm>
                <a:prstGeom prst="line">
                  <a:avLst/>
                </a:prstGeom>
                <a:ln w="381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2743200" y="3886200"/>
                  <a:ext cx="0" cy="914400"/>
                </a:xfrm>
                <a:prstGeom prst="line">
                  <a:avLst/>
                </a:prstGeom>
                <a:ln w="381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39"/>
              <p:cNvGrpSpPr/>
              <p:nvPr/>
            </p:nvGrpSpPr>
            <p:grpSpPr>
              <a:xfrm rot="16200000">
                <a:off x="2743200" y="3962400"/>
                <a:ext cx="3657600" cy="755703"/>
                <a:chOff x="2743200" y="3886200"/>
                <a:chExt cx="3657600" cy="914400"/>
              </a:xfrm>
            </p:grpSpPr>
            <p:cxnSp>
              <p:nvCxnSpPr>
                <p:cNvPr id="41" name="Straight Connector 40"/>
                <p:cNvCxnSpPr/>
                <p:nvPr/>
              </p:nvCxnSpPr>
              <p:spPr>
                <a:xfrm>
                  <a:off x="6400800" y="3886200"/>
                  <a:ext cx="0" cy="914400"/>
                </a:xfrm>
                <a:prstGeom prst="line">
                  <a:avLst/>
                </a:prstGeom>
                <a:ln w="381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2743200" y="3886200"/>
                  <a:ext cx="0" cy="914400"/>
                </a:xfrm>
                <a:prstGeom prst="line">
                  <a:avLst/>
                </a:prstGeom>
                <a:ln w="381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53" name="Straight Arrow Connector 52"/>
          <p:cNvCxnSpPr/>
          <p:nvPr/>
        </p:nvCxnSpPr>
        <p:spPr>
          <a:xfrm flipV="1">
            <a:off x="4574542" y="4140994"/>
            <a:ext cx="1149983" cy="662150"/>
          </a:xfrm>
          <a:prstGeom prst="straightConnector1">
            <a:avLst/>
          </a:prstGeom>
          <a:ln w="3175">
            <a:solidFill>
              <a:schemeClr val="accent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4574542" y="4803142"/>
            <a:ext cx="182625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6019800" y="4783313"/>
            <a:ext cx="381000" cy="46603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ndara" panose="020E0502030303020204" pitchFamily="34" charset="0"/>
              </a:rPr>
              <a:t>X</a:t>
            </a:r>
            <a:endParaRPr lang="bg-BG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134979" y="2956846"/>
            <a:ext cx="381000" cy="46603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ndara" panose="020E0502030303020204" pitchFamily="34" charset="0"/>
              </a:rPr>
              <a:t>Z</a:t>
            </a:r>
            <a:endParaRPr lang="bg-BG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4574542" y="3126926"/>
            <a:ext cx="0" cy="167621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Arc 63"/>
          <p:cNvSpPr/>
          <p:nvPr/>
        </p:nvSpPr>
        <p:spPr>
          <a:xfrm>
            <a:off x="4053381" y="4262152"/>
            <a:ext cx="1042322" cy="1042322"/>
          </a:xfrm>
          <a:prstGeom prst="arc">
            <a:avLst>
              <a:gd name="adj1" fmla="val 16219254"/>
              <a:gd name="adj2" fmla="val 19931833"/>
            </a:avLst>
          </a:prstGeom>
          <a:ln>
            <a:solidFill>
              <a:srgbClr val="FF38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5" name="Rectangle 64"/>
          <p:cNvSpPr/>
          <p:nvPr/>
        </p:nvSpPr>
        <p:spPr>
          <a:xfrm>
            <a:off x="4751438" y="3986980"/>
            <a:ext cx="381000" cy="46603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388C"/>
                </a:solidFill>
                <a:latin typeface="Candara" panose="020E0502030303020204" pitchFamily="34" charset="0"/>
                <a:sym typeface="Symbol"/>
              </a:rPr>
              <a:t></a:t>
            </a:r>
            <a:endParaRPr lang="bg-BG" sz="1600" dirty="0">
              <a:solidFill>
                <a:srgbClr val="FF388C"/>
              </a:solidFill>
              <a:latin typeface="Candara" panose="020E0502030303020204" pitchFamily="34" charset="0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5720903" y="4082599"/>
            <a:ext cx="76200" cy="76200"/>
          </a:xfrm>
          <a:prstGeom prst="ellipse">
            <a:avLst/>
          </a:prstGeom>
          <a:solidFill>
            <a:srgbClr val="FF38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6" name="Rectangle 75"/>
          <p:cNvSpPr/>
          <p:nvPr/>
        </p:nvSpPr>
        <p:spPr>
          <a:xfrm>
            <a:off x="5271361" y="3719548"/>
            <a:ext cx="381000" cy="46603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388C"/>
                </a:solidFill>
                <a:latin typeface="Candara" panose="020E0502030303020204" pitchFamily="34" charset="0"/>
                <a:sym typeface="Symbol"/>
              </a:rPr>
              <a:t></a:t>
            </a:r>
            <a:endParaRPr lang="bg-BG" sz="1600" dirty="0">
              <a:solidFill>
                <a:srgbClr val="FF388C"/>
              </a:solidFill>
              <a:latin typeface="Candara" panose="020E0502030303020204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029200" y="4382728"/>
            <a:ext cx="381000" cy="46603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600" dirty="0">
                <a:solidFill>
                  <a:schemeClr val="accent1"/>
                </a:solidFill>
                <a:latin typeface="Candara"/>
                <a:sym typeface="Symbol"/>
              </a:rPr>
              <a:t>β</a:t>
            </a:r>
            <a:endParaRPr lang="bg-BG" sz="1600" dirty="0">
              <a:solidFill>
                <a:schemeClr val="accent1"/>
              </a:solidFill>
              <a:latin typeface="Candara" panose="020E0502030303020204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181600" y="3978143"/>
            <a:ext cx="381000" cy="46603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600" dirty="0">
                <a:solidFill>
                  <a:schemeClr val="accent1"/>
                </a:solidFill>
                <a:latin typeface="Candara"/>
                <a:sym typeface="Symbol"/>
              </a:rPr>
              <a:t>β</a:t>
            </a:r>
            <a:endParaRPr lang="bg-BG" sz="1600" dirty="0">
              <a:solidFill>
                <a:schemeClr val="accent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332245"/>
      </p:ext>
    </p:extLst>
  </p:cSld>
  <p:clrMapOvr>
    <a:masterClrMapping/>
  </p:clrMapOvr>
  <p:transition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Въртене в кръста</a:t>
                </a:r>
              </a:p>
              <a:p>
                <a:pPr lvl="1"/>
                <a:r>
                  <a:rPr lang="bg-BG" dirty="0"/>
                  <a:t>Ориентация по допирателна с въртене около ос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Y</m:t>
                    </m:r>
                  </m:oMath>
                </a14:m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bg-BG" dirty="0"/>
                  <a:t>на ъгъл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FF388C"/>
                        </a:solidFill>
                        <a:latin typeface="Cambria Math"/>
                        <a:sym typeface="Symbol"/>
                      </a:rPr>
                      <m:t>𝛼</m:t>
                    </m:r>
                  </m:oMath>
                </a14:m>
                <a:endParaRPr lang="en-US" dirty="0">
                  <a:solidFill>
                    <a:srgbClr val="FF388C"/>
                  </a:solidFill>
                  <a:sym typeface="Symbol"/>
                </a:endParaRPr>
              </a:p>
              <a:p>
                <a:pPr lvl="1"/>
                <a:r>
                  <a:rPr lang="bg-BG" dirty="0">
                    <a:sym typeface="Symbol"/>
                  </a:rPr>
                  <a:t>Въртене в кръста около оста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sym typeface="Symbol"/>
                      </a:rPr>
                      <m:t>X</m:t>
                    </m:r>
                  </m:oMath>
                </a14:m>
                <a:r>
                  <a:rPr lang="bg-BG" dirty="0">
                    <a:sym typeface="Symbol"/>
                  </a:rPr>
                  <a:t>, но с по-голяма скорост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88C"/>
                        </a:solidFill>
                        <a:latin typeface="Cambria Math"/>
                        <a:sym typeface="Symbol"/>
                      </a:rPr>
                      <m:t>𝑡</m:t>
                    </m:r>
                    <m:r>
                      <a:rPr lang="en-US" i="1" dirty="0" smtClean="0">
                        <a:solidFill>
                          <a:srgbClr val="FF388C"/>
                        </a:solidFill>
                        <a:latin typeface="Cambria Math"/>
                        <a:sym typeface="Symbol"/>
                      </a:rPr>
                      <m:t>+3</m:t>
                    </m:r>
                    <m:r>
                      <a:rPr lang="en-US" b="0" i="1" dirty="0" smtClean="0">
                        <a:solidFill>
                          <a:srgbClr val="FF388C"/>
                        </a:solidFill>
                        <a:latin typeface="Cambria Math"/>
                        <a:sym typeface="Symbol"/>
                      </a:rPr>
                      <m:t>𝛼</m:t>
                    </m:r>
                  </m:oMath>
                </a14:m>
                <a:endParaRPr lang="en-US" dirty="0">
                  <a:solidFill>
                    <a:srgbClr val="FF388C"/>
                  </a:solidFill>
                  <a:sym typeface="Symbol"/>
                </a:endParaRP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 t="-1488" r="-2317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0269050"/>
      </p:ext>
    </p:extLst>
  </p:cSld>
  <p:clrMapOvr>
    <a:masterClrMapping/>
  </p:clrMapOvr>
  <p:transition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</a:t>
            </a:r>
          </a:p>
          <a:p>
            <a:pPr lvl="1"/>
            <a:r>
              <a:rPr lang="bg-BG" dirty="0"/>
              <a:t>Не само не се въртят около кръста,</a:t>
            </a:r>
            <a:br>
              <a:rPr lang="bg-BG" dirty="0"/>
            </a:br>
            <a:r>
              <a:rPr lang="bg-BG" dirty="0"/>
              <a:t>но и от време на време изчезват</a:t>
            </a:r>
          </a:p>
        </p:txBody>
      </p:sp>
      <p:pic>
        <p:nvPicPr>
          <p:cNvPr id="4" name="Picture 3">
            <a:hlinkClick r:id="rId2" action="ppaction://hlinkfile"/>
            <a:extLst>
              <a:ext uri="{FF2B5EF4-FFF2-40B4-BE49-F238E27FC236}">
                <a16:creationId xmlns:a16="http://schemas.microsoft.com/office/drawing/2014/main" id="{0790B78E-441C-4FD6-BE53-E57AFEA2F3D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205740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44802955"/>
      </p:ext>
    </p:extLst>
  </p:cSld>
  <p:clrMapOvr>
    <a:masterClrMapping/>
  </p:clrMapOvr>
  <p:transition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19400" y="2734360"/>
            <a:ext cx="1676400" cy="1676400"/>
          </a:xfrm>
          <a:prstGeom prst="rect">
            <a:avLst/>
          </a:prstGeom>
          <a:noFill/>
          <a:ln w="28575">
            <a:solidFill>
              <a:srgbClr val="FF388C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става?</a:t>
            </a:r>
          </a:p>
          <a:p>
            <a:pPr lvl="1"/>
            <a:r>
              <a:rPr lang="bg-BG" dirty="0"/>
              <a:t>По подразбиране в </a:t>
            </a:r>
            <a:r>
              <a:rPr lang="en-US" dirty="0"/>
              <a:t>Three.js </a:t>
            </a:r>
            <a:r>
              <a:rPr lang="bg-BG" dirty="0"/>
              <a:t>повърхностите се рисуват, ако са обърнати към нас</a:t>
            </a:r>
          </a:p>
          <a:p>
            <a:pPr lvl="1"/>
            <a:r>
              <a:rPr lang="bg-BG" dirty="0"/>
              <a:t>Липсващите квадрати са ни гърбом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bg-BG" dirty="0"/>
          </a:p>
          <a:p>
            <a:pPr lvl="1"/>
            <a:r>
              <a:rPr lang="bg-BG" dirty="0"/>
              <a:t>Нека сменим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US" dirty="0"/>
              <a:t>D </a:t>
            </a:r>
            <a:r>
              <a:rPr lang="bg-BG" dirty="0"/>
              <a:t>квадрати на 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en-US" dirty="0"/>
              <a:t>D </a:t>
            </a:r>
            <a:r>
              <a:rPr lang="bg-BG" dirty="0"/>
              <a:t>плочки</a:t>
            </a:r>
            <a:endParaRPr lang="en-US" dirty="0"/>
          </a:p>
          <a:p>
            <a:pPr lvl="2"/>
            <a:r>
              <a:rPr lang="bg-BG" dirty="0"/>
              <a:t>(само за проба)</a:t>
            </a:r>
          </a:p>
        </p:txBody>
      </p:sp>
      <p:sp>
        <p:nvSpPr>
          <p:cNvPr id="3" name="Rectangle 2"/>
          <p:cNvSpPr/>
          <p:nvPr/>
        </p:nvSpPr>
        <p:spPr>
          <a:xfrm>
            <a:off x="2743200" y="2658160"/>
            <a:ext cx="1828800" cy="1828800"/>
          </a:xfrm>
          <a:prstGeom prst="rect">
            <a:avLst/>
          </a:prstGeom>
          <a:noFill/>
          <a:ln w="762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Rectangle 4"/>
          <p:cNvSpPr/>
          <p:nvPr/>
        </p:nvSpPr>
        <p:spPr>
          <a:xfrm>
            <a:off x="2743200" y="2203409"/>
            <a:ext cx="1828800" cy="46603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accent1"/>
                </a:solidFill>
                <a:latin typeface="Candara" panose="020E0502030303020204" pitchFamily="34" charset="0"/>
              </a:rPr>
              <a:t>лице</a:t>
            </a:r>
          </a:p>
        </p:txBody>
      </p:sp>
      <p:sp>
        <p:nvSpPr>
          <p:cNvPr id="6" name="Rectangle 5"/>
          <p:cNvSpPr/>
          <p:nvPr/>
        </p:nvSpPr>
        <p:spPr>
          <a:xfrm rot="16200000">
            <a:off x="1595781" y="3339540"/>
            <a:ext cx="1828800" cy="46603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accent1"/>
                </a:solidFill>
                <a:latin typeface="Candara" panose="020E0502030303020204" pitchFamily="34" charset="0"/>
              </a:rPr>
              <a:t>лице</a:t>
            </a:r>
          </a:p>
        </p:txBody>
      </p:sp>
      <p:sp>
        <p:nvSpPr>
          <p:cNvPr id="7" name="Rectangle 6"/>
          <p:cNvSpPr/>
          <p:nvPr/>
        </p:nvSpPr>
        <p:spPr>
          <a:xfrm rot="10800000">
            <a:off x="2743201" y="4486960"/>
            <a:ext cx="1828800" cy="46603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accent1"/>
                </a:solidFill>
                <a:latin typeface="Candara" panose="020E0502030303020204" pitchFamily="34" charset="0"/>
              </a:rPr>
              <a:t>лице</a:t>
            </a:r>
          </a:p>
        </p:txBody>
      </p:sp>
      <p:sp>
        <p:nvSpPr>
          <p:cNvPr id="8" name="Rectangle 7"/>
          <p:cNvSpPr/>
          <p:nvPr/>
        </p:nvSpPr>
        <p:spPr>
          <a:xfrm rot="5400000">
            <a:off x="3890620" y="3339541"/>
            <a:ext cx="1828800" cy="46603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accent1"/>
                </a:solidFill>
                <a:latin typeface="Candara" panose="020E0502030303020204" pitchFamily="34" charset="0"/>
              </a:rPr>
              <a:t>лице</a:t>
            </a:r>
          </a:p>
        </p:txBody>
      </p:sp>
      <p:sp>
        <p:nvSpPr>
          <p:cNvPr id="9" name="Rectangle 8"/>
          <p:cNvSpPr/>
          <p:nvPr/>
        </p:nvSpPr>
        <p:spPr>
          <a:xfrm>
            <a:off x="2743200" y="2669448"/>
            <a:ext cx="1828800" cy="46603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388C"/>
                </a:solidFill>
                <a:latin typeface="Candara" panose="020E0502030303020204" pitchFamily="34" charset="0"/>
              </a:rPr>
              <a:t>гръб</a:t>
            </a:r>
          </a:p>
        </p:txBody>
      </p:sp>
      <p:sp>
        <p:nvSpPr>
          <p:cNvPr id="10" name="Rectangle 9"/>
          <p:cNvSpPr/>
          <p:nvPr/>
        </p:nvSpPr>
        <p:spPr>
          <a:xfrm rot="16200000">
            <a:off x="2061822" y="3330014"/>
            <a:ext cx="1828800" cy="46603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388C"/>
                </a:solidFill>
                <a:latin typeface="Candara" panose="020E0502030303020204" pitchFamily="34" charset="0"/>
              </a:rPr>
              <a:t>гръб</a:t>
            </a:r>
          </a:p>
        </p:txBody>
      </p:sp>
      <p:sp>
        <p:nvSpPr>
          <p:cNvPr id="11" name="Rectangle 10"/>
          <p:cNvSpPr/>
          <p:nvPr/>
        </p:nvSpPr>
        <p:spPr>
          <a:xfrm rot="10800000">
            <a:off x="2743200" y="4011395"/>
            <a:ext cx="1828800" cy="46603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388C"/>
                </a:solidFill>
                <a:latin typeface="Candara" panose="020E0502030303020204" pitchFamily="34" charset="0"/>
              </a:rPr>
              <a:t>гръб</a:t>
            </a:r>
          </a:p>
        </p:txBody>
      </p:sp>
      <p:sp>
        <p:nvSpPr>
          <p:cNvPr id="12" name="Rectangle 11"/>
          <p:cNvSpPr/>
          <p:nvPr/>
        </p:nvSpPr>
        <p:spPr>
          <a:xfrm rot="5400000">
            <a:off x="3424580" y="3350829"/>
            <a:ext cx="1828800" cy="46603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388C"/>
                </a:solidFill>
                <a:latin typeface="Candara" panose="020E0502030303020204" pitchFamily="34" charset="0"/>
              </a:rPr>
              <a:t>гръб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6400800" y="2648633"/>
            <a:ext cx="0" cy="1828801"/>
          </a:xfrm>
          <a:prstGeom prst="line">
            <a:avLst/>
          </a:prstGeom>
          <a:noFill/>
          <a:ln w="762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324600" y="2648632"/>
            <a:ext cx="0" cy="1828801"/>
          </a:xfrm>
          <a:prstGeom prst="line">
            <a:avLst/>
          </a:prstGeom>
          <a:noFill/>
          <a:ln w="28575">
            <a:solidFill>
              <a:srgbClr val="FF388C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Rectangle 15"/>
          <p:cNvSpPr/>
          <p:nvPr/>
        </p:nvSpPr>
        <p:spPr>
          <a:xfrm rot="5400000">
            <a:off x="5719419" y="3330015"/>
            <a:ext cx="1828800" cy="46603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accent1"/>
                </a:solidFill>
                <a:latin typeface="Candara" panose="020E0502030303020204" pitchFamily="34" charset="0"/>
              </a:rPr>
              <a:t>лице</a:t>
            </a:r>
          </a:p>
        </p:txBody>
      </p:sp>
      <p:sp>
        <p:nvSpPr>
          <p:cNvPr id="17" name="Rectangle 16"/>
          <p:cNvSpPr/>
          <p:nvPr/>
        </p:nvSpPr>
        <p:spPr>
          <a:xfrm rot="16200000">
            <a:off x="5177181" y="3330013"/>
            <a:ext cx="1828800" cy="46603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388C"/>
                </a:solidFill>
                <a:latin typeface="Candara" panose="020E0502030303020204" pitchFamily="34" charset="0"/>
              </a:rPr>
              <a:t>гръб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0FA5F92-7608-491F-BF29-880DB0974FCB}"/>
              </a:ext>
            </a:extLst>
          </p:cNvPr>
          <p:cNvGrpSpPr/>
          <p:nvPr/>
        </p:nvGrpSpPr>
        <p:grpSpPr>
          <a:xfrm>
            <a:off x="6438899" y="2899419"/>
            <a:ext cx="1752601" cy="384048"/>
            <a:chOff x="820197" y="4990728"/>
            <a:chExt cx="1752601" cy="384048"/>
          </a:xfrm>
        </p:grpSpPr>
        <p:sp>
          <p:nvSpPr>
            <p:cNvPr id="19" name="Text Placeholder 2">
              <a:extLst>
                <a:ext uri="{FF2B5EF4-FFF2-40B4-BE49-F238E27FC236}">
                  <a16:creationId xmlns:a16="http://schemas.microsoft.com/office/drawing/2014/main" id="{5130A05C-BFFE-4622-8E35-3A2B7C1ABF22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420903" y="4990728"/>
              <a:ext cx="1151895" cy="384048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</a:rPr>
                <a:t>Квадрат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7818B94-766F-4534-AD28-0CBC6391F4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0197" y="4990728"/>
              <a:ext cx="1752601" cy="372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CC206B4-AF29-441D-B28F-C37B0AEC9AE4}"/>
              </a:ext>
            </a:extLst>
          </p:cNvPr>
          <p:cNvGrpSpPr/>
          <p:nvPr/>
        </p:nvGrpSpPr>
        <p:grpSpPr>
          <a:xfrm>
            <a:off x="1438960" y="2899233"/>
            <a:ext cx="1245775" cy="384234"/>
            <a:chOff x="1949938" y="4990542"/>
            <a:chExt cx="1245775" cy="384234"/>
          </a:xfrm>
        </p:grpSpPr>
        <p:sp>
          <p:nvSpPr>
            <p:cNvPr id="22" name="Text Placeholder 2">
              <a:extLst>
                <a:ext uri="{FF2B5EF4-FFF2-40B4-BE49-F238E27FC236}">
                  <a16:creationId xmlns:a16="http://schemas.microsoft.com/office/drawing/2014/main" id="{DBEC1DAD-E86D-427A-BEDF-14981DF97374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949938" y="4990728"/>
              <a:ext cx="622859" cy="384048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bg-BG" sz="1800" b="0" dirty="0">
                  <a:solidFill>
                    <a:schemeClr val="bg1"/>
                  </a:solidFill>
                </a:rPr>
                <a:t>Куб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30BE69D-20E7-4EF3-8BE6-1CF299426C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92151" y="4990542"/>
              <a:ext cx="1203562" cy="1143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445296216"/>
      </p:ext>
    </p:extLst>
  </p:cSld>
  <p:clrMapOvr>
    <a:masterClrMapping/>
  </p:clrMapOvr>
  <p:transition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</a:t>
            </a:r>
          </a:p>
          <a:p>
            <a:pPr lvl="1"/>
            <a:r>
              <a:rPr lang="bg-BG" dirty="0"/>
              <a:t>ОК, но въртенето в кръста е дефектно</a:t>
            </a:r>
          </a:p>
        </p:txBody>
      </p:sp>
      <p:pic>
        <p:nvPicPr>
          <p:cNvPr id="4" name="Picture 3">
            <a:hlinkClick r:id="rId2" action="ppaction://hlinkfile"/>
            <a:extLst>
              <a:ext uri="{FF2B5EF4-FFF2-40B4-BE49-F238E27FC236}">
                <a16:creationId xmlns:a16="http://schemas.microsoft.com/office/drawing/2014/main" id="{1ACD0F83-7731-40C3-BE81-AD945DA5DF3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60020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02919382"/>
      </p:ext>
    </p:extLst>
  </p:cSld>
  <p:clrMapOvr>
    <a:masterClrMapping/>
  </p:clrMapOvr>
  <p:transition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Straight Arrow Connector 73"/>
          <p:cNvCxnSpPr/>
          <p:nvPr/>
        </p:nvCxnSpPr>
        <p:spPr>
          <a:xfrm flipV="1">
            <a:off x="4404925" y="4825191"/>
            <a:ext cx="776675" cy="89416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7304705" y="2133837"/>
            <a:ext cx="372445" cy="42867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Причина</a:t>
            </a:r>
          </a:p>
          <a:p>
            <a:pPr lvl="1"/>
            <a:r>
              <a:rPr lang="bg-BG" dirty="0"/>
              <a:t>Редът на въртене е съществен</a:t>
            </a:r>
          </a:p>
        </p:txBody>
      </p:sp>
      <p:sp>
        <p:nvSpPr>
          <p:cNvPr id="3" name="Cube 2"/>
          <p:cNvSpPr/>
          <p:nvPr/>
        </p:nvSpPr>
        <p:spPr>
          <a:xfrm>
            <a:off x="1695450" y="2282441"/>
            <a:ext cx="1006934" cy="1006934"/>
          </a:xfrm>
          <a:prstGeom prst="cub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588882" y="2797114"/>
            <a:ext cx="67683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1748156" y="2976157"/>
            <a:ext cx="329738" cy="43807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2198917" y="1756831"/>
            <a:ext cx="0" cy="65032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189517" y="2564094"/>
            <a:ext cx="381000" cy="46603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ndara" panose="020E0502030303020204" pitchFamily="34" charset="0"/>
              </a:rPr>
              <a:t>X</a:t>
            </a:r>
            <a:endParaRPr lang="bg-BG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08417" y="1371600"/>
            <a:ext cx="381000" cy="46603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ndara" panose="020E0502030303020204" pitchFamily="34" charset="0"/>
              </a:rPr>
              <a:t>Y</a:t>
            </a:r>
            <a:endParaRPr lang="bg-BG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04950" y="3289626"/>
            <a:ext cx="381000" cy="46603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ndara" panose="020E0502030303020204" pitchFamily="34" charset="0"/>
              </a:rPr>
              <a:t>Z</a:t>
            </a:r>
            <a:endParaRPr lang="bg-BG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960636" y="1410702"/>
            <a:ext cx="301870" cy="590783"/>
            <a:chOff x="1516783" y="5011943"/>
            <a:chExt cx="301870" cy="590783"/>
          </a:xfrm>
        </p:grpSpPr>
        <p:sp>
          <p:nvSpPr>
            <p:cNvPr id="12" name="Text Placeholder 2"/>
            <p:cNvSpPr txBox="1">
              <a:spLocks/>
            </p:cNvSpPr>
            <p:nvPr/>
          </p:nvSpPr>
          <p:spPr>
            <a:xfrm>
              <a:off x="1516783" y="5011943"/>
              <a:ext cx="301870" cy="360157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bg-BG" sz="1800" b="0" dirty="0">
                  <a:solidFill>
                    <a:schemeClr val="bg1"/>
                  </a:solidFill>
                </a:rPr>
                <a:t>1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V="1">
              <a:off x="1516784" y="5011945"/>
              <a:ext cx="0" cy="590781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8" name="Cube 17"/>
          <p:cNvSpPr/>
          <p:nvPr/>
        </p:nvSpPr>
        <p:spPr>
          <a:xfrm>
            <a:off x="4065817" y="2282441"/>
            <a:ext cx="1006934" cy="1006934"/>
          </a:xfrm>
          <a:prstGeom prst="cub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959249" y="2797114"/>
            <a:ext cx="67683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118523" y="2976157"/>
            <a:ext cx="329738" cy="43807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569284" y="3289565"/>
            <a:ext cx="765" cy="37867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559884" y="2564094"/>
            <a:ext cx="381000" cy="46603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ndara" panose="020E0502030303020204" pitchFamily="34" charset="0"/>
              </a:rPr>
              <a:t>X</a:t>
            </a:r>
            <a:endParaRPr lang="bg-BG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382639" y="3557138"/>
            <a:ext cx="381000" cy="46603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ndara" panose="020E0502030303020204" pitchFamily="34" charset="0"/>
              </a:rPr>
              <a:t>Z</a:t>
            </a:r>
            <a:endParaRPr lang="bg-BG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875317" y="3289626"/>
            <a:ext cx="381000" cy="46603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ndara" panose="020E0502030303020204" pitchFamily="34" charset="0"/>
              </a:rPr>
              <a:t>Y</a:t>
            </a:r>
            <a:endParaRPr lang="bg-BG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25" name="Arc 24"/>
          <p:cNvSpPr/>
          <p:nvPr/>
        </p:nvSpPr>
        <p:spPr>
          <a:xfrm flipH="1">
            <a:off x="2787134" y="2005470"/>
            <a:ext cx="370597" cy="1581148"/>
          </a:xfrm>
          <a:prstGeom prst="arc">
            <a:avLst>
              <a:gd name="adj1" fmla="val 15300621"/>
              <a:gd name="adj2" fmla="val 6859912"/>
            </a:avLst>
          </a:prstGeom>
          <a:ln w="19050">
            <a:solidFill>
              <a:srgbClr val="FF388C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30" name="Group 29"/>
          <p:cNvGrpSpPr/>
          <p:nvPr/>
        </p:nvGrpSpPr>
        <p:grpSpPr>
          <a:xfrm>
            <a:off x="5424680" y="1595802"/>
            <a:ext cx="606670" cy="360157"/>
            <a:chOff x="1263160" y="5039498"/>
            <a:chExt cx="606670" cy="360157"/>
          </a:xfrm>
        </p:grpSpPr>
        <p:sp>
          <p:nvSpPr>
            <p:cNvPr id="31" name="Text Placeholder 2"/>
            <p:cNvSpPr txBox="1">
              <a:spLocks/>
            </p:cNvSpPr>
            <p:nvPr/>
          </p:nvSpPr>
          <p:spPr>
            <a:xfrm>
              <a:off x="1567960" y="5039498"/>
              <a:ext cx="301870" cy="360157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bg-BG" sz="1800" b="0" dirty="0">
                  <a:solidFill>
                    <a:schemeClr val="bg1"/>
                  </a:solidFill>
                </a:rPr>
                <a:t>2</a:t>
              </a:r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1263160" y="5399655"/>
              <a:ext cx="606670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3" name="Arc 42"/>
          <p:cNvSpPr/>
          <p:nvPr/>
        </p:nvSpPr>
        <p:spPr>
          <a:xfrm rot="16200000" flipH="1">
            <a:off x="4448807" y="1157963"/>
            <a:ext cx="370597" cy="1581148"/>
          </a:xfrm>
          <a:prstGeom prst="arc">
            <a:avLst>
              <a:gd name="adj1" fmla="val 15300621"/>
              <a:gd name="adj2" fmla="val 6859912"/>
            </a:avLst>
          </a:prstGeom>
          <a:ln w="19050">
            <a:solidFill>
              <a:srgbClr val="FF388C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8" name="Cube 47"/>
          <p:cNvSpPr/>
          <p:nvPr/>
        </p:nvSpPr>
        <p:spPr>
          <a:xfrm>
            <a:off x="6549817" y="2297477"/>
            <a:ext cx="1006934" cy="1006934"/>
          </a:xfrm>
          <a:prstGeom prst="cub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7443249" y="2812150"/>
            <a:ext cx="67683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7053284" y="3304601"/>
            <a:ext cx="765" cy="37867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8043884" y="2579130"/>
            <a:ext cx="381000" cy="46603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ndara" panose="020E0502030303020204" pitchFamily="34" charset="0"/>
              </a:rPr>
              <a:t>Y</a:t>
            </a:r>
            <a:endParaRPr lang="bg-BG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866639" y="3572174"/>
            <a:ext cx="381000" cy="46603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ndara" panose="020E0502030303020204" pitchFamily="34" charset="0"/>
              </a:rPr>
              <a:t>Z</a:t>
            </a:r>
            <a:endParaRPr lang="bg-BG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591166" y="1816402"/>
            <a:ext cx="381000" cy="46603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ndara" panose="020E0502030303020204" pitchFamily="34" charset="0"/>
              </a:rPr>
              <a:t>X</a:t>
            </a:r>
            <a:endParaRPr lang="bg-BG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61" name="Cube 60"/>
          <p:cNvSpPr/>
          <p:nvPr/>
        </p:nvSpPr>
        <p:spPr>
          <a:xfrm>
            <a:off x="1714500" y="5025641"/>
            <a:ext cx="1006934" cy="1006934"/>
          </a:xfrm>
          <a:prstGeom prst="cub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2607932" y="5540314"/>
            <a:ext cx="67683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1767206" y="5719357"/>
            <a:ext cx="329738" cy="43807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2217967" y="4500031"/>
            <a:ext cx="0" cy="65032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208567" y="5307294"/>
            <a:ext cx="381000" cy="46603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ndara" panose="020E0502030303020204" pitchFamily="34" charset="0"/>
              </a:rPr>
              <a:t>X</a:t>
            </a:r>
            <a:endParaRPr lang="bg-BG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027467" y="4114800"/>
            <a:ext cx="381000" cy="46603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ndara" panose="020E0502030303020204" pitchFamily="34" charset="0"/>
              </a:rPr>
              <a:t>Y</a:t>
            </a:r>
            <a:endParaRPr lang="bg-BG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524000" y="6032826"/>
            <a:ext cx="381000" cy="46603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ndara" panose="020E0502030303020204" pitchFamily="34" charset="0"/>
              </a:rPr>
              <a:t>Z</a:t>
            </a:r>
            <a:endParaRPr lang="bg-BG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3028949" y="4400760"/>
            <a:ext cx="606670" cy="360157"/>
            <a:chOff x="1263160" y="5039498"/>
            <a:chExt cx="606670" cy="360157"/>
          </a:xfrm>
        </p:grpSpPr>
        <p:sp>
          <p:nvSpPr>
            <p:cNvPr id="69" name="Text Placeholder 2"/>
            <p:cNvSpPr txBox="1">
              <a:spLocks/>
            </p:cNvSpPr>
            <p:nvPr/>
          </p:nvSpPr>
          <p:spPr>
            <a:xfrm>
              <a:off x="1567960" y="5039498"/>
              <a:ext cx="301870" cy="360157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800" b="0" dirty="0">
                  <a:solidFill>
                    <a:schemeClr val="bg1"/>
                  </a:solidFill>
                </a:rPr>
                <a:t>1</a:t>
              </a:r>
              <a:endParaRPr lang="bg-BG" sz="1800" b="0" dirty="0">
                <a:solidFill>
                  <a:schemeClr val="bg1"/>
                </a:solidFill>
              </a:endParaRPr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1263160" y="5399655"/>
              <a:ext cx="606670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71" name="Arc 70"/>
          <p:cNvSpPr/>
          <p:nvPr/>
        </p:nvSpPr>
        <p:spPr>
          <a:xfrm rot="16200000" flipH="1">
            <a:off x="2053076" y="3962921"/>
            <a:ext cx="370597" cy="1581148"/>
          </a:xfrm>
          <a:prstGeom prst="arc">
            <a:avLst>
              <a:gd name="adj1" fmla="val 15300621"/>
              <a:gd name="adj2" fmla="val 6859912"/>
            </a:avLst>
          </a:prstGeom>
          <a:ln w="19050">
            <a:solidFill>
              <a:srgbClr val="FF388C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2" name="Cube 71"/>
          <p:cNvSpPr/>
          <p:nvPr/>
        </p:nvSpPr>
        <p:spPr>
          <a:xfrm>
            <a:off x="4022481" y="5025641"/>
            <a:ext cx="1006934" cy="1006934"/>
          </a:xfrm>
          <a:prstGeom prst="cub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4915913" y="5540314"/>
            <a:ext cx="67683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4525948" y="4500031"/>
            <a:ext cx="0" cy="65032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5516548" y="5307294"/>
            <a:ext cx="381000" cy="46603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ndara" panose="020E0502030303020204" pitchFamily="34" charset="0"/>
              </a:rPr>
              <a:t>Z</a:t>
            </a:r>
            <a:endParaRPr lang="bg-BG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335448" y="4114800"/>
            <a:ext cx="381000" cy="46603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ndara" panose="020E0502030303020204" pitchFamily="34" charset="0"/>
              </a:rPr>
              <a:t>Y</a:t>
            </a:r>
            <a:endParaRPr lang="bg-BG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067300" y="4520475"/>
            <a:ext cx="381000" cy="46603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ndara" panose="020E0502030303020204" pitchFamily="34" charset="0"/>
              </a:rPr>
              <a:t>X</a:t>
            </a:r>
            <a:endParaRPr lang="bg-BG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5278902" y="4148684"/>
            <a:ext cx="301870" cy="590783"/>
            <a:chOff x="1516783" y="5011943"/>
            <a:chExt cx="301870" cy="590783"/>
          </a:xfrm>
        </p:grpSpPr>
        <p:sp>
          <p:nvSpPr>
            <p:cNvPr id="85" name="Text Placeholder 2"/>
            <p:cNvSpPr txBox="1">
              <a:spLocks/>
            </p:cNvSpPr>
            <p:nvPr/>
          </p:nvSpPr>
          <p:spPr>
            <a:xfrm>
              <a:off x="1516783" y="5011943"/>
              <a:ext cx="301870" cy="360157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800" b="0" dirty="0">
                  <a:solidFill>
                    <a:schemeClr val="bg1"/>
                  </a:solidFill>
                </a:rPr>
                <a:t>2</a:t>
              </a:r>
              <a:endParaRPr lang="bg-BG" sz="1800" b="0" dirty="0">
                <a:solidFill>
                  <a:schemeClr val="bg1"/>
                </a:solidFill>
              </a:endParaRPr>
            </a:p>
          </p:txBody>
        </p:sp>
        <p:cxnSp>
          <p:nvCxnSpPr>
            <p:cNvPr id="86" name="Straight Connector 85"/>
            <p:cNvCxnSpPr/>
            <p:nvPr/>
          </p:nvCxnSpPr>
          <p:spPr>
            <a:xfrm flipV="1">
              <a:off x="1516784" y="5011945"/>
              <a:ext cx="0" cy="590781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87" name="Arc 86"/>
          <p:cNvSpPr/>
          <p:nvPr/>
        </p:nvSpPr>
        <p:spPr>
          <a:xfrm flipH="1">
            <a:off x="5105400" y="4743452"/>
            <a:ext cx="370597" cy="1581148"/>
          </a:xfrm>
          <a:prstGeom prst="arc">
            <a:avLst>
              <a:gd name="adj1" fmla="val 15300621"/>
              <a:gd name="adj2" fmla="val 6859912"/>
            </a:avLst>
          </a:prstGeom>
          <a:ln w="19050">
            <a:solidFill>
              <a:srgbClr val="FF388C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8" name="Cube 87"/>
          <p:cNvSpPr/>
          <p:nvPr/>
        </p:nvSpPr>
        <p:spPr>
          <a:xfrm>
            <a:off x="6549816" y="5025641"/>
            <a:ext cx="1006934" cy="1006934"/>
          </a:xfrm>
          <a:prstGeom prst="cub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7443248" y="5540314"/>
            <a:ext cx="67683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H="1">
            <a:off x="6602522" y="5719357"/>
            <a:ext cx="329738" cy="43807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V="1">
            <a:off x="7053283" y="4500031"/>
            <a:ext cx="0" cy="65032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8043883" y="5307294"/>
            <a:ext cx="381000" cy="46603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ndara" panose="020E0502030303020204" pitchFamily="34" charset="0"/>
              </a:rPr>
              <a:t>Z</a:t>
            </a:r>
            <a:endParaRPr lang="bg-BG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6862783" y="4114800"/>
            <a:ext cx="381000" cy="46603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ndara" panose="020E0502030303020204" pitchFamily="34" charset="0"/>
              </a:rPr>
              <a:t>X</a:t>
            </a:r>
            <a:endParaRPr lang="bg-BG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6359316" y="6032826"/>
            <a:ext cx="381000" cy="46603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ndara" panose="020E0502030303020204" pitchFamily="34" charset="0"/>
              </a:rPr>
              <a:t>Y</a:t>
            </a:r>
            <a:endParaRPr lang="bg-BG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393698"/>
      </p:ext>
    </p:extLst>
  </p:cSld>
  <p:clrMapOvr>
    <a:masterClrMapping/>
  </p:clrMapOvr>
  <p:transition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Нов Резултат</a:t>
            </a:r>
          </a:p>
          <a:p>
            <a:pPr lvl="1"/>
            <a:r>
              <a:rPr lang="bg-BG" dirty="0"/>
              <a:t>Методът </a:t>
            </a:r>
            <a:r>
              <a:rPr lang="en-US" dirty="0">
                <a:solidFill>
                  <a:srgbClr val="FF388C"/>
                </a:solidFill>
              </a:rPr>
              <a:t>set</a:t>
            </a:r>
            <a:r>
              <a:rPr lang="bg-BG" dirty="0"/>
              <a:t> на </a:t>
            </a:r>
            <a:r>
              <a:rPr lang="en-US" dirty="0">
                <a:solidFill>
                  <a:srgbClr val="FF388C"/>
                </a:solidFill>
              </a:rPr>
              <a:t>rotation</a:t>
            </a:r>
            <a:r>
              <a:rPr lang="en-US" dirty="0"/>
              <a:t> </a:t>
            </a:r>
            <a:r>
              <a:rPr lang="bg-BG" dirty="0"/>
              <a:t>има параметър за реда на въртене</a:t>
            </a:r>
          </a:p>
        </p:txBody>
      </p:sp>
      <p:pic>
        <p:nvPicPr>
          <p:cNvPr id="4" name="Picture 3">
            <a:hlinkClick r:id="rId2" action="ppaction://hlinkfile"/>
            <a:extLst>
              <a:ext uri="{FF2B5EF4-FFF2-40B4-BE49-F238E27FC236}">
                <a16:creationId xmlns:a16="http://schemas.microsoft.com/office/drawing/2014/main" id="{96B33EE0-9916-4511-89E7-FDB8C906D70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98120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92574851"/>
      </p:ext>
    </p:extLst>
  </p:cSld>
  <p:clrMapOvr>
    <a:masterClrMapping/>
  </p:clrMapOvr>
  <p:transition>
    <p:push dir="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Шайба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Геометрия </a:t>
            </a:r>
            <a:r>
              <a:rPr lang="en-US" b="0" dirty="0" err="1">
                <a:solidFill>
                  <a:srgbClr val="FF388C"/>
                </a:solidFill>
              </a:rPr>
              <a:t>RingGeometry</a:t>
            </a:r>
            <a:endParaRPr lang="en-US" b="0" dirty="0">
              <a:solidFill>
                <a:srgbClr val="FF388C"/>
              </a:solidFill>
            </a:endParaRPr>
          </a:p>
          <a:p>
            <a:pPr lvl="1"/>
            <a:r>
              <a:rPr lang="bg-BG" dirty="0"/>
              <a:t>Двумерен вариант на тор</a:t>
            </a:r>
            <a:endParaRPr lang="en-US" dirty="0"/>
          </a:p>
          <a:p>
            <a:pPr lvl="1"/>
            <a:r>
              <a:rPr lang="bg-BG" dirty="0"/>
              <a:t>Вътрешен и външен радиус</a:t>
            </a:r>
          </a:p>
          <a:p>
            <a:pPr lvl="1"/>
            <a:r>
              <a:rPr lang="bg-BG" dirty="0"/>
              <a:t>Брой деления по периферията и радиално</a:t>
            </a:r>
          </a:p>
          <a:p>
            <a:pPr lvl="1"/>
            <a:r>
              <a:rPr lang="bg-BG" dirty="0"/>
              <a:t>Начало и размер на резен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686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Анимация в браузър</a:t>
            </a:r>
          </a:p>
          <a:p>
            <a:pPr lvl="1"/>
            <a:r>
              <a:rPr lang="bg-BG" dirty="0"/>
              <a:t>Браузърът диктува каква да е скоростта</a:t>
            </a:r>
          </a:p>
          <a:p>
            <a:pPr lvl="1"/>
            <a:r>
              <a:rPr lang="bg-BG" dirty="0"/>
              <a:t>По възможност е колкото е тактовата честота на опресняване на екрана</a:t>
            </a:r>
          </a:p>
          <a:p>
            <a:pPr lvl="1"/>
            <a:r>
              <a:rPr lang="bg-BG" dirty="0"/>
              <a:t>При лека натовареност скоростта е постоянна</a:t>
            </a:r>
          </a:p>
        </p:txBody>
      </p:sp>
    </p:spTree>
    <p:extLst>
      <p:ext uri="{BB962C8B-B14F-4D97-AF65-F5344CB8AC3E}">
        <p14:creationId xmlns:p14="http://schemas.microsoft.com/office/powerpoint/2010/main" val="4160289285"/>
      </p:ext>
    </p:extLst>
  </p:cSld>
  <p:clrMapOvr>
    <a:masterClrMapping/>
  </p:clrMapOvr>
  <p:transition>
    <p:push dir="u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Пример</a:t>
            </a:r>
          </a:p>
          <a:p>
            <a:pPr lvl="1"/>
            <a:r>
              <a:rPr lang="bg-BG" dirty="0"/>
              <a:t>Продупчен пресечен конус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DCE2948E-6F0A-4452-B9FB-BCDA09CCAD24}"/>
              </a:ext>
            </a:extLst>
          </p:cNvPr>
          <p:cNvSpPr txBox="1">
            <a:spLocks/>
          </p:cNvSpPr>
          <p:nvPr/>
        </p:nvSpPr>
        <p:spPr>
          <a:xfrm rot="16200000">
            <a:off x="3971407" y="2766207"/>
            <a:ext cx="1143001" cy="360157"/>
          </a:xfrm>
          <a:prstGeom prst="rect">
            <a:avLst/>
          </a:prstGeom>
          <a:solidFill>
            <a:srgbClr val="FFCCFF"/>
          </a:solidFill>
          <a:ln w="3175">
            <a:solidFill>
              <a:srgbClr val="FFCCFF"/>
            </a:solidFill>
          </a:ln>
        </p:spPr>
        <p:txBody>
          <a:bodyPr vert="horz" lIns="91440" tIns="45720" rIns="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sz="3600" b="1" kern="1200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  <a:defRPr lang="en-US" sz="3200" kern="1200" dirty="0" smtClean="0">
                <a:ln w="3175">
                  <a:noFill/>
                  <a:prstDash val="solid"/>
                </a:ln>
                <a:solidFill>
                  <a:schemeClr val="accent1"/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sz="2400" kern="120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sz="2400" kern="120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bg-BG" sz="2400" kern="120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bg-BG" sz="1800" b="0" dirty="0">
                <a:solidFill>
                  <a:schemeClr val="bg1"/>
                </a:solidFill>
              </a:rPr>
              <a:t>Дупка-а-</a:t>
            </a:r>
          </a:p>
        </p:txBody>
      </p:sp>
      <p:sp>
        <p:nvSpPr>
          <p:cNvPr id="6" name="Oval 5"/>
          <p:cNvSpPr/>
          <p:nvPr/>
        </p:nvSpPr>
        <p:spPr>
          <a:xfrm>
            <a:off x="3657600" y="1867543"/>
            <a:ext cx="1828800" cy="662152"/>
          </a:xfrm>
          <a:prstGeom prst="ellips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Oval 6"/>
          <p:cNvSpPr/>
          <p:nvPr/>
        </p:nvSpPr>
        <p:spPr>
          <a:xfrm>
            <a:off x="3657600" y="4587095"/>
            <a:ext cx="1828800" cy="914400"/>
          </a:xfrm>
          <a:prstGeom prst="ellips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276600" y="1691495"/>
            <a:ext cx="2590800" cy="1143000"/>
          </a:xfrm>
          <a:prstGeom prst="ellips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828800" y="4129895"/>
            <a:ext cx="5486400" cy="2133600"/>
          </a:xfrm>
          <a:prstGeom prst="ellips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>
            <a:stCxn id="6" idx="2"/>
            <a:endCxn id="7" idx="2"/>
          </p:cNvCxnSpPr>
          <p:nvPr/>
        </p:nvCxnSpPr>
        <p:spPr>
          <a:xfrm>
            <a:off x="3657600" y="2198619"/>
            <a:ext cx="0" cy="284567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6"/>
            <a:endCxn id="7" idx="6"/>
          </p:cNvCxnSpPr>
          <p:nvPr/>
        </p:nvCxnSpPr>
        <p:spPr>
          <a:xfrm>
            <a:off x="5486400" y="2198619"/>
            <a:ext cx="0" cy="284567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38779" y="2146093"/>
            <a:ext cx="1449658" cy="2894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1855563" y="2132713"/>
            <a:ext cx="1458579" cy="2908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98A9F1C-7D1C-40F2-A5B4-F4A5216AA62B}"/>
              </a:ext>
            </a:extLst>
          </p:cNvPr>
          <p:cNvSpPr txBox="1">
            <a:spLocks/>
          </p:cNvSpPr>
          <p:nvPr/>
        </p:nvSpPr>
        <p:spPr>
          <a:xfrm rot="16200000">
            <a:off x="4001961" y="1808669"/>
            <a:ext cx="1081894" cy="360157"/>
          </a:xfrm>
          <a:prstGeom prst="rect">
            <a:avLst/>
          </a:prstGeom>
          <a:solidFill>
            <a:srgbClr val="FF388C"/>
          </a:solidFill>
          <a:ln w="3175">
            <a:solidFill>
              <a:srgbClr val="FF388C"/>
            </a:solidFill>
          </a:ln>
        </p:spPr>
        <p:txBody>
          <a:bodyPr vert="horz" lIns="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sz="3600" b="1" kern="1200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  <a:defRPr lang="en-US" sz="3200" kern="1200" dirty="0" smtClean="0">
                <a:ln w="3175">
                  <a:noFill/>
                  <a:prstDash val="solid"/>
                </a:ln>
                <a:solidFill>
                  <a:schemeClr val="accent1"/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sz="2400" kern="120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sz="2400" kern="120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bg-BG" sz="2400" kern="120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1800" b="0" dirty="0">
                <a:solidFill>
                  <a:schemeClr val="bg1"/>
                </a:solidFill>
              </a:rPr>
              <a:t>а-а-а-а-а</a:t>
            </a: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18536935-2305-4F01-8121-A1267889532D}"/>
              </a:ext>
            </a:extLst>
          </p:cNvPr>
          <p:cNvSpPr/>
          <p:nvPr/>
        </p:nvSpPr>
        <p:spPr>
          <a:xfrm>
            <a:off x="3666520" y="1852303"/>
            <a:ext cx="1819876" cy="676604"/>
          </a:xfrm>
          <a:prstGeom prst="arc">
            <a:avLst>
              <a:gd name="adj1" fmla="val 3314476"/>
              <a:gd name="adj2" fmla="val 802045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15877476"/>
      </p:ext>
    </p:extLst>
  </p:cSld>
  <p:clrMapOvr>
    <a:masterClrMapping/>
  </p:clrMapOvr>
  <p:transition>
    <p:push dir="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Как?</a:t>
            </a:r>
          </a:p>
          <a:p>
            <a:pPr lvl="1"/>
            <a:r>
              <a:rPr lang="bg-BG" dirty="0"/>
              <a:t>Сглобен от 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  <a:r>
              <a:rPr lang="bg-BG" dirty="0"/>
              <a:t> обекта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3657600" y="2033145"/>
            <a:ext cx="0" cy="284567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486400" y="2033145"/>
            <a:ext cx="0" cy="284567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38779" y="1980619"/>
            <a:ext cx="1449658" cy="2894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1855563" y="1967239"/>
            <a:ext cx="1458579" cy="2908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6448300" y="2569173"/>
            <a:ext cx="1628900" cy="688605"/>
            <a:chOff x="987262" y="4711050"/>
            <a:chExt cx="1628900" cy="688605"/>
          </a:xfrm>
        </p:grpSpPr>
        <p:sp>
          <p:nvSpPr>
            <p:cNvPr id="25" name="Text Placeholder 2"/>
            <p:cNvSpPr txBox="1">
              <a:spLocks/>
            </p:cNvSpPr>
            <p:nvPr/>
          </p:nvSpPr>
          <p:spPr>
            <a:xfrm>
              <a:off x="1567960" y="4711050"/>
              <a:ext cx="1048202" cy="688605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</a:rPr>
                <a:t>Външна</a:t>
              </a:r>
              <a:br>
                <a:rPr lang="bg-BG" sz="1800" b="0" dirty="0">
                  <a:solidFill>
                    <a:schemeClr val="bg1"/>
                  </a:solidFill>
                </a:rPr>
              </a:br>
              <a:r>
                <a:rPr lang="bg-BG" sz="1800" b="0" dirty="0">
                  <a:solidFill>
                    <a:schemeClr val="bg1"/>
                  </a:solidFill>
                </a:rPr>
                <a:t>стена</a:t>
              </a:r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987262" y="5399655"/>
              <a:ext cx="882568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8" name="Group 27"/>
          <p:cNvGrpSpPr/>
          <p:nvPr/>
        </p:nvGrpSpPr>
        <p:grpSpPr>
          <a:xfrm flipH="1">
            <a:off x="1752600" y="2584939"/>
            <a:ext cx="1905000" cy="672840"/>
            <a:chOff x="987262" y="4726816"/>
            <a:chExt cx="1905000" cy="672840"/>
          </a:xfrm>
        </p:grpSpPr>
        <p:sp>
          <p:nvSpPr>
            <p:cNvPr id="29" name="Text Placeholder 2"/>
            <p:cNvSpPr txBox="1">
              <a:spLocks/>
            </p:cNvSpPr>
            <p:nvPr/>
          </p:nvSpPr>
          <p:spPr>
            <a:xfrm>
              <a:off x="1567960" y="4726816"/>
              <a:ext cx="1324302" cy="672840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bg-BG" sz="1800" b="0" dirty="0">
                  <a:solidFill>
                    <a:schemeClr val="bg1"/>
                  </a:solidFill>
                </a:rPr>
                <a:t>Вътрешна</a:t>
              </a:r>
              <a:br>
                <a:rPr lang="bg-BG" sz="1800" b="0" dirty="0">
                  <a:solidFill>
                    <a:schemeClr val="bg1"/>
                  </a:solidFill>
                </a:rPr>
              </a:br>
              <a:r>
                <a:rPr lang="bg-BG" sz="1800" b="0" dirty="0">
                  <a:solidFill>
                    <a:schemeClr val="bg1"/>
                  </a:solidFill>
                </a:rPr>
                <a:t>стена</a:t>
              </a: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987262" y="5399655"/>
              <a:ext cx="882568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5638800" y="1371600"/>
            <a:ext cx="924808" cy="787669"/>
            <a:chOff x="1529912" y="5039498"/>
            <a:chExt cx="924808" cy="787669"/>
          </a:xfrm>
        </p:grpSpPr>
        <p:sp>
          <p:nvSpPr>
            <p:cNvPr id="32" name="Text Placeholder 2"/>
            <p:cNvSpPr txBox="1">
              <a:spLocks/>
            </p:cNvSpPr>
            <p:nvPr/>
          </p:nvSpPr>
          <p:spPr>
            <a:xfrm>
              <a:off x="1529912" y="5039498"/>
              <a:ext cx="924808" cy="360157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</a:rPr>
                <a:t>Шайба</a:t>
              </a:r>
            </a:p>
          </p:txBody>
        </p:sp>
        <p:cxnSp>
          <p:nvCxnSpPr>
            <p:cNvPr id="33" name="Straight Connector 32"/>
            <p:cNvCxnSpPr/>
            <p:nvPr/>
          </p:nvCxnSpPr>
          <p:spPr>
            <a:xfrm flipV="1">
              <a:off x="1529912" y="5039499"/>
              <a:ext cx="0" cy="787668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9" name="Group 38"/>
          <p:cNvGrpSpPr/>
          <p:nvPr/>
        </p:nvGrpSpPr>
        <p:grpSpPr>
          <a:xfrm flipV="1">
            <a:off x="6720488" y="5411250"/>
            <a:ext cx="899512" cy="760950"/>
            <a:chOff x="1529912" y="5039498"/>
            <a:chExt cx="899512" cy="787669"/>
          </a:xfrm>
        </p:grpSpPr>
        <p:sp>
          <p:nvSpPr>
            <p:cNvPr id="40" name="Text Placeholder 2"/>
            <p:cNvSpPr txBox="1">
              <a:spLocks/>
            </p:cNvSpPr>
            <p:nvPr/>
          </p:nvSpPr>
          <p:spPr>
            <a:xfrm rot="10800000">
              <a:off x="1529912" y="5039498"/>
              <a:ext cx="899512" cy="360157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</a:rPr>
                <a:t>Шайба</a:t>
              </a:r>
            </a:p>
          </p:txBody>
        </p:sp>
        <p:cxnSp>
          <p:nvCxnSpPr>
            <p:cNvPr id="41" name="Straight Connector 40"/>
            <p:cNvCxnSpPr/>
            <p:nvPr/>
          </p:nvCxnSpPr>
          <p:spPr>
            <a:xfrm flipV="1">
              <a:off x="1529912" y="5039499"/>
              <a:ext cx="0" cy="787668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3" name="Rectangle 22"/>
          <p:cNvSpPr/>
          <p:nvPr/>
        </p:nvSpPr>
        <p:spPr>
          <a:xfrm rot="16200000">
            <a:off x="3134052" y="3333981"/>
            <a:ext cx="2781301" cy="46603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accent1"/>
                </a:solidFill>
                <a:latin typeface="Candara" panose="020E0502030303020204" pitchFamily="34" charset="0"/>
              </a:rPr>
              <a:t>Отвор по</a:t>
            </a:r>
            <a:br>
              <a:rPr lang="bg-BG" dirty="0">
                <a:solidFill>
                  <a:schemeClr val="accent1"/>
                </a:solidFill>
                <a:latin typeface="Candara" panose="020E0502030303020204" pitchFamily="34" charset="0"/>
              </a:rPr>
            </a:br>
            <a:r>
              <a:rPr lang="bg-BG" dirty="0">
                <a:solidFill>
                  <a:schemeClr val="accent1"/>
                </a:solidFill>
                <a:latin typeface="Candara" panose="020E0502030303020204" pitchFamily="34" charset="0"/>
              </a:rPr>
              <a:t>цялата височина</a:t>
            </a:r>
          </a:p>
        </p:txBody>
      </p:sp>
      <p:sp>
        <p:nvSpPr>
          <p:cNvPr id="34" name="Oval 33"/>
          <p:cNvSpPr/>
          <p:nvPr/>
        </p:nvSpPr>
        <p:spPr>
          <a:xfrm>
            <a:off x="3276600" y="1532826"/>
            <a:ext cx="2590800" cy="1143000"/>
          </a:xfrm>
          <a:custGeom>
            <a:avLst/>
            <a:gdLst/>
            <a:ahLst/>
            <a:cxnLst/>
            <a:rect l="l" t="t" r="r" b="b"/>
            <a:pathLst>
              <a:path w="2590800" h="1143000">
                <a:moveTo>
                  <a:pt x="1295400" y="176048"/>
                </a:moveTo>
                <a:cubicBezTo>
                  <a:pt x="790391" y="176048"/>
                  <a:pt x="381000" y="324276"/>
                  <a:pt x="381000" y="507124"/>
                </a:cubicBezTo>
                <a:cubicBezTo>
                  <a:pt x="381000" y="689972"/>
                  <a:pt x="790391" y="838200"/>
                  <a:pt x="1295400" y="838200"/>
                </a:cubicBezTo>
                <a:cubicBezTo>
                  <a:pt x="1800409" y="838200"/>
                  <a:pt x="2209800" y="689972"/>
                  <a:pt x="2209800" y="507124"/>
                </a:cubicBezTo>
                <a:cubicBezTo>
                  <a:pt x="2209800" y="324276"/>
                  <a:pt x="1800409" y="176048"/>
                  <a:pt x="1295400" y="176048"/>
                </a:cubicBezTo>
                <a:close/>
                <a:moveTo>
                  <a:pt x="1295400" y="0"/>
                </a:moveTo>
                <a:cubicBezTo>
                  <a:pt x="2010830" y="0"/>
                  <a:pt x="2590800" y="255869"/>
                  <a:pt x="2590800" y="571500"/>
                </a:cubicBezTo>
                <a:cubicBezTo>
                  <a:pt x="2590800" y="887131"/>
                  <a:pt x="2010830" y="1143000"/>
                  <a:pt x="1295400" y="1143000"/>
                </a:cubicBezTo>
                <a:cubicBezTo>
                  <a:pt x="579970" y="1143000"/>
                  <a:pt x="0" y="887131"/>
                  <a:pt x="0" y="571500"/>
                </a:cubicBezTo>
                <a:cubicBezTo>
                  <a:pt x="0" y="255869"/>
                  <a:pt x="579970" y="0"/>
                  <a:pt x="1295400" y="0"/>
                </a:cubicBezTo>
                <a:close/>
              </a:path>
            </a:pathLst>
          </a:custGeom>
          <a:solidFill>
            <a:srgbClr val="4F81BD">
              <a:alpha val="20000"/>
            </a:srgb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828800" y="3964421"/>
            <a:ext cx="5486400" cy="2133600"/>
          </a:xfrm>
          <a:custGeom>
            <a:avLst/>
            <a:gdLst/>
            <a:ahLst/>
            <a:cxnLst/>
            <a:rect l="l" t="t" r="r" b="b"/>
            <a:pathLst>
              <a:path w="5486400" h="2133600">
                <a:moveTo>
                  <a:pt x="2743200" y="457200"/>
                </a:moveTo>
                <a:cubicBezTo>
                  <a:pt x="2238191" y="457200"/>
                  <a:pt x="1828800" y="661895"/>
                  <a:pt x="1828800" y="914400"/>
                </a:cubicBezTo>
                <a:cubicBezTo>
                  <a:pt x="1828800" y="1166905"/>
                  <a:pt x="2238191" y="1371600"/>
                  <a:pt x="2743200" y="1371600"/>
                </a:cubicBezTo>
                <a:cubicBezTo>
                  <a:pt x="3248209" y="1371600"/>
                  <a:pt x="3657600" y="1166905"/>
                  <a:pt x="3657600" y="914400"/>
                </a:cubicBezTo>
                <a:cubicBezTo>
                  <a:pt x="3657600" y="661895"/>
                  <a:pt x="3248209" y="457200"/>
                  <a:pt x="2743200" y="457200"/>
                </a:cubicBezTo>
                <a:close/>
                <a:moveTo>
                  <a:pt x="2743200" y="0"/>
                </a:moveTo>
                <a:cubicBezTo>
                  <a:pt x="4258228" y="0"/>
                  <a:pt x="5486400" y="477623"/>
                  <a:pt x="5486400" y="1066800"/>
                </a:cubicBezTo>
                <a:cubicBezTo>
                  <a:pt x="5486400" y="1655977"/>
                  <a:pt x="4258228" y="2133600"/>
                  <a:pt x="2743200" y="2133600"/>
                </a:cubicBezTo>
                <a:cubicBezTo>
                  <a:pt x="1228172" y="2133600"/>
                  <a:pt x="0" y="1655977"/>
                  <a:pt x="0" y="1066800"/>
                </a:cubicBezTo>
                <a:cubicBezTo>
                  <a:pt x="0" y="477623"/>
                  <a:pt x="1228172" y="0"/>
                  <a:pt x="2743200" y="0"/>
                </a:cubicBezTo>
                <a:close/>
              </a:path>
            </a:pathLst>
          </a:custGeom>
          <a:solidFill>
            <a:srgbClr val="4F81BD">
              <a:alpha val="20000"/>
            </a:srgb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23016184"/>
      </p:ext>
    </p:extLst>
  </p:cSld>
  <p:clrMapOvr>
    <a:masterClrMapping/>
  </p:clrMapOvr>
  <p:transition>
    <p:push dir="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Ориентация на шайбите</a:t>
            </a:r>
          </a:p>
          <a:p>
            <a:pPr lvl="1"/>
            <a:r>
              <a:rPr lang="bg-BG" dirty="0"/>
              <a:t>Горната е с лице нагоре</a:t>
            </a:r>
          </a:p>
          <a:p>
            <a:pPr lvl="1"/>
            <a:r>
              <a:rPr lang="bg-BG" dirty="0"/>
              <a:t>Долната е с лице надолу</a:t>
            </a:r>
          </a:p>
          <a:p>
            <a:r>
              <a:rPr lang="bg-BG" dirty="0"/>
              <a:t>Отвори на цилиндрите-стени</a:t>
            </a:r>
          </a:p>
          <a:p>
            <a:pPr lvl="1"/>
            <a:r>
              <a:rPr lang="bg-BG" dirty="0"/>
              <a:t>Има параметър дали да са отворени, т.е. ще се рисуват без основи</a:t>
            </a:r>
          </a:p>
          <a:p>
            <a:r>
              <a:rPr lang="bg-BG" dirty="0"/>
              <a:t>Вътрешна стена</a:t>
            </a:r>
          </a:p>
          <a:p>
            <a:pPr lvl="1"/>
            <a:r>
              <a:rPr lang="bg-BG" dirty="0"/>
              <a:t>Осветена отвътре, а не отвън</a:t>
            </a:r>
          </a:p>
          <a:p>
            <a:pPr lvl="1"/>
            <a:r>
              <a:rPr lang="bg-BG" dirty="0"/>
              <a:t>Указваме в </a:t>
            </a:r>
            <a:r>
              <a:rPr lang="en-GB" dirty="0" err="1">
                <a:solidFill>
                  <a:srgbClr val="FF388C"/>
                </a:solidFill>
              </a:rPr>
              <a:t>material.side</a:t>
            </a:r>
            <a:r>
              <a:rPr lang="en-GB" dirty="0"/>
              <a:t> </a:t>
            </a:r>
            <a:r>
              <a:rPr lang="bg-BG" dirty="0"/>
              <a:t>да е </a:t>
            </a:r>
            <a:r>
              <a:rPr lang="en-GB" dirty="0" err="1">
                <a:solidFill>
                  <a:srgbClr val="FF388C"/>
                </a:solidFill>
              </a:rPr>
              <a:t>BackSide</a:t>
            </a:r>
            <a:endParaRPr lang="en-GB" dirty="0">
              <a:solidFill>
                <a:srgbClr val="FF388C"/>
              </a:solidFill>
            </a:endParaRPr>
          </a:p>
          <a:p>
            <a:pPr lvl="1"/>
            <a:r>
              <a:rPr lang="bg-BG" dirty="0"/>
              <a:t>И е със собствен материал, не с общия</a:t>
            </a:r>
          </a:p>
        </p:txBody>
      </p:sp>
    </p:spTree>
    <p:extLst>
      <p:ext uri="{BB962C8B-B14F-4D97-AF65-F5344CB8AC3E}">
        <p14:creationId xmlns:p14="http://schemas.microsoft.com/office/powerpoint/2010/main" val="295364953"/>
      </p:ext>
    </p:extLst>
  </p:cSld>
  <p:clrMapOvr>
    <a:masterClrMapping/>
  </p:clrMapOvr>
  <p:transition>
    <p:push dir="u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</a:t>
            </a:r>
          </a:p>
          <a:p>
            <a:pPr lvl="1"/>
            <a:r>
              <a:rPr lang="bg-BG" dirty="0"/>
              <a:t>Продупчен пресечен конус</a:t>
            </a:r>
          </a:p>
        </p:txBody>
      </p:sp>
      <p:pic>
        <p:nvPicPr>
          <p:cNvPr id="4" name="Picture 3">
            <a:hlinkClick r:id="rId2" action="ppaction://hlinkfile"/>
            <a:extLst>
              <a:ext uri="{FF2B5EF4-FFF2-40B4-BE49-F238E27FC236}">
                <a16:creationId xmlns:a16="http://schemas.microsoft.com/office/drawing/2014/main" id="{D9AAABF0-4418-42B1-AF33-B895B9110FC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60020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707102"/>
      </p:ext>
    </p:extLst>
  </p:cSld>
  <p:clrMapOvr>
    <a:masterClrMapping/>
  </p:clrMapOvr>
  <p:transition>
    <p:push dir="u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Въпроси и коментари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74315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Край</a:t>
            </a:r>
          </a:p>
        </p:txBody>
      </p:sp>
    </p:spTree>
    <p:extLst>
      <p:ext uri="{BB962C8B-B14F-4D97-AF65-F5344CB8AC3E}">
        <p14:creationId xmlns:p14="http://schemas.microsoft.com/office/powerpoint/2010/main" val="2184239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Статистика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Библиотека </a:t>
            </a:r>
            <a:r>
              <a:rPr lang="en-US" b="0" dirty="0">
                <a:solidFill>
                  <a:srgbClr val="FF388C"/>
                </a:solidFill>
              </a:rPr>
              <a:t>stats</a:t>
            </a:r>
            <a:endParaRPr lang="bg-BG" b="0" dirty="0">
              <a:solidFill>
                <a:srgbClr val="FF388C"/>
              </a:solidFill>
            </a:endParaRPr>
          </a:p>
          <a:p>
            <a:pPr lvl="1"/>
            <a:r>
              <a:rPr lang="bg-BG" dirty="0"/>
              <a:t>Разработена от автора на </a:t>
            </a:r>
            <a:r>
              <a:rPr lang="en-US" dirty="0"/>
              <a:t>Three.js</a:t>
            </a:r>
          </a:p>
          <a:p>
            <a:pPr lvl="1"/>
            <a:r>
              <a:rPr lang="bg-BG" dirty="0"/>
              <a:t>Налична на </a:t>
            </a:r>
            <a:r>
              <a:rPr lang="en-US" dirty="0"/>
              <a:t>[</a:t>
            </a:r>
            <a:r>
              <a:rPr lang="en-US" dirty="0">
                <a:hlinkClick r:id="rId2"/>
              </a:rPr>
              <a:t>github.com/</a:t>
            </a:r>
            <a:r>
              <a:rPr lang="en-US" dirty="0" err="1">
                <a:hlinkClick r:id="rId2"/>
              </a:rPr>
              <a:t>mrdoob</a:t>
            </a:r>
            <a:r>
              <a:rPr lang="en-US" dirty="0">
                <a:hlinkClick r:id="rId2"/>
              </a:rPr>
              <a:t>/stats.js</a:t>
            </a:r>
            <a:r>
              <a:rPr lang="en-US" dirty="0"/>
              <a:t>]</a:t>
            </a:r>
          </a:p>
          <a:p>
            <a:pPr marL="741363" lvl="2"/>
            <a:r>
              <a:rPr lang="bg-BG" dirty="0"/>
              <a:t>(и в </a:t>
            </a:r>
            <a:r>
              <a:rPr lang="en-GB" dirty="0">
                <a:solidFill>
                  <a:srgbClr val="FF388C"/>
                </a:solidFill>
              </a:rPr>
              <a:t>examples\</a:t>
            </a:r>
            <a:r>
              <a:rPr lang="en-GB" dirty="0" err="1">
                <a:solidFill>
                  <a:srgbClr val="FF388C"/>
                </a:solidFill>
              </a:rPr>
              <a:t>jsm</a:t>
            </a:r>
            <a:r>
              <a:rPr lang="en-GB" dirty="0">
                <a:solidFill>
                  <a:srgbClr val="FF388C"/>
                </a:solidFill>
              </a:rPr>
              <a:t>\libs</a:t>
            </a:r>
            <a:r>
              <a:rPr lang="bg-BG" dirty="0"/>
              <a:t>, но само модулната версия)</a:t>
            </a:r>
          </a:p>
          <a:p>
            <a:r>
              <a:rPr lang="bg-BG" dirty="0"/>
              <a:t>Измервани характеристики</a:t>
            </a:r>
            <a:endParaRPr lang="bg-BG" b="0" dirty="0">
              <a:solidFill>
                <a:srgbClr val="FF388C"/>
              </a:solidFill>
            </a:endParaRPr>
          </a:p>
          <a:p>
            <a:pPr lvl="1"/>
            <a:r>
              <a:rPr lang="bg-BG" dirty="0"/>
              <a:t>Брой кадри в секунда</a:t>
            </a:r>
          </a:p>
          <a:p>
            <a:pPr lvl="1"/>
            <a:r>
              <a:rPr lang="bg-BG" dirty="0"/>
              <a:t>Брой милисекунди за кадър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231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Стъпки</a:t>
            </a:r>
          </a:p>
          <a:p>
            <a:pPr lvl="1"/>
            <a:r>
              <a:rPr lang="bg-BG" dirty="0"/>
              <a:t>Включване чрез </a:t>
            </a:r>
            <a:r>
              <a:rPr lang="en-US" dirty="0">
                <a:solidFill>
                  <a:srgbClr val="FF388C"/>
                </a:solidFill>
              </a:rPr>
              <a:t>import</a:t>
            </a:r>
          </a:p>
          <a:p>
            <a:pPr lvl="1"/>
            <a:r>
              <a:rPr lang="bg-BG" dirty="0"/>
              <a:t>Създаване на инстанция на </a:t>
            </a:r>
            <a:r>
              <a:rPr lang="en-US" dirty="0">
                <a:solidFill>
                  <a:srgbClr val="FF388C"/>
                </a:solidFill>
              </a:rPr>
              <a:t>Stats</a:t>
            </a:r>
          </a:p>
          <a:p>
            <a:pPr lvl="1"/>
            <a:r>
              <a:rPr lang="bg-BG" dirty="0"/>
              <a:t>Включване в </a:t>
            </a:r>
            <a:r>
              <a:rPr lang="en-US" dirty="0">
                <a:solidFill>
                  <a:srgbClr val="FF388C"/>
                </a:solidFill>
              </a:rPr>
              <a:t>&lt;body&gt;</a:t>
            </a:r>
            <a:r>
              <a:rPr lang="bg-BG" dirty="0"/>
              <a:t> с </a:t>
            </a:r>
            <a:r>
              <a:rPr lang="en-US" dirty="0" err="1">
                <a:solidFill>
                  <a:srgbClr val="FF388C"/>
                </a:solidFill>
              </a:rPr>
              <a:t>appendChild</a:t>
            </a:r>
            <a:endParaRPr lang="en-US" dirty="0"/>
          </a:p>
          <a:p>
            <a:r>
              <a:rPr lang="bg-BG" dirty="0"/>
              <a:t>Самото измерване</a:t>
            </a:r>
            <a:endParaRPr lang="en-US" dirty="0"/>
          </a:p>
          <a:p>
            <a:pPr lvl="1"/>
            <a:r>
              <a:rPr lang="bg-BG" dirty="0"/>
              <a:t>Вариант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bg-BG" dirty="0"/>
              <a:t> – маркиране на зоната, която мерим с методите </a:t>
            </a:r>
            <a:r>
              <a:rPr lang="en-US" dirty="0">
                <a:solidFill>
                  <a:srgbClr val="FF388C"/>
                </a:solidFill>
              </a:rPr>
              <a:t>begin</a:t>
            </a:r>
            <a:r>
              <a:rPr lang="bg-BG" dirty="0">
                <a:solidFill>
                  <a:srgbClr val="FF388C"/>
                </a:solidFill>
              </a:rPr>
              <a:t> </a:t>
            </a:r>
            <a:r>
              <a:rPr lang="bg-BG" dirty="0"/>
              <a:t>и </a:t>
            </a:r>
            <a:r>
              <a:rPr lang="en-US" dirty="0">
                <a:solidFill>
                  <a:srgbClr val="FF388C"/>
                </a:solidFill>
              </a:rPr>
              <a:t>end</a:t>
            </a:r>
            <a:endParaRPr lang="bg-BG" dirty="0">
              <a:solidFill>
                <a:srgbClr val="FF388C"/>
              </a:solidFill>
            </a:endParaRPr>
          </a:p>
          <a:p>
            <a:pPr lvl="1"/>
            <a:r>
              <a:rPr lang="bg-BG" dirty="0"/>
              <a:t>Вариант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bg-BG" dirty="0"/>
              <a:t> – включваме метода </a:t>
            </a:r>
            <a:r>
              <a:rPr lang="en-US" dirty="0">
                <a:solidFill>
                  <a:srgbClr val="FF388C"/>
                </a:solidFill>
              </a:rPr>
              <a:t>update</a:t>
            </a:r>
            <a:r>
              <a:rPr lang="en-US" dirty="0"/>
              <a:t>,</a:t>
            </a:r>
            <a:r>
              <a:rPr lang="bg-BG" dirty="0"/>
              <a:t> който мери спрямо предходния </a:t>
            </a:r>
            <a:r>
              <a:rPr lang="en-US" dirty="0">
                <a:solidFill>
                  <a:srgbClr val="FF388C"/>
                </a:solidFill>
              </a:rPr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388010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/>
              <a:t>Резултат</a:t>
            </a:r>
          </a:p>
          <a:p>
            <a:pPr lvl="1"/>
            <a:r>
              <a:rPr lang="bg-BG"/>
              <a:t>Графика в горния ляв ъгъл</a:t>
            </a:r>
          </a:p>
          <a:p>
            <a:pPr lvl="1"/>
            <a:r>
              <a:rPr lang="bg-BG"/>
              <a:t>При кликването ѝ се сменя инфото</a:t>
            </a:r>
            <a:endParaRPr lang="bg-BG" dirty="0"/>
          </a:p>
        </p:txBody>
      </p:sp>
      <p:pic>
        <p:nvPicPr>
          <p:cNvPr id="4" name="Picture 3">
            <a:hlinkClick r:id="rId2" action="ppaction://hlinkfile"/>
            <a:extLst>
              <a:ext uri="{FF2B5EF4-FFF2-40B4-BE49-F238E27FC236}">
                <a16:creationId xmlns:a16="http://schemas.microsoft.com/office/drawing/2014/main" id="{7AF5CF20-83F3-40C7-9C3A-B4F1577BAF6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8304" y="2209800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152400" y="2781300"/>
            <a:ext cx="913588" cy="1181100"/>
            <a:chOff x="-1270590" y="723900"/>
            <a:chExt cx="986432" cy="1181100"/>
          </a:xfrm>
        </p:grpSpPr>
        <p:sp>
          <p:nvSpPr>
            <p:cNvPr id="5" name="Text Placeholder 2"/>
            <p:cNvSpPr txBox="1">
              <a:spLocks/>
            </p:cNvSpPr>
            <p:nvPr/>
          </p:nvSpPr>
          <p:spPr>
            <a:xfrm>
              <a:off x="-1270590" y="1562100"/>
              <a:ext cx="986432" cy="342900"/>
            </a:xfrm>
            <a:prstGeom prst="rect">
              <a:avLst/>
            </a:prstGeom>
            <a:solidFill>
              <a:srgbClr val="FF388C"/>
            </a:solidFill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bg-BG" sz="1800" b="0" dirty="0">
                  <a:solidFill>
                    <a:schemeClr val="bg1"/>
                  </a:solidFill>
                </a:rPr>
                <a:t>Това е</a:t>
              </a:r>
            </a:p>
          </p:txBody>
        </p:sp>
        <p:cxnSp>
          <p:nvCxnSpPr>
            <p:cNvPr id="8" name="Straight Connector 7"/>
            <p:cNvCxnSpPr>
              <a:cxnSpLocks/>
            </p:cNvCxnSpPr>
            <p:nvPr/>
          </p:nvCxnSpPr>
          <p:spPr>
            <a:xfrm flipV="1">
              <a:off x="-284158" y="723900"/>
              <a:ext cx="0" cy="118110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455800492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Наша реакция към </a:t>
                </a:r>
                <a:r>
                  <a:rPr lang="en-US" dirty="0"/>
                  <a:t>fps</a:t>
                </a:r>
                <a:endParaRPr lang="bg-BG" dirty="0"/>
              </a:p>
              <a:p>
                <a:pPr lvl="1">
                  <a:tabLst>
                    <a:tab pos="1263650" algn="l"/>
                  </a:tabLst>
                </a:pPr>
                <a14:m>
                  <m:oMath xmlns:m="http://schemas.openxmlformats.org/officeDocument/2006/math">
                    <m:r>
                      <a:rPr lang="en-US" i="0" dirty="0" smtClean="0">
                        <a:solidFill>
                          <a:srgbClr val="FF388C"/>
                        </a:solidFill>
                        <a:latin typeface="Cambria Math"/>
                        <a:sym typeface="Symbol"/>
                      </a:rPr>
                      <m:t>60</m:t>
                    </m:r>
                    <m:r>
                      <a:rPr lang="bg-BG" b="0" i="0" dirty="0" smtClean="0">
                        <a:solidFill>
                          <a:srgbClr val="FF388C"/>
                        </a:solidFill>
                        <a:latin typeface="Cambria Math"/>
                        <a:sym typeface="Symbol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FF388C"/>
                        </a:solidFill>
                        <a:latin typeface="Cambria Math"/>
                        <a:sym typeface="Symbol"/>
                      </a:rPr>
                      <m:t>fps</m:t>
                    </m:r>
                  </m:oMath>
                </a14:m>
                <a:r>
                  <a:rPr lang="bg-BG" dirty="0">
                    <a:sym typeface="Symbol"/>
                  </a:rPr>
                  <a:t>	–</a:t>
                </a:r>
                <a:r>
                  <a:rPr lang="en-US" dirty="0">
                    <a:sym typeface="Symbol"/>
                  </a:rPr>
                  <a:t> </a:t>
                </a:r>
                <a:r>
                  <a:rPr lang="bg-BG" dirty="0">
                    <a:sym typeface="Symbol"/>
                  </a:rPr>
                  <a:t>щастливи</a:t>
                </a:r>
              </a:p>
              <a:p>
                <a:pPr lvl="1">
                  <a:tabLst>
                    <a:tab pos="1263650" algn="l"/>
                  </a:tabLst>
                </a:pPr>
                <a14:m>
                  <m:oMath xmlns:m="http://schemas.openxmlformats.org/officeDocument/2006/math">
                    <m:r>
                      <a:rPr lang="en-US" i="0" dirty="0" smtClean="0">
                        <a:solidFill>
                          <a:srgbClr val="FF388C"/>
                        </a:solidFill>
                        <a:latin typeface="Cambria Math"/>
                        <a:sym typeface="Symbol"/>
                      </a:rPr>
                      <m:t>30 </m:t>
                    </m:r>
                    <m:r>
                      <m:rPr>
                        <m:sty m:val="p"/>
                      </m:rPr>
                      <a:rPr lang="en-US" i="0" dirty="0" smtClean="0">
                        <a:solidFill>
                          <a:srgbClr val="FF388C"/>
                        </a:solidFill>
                        <a:latin typeface="Cambria Math"/>
                        <a:sym typeface="Symbol"/>
                      </a:rPr>
                      <m:t>fps</m:t>
                    </m:r>
                  </m:oMath>
                </a14:m>
                <a:r>
                  <a:rPr lang="bg-BG" dirty="0">
                    <a:sym typeface="Symbol"/>
                  </a:rPr>
                  <a:t>	– доволни</a:t>
                </a:r>
              </a:p>
              <a:p>
                <a:pPr lvl="1">
                  <a:tabLst>
                    <a:tab pos="1263650" algn="l"/>
                  </a:tabLst>
                </a:pPr>
                <a14:m>
                  <m:oMath xmlns:m="http://schemas.openxmlformats.org/officeDocument/2006/math">
                    <m:r>
                      <a:rPr lang="bg-BG" i="0" dirty="0" smtClean="0">
                        <a:solidFill>
                          <a:srgbClr val="FF388C"/>
                        </a:solidFill>
                        <a:latin typeface="Cambria Math"/>
                      </a:rPr>
                      <m:t>20</m:t>
                    </m:r>
                    <m:r>
                      <a:rPr lang="en-US" i="0" dirty="0" smtClean="0">
                        <a:solidFill>
                          <a:srgbClr val="FF388C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 smtClean="0">
                        <a:solidFill>
                          <a:srgbClr val="FF388C"/>
                        </a:solidFill>
                        <a:latin typeface="Cambria Math"/>
                      </a:rPr>
                      <m:t>fps</m:t>
                    </m:r>
                  </m:oMath>
                </a14:m>
                <a:r>
                  <a:rPr lang="bg-BG" dirty="0">
                    <a:sym typeface="Symbol"/>
                  </a:rPr>
                  <a:t>	– притеснени</a:t>
                </a:r>
              </a:p>
              <a:p>
                <a:pPr lvl="1">
                  <a:tabLst>
                    <a:tab pos="1263650" algn="l"/>
                  </a:tabLst>
                </a:pPr>
                <a14:m>
                  <m:oMath xmlns:m="http://schemas.openxmlformats.org/officeDocument/2006/math">
                    <m:r>
                      <a:rPr lang="bg-BG" i="0" dirty="0" smtClean="0">
                        <a:solidFill>
                          <a:srgbClr val="FF388C"/>
                        </a:solidFill>
                        <a:latin typeface="Cambria Math"/>
                        <a:sym typeface="Symbol"/>
                      </a:rPr>
                      <m:t>1</m:t>
                    </m:r>
                    <m:r>
                      <a:rPr lang="en-US" i="0" dirty="0" smtClean="0">
                        <a:solidFill>
                          <a:srgbClr val="FF388C"/>
                        </a:solidFill>
                        <a:latin typeface="Cambria Math"/>
                        <a:sym typeface="Symbol"/>
                      </a:rPr>
                      <m:t>0 </m:t>
                    </m:r>
                    <m:r>
                      <m:rPr>
                        <m:sty m:val="p"/>
                      </m:rPr>
                      <a:rPr lang="en-US" i="0" dirty="0" smtClean="0">
                        <a:solidFill>
                          <a:srgbClr val="FF388C"/>
                        </a:solidFill>
                        <a:latin typeface="Cambria Math"/>
                        <a:sym typeface="Symbol"/>
                      </a:rPr>
                      <m:t>fps</m:t>
                    </m:r>
                  </m:oMath>
                </a14:m>
                <a:r>
                  <a:rPr lang="bg-BG" dirty="0">
                    <a:sym typeface="Symbol"/>
                  </a:rPr>
                  <a:t>	– нещастни</a:t>
                </a:r>
              </a:p>
              <a:p>
                <a:pPr lvl="1">
                  <a:tabLst>
                    <a:tab pos="1263650" algn="l"/>
                  </a:tabLst>
                </a:pPr>
                <a14:m>
                  <m:oMath xmlns:m="http://schemas.openxmlformats.org/officeDocument/2006/math">
                    <m:r>
                      <a:rPr lang="bg-BG" i="0" dirty="0" smtClean="0">
                        <a:solidFill>
                          <a:srgbClr val="FF388C"/>
                        </a:solidFill>
                        <a:latin typeface="Cambria Math"/>
                        <a:sym typeface="Symbol"/>
                      </a:rPr>
                      <m:t>1</m:t>
                    </m:r>
                    <m:r>
                      <a:rPr lang="en-US" i="0" dirty="0" smtClean="0">
                        <a:solidFill>
                          <a:srgbClr val="FF388C"/>
                        </a:solidFill>
                        <a:latin typeface="Cambria Math"/>
                        <a:sym typeface="Symbol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 smtClean="0">
                        <a:solidFill>
                          <a:srgbClr val="FF388C"/>
                        </a:solidFill>
                        <a:latin typeface="Cambria Math"/>
                        <a:sym typeface="Symbol"/>
                      </a:rPr>
                      <m:t>fps</m:t>
                    </m:r>
                  </m:oMath>
                </a14:m>
                <a:r>
                  <a:rPr lang="bg-BG" dirty="0">
                    <a:sym typeface="Symbol"/>
                  </a:rPr>
                  <a:t>	– зарязваме всичко и се оттегляме в</a:t>
                </a:r>
                <a:br>
                  <a:rPr lang="bg-BG" dirty="0">
                    <a:sym typeface="Symbol"/>
                  </a:rPr>
                </a:br>
                <a:r>
                  <a:rPr lang="bg-BG" dirty="0">
                    <a:sym typeface="Symbol"/>
                  </a:rPr>
                  <a:t>		   доброволно отшелничество</a:t>
                </a:r>
                <a:endParaRPr lang="bg-BG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 t="-148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1624568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Custom Design">
  <a:themeElements>
    <a:clrScheme name="ARV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81BD"/>
      </a:hlink>
      <a:folHlink>
        <a:srgbClr val="4F81B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7309</TotalTime>
  <Words>1025</Words>
  <Application>Microsoft Office PowerPoint</Application>
  <PresentationFormat>On-screen Show (4:3)</PresentationFormat>
  <Paragraphs>271</Paragraphs>
  <Slides>55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7" baseType="lpstr">
      <vt:lpstr>Arial</vt:lpstr>
      <vt:lpstr>Arial Black</vt:lpstr>
      <vt:lpstr>Calibri</vt:lpstr>
      <vt:lpstr>Calibri Light</vt:lpstr>
      <vt:lpstr>Cambria</vt:lpstr>
      <vt:lpstr>Cambria Math</vt:lpstr>
      <vt:lpstr>Candara</vt:lpstr>
      <vt:lpstr>Symbol</vt:lpstr>
      <vt:lpstr>Verdana</vt:lpstr>
      <vt:lpstr>Wingdings</vt:lpstr>
      <vt:lpstr>Wingdings 2</vt:lpstr>
      <vt:lpstr>Custom Design</vt:lpstr>
      <vt:lpstr>проф. д-р Павел Бойчев    КИТ-ФМИ-СУ    2024</vt:lpstr>
      <vt:lpstr>PowerPoint Presentation</vt:lpstr>
      <vt:lpstr>PowerPoint Presentation</vt:lpstr>
      <vt:lpstr>Скорост на анимация</vt:lpstr>
      <vt:lpstr>PowerPoint Presentation</vt:lpstr>
      <vt:lpstr>Статистика</vt:lpstr>
      <vt:lpstr>Използване</vt:lpstr>
      <vt:lpstr>PowerPoint Presentation</vt:lpstr>
      <vt:lpstr>PowerPoint Presentation</vt:lpstr>
      <vt:lpstr>PowerPoint Presentation</vt:lpstr>
      <vt:lpstr>Правоъгълен паралелепипед</vt:lpstr>
      <vt:lpstr>Пример</vt:lpstr>
      <vt:lpstr>PowerPoint Presentation</vt:lpstr>
      <vt:lpstr>PowerPoint Presentation</vt:lpstr>
      <vt:lpstr>Наша библиотека</vt:lpstr>
      <vt:lpstr>PowerPoint Presentation</vt:lpstr>
      <vt:lpstr>PowerPoint Presentation</vt:lpstr>
      <vt:lpstr>Цилиндър</vt:lpstr>
      <vt:lpstr>Пример</vt:lpstr>
      <vt:lpstr>Позиция на обект</vt:lpstr>
      <vt:lpstr>PowerPoint Presentation</vt:lpstr>
      <vt:lpstr>PowerPoint Presentation</vt:lpstr>
      <vt:lpstr>Завъртане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Сфера</vt:lpstr>
      <vt:lpstr>PowerPoint Presentation</vt:lpstr>
      <vt:lpstr>PowerPoint Presentation</vt:lpstr>
      <vt:lpstr>PowerPoint Presentation</vt:lpstr>
      <vt:lpstr>Тор</vt:lpstr>
      <vt:lpstr>PowerPoint Presentation</vt:lpstr>
      <vt:lpstr>PowerPoint Presentation</vt:lpstr>
      <vt:lpstr>PowerPoint Presentation</vt:lpstr>
      <vt:lpstr>Мащаб</vt:lpstr>
      <vt:lpstr>PowerPoint Presentation</vt:lpstr>
      <vt:lpstr>PowerPoint Presentation</vt:lpstr>
      <vt:lpstr>Правоъгълник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Шайба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проф. д-р Павел Бойчев    КИТ-ФМИ-СУ    2022</dc:title>
  <dc:creator>Pavel Boytchev</dc:creator>
  <cp:lastModifiedBy>Pavel Boytchev</cp:lastModifiedBy>
  <cp:revision>535</cp:revision>
  <dcterms:created xsi:type="dcterms:W3CDTF">2013-12-13T09:03:57Z</dcterms:created>
  <dcterms:modified xsi:type="dcterms:W3CDTF">2024-02-26T19:38:44Z</dcterms:modified>
</cp:coreProperties>
</file>