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4"/>
  </p:notesMasterIdLst>
  <p:sldIdLst>
    <p:sldId id="444" r:id="rId2"/>
    <p:sldId id="445" r:id="rId3"/>
    <p:sldId id="446" r:id="rId4"/>
    <p:sldId id="447" r:id="rId5"/>
    <p:sldId id="449" r:id="rId6"/>
    <p:sldId id="467" r:id="rId7"/>
    <p:sldId id="450" r:id="rId8"/>
    <p:sldId id="451" r:id="rId9"/>
    <p:sldId id="461" r:id="rId10"/>
    <p:sldId id="452" r:id="rId11"/>
    <p:sldId id="468" r:id="rId12"/>
    <p:sldId id="453" r:id="rId13"/>
    <p:sldId id="465" r:id="rId14"/>
    <p:sldId id="469" r:id="rId15"/>
    <p:sldId id="454" r:id="rId16"/>
    <p:sldId id="455" r:id="rId17"/>
    <p:sldId id="462" r:id="rId18"/>
    <p:sldId id="471" r:id="rId19"/>
    <p:sldId id="470" r:id="rId20"/>
    <p:sldId id="456" r:id="rId21"/>
    <p:sldId id="463" r:id="rId22"/>
    <p:sldId id="4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2121"/>
    <a:srgbClr val="220011"/>
    <a:srgbClr val="72FEFE"/>
    <a:srgbClr val="FF388C"/>
    <a:srgbClr val="0070C0"/>
    <a:srgbClr val="FFCCFF"/>
    <a:srgbClr val="FF00FF"/>
    <a:srgbClr val="000066"/>
    <a:srgbClr val="A1B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2" d="100"/>
          <a:sy n="82" d="100"/>
        </p:scale>
        <p:origin x="763" y="58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9.4.2024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9.4.2024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urixblog.com/en/2012/11/05/vatican-museums-3d-e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Намерете разликите</a:t>
            </a:r>
          </a:p>
          <a:p>
            <a:pPr lvl="1"/>
            <a:r>
              <a:rPr lang="bg-BG" dirty="0"/>
              <a:t>С програма генерирайте две изображения от случайно пръснати обекти</a:t>
            </a:r>
          </a:p>
          <a:p>
            <a:pPr lvl="1"/>
            <a:r>
              <a:rPr lang="bg-BG" dirty="0"/>
              <a:t>Двете изображения да са почти идентични, но да има малка разлика в един от обектите</a:t>
            </a:r>
          </a:p>
          <a:p>
            <a:pPr lvl="1"/>
            <a:r>
              <a:rPr lang="bg-BG" dirty="0"/>
              <a:t>Разликата да се намира лесно със стереоскопично гледане, но да е много трудно да се намери без такова</a:t>
            </a:r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18750" r="17843" b="2381"/>
          <a:stretch/>
        </p:blipFill>
        <p:spPr bwMode="auto">
          <a:xfrm>
            <a:off x="342900" y="2095500"/>
            <a:ext cx="4203700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5" t="18750" r="17843" b="2381"/>
          <a:stretch/>
        </p:blipFill>
        <p:spPr bwMode="auto">
          <a:xfrm>
            <a:off x="4711700" y="2120900"/>
            <a:ext cx="4203700" cy="336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3520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Анаглифно</a:t>
            </a:r>
            <a:r>
              <a:rPr lang="bg-BG" dirty="0"/>
              <a:t> отместване</a:t>
            </a:r>
          </a:p>
          <a:p>
            <a:pPr lvl="1"/>
            <a:r>
              <a:rPr lang="bg-BG" dirty="0"/>
              <a:t>Разгледайте </a:t>
            </a:r>
            <a:r>
              <a:rPr lang="bg-BG" dirty="0" err="1"/>
              <a:t>анаглифни</a:t>
            </a:r>
            <a:r>
              <a:rPr lang="bg-BG" dirty="0"/>
              <a:t> (</a:t>
            </a:r>
            <a:r>
              <a:rPr lang="en-US" dirty="0"/>
              <a:t>anaglyph) </a:t>
            </a:r>
            <a:r>
              <a:rPr lang="bg-BG" dirty="0"/>
              <a:t>снимки</a:t>
            </a:r>
          </a:p>
          <a:p>
            <a:pPr lvl="1"/>
            <a:r>
              <a:rPr lang="bg-BG" dirty="0"/>
              <a:t>Отбележете двойният образ на обектите – червеникав и синкав</a:t>
            </a:r>
            <a:endParaRPr lang="en-US" dirty="0"/>
          </a:p>
          <a:p>
            <a:r>
              <a:rPr lang="bg-BG" dirty="0"/>
              <a:t>Въпроси</a:t>
            </a:r>
          </a:p>
          <a:p>
            <a:pPr lvl="1"/>
            <a:r>
              <a:rPr lang="bg-BG" dirty="0"/>
              <a:t>Кога червеникавият е вляво от синкавия и кога е вдясно от него?</a:t>
            </a:r>
          </a:p>
          <a:p>
            <a:pPr lvl="1"/>
            <a:r>
              <a:rPr lang="bg-BG" dirty="0"/>
              <a:t>Кога няма двойни образи?</a:t>
            </a:r>
          </a:p>
          <a:p>
            <a:pPr lvl="1"/>
            <a:r>
              <a:rPr lang="bg-BG" dirty="0"/>
              <a:t>Покажете със схема тези три случая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035" y="6555967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Снимка: НАСА, </a:t>
            </a:r>
            <a:r>
              <a:rPr lang="en-GB" sz="1400" dirty="0">
                <a:solidFill>
                  <a:schemeClr val="accent1"/>
                </a:solidFill>
                <a:latin typeface="Candara" panose="020E0502030303020204" pitchFamily="34" charset="0"/>
              </a:rPr>
              <a:t>https://apod.nasa.gov/apod/image/9707/mars10_st_path_big.jpg</a:t>
            </a:r>
            <a:endParaRPr lang="en-US" sz="14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pic>
        <p:nvPicPr>
          <p:cNvPr id="3074" name="Picture 2" descr="https://apod.nasa.gov/apod/image/9707/mars10_st_path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9" y="1657349"/>
            <a:ext cx="6019800" cy="45148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572000" y="4373655"/>
            <a:ext cx="4114801" cy="609600"/>
            <a:chOff x="2271449" y="3964381"/>
            <a:chExt cx="4114801" cy="609600"/>
          </a:xfrm>
        </p:grpSpPr>
        <p:sp>
          <p:nvSpPr>
            <p:cNvPr id="6" name="Text Placeholder 2"/>
            <p:cNvSpPr txBox="1">
              <a:spLocks/>
            </p:cNvSpPr>
            <p:nvPr/>
          </p:nvSpPr>
          <p:spPr>
            <a:xfrm>
              <a:off x="4975294" y="3964381"/>
              <a:ext cx="1410955" cy="6096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Червеното е отляво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271449" y="3968796"/>
              <a:ext cx="411480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91000" y="689161"/>
            <a:ext cx="1410955" cy="1139639"/>
            <a:chOff x="4975294" y="3964381"/>
            <a:chExt cx="1410955" cy="1139639"/>
          </a:xfrm>
        </p:grpSpPr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4975294" y="3964381"/>
              <a:ext cx="1410955" cy="6096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Няма отместване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75294" y="3964381"/>
              <a:ext cx="0" cy="113963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035" y="63246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Снимка: НАСА, </a:t>
            </a:r>
            <a:r>
              <a:rPr lang="en-GB" sz="1400" dirty="0">
                <a:solidFill>
                  <a:schemeClr val="accent1"/>
                </a:solidFill>
                <a:latin typeface="Candara" panose="020E0502030303020204" pitchFamily="34" charset="0"/>
              </a:rPr>
              <a:t>https://planetary.s3.amazonaws.com/assets/images/4-mars/2013/20130605_pathfinder_rock-garden-3d-final_f840.png</a:t>
            </a:r>
            <a:endParaRPr lang="en-US" sz="14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2" descr="Mars Pathfinder'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47" y="1656896"/>
            <a:ext cx="6896100" cy="45153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751844" y="5334000"/>
            <a:ext cx="3048002" cy="609600"/>
            <a:chOff x="3338249" y="3964381"/>
            <a:chExt cx="3048002" cy="609600"/>
          </a:xfrm>
        </p:grpSpPr>
        <p:sp>
          <p:nvSpPr>
            <p:cNvPr id="7" name="Text Placeholder 2"/>
            <p:cNvSpPr txBox="1">
              <a:spLocks/>
            </p:cNvSpPr>
            <p:nvPr/>
          </p:nvSpPr>
          <p:spPr>
            <a:xfrm>
              <a:off x="4975294" y="3964381"/>
              <a:ext cx="1410955" cy="6096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Почти няма отместване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3338249" y="3968796"/>
              <a:ext cx="3048002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91000" y="728941"/>
            <a:ext cx="1410955" cy="2700059"/>
            <a:chOff x="4975294" y="3964381"/>
            <a:chExt cx="1410955" cy="2700059"/>
          </a:xfrm>
        </p:grpSpPr>
        <p:sp>
          <p:nvSpPr>
            <p:cNvPr id="11" name="Text Placeholder 2"/>
            <p:cNvSpPr txBox="1">
              <a:spLocks/>
            </p:cNvSpPr>
            <p:nvPr/>
          </p:nvSpPr>
          <p:spPr>
            <a:xfrm>
              <a:off x="4975294" y="3964381"/>
              <a:ext cx="1410955" cy="6096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Червеното е отдясно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75294" y="3964381"/>
              <a:ext cx="0" cy="2700059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48214658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Поляризация</a:t>
            </a:r>
          </a:p>
          <a:p>
            <a:pPr lvl="1"/>
            <a:r>
              <a:rPr lang="bg-BG" dirty="0"/>
              <a:t>Не всяка вълна има поляризация</a:t>
            </a:r>
          </a:p>
          <a:p>
            <a:pPr lvl="1"/>
            <a:r>
              <a:rPr lang="bg-BG" dirty="0"/>
              <a:t>Опишете и илюстрирайте две различни вълни, които не могат да бъдат поляризирани</a:t>
            </a: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Анаглифни очила</a:t>
            </a:r>
          </a:p>
          <a:p>
            <a:pPr lvl="1"/>
            <a:r>
              <a:rPr lang="bg-BG" dirty="0"/>
              <a:t>Променете следващия слайд така, както би изглеждал погледнат през червено-сини анаглифни очила</a:t>
            </a:r>
          </a:p>
          <a:p>
            <a:pPr lvl="1"/>
            <a:r>
              <a:rPr lang="bg-BG" dirty="0"/>
              <a:t>Първо през лявото стъкло</a:t>
            </a:r>
          </a:p>
          <a:p>
            <a:pPr lvl="1"/>
            <a:r>
              <a:rPr lang="bg-BG" dirty="0"/>
              <a:t>После през дясното</a:t>
            </a:r>
          </a:p>
          <a:p>
            <a:r>
              <a:rPr lang="bg-BG" dirty="0"/>
              <a:t>Момент</a:t>
            </a:r>
          </a:p>
          <a:p>
            <a:pPr lvl="1"/>
            <a:r>
              <a:rPr lang="bg-BG" dirty="0"/>
              <a:t>Трябва да решите задачата, без да ползвате </a:t>
            </a:r>
            <a:r>
              <a:rPr lang="bg-BG" dirty="0" err="1"/>
              <a:t>анаглифни</a:t>
            </a:r>
            <a:r>
              <a:rPr lang="bg-BG" dirty="0"/>
              <a:t> очила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55" y="947058"/>
            <a:ext cx="88312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971800"/>
            <a:ext cx="8534400" cy="838200"/>
          </a:xfrm>
          <a:prstGeom prst="rect">
            <a:avLst/>
          </a:prstGeom>
          <a:solidFill>
            <a:srgbClr val="72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1420906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3258671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096436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6934200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55" y="947058"/>
            <a:ext cx="88312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err="1">
                <a:solidFill>
                  <a:srgbClr val="FFFF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971800"/>
            <a:ext cx="8534400" cy="838200"/>
          </a:xfrm>
          <a:prstGeom prst="rect">
            <a:avLst/>
          </a:prstGeom>
          <a:solidFill>
            <a:srgbClr val="72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1420906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3258671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096436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6934200" y="3004458"/>
            <a:ext cx="838200" cy="8314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849877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255" y="947058"/>
            <a:ext cx="883126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endParaRPr lang="bg-BG" sz="3200" dirty="0"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endParaRPr lang="bg-BG" sz="3200" dirty="0">
              <a:latin typeface="Arial Black" panose="020B0A04020102020204" pitchFamily="34" charset="0"/>
            </a:endParaRPr>
          </a:p>
          <a:p>
            <a:pPr algn="ctr"/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endParaRPr lang="bg-BG" sz="3200" dirty="0"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endParaRPr lang="bg-BG" sz="3200" dirty="0">
              <a:latin typeface="Arial Black" panose="020B0A04020102020204" pitchFamily="34" charset="0"/>
            </a:endParaRPr>
          </a:p>
          <a:p>
            <a:pPr algn="ctr"/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r>
              <a:rPr lang="bg-BG" sz="3200" dirty="0" err="1">
                <a:latin typeface="Arial Black" panose="020B0A04020102020204" pitchFamily="34" charset="0"/>
              </a:rPr>
              <a:t>ЧЕРВЕН</a:t>
            </a:r>
            <a:r>
              <a:rPr lang="bg-BG" sz="3200" dirty="0" err="1">
                <a:solidFill>
                  <a:srgbClr val="72FEFE"/>
                </a:solidFill>
                <a:latin typeface="Arial Black" panose="020B0A04020102020204" pitchFamily="34" charset="0"/>
              </a:rPr>
              <a:t>СИН</a:t>
            </a:r>
            <a:endParaRPr lang="bg-BG" sz="3200" dirty="0">
              <a:solidFill>
                <a:srgbClr val="72FEFE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971800"/>
            <a:ext cx="8534400" cy="838200"/>
          </a:xfrm>
          <a:prstGeom prst="rect">
            <a:avLst/>
          </a:prstGeom>
          <a:solidFill>
            <a:srgbClr val="72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1420906" y="3004458"/>
            <a:ext cx="838200" cy="831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3258671" y="3004458"/>
            <a:ext cx="838200" cy="831476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096436" y="3004458"/>
            <a:ext cx="838200" cy="831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6934200" y="3004458"/>
            <a:ext cx="838200" cy="831476"/>
          </a:xfrm>
          <a:prstGeom prst="ellipse">
            <a:avLst/>
          </a:prstGeom>
          <a:solidFill>
            <a:srgbClr val="22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862020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Несиметрична конвергенция</a:t>
            </a:r>
          </a:p>
          <a:p>
            <a:pPr lvl="1"/>
            <a:r>
              <a:rPr lang="bg-BG" dirty="0"/>
              <a:t>При гледане на близък обект конвергенцията на очите е с равни ъгли</a:t>
            </a:r>
          </a:p>
          <a:p>
            <a:pPr lvl="1"/>
            <a:r>
              <a:rPr lang="bg-BG" dirty="0"/>
              <a:t>Предложете пример, при който ъглите на конвергенция не са равни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Фасетни</a:t>
            </a:r>
            <a:r>
              <a:rPr lang="bg-BG" dirty="0"/>
              <a:t> лещи в дъгата</a:t>
            </a:r>
          </a:p>
          <a:p>
            <a:pPr lvl="1"/>
            <a:r>
              <a:rPr lang="bg-BG" dirty="0"/>
              <a:t>Всяка капка е </a:t>
            </a:r>
            <a:r>
              <a:rPr lang="bg-BG" dirty="0" err="1"/>
              <a:t>микролеща</a:t>
            </a:r>
            <a:r>
              <a:rPr lang="bg-BG" dirty="0"/>
              <a:t>, която пречупва светлината според честотата</a:t>
            </a:r>
          </a:p>
          <a:p>
            <a:pPr lvl="1"/>
            <a:r>
              <a:rPr lang="bg-BG" dirty="0"/>
              <a:t>Излизащите от капката лъчи са с лилавия цвят отгоре и червения отдолу</a:t>
            </a:r>
          </a:p>
          <a:p>
            <a:pPr lvl="1"/>
            <a:r>
              <a:rPr lang="bg-BG" dirty="0"/>
              <a:t>Защо дъгата виждаме с обърнати цветове?</a:t>
            </a:r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04800" y="1676400"/>
            <a:ext cx="8789269" cy="5141734"/>
            <a:chOff x="-609600" y="1943100"/>
            <a:chExt cx="9483825" cy="4161038"/>
          </a:xfrm>
        </p:grpSpPr>
        <p:pic>
          <p:nvPicPr>
            <p:cNvPr id="4" name="Picture 3" descr="C:\Pavel\Courses\Materials\Course.OKG 2012-13\Lectures\29. Stereo graphics\spectrum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 rot="5400000">
              <a:off x="5492466" y="1645648"/>
              <a:ext cx="2253536" cy="3484866"/>
            </a:xfrm>
            <a:prstGeom prst="rect">
              <a:avLst/>
            </a:prstGeom>
            <a:noFill/>
          </p:spPr>
        </p:pic>
        <p:sp>
          <p:nvSpPr>
            <p:cNvPr id="5" name="Oval 4"/>
            <p:cNvSpPr/>
            <p:nvPr/>
          </p:nvSpPr>
          <p:spPr>
            <a:xfrm>
              <a:off x="8229602" y="3116091"/>
              <a:ext cx="644623" cy="48346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effectLst/>
            <a:scene3d>
              <a:camera prst="orthographicFront">
                <a:rot lat="0" lon="0" rev="0"/>
              </a:camera>
              <a:lightRig rig="chilly" dir="t"/>
            </a:scene3d>
            <a:sp3d>
              <a:bevelT w="374650" h="15875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609600" y="1943100"/>
              <a:ext cx="5943600" cy="4161038"/>
              <a:chOff x="228600" y="2264549"/>
              <a:chExt cx="4594412" cy="4288651"/>
            </a:xfrm>
          </p:grpSpPr>
          <p:sp>
            <p:nvSpPr>
              <p:cNvPr id="7" name="Block Arc 6"/>
              <p:cNvSpPr/>
              <p:nvPr/>
            </p:nvSpPr>
            <p:spPr>
              <a:xfrm rot="16200000">
                <a:off x="990600" y="2800699"/>
                <a:ext cx="3352800" cy="3352800"/>
              </a:xfrm>
              <a:prstGeom prst="blockArc">
                <a:avLst>
                  <a:gd name="adj1" fmla="val 10557310"/>
                  <a:gd name="adj2" fmla="val 10239068"/>
                  <a:gd name="adj3" fmla="val 27780"/>
                </a:avLst>
              </a:prstGeom>
              <a:gradFill flip="none" rotWithShape="1">
                <a:gsLst>
                  <a:gs pos="37000">
                    <a:srgbClr val="A603AB"/>
                  </a:gs>
                  <a:gs pos="44000">
                    <a:srgbClr val="0819FB"/>
                  </a:gs>
                  <a:gs pos="50000">
                    <a:srgbClr val="1A8D48"/>
                  </a:gs>
                  <a:gs pos="58000">
                    <a:srgbClr val="FFFF00">
                      <a:alpha val="78000"/>
                    </a:srgbClr>
                  </a:gs>
                  <a:gs pos="60000">
                    <a:srgbClr val="FFFF00"/>
                  </a:gs>
                  <a:gs pos="69000">
                    <a:srgbClr val="E817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8600" y="4343400"/>
                <a:ext cx="4267200" cy="2209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0800000">
                <a:off x="457200" y="3617259"/>
                <a:ext cx="4267200" cy="73433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0" name="Block Arc 9"/>
              <p:cNvSpPr/>
              <p:nvPr/>
            </p:nvSpPr>
            <p:spPr>
              <a:xfrm>
                <a:off x="516188" y="2264549"/>
                <a:ext cx="4306824" cy="4224528"/>
              </a:xfrm>
              <a:prstGeom prst="blockArc">
                <a:avLst>
                  <a:gd name="adj1" fmla="val 5603481"/>
                  <a:gd name="adj2" fmla="val 5205334"/>
                  <a:gd name="adj3" fmla="val 16529"/>
                </a:avLst>
              </a:prstGeom>
              <a:solidFill>
                <a:srgbClr val="FFFFFF"/>
              </a:solidFill>
              <a:ln>
                <a:solidFill>
                  <a:srgbClr val="D2D2D2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Block Arc 10"/>
              <p:cNvSpPr/>
              <p:nvPr/>
            </p:nvSpPr>
            <p:spPr>
              <a:xfrm>
                <a:off x="1654451" y="3573970"/>
                <a:ext cx="2009165" cy="2167850"/>
              </a:xfrm>
              <a:prstGeom prst="blockArc">
                <a:avLst>
                  <a:gd name="adj1" fmla="val 5603481"/>
                  <a:gd name="adj2" fmla="val 5205334"/>
                  <a:gd name="adj3" fmla="val 16529"/>
                </a:avLst>
              </a:prstGeom>
              <a:solidFill>
                <a:srgbClr val="FFFFFF"/>
              </a:solidFill>
              <a:ln>
                <a:solidFill>
                  <a:srgbClr val="D2D2D2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133153" y="1388695"/>
            <a:ext cx="2362202" cy="1199104"/>
            <a:chOff x="3770314" y="4513469"/>
            <a:chExt cx="2980344" cy="1199104"/>
          </a:xfrm>
        </p:grpSpPr>
        <p:sp>
          <p:nvSpPr>
            <p:cNvPr id="13" name="Text Placeholder 2"/>
            <p:cNvSpPr txBox="1">
              <a:spLocks/>
            </p:cNvSpPr>
            <p:nvPr/>
          </p:nvSpPr>
          <p:spPr>
            <a:xfrm>
              <a:off x="3773226" y="4513469"/>
              <a:ext cx="2977432" cy="64196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Лилавото е отгоре,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а червеното – отдолу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770314" y="4513471"/>
              <a:ext cx="2912" cy="1199102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65489" y="3391989"/>
            <a:ext cx="2359894" cy="1874146"/>
            <a:chOff x="3773226" y="3281289"/>
            <a:chExt cx="2977432" cy="1874146"/>
          </a:xfrm>
        </p:grpSpPr>
        <p:sp>
          <p:nvSpPr>
            <p:cNvPr id="16" name="Text Placeholder 2"/>
            <p:cNvSpPr txBox="1">
              <a:spLocks/>
            </p:cNvSpPr>
            <p:nvPr/>
          </p:nvSpPr>
          <p:spPr>
            <a:xfrm>
              <a:off x="3773226" y="4513469"/>
              <a:ext cx="2977432" cy="64196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Лилавото е отдолу,</a:t>
              </a:r>
              <a:br>
                <a:rPr lang="bg-BG" sz="1800" b="0" dirty="0">
                  <a:solidFill>
                    <a:schemeClr val="bg1"/>
                  </a:solidFill>
                </a:rPr>
              </a:br>
              <a:r>
                <a:rPr lang="bg-BG" sz="1800" b="0" dirty="0">
                  <a:solidFill>
                    <a:schemeClr val="bg1"/>
                  </a:solidFill>
                </a:rPr>
                <a:t>а червеното – отгоре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747746" y="3281289"/>
              <a:ext cx="2912" cy="1874146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43557" y="1371600"/>
            <a:ext cx="4056887" cy="4540250"/>
            <a:chOff x="2543557" y="1371600"/>
            <a:chExt cx="4056887" cy="4540250"/>
          </a:xfrm>
        </p:grpSpPr>
        <p:sp>
          <p:nvSpPr>
            <p:cNvPr id="21" name="Pie 20"/>
            <p:cNvSpPr/>
            <p:nvPr/>
          </p:nvSpPr>
          <p:spPr>
            <a:xfrm>
              <a:off x="2711450" y="4464050"/>
              <a:ext cx="1447800" cy="1447800"/>
            </a:xfrm>
            <a:prstGeom prst="pie">
              <a:avLst>
                <a:gd name="adj1" fmla="val 17290037"/>
                <a:gd name="adj2" fmla="val 21590749"/>
              </a:avLst>
            </a:prstGeom>
            <a:solidFill>
              <a:srgbClr val="FF388C">
                <a:alpha val="50196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Pie 28"/>
            <p:cNvSpPr/>
            <p:nvPr/>
          </p:nvSpPr>
          <p:spPr>
            <a:xfrm flipH="1">
              <a:off x="4984750" y="4454797"/>
              <a:ext cx="1447800" cy="1447800"/>
            </a:xfrm>
            <a:prstGeom prst="pie">
              <a:avLst>
                <a:gd name="adj1" fmla="val 17290037"/>
                <a:gd name="adj2" fmla="val 21590749"/>
              </a:avLst>
            </a:prstGeom>
            <a:solidFill>
              <a:srgbClr val="FF388C">
                <a:alpha val="50196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" name="Group 1"/>
            <p:cNvGrpSpPr/>
            <p:nvPr/>
          </p:nvGrpSpPr>
          <p:grpSpPr>
            <a:xfrm rot="20520000">
              <a:off x="5298506" y="4766461"/>
              <a:ext cx="808541" cy="821140"/>
              <a:chOff x="6096000" y="5860277"/>
              <a:chExt cx="457200" cy="464323"/>
            </a:xfrm>
            <a:effectLst/>
          </p:grpSpPr>
          <p:sp>
            <p:nvSpPr>
              <p:cNvPr id="3" name="Oval 2"/>
              <p:cNvSpPr/>
              <p:nvPr/>
            </p:nvSpPr>
            <p:spPr>
              <a:xfrm>
                <a:off x="6096000" y="586740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extrusionH="6350" contourW="6350" prstMaterial="translucentPowder">
                <a:bevelT w="88900" h="635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Moon 3"/>
              <p:cNvSpPr/>
              <p:nvPr/>
            </p:nvSpPr>
            <p:spPr>
              <a:xfrm rot="5400000">
                <a:off x="6302960" y="5765999"/>
                <a:ext cx="40043" cy="228600"/>
              </a:xfrm>
              <a:prstGeom prst="moon">
                <a:avLst>
                  <a:gd name="adj" fmla="val 78694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126851">
              <a:off x="3041050" y="4766461"/>
              <a:ext cx="808541" cy="816725"/>
              <a:chOff x="6096000" y="5862773"/>
              <a:chExt cx="457200" cy="461827"/>
            </a:xfrm>
            <a:effectLst/>
          </p:grpSpPr>
          <p:sp>
            <p:nvSpPr>
              <p:cNvPr id="6" name="Oval 5"/>
              <p:cNvSpPr/>
              <p:nvPr/>
            </p:nvSpPr>
            <p:spPr>
              <a:xfrm>
                <a:off x="6096000" y="586740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extrusionH="6350" contourW="6350" prstMaterial="translucentPowder">
                <a:bevelT w="88900" h="63500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Moon 6"/>
              <p:cNvSpPr/>
              <p:nvPr/>
            </p:nvSpPr>
            <p:spPr>
              <a:xfrm rot="5400000">
                <a:off x="6304208" y="5767247"/>
                <a:ext cx="37547" cy="228600"/>
              </a:xfrm>
              <a:prstGeom prst="moon">
                <a:avLst>
                  <a:gd name="adj" fmla="val 78694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3444003" y="1766051"/>
              <a:ext cx="1060762" cy="3414808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365810" y="1371600"/>
              <a:ext cx="365760" cy="365760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 flipV="1">
              <a:off x="4625340" y="1764030"/>
              <a:ext cx="1070610" cy="3423921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543557" y="5178697"/>
              <a:ext cx="4056887" cy="4324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944111" y="448113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α</m:t>
                        </m:r>
                      </m:oMath>
                    </m:oMathPara>
                  </a14:m>
                  <a:endParaRPr lang="en-US" b="0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111" y="4481130"/>
                  <a:ext cx="3706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763320" y="4488944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α</m:t>
                        </m:r>
                      </m:oMath>
                    </m:oMathPara>
                  </a14:m>
                  <a:endParaRPr lang="en-US" b="0" dirty="0">
                    <a:solidFill>
                      <a:srgbClr val="FF388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320" y="4488944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Симетрична конвергенция</a:t>
                </a:r>
              </a:p>
              <a:p>
                <a:pPr lvl="1"/>
                <a:r>
                  <a:rPr lang="bg-BG" dirty="0"/>
                  <a:t>На какво разстояние се намира обект, ако го гледате със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симетрична конвергенция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90</m:t>
                    </m:r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8</m:t>
                    </m:r>
                    <m:r>
                      <a:rPr lang="bg-BG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7</m:t>
                    </m:r>
                    <m:r>
                      <a:rPr lang="bg-BG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6</m:t>
                    </m:r>
                    <m:r>
                      <a:rPr lang="bg-BG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5</m:t>
                    </m:r>
                    <m:r>
                      <a:rPr lang="bg-BG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°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?</a:t>
                </a:r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8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Снимка със самураи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Номерирайте самураите с номера 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…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според отдалечеността им от нас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Самурай номер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да е най-близкият, а номер </a:t>
                </a:r>
                <a14:m>
                  <m:oMath xmlns:m="http://schemas.openxmlformats.org/officeDocument/2006/math">
                    <m:r>
                      <a:rPr lang="bg-BG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да е най-далечният</a:t>
                </a:r>
              </a:p>
              <a:p>
                <a:pPr lvl="1"/>
                <a:r>
                  <a:rPr lang="bg-BG" dirty="0"/>
                  <a:t>За подреждане в пространството ползвайте или право, или кръстосано гледане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avel\Courses\Materials\Course.OKG 2012-13\Lectures\29. Stereo graphics\2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64544" y="1428750"/>
            <a:ext cx="2507456" cy="2350294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3" descr="C:\Pavel\Courses\Materials\Course.OKG 2012-13\Lectures\29. Stereo graphics\2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9144" y="1428750"/>
            <a:ext cx="2507456" cy="2350294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5486400" y="6553200"/>
            <a:ext cx="3671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Снимка: </a:t>
            </a:r>
            <a:r>
              <a:rPr lang="bg-BG" sz="1400" dirty="0" err="1">
                <a:solidFill>
                  <a:schemeClr val="accent1"/>
                </a:solidFill>
                <a:latin typeface="Candara" panose="020E0502030303020204" pitchFamily="34" charset="0"/>
              </a:rPr>
              <a:t>Енами</a:t>
            </a:r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bg-BG" sz="1400" dirty="0" err="1">
                <a:solidFill>
                  <a:schemeClr val="accent1"/>
                </a:solidFill>
                <a:latin typeface="Candara" panose="020E0502030303020204" pitchFamily="34" charset="0"/>
              </a:rPr>
              <a:t>Нобукуни</a:t>
            </a:r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accent1"/>
                </a:solidFill>
                <a:latin typeface="Candara" panose="020E0502030303020204" pitchFamily="34" charset="0"/>
              </a:rPr>
              <a:t>www.t-enami.org</a:t>
            </a:r>
            <a:endParaRPr lang="en-US" sz="14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5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Прав и кръстосан поглед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Използвайте пример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E</m:t>
                    </m:r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0701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от лекцията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Генерирайте два образа за двете очи</a:t>
                </a:r>
              </a:p>
              <a:p>
                <a:pPr lvl="1"/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Сглобете ги в </a:t>
                </a:r>
                <a:r>
                  <a:rPr lang="bg-BG" dirty="0"/>
                  <a:t>общ слайд, разположени като за кръстосано гледане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</a:t>
            </a:r>
          </a:p>
          <a:p>
            <a:pPr lvl="1"/>
            <a:r>
              <a:rPr lang="bg-BG" dirty="0" err="1"/>
              <a:t>Стереоснимка</a:t>
            </a:r>
            <a:r>
              <a:rPr lang="bg-BG" dirty="0"/>
              <a:t> за кръстосан поглед</a:t>
            </a:r>
          </a:p>
          <a:p>
            <a:pPr lvl="1"/>
            <a:r>
              <a:rPr lang="bg-BG" dirty="0"/>
              <a:t>Сложете буквата </a:t>
            </a:r>
            <a:r>
              <a:rPr lang="bg-BG" b="1" dirty="0">
                <a:solidFill>
                  <a:srgbClr val="FF388C"/>
                </a:solidFill>
              </a:rPr>
              <a:t>А</a:t>
            </a:r>
            <a:r>
              <a:rPr lang="bg-BG" dirty="0"/>
              <a:t>, така че да е:</a:t>
            </a:r>
          </a:p>
          <a:p>
            <a:pPr marL="457200" lvl="1" indent="0">
              <a:buNone/>
            </a:pPr>
            <a:r>
              <a:rPr lang="bg-BG" dirty="0"/>
              <a:t>	(а) в предния край на ливадата</a:t>
            </a:r>
          </a:p>
          <a:p>
            <a:pPr marL="457200" lvl="1" indent="0">
              <a:buNone/>
            </a:pPr>
            <a:r>
              <a:rPr lang="bg-BG" dirty="0"/>
              <a:t>	(б) над асфалта вляво от сферата</a:t>
            </a:r>
          </a:p>
          <a:p>
            <a:pPr marL="457200" lvl="1" indent="0">
              <a:buNone/>
            </a:pPr>
            <a:r>
              <a:rPr lang="bg-BG" dirty="0"/>
              <a:t>	(в) зад сферата, точно пред колоните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B0F414-7CBE-46A0-A9F4-228E06EFA096}"/>
              </a:ext>
            </a:extLst>
          </p:cNvPr>
          <p:cNvGrpSpPr/>
          <p:nvPr/>
        </p:nvGrpSpPr>
        <p:grpSpPr>
          <a:xfrm>
            <a:off x="1143000" y="1905000"/>
            <a:ext cx="2590798" cy="4343400"/>
            <a:chOff x="4975294" y="230581"/>
            <a:chExt cx="2590798" cy="4343400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BF880D4E-E78C-435D-9DF8-EB367AF997C7}"/>
                </a:ext>
              </a:extLst>
            </p:cNvPr>
            <p:cNvSpPr txBox="1">
              <a:spLocks/>
            </p:cNvSpPr>
            <p:nvPr/>
          </p:nvSpPr>
          <p:spPr>
            <a:xfrm>
              <a:off x="4975294" y="3964381"/>
              <a:ext cx="2590798" cy="6096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Задачата с най-късото заглавие досега в курса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527374-93AF-42CA-9211-1D0FBE1A41FF}"/>
                </a:ext>
              </a:extLst>
            </p:cNvPr>
            <p:cNvCxnSpPr>
              <a:cxnSpLocks/>
            </p:cNvCxnSpPr>
            <p:nvPr/>
          </p:nvCxnSpPr>
          <p:spPr>
            <a:xfrm>
              <a:off x="4975294" y="230581"/>
              <a:ext cx="0" cy="434340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035" y="6555967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Снимка: Юрий </a:t>
            </a:r>
            <a:r>
              <a:rPr lang="bg-BG" sz="1400" dirty="0" err="1">
                <a:solidFill>
                  <a:schemeClr val="accent1"/>
                </a:solidFill>
                <a:latin typeface="Candara" panose="020E0502030303020204" pitchFamily="34" charset="0"/>
              </a:rPr>
              <a:t>Голубинский</a:t>
            </a:r>
            <a:r>
              <a:rPr lang="bg-BG" sz="1400" dirty="0">
                <a:solidFill>
                  <a:schemeClr val="accent1"/>
                </a:solidFill>
                <a:latin typeface="Candara" panose="020E0502030303020204" pitchFamily="34" charset="0"/>
              </a:rPr>
              <a:t>, лиценз </a:t>
            </a:r>
            <a:r>
              <a:rPr lang="en-US" sz="1400" dirty="0">
                <a:solidFill>
                  <a:schemeClr val="accent1"/>
                </a:solidFill>
                <a:latin typeface="Candara" panose="020E0502030303020204" pitchFamily="34" charset="0"/>
              </a:rPr>
              <a:t>CC-BY-NC, </a:t>
            </a:r>
            <a:r>
              <a:rPr lang="en-US" sz="1400" dirty="0">
                <a:solidFill>
                  <a:schemeClr val="accent1"/>
                </a:solidFill>
                <a:latin typeface="Candara" panose="020E0502030303020204" pitchFamily="34" charset="0"/>
                <a:hlinkClick r:id="rId2"/>
              </a:rPr>
              <a:t>https://urixblog.com/en/2012/11/05/vatican-museums-3d-en/</a:t>
            </a:r>
            <a:endParaRPr lang="en-US" sz="14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pic>
        <p:nvPicPr>
          <p:cNvPr id="1028" name="Picture 4" descr="2012, Vatican museums, Rome, Italy, 3D, stereo pair, cross-eyed, crossview, cross view stereo p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" y="1828800"/>
            <a:ext cx="9144000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11411</TotalTime>
  <Words>542</Words>
  <Application>Microsoft Office PowerPoint</Application>
  <PresentationFormat>On-screen Show (4:3)</PresentationFormat>
  <Paragraphs>103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Wingdings</vt:lpstr>
      <vt:lpstr>Wingdings 2</vt:lpstr>
      <vt:lpstr>Custom Design</vt:lpstr>
      <vt:lpstr>проф. д-р Павел Бойчев    КИТ-ФМИ-СУ    2024</vt:lpstr>
      <vt:lpstr>Задача №1</vt:lpstr>
      <vt:lpstr>PowerPoint Presentation</vt:lpstr>
      <vt:lpstr>Задача №2</vt:lpstr>
      <vt:lpstr>Задача №3</vt:lpstr>
      <vt:lpstr>PowerPoint Presentation</vt:lpstr>
      <vt:lpstr>Задача №4</vt:lpstr>
      <vt:lpstr>Задача №5</vt:lpstr>
      <vt:lpstr>PowerPoint Presentation</vt:lpstr>
      <vt:lpstr>Задача №6</vt:lpstr>
      <vt:lpstr>PowerPoint Presentation</vt:lpstr>
      <vt:lpstr>Задача №7*</vt:lpstr>
      <vt:lpstr>PowerPoint Presentation</vt:lpstr>
      <vt:lpstr>PowerPoint Presentation</vt:lpstr>
      <vt:lpstr>Задача №8*</vt:lpstr>
      <vt:lpstr>Задача №9**</vt:lpstr>
      <vt:lpstr>PowerPoint Presentation</vt:lpstr>
      <vt:lpstr>PowerPoint Presentation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Мариан Веселинов Марчев</cp:lastModifiedBy>
  <cp:revision>567</cp:revision>
  <dcterms:created xsi:type="dcterms:W3CDTF">2013-12-13T09:03:57Z</dcterms:created>
  <dcterms:modified xsi:type="dcterms:W3CDTF">2024-04-10T21:02:59Z</dcterms:modified>
</cp:coreProperties>
</file>