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46"/>
  </p:notesMasterIdLst>
  <p:sldIdLst>
    <p:sldId id="296" r:id="rId2"/>
    <p:sldId id="327" r:id="rId3"/>
    <p:sldId id="379" r:id="rId4"/>
    <p:sldId id="380" r:id="rId5"/>
    <p:sldId id="384" r:id="rId6"/>
    <p:sldId id="383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3" r:id="rId15"/>
    <p:sldId id="392" r:id="rId16"/>
    <p:sldId id="394" r:id="rId17"/>
    <p:sldId id="395" r:id="rId18"/>
    <p:sldId id="396" r:id="rId19"/>
    <p:sldId id="397" r:id="rId20"/>
    <p:sldId id="399" r:id="rId21"/>
    <p:sldId id="400" r:id="rId22"/>
    <p:sldId id="401" r:id="rId23"/>
    <p:sldId id="403" r:id="rId24"/>
    <p:sldId id="402" r:id="rId25"/>
    <p:sldId id="404" r:id="rId26"/>
    <p:sldId id="405" r:id="rId27"/>
    <p:sldId id="406" r:id="rId28"/>
    <p:sldId id="407" r:id="rId29"/>
    <p:sldId id="408" r:id="rId30"/>
    <p:sldId id="409" r:id="rId31"/>
    <p:sldId id="410" r:id="rId32"/>
    <p:sldId id="411" r:id="rId33"/>
    <p:sldId id="412" r:id="rId34"/>
    <p:sldId id="413" r:id="rId35"/>
    <p:sldId id="414" r:id="rId36"/>
    <p:sldId id="416" r:id="rId37"/>
    <p:sldId id="415" r:id="rId38"/>
    <p:sldId id="417" r:id="rId39"/>
    <p:sldId id="418" r:id="rId40"/>
    <p:sldId id="419" r:id="rId41"/>
    <p:sldId id="420" r:id="rId42"/>
    <p:sldId id="421" r:id="rId43"/>
    <p:sldId id="326" r:id="rId44"/>
    <p:sldId id="378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8C"/>
    <a:srgbClr val="FFFF00"/>
    <a:srgbClr val="00B0F0"/>
    <a:srgbClr val="FF0000"/>
    <a:srgbClr val="000000"/>
    <a:srgbClr val="75D175"/>
    <a:srgbClr val="339933"/>
    <a:srgbClr val="376092"/>
    <a:srgbClr val="4F81BD"/>
    <a:srgbClr val="72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88482" autoAdjust="0"/>
  </p:normalViewPr>
  <p:slideViewPr>
    <p:cSldViewPr>
      <p:cViewPr varScale="1">
        <p:scale>
          <a:sx n="84" d="100"/>
          <a:sy n="84" d="100"/>
        </p:scale>
        <p:origin x="137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7.4.2024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76200" y="3319552"/>
            <a:ext cx="9296400" cy="338048"/>
            <a:chOff x="0" y="3200400"/>
            <a:chExt cx="9144000" cy="14049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9144000" cy="457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3247556"/>
              <a:ext cx="9144000" cy="4571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95176"/>
              <a:ext cx="9144000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76200" y="2431253"/>
            <a:ext cx="9296400" cy="90464"/>
            <a:chOff x="0" y="3189594"/>
            <a:chExt cx="9144000" cy="13684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76200" y="838200"/>
            <a:ext cx="9296400" cy="90464"/>
            <a:chOff x="0" y="3189594"/>
            <a:chExt cx="9144000" cy="13684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7.4.2024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oytchev.github.io/CourseVAX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Examples/E0801-Z-fighting-1.htm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Examples/E0802-Z-fighting-2.html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Examples/E0803-Z-fighting-3.html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Examples/E0804-Depth-material.html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Examples/E0805-First-Anaglyph.html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Examples/E0806-Many-anaglyph-objects.htm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Examples/E0807-Focal-distance.html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Examples/E0808-Balls-in-a-box.html" TargetMode="Externa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Examples/E0809-First-Parallax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Examples/E0809-First-Parallax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Examples/E0810-Many-parallax-objects.html" TargetMode="Externa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Examples/E0811-Many-crossed-parallax-objects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err="1"/>
              <a:t>проф</a:t>
            </a:r>
            <a:r>
              <a:rPr lang="bg-BG" noProof="0" dirty="0"/>
              <a:t>. д-р Павел Бойчев    КИТ-ФМИ-СУ    20</a:t>
            </a:r>
            <a:r>
              <a:rPr lang="en-US" noProof="0" dirty="0"/>
              <a:t>24</a:t>
            </a:r>
            <a:endParaRPr lang="bg-BG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bg-BG" dirty="0"/>
              <a:t>Стерео (част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bg-BG" dirty="0"/>
              <a:t>)</a:t>
            </a:r>
            <a:endParaRPr lang="bg-BG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bg-BG" noProof="0" dirty="0"/>
              <a:t>Тема №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endParaRPr lang="bg-BG" noProof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F2FEA-AD8C-4916-8ED2-164437B366B7}"/>
              </a:ext>
            </a:extLst>
          </p:cNvPr>
          <p:cNvSpPr txBox="1"/>
          <p:nvPr/>
        </p:nvSpPr>
        <p:spPr>
          <a:xfrm>
            <a:off x="2" y="6096"/>
            <a:ext cx="91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Примерите онлайн: </a:t>
            </a:r>
            <a:r>
              <a:rPr lang="en-GB" dirty="0">
                <a:hlinkClick r:id="rId3"/>
              </a:rPr>
              <a:t>https://boytchev.github.io/CourseVAX/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7130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lvl="1"/>
                <a:r>
                  <a:rPr lang="bg-BG" dirty="0"/>
                  <a:t>Рисуване на зелен квадрат с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дълбочина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0.</m:t>
                    </m:r>
                    <m:r>
                      <a:rPr lang="bg-BG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6</m:t>
                    </m:r>
                  </m:oMath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1"/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Наслагва се изцяло над пиксели на фона (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0.0&lt;</m:t>
                    </m:r>
                    <m:r>
                      <a:rPr lang="bg-BG" i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0</m:t>
                    </m:r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.6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 или на белия квадрат (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0.3&lt;0.6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Игнорира се в пикселите на червения квадрат (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0.6&lt;0.9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t="-930" r="-157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133600" y="3124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Rectangle 3"/>
          <p:cNvSpPr/>
          <p:nvPr/>
        </p:nvSpPr>
        <p:spPr>
          <a:xfrm>
            <a:off x="2438400" y="3124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/>
          <p:cNvSpPr/>
          <p:nvPr/>
        </p:nvSpPr>
        <p:spPr>
          <a:xfrm>
            <a:off x="2743200" y="3124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/>
          <p:cNvSpPr/>
          <p:nvPr/>
        </p:nvSpPr>
        <p:spPr>
          <a:xfrm>
            <a:off x="3048000" y="3124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3352800" y="3124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/>
          <p:cNvSpPr/>
          <p:nvPr/>
        </p:nvSpPr>
        <p:spPr>
          <a:xfrm>
            <a:off x="3657600" y="3124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/>
        </p:nvSpPr>
        <p:spPr>
          <a:xfrm>
            <a:off x="3962400" y="3124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/>
          <p:cNvSpPr/>
          <p:nvPr/>
        </p:nvSpPr>
        <p:spPr>
          <a:xfrm>
            <a:off x="2133600" y="3429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2438400" y="3429000"/>
            <a:ext cx="304800" cy="30480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/>
          <p:cNvSpPr/>
          <p:nvPr/>
        </p:nvSpPr>
        <p:spPr>
          <a:xfrm>
            <a:off x="2743200" y="3429000"/>
            <a:ext cx="304800" cy="30480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3048000" y="3429000"/>
            <a:ext cx="304800" cy="30480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3352800" y="3429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/>
          <p:cNvSpPr/>
          <p:nvPr/>
        </p:nvSpPr>
        <p:spPr>
          <a:xfrm>
            <a:off x="3657600" y="3429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3962400" y="3429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ectangle 16"/>
          <p:cNvSpPr/>
          <p:nvPr/>
        </p:nvSpPr>
        <p:spPr>
          <a:xfrm>
            <a:off x="2133600" y="3733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Rectangle 17"/>
          <p:cNvSpPr/>
          <p:nvPr/>
        </p:nvSpPr>
        <p:spPr>
          <a:xfrm>
            <a:off x="2438400" y="3733800"/>
            <a:ext cx="304800" cy="30480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2743200" y="3733800"/>
            <a:ext cx="304800" cy="304800"/>
          </a:xfrm>
          <a:prstGeom prst="rect">
            <a:avLst/>
          </a:prstGeom>
          <a:solidFill>
            <a:srgbClr val="75D17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Rectangle 19"/>
          <p:cNvSpPr/>
          <p:nvPr/>
        </p:nvSpPr>
        <p:spPr>
          <a:xfrm>
            <a:off x="3048000" y="3733800"/>
            <a:ext cx="304800" cy="304800"/>
          </a:xfrm>
          <a:prstGeom prst="rect">
            <a:avLst/>
          </a:prstGeom>
          <a:solidFill>
            <a:srgbClr val="75D17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3352800" y="3733800"/>
            <a:ext cx="304800" cy="304800"/>
          </a:xfrm>
          <a:prstGeom prst="rect">
            <a:avLst/>
          </a:prstGeom>
          <a:solidFill>
            <a:srgbClr val="75D17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Rectangle 21"/>
          <p:cNvSpPr/>
          <p:nvPr/>
        </p:nvSpPr>
        <p:spPr>
          <a:xfrm>
            <a:off x="3657600" y="3733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Rectangle 22"/>
          <p:cNvSpPr/>
          <p:nvPr/>
        </p:nvSpPr>
        <p:spPr>
          <a:xfrm>
            <a:off x="3962400" y="3733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Rectangle 23"/>
          <p:cNvSpPr/>
          <p:nvPr/>
        </p:nvSpPr>
        <p:spPr>
          <a:xfrm>
            <a:off x="2133600" y="4038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Rectangle 24"/>
          <p:cNvSpPr/>
          <p:nvPr/>
        </p:nvSpPr>
        <p:spPr>
          <a:xfrm>
            <a:off x="2438400" y="4038600"/>
            <a:ext cx="304800" cy="30480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Rectangle 25"/>
          <p:cNvSpPr/>
          <p:nvPr/>
        </p:nvSpPr>
        <p:spPr>
          <a:xfrm>
            <a:off x="2743200" y="4038600"/>
            <a:ext cx="304800" cy="304800"/>
          </a:xfrm>
          <a:prstGeom prst="rect">
            <a:avLst/>
          </a:prstGeom>
          <a:solidFill>
            <a:srgbClr val="75D17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Rectangle 26"/>
          <p:cNvSpPr/>
          <p:nvPr/>
        </p:nvSpPr>
        <p:spPr>
          <a:xfrm>
            <a:off x="3048000" y="4038600"/>
            <a:ext cx="304800" cy="304800"/>
          </a:xfrm>
          <a:prstGeom prst="rect">
            <a:avLst/>
          </a:prstGeom>
          <a:solidFill>
            <a:srgbClr val="FF388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Rectangle 27"/>
          <p:cNvSpPr/>
          <p:nvPr/>
        </p:nvSpPr>
        <p:spPr>
          <a:xfrm>
            <a:off x="3352800" y="4038600"/>
            <a:ext cx="304800" cy="304800"/>
          </a:xfrm>
          <a:prstGeom prst="rect">
            <a:avLst/>
          </a:prstGeom>
          <a:solidFill>
            <a:srgbClr val="FF388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Rectangle 28"/>
          <p:cNvSpPr/>
          <p:nvPr/>
        </p:nvSpPr>
        <p:spPr>
          <a:xfrm>
            <a:off x="3657600" y="4038600"/>
            <a:ext cx="304800" cy="304800"/>
          </a:xfrm>
          <a:prstGeom prst="rect">
            <a:avLst/>
          </a:prstGeom>
          <a:solidFill>
            <a:srgbClr val="FF388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Rectangle 29"/>
          <p:cNvSpPr/>
          <p:nvPr/>
        </p:nvSpPr>
        <p:spPr>
          <a:xfrm>
            <a:off x="3962400" y="4038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/>
          <p:cNvSpPr/>
          <p:nvPr/>
        </p:nvSpPr>
        <p:spPr>
          <a:xfrm>
            <a:off x="2133600" y="4343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Rectangle 31"/>
          <p:cNvSpPr/>
          <p:nvPr/>
        </p:nvSpPr>
        <p:spPr>
          <a:xfrm>
            <a:off x="2438400" y="4343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Rectangle 32"/>
          <p:cNvSpPr/>
          <p:nvPr/>
        </p:nvSpPr>
        <p:spPr>
          <a:xfrm>
            <a:off x="2743200" y="4343400"/>
            <a:ext cx="304800" cy="304800"/>
          </a:xfrm>
          <a:prstGeom prst="rect">
            <a:avLst/>
          </a:prstGeom>
          <a:solidFill>
            <a:srgbClr val="75D17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Rectangle 33"/>
          <p:cNvSpPr/>
          <p:nvPr/>
        </p:nvSpPr>
        <p:spPr>
          <a:xfrm>
            <a:off x="3048000" y="4343400"/>
            <a:ext cx="304800" cy="304800"/>
          </a:xfrm>
          <a:prstGeom prst="rect">
            <a:avLst/>
          </a:prstGeom>
          <a:solidFill>
            <a:srgbClr val="FF388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Rectangle 34"/>
          <p:cNvSpPr/>
          <p:nvPr/>
        </p:nvSpPr>
        <p:spPr>
          <a:xfrm>
            <a:off x="3352800" y="4343400"/>
            <a:ext cx="304800" cy="304800"/>
          </a:xfrm>
          <a:prstGeom prst="rect">
            <a:avLst/>
          </a:prstGeom>
          <a:solidFill>
            <a:srgbClr val="FF388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Rectangle 35"/>
          <p:cNvSpPr/>
          <p:nvPr/>
        </p:nvSpPr>
        <p:spPr>
          <a:xfrm>
            <a:off x="3657600" y="4343400"/>
            <a:ext cx="304800" cy="304800"/>
          </a:xfrm>
          <a:prstGeom prst="rect">
            <a:avLst/>
          </a:prstGeom>
          <a:solidFill>
            <a:srgbClr val="FF388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/>
          <p:cNvSpPr/>
          <p:nvPr/>
        </p:nvSpPr>
        <p:spPr>
          <a:xfrm>
            <a:off x="3962400" y="4343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Rectangle 37"/>
          <p:cNvSpPr/>
          <p:nvPr/>
        </p:nvSpPr>
        <p:spPr>
          <a:xfrm>
            <a:off x="2133600" y="4648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Rectangle 38"/>
          <p:cNvSpPr/>
          <p:nvPr/>
        </p:nvSpPr>
        <p:spPr>
          <a:xfrm>
            <a:off x="2438400" y="4648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" name="Rectangle 39"/>
          <p:cNvSpPr/>
          <p:nvPr/>
        </p:nvSpPr>
        <p:spPr>
          <a:xfrm>
            <a:off x="2743200" y="4648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Rectangle 40"/>
          <p:cNvSpPr/>
          <p:nvPr/>
        </p:nvSpPr>
        <p:spPr>
          <a:xfrm>
            <a:off x="3048000" y="4648200"/>
            <a:ext cx="304800" cy="304800"/>
          </a:xfrm>
          <a:prstGeom prst="rect">
            <a:avLst/>
          </a:prstGeom>
          <a:solidFill>
            <a:srgbClr val="FF388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" name="Rectangle 41"/>
          <p:cNvSpPr/>
          <p:nvPr/>
        </p:nvSpPr>
        <p:spPr>
          <a:xfrm>
            <a:off x="3352800" y="4648200"/>
            <a:ext cx="304800" cy="304800"/>
          </a:xfrm>
          <a:prstGeom prst="rect">
            <a:avLst/>
          </a:prstGeom>
          <a:solidFill>
            <a:srgbClr val="FF388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" name="Rectangle 42"/>
          <p:cNvSpPr/>
          <p:nvPr/>
        </p:nvSpPr>
        <p:spPr>
          <a:xfrm>
            <a:off x="3657600" y="4648200"/>
            <a:ext cx="304800" cy="304800"/>
          </a:xfrm>
          <a:prstGeom prst="rect">
            <a:avLst/>
          </a:prstGeom>
          <a:solidFill>
            <a:srgbClr val="FF388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/>
          <p:cNvSpPr/>
          <p:nvPr/>
        </p:nvSpPr>
        <p:spPr>
          <a:xfrm>
            <a:off x="3962400" y="4648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/>
          <p:cNvSpPr/>
          <p:nvPr/>
        </p:nvSpPr>
        <p:spPr>
          <a:xfrm>
            <a:off x="2133600" y="4953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/>
          <p:cNvSpPr/>
          <p:nvPr/>
        </p:nvSpPr>
        <p:spPr>
          <a:xfrm>
            <a:off x="2438400" y="4953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/>
          <p:cNvSpPr/>
          <p:nvPr/>
        </p:nvSpPr>
        <p:spPr>
          <a:xfrm>
            <a:off x="2743200" y="4953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Rectangle 47"/>
          <p:cNvSpPr/>
          <p:nvPr/>
        </p:nvSpPr>
        <p:spPr>
          <a:xfrm>
            <a:off x="3048000" y="4953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Rectangle 48"/>
          <p:cNvSpPr/>
          <p:nvPr/>
        </p:nvSpPr>
        <p:spPr>
          <a:xfrm>
            <a:off x="3352800" y="4953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Rectangle 49"/>
          <p:cNvSpPr/>
          <p:nvPr/>
        </p:nvSpPr>
        <p:spPr>
          <a:xfrm>
            <a:off x="3657600" y="4953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" name="Rectangle 50"/>
          <p:cNvSpPr/>
          <p:nvPr/>
        </p:nvSpPr>
        <p:spPr>
          <a:xfrm>
            <a:off x="3962400" y="4953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52" name="Group 51"/>
          <p:cNvGrpSpPr/>
          <p:nvPr/>
        </p:nvGrpSpPr>
        <p:grpSpPr>
          <a:xfrm>
            <a:off x="562721" y="3323576"/>
            <a:ext cx="1570879" cy="669304"/>
            <a:chOff x="1101823" y="6690471"/>
            <a:chExt cx="1570879" cy="669304"/>
          </a:xfrm>
        </p:grpSpPr>
        <p:sp>
          <p:nvSpPr>
            <p:cNvPr id="53" name="Text Placeholder 2"/>
            <p:cNvSpPr txBox="1">
              <a:spLocks/>
            </p:cNvSpPr>
            <p:nvPr/>
          </p:nvSpPr>
          <p:spPr>
            <a:xfrm flipH="1">
              <a:off x="1101823" y="6690471"/>
              <a:ext cx="1046441" cy="66930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Цветови буфер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1101830" y="6690471"/>
              <a:ext cx="1570872" cy="2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0" name="Rectangle 59"/>
          <p:cNvSpPr/>
          <p:nvPr/>
        </p:nvSpPr>
        <p:spPr>
          <a:xfrm>
            <a:off x="4876800" y="3124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1" name="Rectangle 60"/>
          <p:cNvSpPr/>
          <p:nvPr/>
        </p:nvSpPr>
        <p:spPr>
          <a:xfrm>
            <a:off x="5181600" y="3124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2" name="Rectangle 61"/>
          <p:cNvSpPr/>
          <p:nvPr/>
        </p:nvSpPr>
        <p:spPr>
          <a:xfrm>
            <a:off x="5486400" y="3124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3" name="Rectangle 62"/>
          <p:cNvSpPr/>
          <p:nvPr/>
        </p:nvSpPr>
        <p:spPr>
          <a:xfrm>
            <a:off x="5791200" y="3124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4" name="Rectangle 63"/>
          <p:cNvSpPr/>
          <p:nvPr/>
        </p:nvSpPr>
        <p:spPr>
          <a:xfrm>
            <a:off x="6096000" y="3124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5" name="Rectangle 64"/>
          <p:cNvSpPr/>
          <p:nvPr/>
        </p:nvSpPr>
        <p:spPr>
          <a:xfrm>
            <a:off x="6400800" y="3124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6" name="Rectangle 65"/>
          <p:cNvSpPr/>
          <p:nvPr/>
        </p:nvSpPr>
        <p:spPr>
          <a:xfrm>
            <a:off x="6705600" y="3124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7" name="Rectangle 66"/>
          <p:cNvSpPr/>
          <p:nvPr/>
        </p:nvSpPr>
        <p:spPr>
          <a:xfrm>
            <a:off x="4876800" y="3429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8" name="Rectangle 67"/>
          <p:cNvSpPr/>
          <p:nvPr/>
        </p:nvSpPr>
        <p:spPr>
          <a:xfrm>
            <a:off x="5181600" y="3429000"/>
            <a:ext cx="304800" cy="304800"/>
          </a:xfrm>
          <a:prstGeom prst="rect">
            <a:avLst/>
          </a:prstGeom>
          <a:solidFill>
            <a:schemeClr val="tx1">
              <a:lumMod val="65000"/>
              <a:lumOff val="35000"/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0.3</a:t>
            </a:r>
            <a:endParaRPr lang="bg-BG" sz="1200" dirty="0"/>
          </a:p>
        </p:txBody>
      </p:sp>
      <p:sp>
        <p:nvSpPr>
          <p:cNvPr id="69" name="Rectangle 68"/>
          <p:cNvSpPr/>
          <p:nvPr/>
        </p:nvSpPr>
        <p:spPr>
          <a:xfrm>
            <a:off x="5486400" y="3429000"/>
            <a:ext cx="304800" cy="304800"/>
          </a:xfrm>
          <a:prstGeom prst="rect">
            <a:avLst/>
          </a:prstGeom>
          <a:solidFill>
            <a:schemeClr val="tx1">
              <a:lumMod val="65000"/>
              <a:lumOff val="35000"/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0.3</a:t>
            </a:r>
            <a:endParaRPr lang="bg-BG" sz="1200" dirty="0"/>
          </a:p>
        </p:txBody>
      </p:sp>
      <p:sp>
        <p:nvSpPr>
          <p:cNvPr id="70" name="Rectangle 69"/>
          <p:cNvSpPr/>
          <p:nvPr/>
        </p:nvSpPr>
        <p:spPr>
          <a:xfrm>
            <a:off x="5791200" y="3429000"/>
            <a:ext cx="304800" cy="304800"/>
          </a:xfrm>
          <a:prstGeom prst="rect">
            <a:avLst/>
          </a:prstGeom>
          <a:solidFill>
            <a:schemeClr val="tx1">
              <a:lumMod val="65000"/>
              <a:lumOff val="35000"/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0.3</a:t>
            </a:r>
            <a:endParaRPr lang="bg-BG" sz="1200" dirty="0"/>
          </a:p>
        </p:txBody>
      </p:sp>
      <p:sp>
        <p:nvSpPr>
          <p:cNvPr id="71" name="Rectangle 70"/>
          <p:cNvSpPr/>
          <p:nvPr/>
        </p:nvSpPr>
        <p:spPr>
          <a:xfrm>
            <a:off x="6096000" y="3429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72" name="Rectangle 71"/>
          <p:cNvSpPr/>
          <p:nvPr/>
        </p:nvSpPr>
        <p:spPr>
          <a:xfrm>
            <a:off x="6400800" y="3429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73" name="Rectangle 72"/>
          <p:cNvSpPr/>
          <p:nvPr/>
        </p:nvSpPr>
        <p:spPr>
          <a:xfrm>
            <a:off x="6705600" y="3429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74" name="Rectangle 73"/>
          <p:cNvSpPr/>
          <p:nvPr/>
        </p:nvSpPr>
        <p:spPr>
          <a:xfrm>
            <a:off x="4876800" y="3733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75" name="Rectangle 74"/>
          <p:cNvSpPr/>
          <p:nvPr/>
        </p:nvSpPr>
        <p:spPr>
          <a:xfrm>
            <a:off x="5181600" y="3733800"/>
            <a:ext cx="304800" cy="304800"/>
          </a:xfrm>
          <a:prstGeom prst="rect">
            <a:avLst/>
          </a:prstGeom>
          <a:solidFill>
            <a:schemeClr val="tx1">
              <a:lumMod val="65000"/>
              <a:lumOff val="35000"/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0.3</a:t>
            </a:r>
            <a:endParaRPr lang="bg-BG" sz="1200" dirty="0"/>
          </a:p>
        </p:txBody>
      </p:sp>
      <p:sp>
        <p:nvSpPr>
          <p:cNvPr id="76" name="Rectangle 75"/>
          <p:cNvSpPr/>
          <p:nvPr/>
        </p:nvSpPr>
        <p:spPr>
          <a:xfrm>
            <a:off x="5486400" y="3733800"/>
            <a:ext cx="304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1200" dirty="0">
                <a:solidFill>
                  <a:schemeClr val="tx1"/>
                </a:solidFill>
              </a:rPr>
              <a:t>0.6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791200" y="3733800"/>
            <a:ext cx="304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1200" dirty="0">
                <a:solidFill>
                  <a:schemeClr val="tx1"/>
                </a:solidFill>
              </a:rPr>
              <a:t>0.6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096000" y="3733800"/>
            <a:ext cx="304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1200" dirty="0">
                <a:solidFill>
                  <a:schemeClr val="tx1"/>
                </a:solidFill>
              </a:rPr>
              <a:t>0.6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400800" y="3733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80" name="Rectangle 79"/>
          <p:cNvSpPr/>
          <p:nvPr/>
        </p:nvSpPr>
        <p:spPr>
          <a:xfrm>
            <a:off x="6705600" y="3733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81" name="Rectangle 80"/>
          <p:cNvSpPr/>
          <p:nvPr/>
        </p:nvSpPr>
        <p:spPr>
          <a:xfrm>
            <a:off x="4876800" y="4038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82" name="Rectangle 81"/>
          <p:cNvSpPr/>
          <p:nvPr/>
        </p:nvSpPr>
        <p:spPr>
          <a:xfrm>
            <a:off x="5181600" y="4038600"/>
            <a:ext cx="304800" cy="304800"/>
          </a:xfrm>
          <a:prstGeom prst="rect">
            <a:avLst/>
          </a:prstGeom>
          <a:solidFill>
            <a:schemeClr val="tx1">
              <a:lumMod val="65000"/>
              <a:lumOff val="35000"/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0.3</a:t>
            </a:r>
            <a:endParaRPr lang="bg-BG" sz="1200" dirty="0"/>
          </a:p>
        </p:txBody>
      </p:sp>
      <p:sp>
        <p:nvSpPr>
          <p:cNvPr id="83" name="Rectangle 82"/>
          <p:cNvSpPr/>
          <p:nvPr/>
        </p:nvSpPr>
        <p:spPr>
          <a:xfrm>
            <a:off x="5486400" y="4038600"/>
            <a:ext cx="304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1200" dirty="0">
                <a:solidFill>
                  <a:schemeClr val="tx1"/>
                </a:solidFill>
              </a:rPr>
              <a:t>0.6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791200" y="403860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0.</a:t>
            </a:r>
            <a:r>
              <a:rPr lang="bg-BG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096000" y="403860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1200" dirty="0">
                <a:solidFill>
                  <a:schemeClr val="tx1"/>
                </a:solidFill>
              </a:rPr>
              <a:t>0.9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400800" y="403860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1200" dirty="0">
                <a:solidFill>
                  <a:schemeClr val="tx1"/>
                </a:solidFill>
              </a:rPr>
              <a:t>0.9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705600" y="4038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88" name="Rectangle 87"/>
          <p:cNvSpPr/>
          <p:nvPr/>
        </p:nvSpPr>
        <p:spPr>
          <a:xfrm>
            <a:off x="4876800" y="4343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89" name="Rectangle 88"/>
          <p:cNvSpPr/>
          <p:nvPr/>
        </p:nvSpPr>
        <p:spPr>
          <a:xfrm>
            <a:off x="5181600" y="4343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90" name="Rectangle 89"/>
          <p:cNvSpPr/>
          <p:nvPr/>
        </p:nvSpPr>
        <p:spPr>
          <a:xfrm>
            <a:off x="5486400" y="4343400"/>
            <a:ext cx="304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1200" dirty="0">
                <a:solidFill>
                  <a:schemeClr val="tx1"/>
                </a:solidFill>
              </a:rPr>
              <a:t>0.6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791200" y="434340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1200" dirty="0">
                <a:solidFill>
                  <a:schemeClr val="tx1"/>
                </a:solidFill>
              </a:rPr>
              <a:t>0.9</a:t>
            </a:r>
          </a:p>
        </p:txBody>
      </p:sp>
      <p:sp>
        <p:nvSpPr>
          <p:cNvPr id="92" name="Rectangle 91"/>
          <p:cNvSpPr/>
          <p:nvPr/>
        </p:nvSpPr>
        <p:spPr>
          <a:xfrm>
            <a:off x="6096000" y="434340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1200" dirty="0">
                <a:solidFill>
                  <a:schemeClr val="tx1"/>
                </a:solidFill>
              </a:rPr>
              <a:t>0.9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400800" y="434340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1200" dirty="0">
                <a:solidFill>
                  <a:schemeClr val="tx1"/>
                </a:solidFill>
              </a:rPr>
              <a:t>0.9</a:t>
            </a:r>
          </a:p>
        </p:txBody>
      </p:sp>
      <p:sp>
        <p:nvSpPr>
          <p:cNvPr id="94" name="Rectangle 93"/>
          <p:cNvSpPr/>
          <p:nvPr/>
        </p:nvSpPr>
        <p:spPr>
          <a:xfrm>
            <a:off x="6705600" y="4343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95" name="Rectangle 94"/>
          <p:cNvSpPr/>
          <p:nvPr/>
        </p:nvSpPr>
        <p:spPr>
          <a:xfrm>
            <a:off x="4876800" y="4648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96" name="Rectangle 95"/>
          <p:cNvSpPr/>
          <p:nvPr/>
        </p:nvSpPr>
        <p:spPr>
          <a:xfrm>
            <a:off x="5181600" y="4648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97" name="Rectangle 96"/>
          <p:cNvSpPr/>
          <p:nvPr/>
        </p:nvSpPr>
        <p:spPr>
          <a:xfrm>
            <a:off x="5486400" y="4648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98" name="Rectangle 97"/>
          <p:cNvSpPr/>
          <p:nvPr/>
        </p:nvSpPr>
        <p:spPr>
          <a:xfrm>
            <a:off x="5791200" y="464820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1200" dirty="0">
                <a:solidFill>
                  <a:schemeClr val="tx1"/>
                </a:solidFill>
              </a:rPr>
              <a:t>0.9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096000" y="464820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1200" dirty="0">
                <a:solidFill>
                  <a:schemeClr val="tx1"/>
                </a:solidFill>
              </a:rPr>
              <a:t>0.9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400800" y="464820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1200" dirty="0">
                <a:solidFill>
                  <a:schemeClr val="tx1"/>
                </a:solidFill>
              </a:rPr>
              <a:t>0.9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705600" y="4648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102" name="Rectangle 101"/>
          <p:cNvSpPr/>
          <p:nvPr/>
        </p:nvSpPr>
        <p:spPr>
          <a:xfrm>
            <a:off x="4876800" y="4953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103" name="Rectangle 102"/>
          <p:cNvSpPr/>
          <p:nvPr/>
        </p:nvSpPr>
        <p:spPr>
          <a:xfrm>
            <a:off x="5181600" y="4953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104" name="Rectangle 103"/>
          <p:cNvSpPr/>
          <p:nvPr/>
        </p:nvSpPr>
        <p:spPr>
          <a:xfrm>
            <a:off x="5486400" y="4953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105" name="Rectangle 104"/>
          <p:cNvSpPr/>
          <p:nvPr/>
        </p:nvSpPr>
        <p:spPr>
          <a:xfrm>
            <a:off x="5791200" y="4953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106" name="Rectangle 105"/>
          <p:cNvSpPr/>
          <p:nvPr/>
        </p:nvSpPr>
        <p:spPr>
          <a:xfrm>
            <a:off x="6096000" y="4953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107" name="Rectangle 106"/>
          <p:cNvSpPr/>
          <p:nvPr/>
        </p:nvSpPr>
        <p:spPr>
          <a:xfrm>
            <a:off x="6400800" y="4953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108" name="Rectangle 107"/>
          <p:cNvSpPr/>
          <p:nvPr/>
        </p:nvSpPr>
        <p:spPr>
          <a:xfrm>
            <a:off x="6705600" y="4953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7023847" y="3346885"/>
            <a:ext cx="1579841" cy="373468"/>
            <a:chOff x="568423" y="6690471"/>
            <a:chExt cx="1579841" cy="373468"/>
          </a:xfrm>
        </p:grpSpPr>
        <p:sp>
          <p:nvSpPr>
            <p:cNvPr id="111" name="Text Placeholder 2"/>
            <p:cNvSpPr txBox="1">
              <a:spLocks/>
            </p:cNvSpPr>
            <p:nvPr/>
          </p:nvSpPr>
          <p:spPr>
            <a:xfrm flipH="1">
              <a:off x="1101822" y="6690471"/>
              <a:ext cx="1046441" cy="373468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800" b="0" dirty="0">
                  <a:solidFill>
                    <a:schemeClr val="bg1"/>
                  </a:solidFill>
                </a:rPr>
                <a:t>Z-</a:t>
              </a:r>
              <a:r>
                <a:rPr lang="bg-BG" sz="1800" b="0" dirty="0">
                  <a:solidFill>
                    <a:schemeClr val="bg1"/>
                  </a:solidFill>
                </a:rPr>
                <a:t>буфер</a:t>
              </a:r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568423" y="6690471"/>
              <a:ext cx="1579841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677889247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Z-</a:t>
            </a:r>
            <a:r>
              <a:rPr lang="bg-BG" dirty="0"/>
              <a:t>борба</a:t>
            </a:r>
          </a:p>
          <a:p>
            <a:pPr lvl="1"/>
            <a:r>
              <a:rPr lang="bg-BG" dirty="0" err="1"/>
              <a:t>Турбуленция</a:t>
            </a:r>
            <a:r>
              <a:rPr lang="bg-BG" dirty="0"/>
              <a:t> в най-слабо значещите цифри </a:t>
            </a:r>
          </a:p>
          <a:p>
            <a:pPr lvl="1"/>
            <a:r>
              <a:rPr lang="bg-BG" dirty="0"/>
              <a:t>При пиксели с близка дълбочина не се знае кой ще надделее</a:t>
            </a:r>
          </a:p>
          <a:p>
            <a:pPr lvl="1"/>
            <a:r>
              <a:rPr lang="bg-BG" dirty="0"/>
              <a:t>На английски </a:t>
            </a:r>
            <a:r>
              <a:rPr lang="en-US" dirty="0">
                <a:solidFill>
                  <a:srgbClr val="FF388C"/>
                </a:solidFill>
              </a:rPr>
              <a:t>z-fighting</a:t>
            </a:r>
          </a:p>
          <a:p>
            <a:r>
              <a:rPr lang="bg-BG" dirty="0"/>
              <a:t>Решения</a:t>
            </a:r>
          </a:p>
          <a:p>
            <a:pPr lvl="1"/>
            <a:r>
              <a:rPr lang="bg-BG" dirty="0"/>
              <a:t>Отместваме примитивите в пространството, за да нямат стени с близки пиксели</a:t>
            </a:r>
          </a:p>
          <a:p>
            <a:pPr lvl="1"/>
            <a:r>
              <a:rPr lang="bg-BG" dirty="0"/>
              <a:t>Отместваме дълбочината на примитивите в</a:t>
            </a:r>
            <a:br>
              <a:rPr lang="bg-BG" dirty="0"/>
            </a:br>
            <a:r>
              <a:rPr lang="en-US" dirty="0"/>
              <a:t>z-</a:t>
            </a:r>
            <a:r>
              <a:rPr lang="bg-BG" dirty="0"/>
              <a:t>буфера, за да са различни стойностите</a:t>
            </a:r>
          </a:p>
          <a:p>
            <a:pPr lvl="1"/>
            <a:endParaRPr lang="bg-BG" dirty="0">
              <a:solidFill>
                <a:srgbClr val="FF38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444099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hlinkClick r:id="rId2" action="ppaction://hlinkfile"/>
            <a:extLst>
              <a:ext uri="{FF2B5EF4-FFF2-40B4-BE49-F238E27FC236}">
                <a16:creationId xmlns:a16="http://schemas.microsoft.com/office/drawing/2014/main" id="{B50B8E30-7AFF-41F8-B90A-171954FB0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6878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Илюстрация на </a:t>
            </a:r>
            <a:r>
              <a:rPr lang="en-US" dirty="0"/>
              <a:t>z-</a:t>
            </a:r>
            <a:r>
              <a:rPr lang="bg-BG" dirty="0"/>
              <a:t>борба</a:t>
            </a:r>
          </a:p>
          <a:p>
            <a:pPr lvl="1"/>
            <a:r>
              <a:rPr lang="bg-BG" dirty="0"/>
              <a:t>Три въртящи се куба, погледнати отгоре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31659" y="3956485"/>
            <a:ext cx="3498288" cy="373468"/>
            <a:chOff x="-1350024" y="6690471"/>
            <a:chExt cx="3498288" cy="373468"/>
          </a:xfrm>
        </p:grpSpPr>
        <p:sp>
          <p:nvSpPr>
            <p:cNvPr id="5" name="Text Placeholder 2"/>
            <p:cNvSpPr txBox="1">
              <a:spLocks/>
            </p:cNvSpPr>
            <p:nvPr/>
          </p:nvSpPr>
          <p:spPr>
            <a:xfrm flipH="1">
              <a:off x="1101822" y="6690471"/>
              <a:ext cx="1046441" cy="373468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800" b="0" dirty="0">
                  <a:solidFill>
                    <a:schemeClr val="bg1"/>
                  </a:solidFill>
                </a:rPr>
                <a:t>Z-</a:t>
              </a:r>
              <a:r>
                <a:rPr lang="bg-BG" sz="1800" b="0" dirty="0">
                  <a:solidFill>
                    <a:schemeClr val="bg1"/>
                  </a:solidFill>
                </a:rPr>
                <a:t>борба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-1350024" y="6690471"/>
              <a:ext cx="3498288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110683772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Справяне с отместване в пространството</a:t>
            </a:r>
          </a:p>
          <a:p>
            <a:pPr lvl="1"/>
            <a:r>
              <a:rPr lang="bg-BG" dirty="0"/>
              <a:t>Това е промяна преди проекцията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0601D3EE-C86D-4878-BFCC-E63CD41C1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19" y="1524000"/>
            <a:ext cx="7301160" cy="3962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8556257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Проблем с отместването</a:t>
            </a:r>
          </a:p>
          <a:p>
            <a:pPr lvl="1"/>
            <a:r>
              <a:rPr lang="bg-BG" dirty="0"/>
              <a:t>Променя се положението на обектите</a:t>
            </a:r>
          </a:p>
          <a:p>
            <a:pPr lvl="1"/>
            <a:r>
              <a:rPr lang="bg-BG" dirty="0"/>
              <a:t>При голямо отместване се виждат разлики в нивата на обектите (напр. две плоскости в една равнина се виждат в две различни)</a:t>
            </a:r>
          </a:p>
          <a:p>
            <a:r>
              <a:rPr lang="bg-BG" dirty="0"/>
              <a:t>Решение</a:t>
            </a:r>
          </a:p>
          <a:p>
            <a:pPr lvl="1"/>
            <a:r>
              <a:rPr lang="bg-BG" dirty="0"/>
              <a:t>Променяме дълбочината </a:t>
            </a:r>
            <a:r>
              <a:rPr lang="bg-BG" b="1" dirty="0"/>
              <a:t>СЛЕД</a:t>
            </a:r>
            <a:r>
              <a:rPr lang="bg-BG" dirty="0"/>
              <a:t> проекцията, като основните координати са непроменени</a:t>
            </a:r>
          </a:p>
          <a:p>
            <a:pPr lvl="1"/>
            <a:r>
              <a:rPr lang="bg-BG" dirty="0"/>
              <a:t>Три мъгляви свойства </a:t>
            </a:r>
            <a:r>
              <a:rPr lang="en-US" dirty="0" err="1">
                <a:solidFill>
                  <a:srgbClr val="FF388C"/>
                </a:solidFill>
              </a:rPr>
              <a:t>polygonOffset</a:t>
            </a:r>
            <a:r>
              <a:rPr lang="en-US" dirty="0"/>
              <a:t>, </a:t>
            </a:r>
            <a:r>
              <a:rPr lang="en-US" dirty="0" err="1">
                <a:solidFill>
                  <a:srgbClr val="FF388C"/>
                </a:solidFill>
              </a:rPr>
              <a:t>polygonOffsetFactor</a:t>
            </a:r>
            <a:r>
              <a:rPr lang="bg-BG" dirty="0">
                <a:solidFill>
                  <a:srgbClr val="FF388C"/>
                </a:solidFill>
              </a:rPr>
              <a:t> </a:t>
            </a:r>
            <a:r>
              <a:rPr lang="bg-BG" dirty="0"/>
              <a:t>и </a:t>
            </a:r>
            <a:r>
              <a:rPr lang="en-US" dirty="0" err="1">
                <a:solidFill>
                  <a:srgbClr val="FF388C"/>
                </a:solidFill>
              </a:rPr>
              <a:t>polygonOffsetUnits</a:t>
            </a:r>
            <a:endParaRPr lang="bg-BG" dirty="0">
              <a:solidFill>
                <a:srgbClr val="FF38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554475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Отместване с </a:t>
            </a:r>
            <a:r>
              <a:rPr lang="en-US" dirty="0" err="1">
                <a:solidFill>
                  <a:srgbClr val="FF388C"/>
                </a:solidFill>
              </a:rPr>
              <a:t>PolygonOffset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Обектните координати не са променени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6E86AF7D-8E0C-4B83-A394-C94E3A482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18" y="1596389"/>
            <a:ext cx="7308181" cy="3966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284952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Материал за дълбочина</a:t>
            </a:r>
          </a:p>
          <a:p>
            <a:pPr lvl="1"/>
            <a:r>
              <a:rPr lang="bg-BG" dirty="0"/>
              <a:t>Материал </a:t>
            </a:r>
            <a:r>
              <a:rPr lang="en-US" dirty="0" err="1">
                <a:solidFill>
                  <a:srgbClr val="FF388C"/>
                </a:solidFill>
              </a:rPr>
              <a:t>MeshDepthMaterial</a:t>
            </a:r>
            <a:endParaRPr lang="en-US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Представя дълбочината като черно-бял цвят</a:t>
            </a:r>
          </a:p>
          <a:p>
            <a:pPr lvl="1"/>
            <a:r>
              <a:rPr lang="bg-BG" dirty="0"/>
              <a:t>Близките обекти са бели, далечните са черни</a:t>
            </a:r>
          </a:p>
          <a:p>
            <a:pPr lvl="1"/>
            <a:r>
              <a:rPr lang="bg-BG" dirty="0"/>
              <a:t>Аналогичен ефект се постига с мъгла </a:t>
            </a:r>
            <a:r>
              <a:rPr lang="en-US" dirty="0"/>
              <a:t>(</a:t>
            </a:r>
            <a:r>
              <a:rPr lang="en-US" dirty="0">
                <a:solidFill>
                  <a:srgbClr val="FF388C"/>
                </a:solidFill>
              </a:rPr>
              <a:t>Fog</a:t>
            </a:r>
            <a:r>
              <a:rPr lang="bg-BG" dirty="0">
                <a:solidFill>
                  <a:srgbClr val="FF388C"/>
                </a:solidFill>
              </a:rPr>
              <a:t> </a:t>
            </a:r>
            <a:r>
              <a:rPr lang="bg-BG" dirty="0"/>
              <a:t>или </a:t>
            </a:r>
            <a:r>
              <a:rPr lang="en-US" dirty="0">
                <a:solidFill>
                  <a:srgbClr val="FF388C"/>
                </a:solidFill>
              </a:rPr>
              <a:t>FogExp</a:t>
            </a:r>
            <a:r>
              <a:rPr lang="en-US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dirty="0"/>
              <a:t>), </a:t>
            </a:r>
            <a:r>
              <a:rPr lang="bg-BG" dirty="0"/>
              <a:t>но те са с повече изчисления</a:t>
            </a:r>
          </a:p>
        </p:txBody>
      </p:sp>
    </p:spTree>
    <p:extLst>
      <p:ext uri="{BB962C8B-B14F-4D97-AF65-F5344CB8AC3E}">
        <p14:creationId xmlns:p14="http://schemas.microsoft.com/office/powerpoint/2010/main" val="4293800563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0FC755-2767-48B3-9040-88C970407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Включена ортографска перспектива, за да са по-видими разликите в дълбочините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A93D0E6F-D2EA-41AD-A202-2AFA541BF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1744298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B0190C-3227-41B2-99D5-F0D4CF3469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Анаглифна</a:t>
            </a:r>
            <a:r>
              <a:rPr lang="bg-BG" dirty="0"/>
              <a:t> графика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58011-5EDB-49C2-88C8-A1A491A84A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5416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213B-2CE2-4675-8C1A-0CFA7B3B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Стерео камера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5CE73-AACF-4285-8795-DA34AD67B2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Камери в </a:t>
            </a:r>
            <a:r>
              <a:rPr lang="en-US" dirty="0"/>
              <a:t>Three.js</a:t>
            </a:r>
          </a:p>
          <a:p>
            <a:pPr lvl="1"/>
            <a:r>
              <a:rPr lang="bg-BG" dirty="0"/>
              <a:t>До момента сме ползвали две</a:t>
            </a:r>
          </a:p>
          <a:p>
            <a:pPr lvl="1"/>
            <a:r>
              <a:rPr lang="en-US" dirty="0" err="1">
                <a:solidFill>
                  <a:srgbClr val="FF388C"/>
                </a:solidFill>
              </a:rPr>
              <a:t>PerspectiveCamera</a:t>
            </a:r>
            <a:r>
              <a:rPr lang="bg-BG" dirty="0"/>
              <a:t> за перспективна проекция</a:t>
            </a:r>
          </a:p>
          <a:p>
            <a:pPr lvl="1"/>
            <a:r>
              <a:rPr lang="en-US" dirty="0" err="1">
                <a:solidFill>
                  <a:srgbClr val="FF388C"/>
                </a:solidFill>
              </a:rPr>
              <a:t>OrthographicCamera</a:t>
            </a:r>
            <a:r>
              <a:rPr lang="bg-BG" dirty="0"/>
              <a:t> за ортографска</a:t>
            </a:r>
          </a:p>
          <a:p>
            <a:pPr lvl="1"/>
            <a:r>
              <a:rPr lang="bg-BG" dirty="0"/>
              <a:t>Общото при тях е единичен зрителен обем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354392-9918-4DA1-824A-AC3C492CA861}"/>
              </a:ext>
            </a:extLst>
          </p:cNvPr>
          <p:cNvCxnSpPr>
            <a:cxnSpLocks/>
          </p:cNvCxnSpPr>
          <p:nvPr/>
        </p:nvCxnSpPr>
        <p:spPr>
          <a:xfrm flipV="1">
            <a:off x="1828800" y="4353380"/>
            <a:ext cx="4572000" cy="911778"/>
          </a:xfrm>
          <a:prstGeom prst="lin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B3424B-EFA3-4645-A64E-8DD73E024ED9}"/>
              </a:ext>
            </a:extLst>
          </p:cNvPr>
          <p:cNvCxnSpPr>
            <a:cxnSpLocks/>
          </p:cNvCxnSpPr>
          <p:nvPr/>
        </p:nvCxnSpPr>
        <p:spPr>
          <a:xfrm>
            <a:off x="1828800" y="5257800"/>
            <a:ext cx="4572000" cy="914400"/>
          </a:xfrm>
          <a:prstGeom prst="lin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03BAB21-04CC-495A-8B79-72C5CBCD86A5}"/>
              </a:ext>
            </a:extLst>
          </p:cNvPr>
          <p:cNvGrpSpPr/>
          <p:nvPr/>
        </p:nvGrpSpPr>
        <p:grpSpPr>
          <a:xfrm>
            <a:off x="1127760" y="4560803"/>
            <a:ext cx="3440429" cy="1107996"/>
            <a:chOff x="5791200" y="3282895"/>
            <a:chExt cx="3440429" cy="110799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46D4BF0-AD2E-4382-995B-169BE61A44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944" y="3979892"/>
              <a:ext cx="3002685" cy="6865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A98EAB-619B-493C-827A-CF7591BD126B}"/>
                </a:ext>
              </a:extLst>
            </p:cNvPr>
            <p:cNvSpPr txBox="1"/>
            <p:nvPr/>
          </p:nvSpPr>
          <p:spPr>
            <a:xfrm>
              <a:off x="5791200" y="3282895"/>
              <a:ext cx="9144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r>
                <a:rPr lang="bg-BG" sz="6600" dirty="0">
                  <a:sym typeface="Webdings"/>
                </a:rPr>
                <a:t></a:t>
              </a:r>
              <a:endParaRPr lang="bg-BG" sz="6600" dirty="0"/>
            </a:p>
          </p:txBody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C8A247A5-51A9-427F-90F3-144A52A3C267}"/>
              </a:ext>
            </a:extLst>
          </p:cNvPr>
          <p:cNvSpPr/>
          <p:nvPr/>
        </p:nvSpPr>
        <p:spPr>
          <a:xfrm>
            <a:off x="4568189" y="4356736"/>
            <a:ext cx="1834515" cy="1821180"/>
          </a:xfrm>
          <a:custGeom>
            <a:avLst/>
            <a:gdLst>
              <a:gd name="connsiteX0" fmla="*/ 146685 w 554355"/>
              <a:gd name="connsiteY0" fmla="*/ 49530 h 558165"/>
              <a:gd name="connsiteX1" fmla="*/ 554355 w 554355"/>
              <a:gd name="connsiteY1" fmla="*/ 0 h 558165"/>
              <a:gd name="connsiteX2" fmla="*/ 436245 w 554355"/>
              <a:gd name="connsiteY2" fmla="*/ 472440 h 558165"/>
              <a:gd name="connsiteX3" fmla="*/ 0 w 554355"/>
              <a:gd name="connsiteY3" fmla="*/ 558165 h 558165"/>
              <a:gd name="connsiteX4" fmla="*/ 146685 w 554355"/>
              <a:gd name="connsiteY4" fmla="*/ 49530 h 558165"/>
              <a:gd name="connsiteX0" fmla="*/ 0 w 2712720"/>
              <a:gd name="connsiteY0" fmla="*/ 0 h 927735"/>
              <a:gd name="connsiteX1" fmla="*/ 2712720 w 2712720"/>
              <a:gd name="connsiteY1" fmla="*/ 369570 h 927735"/>
              <a:gd name="connsiteX2" fmla="*/ 2594610 w 2712720"/>
              <a:gd name="connsiteY2" fmla="*/ 842010 h 927735"/>
              <a:gd name="connsiteX3" fmla="*/ 2158365 w 2712720"/>
              <a:gd name="connsiteY3" fmla="*/ 927735 h 927735"/>
              <a:gd name="connsiteX4" fmla="*/ 0 w 2712720"/>
              <a:gd name="connsiteY4" fmla="*/ 0 h 927735"/>
              <a:gd name="connsiteX0" fmla="*/ 0 w 2594610"/>
              <a:gd name="connsiteY0" fmla="*/ 354330 h 1282065"/>
              <a:gd name="connsiteX1" fmla="*/ 1832610 w 2594610"/>
              <a:gd name="connsiteY1" fmla="*/ 0 h 1282065"/>
              <a:gd name="connsiteX2" fmla="*/ 2594610 w 2594610"/>
              <a:gd name="connsiteY2" fmla="*/ 1196340 h 1282065"/>
              <a:gd name="connsiteX3" fmla="*/ 2158365 w 2594610"/>
              <a:gd name="connsiteY3" fmla="*/ 1282065 h 1282065"/>
              <a:gd name="connsiteX4" fmla="*/ 0 w 2594610"/>
              <a:gd name="connsiteY4" fmla="*/ 354330 h 1282065"/>
              <a:gd name="connsiteX0" fmla="*/ 1905 w 2596515"/>
              <a:gd name="connsiteY0" fmla="*/ 354330 h 1457325"/>
              <a:gd name="connsiteX1" fmla="*/ 1834515 w 2596515"/>
              <a:gd name="connsiteY1" fmla="*/ 0 h 1457325"/>
              <a:gd name="connsiteX2" fmla="*/ 2596515 w 2596515"/>
              <a:gd name="connsiteY2" fmla="*/ 1196340 h 1457325"/>
              <a:gd name="connsiteX3" fmla="*/ 0 w 2596515"/>
              <a:gd name="connsiteY3" fmla="*/ 1457325 h 1457325"/>
              <a:gd name="connsiteX4" fmla="*/ 1905 w 2596515"/>
              <a:gd name="connsiteY4" fmla="*/ 354330 h 1457325"/>
              <a:gd name="connsiteX0" fmla="*/ 1905 w 1834515"/>
              <a:gd name="connsiteY0" fmla="*/ 354330 h 1821180"/>
              <a:gd name="connsiteX1" fmla="*/ 1834515 w 1834515"/>
              <a:gd name="connsiteY1" fmla="*/ 0 h 1821180"/>
              <a:gd name="connsiteX2" fmla="*/ 1834515 w 1834515"/>
              <a:gd name="connsiteY2" fmla="*/ 1821180 h 1821180"/>
              <a:gd name="connsiteX3" fmla="*/ 0 w 1834515"/>
              <a:gd name="connsiteY3" fmla="*/ 1457325 h 1821180"/>
              <a:gd name="connsiteX4" fmla="*/ 1905 w 1834515"/>
              <a:gd name="connsiteY4" fmla="*/ 354330 h 1821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4515" h="1821180">
                <a:moveTo>
                  <a:pt x="1905" y="354330"/>
                </a:moveTo>
                <a:lnTo>
                  <a:pt x="1834515" y="0"/>
                </a:lnTo>
                <a:lnTo>
                  <a:pt x="1834515" y="1821180"/>
                </a:lnTo>
                <a:lnTo>
                  <a:pt x="0" y="1457325"/>
                </a:lnTo>
                <a:lnTo>
                  <a:pt x="1905" y="354330"/>
                </a:ln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C83D3EC-9805-42F0-AABB-306E459D57B4}"/>
              </a:ext>
            </a:extLst>
          </p:cNvPr>
          <p:cNvGrpSpPr/>
          <p:nvPr/>
        </p:nvGrpSpPr>
        <p:grpSpPr>
          <a:xfrm>
            <a:off x="6172200" y="4851110"/>
            <a:ext cx="2202888" cy="635285"/>
            <a:chOff x="-54624" y="6690470"/>
            <a:chExt cx="2202888" cy="635285"/>
          </a:xfrm>
        </p:grpSpPr>
        <p:sp>
          <p:nvSpPr>
            <p:cNvPr id="61" name="Text Placeholder 2">
              <a:extLst>
                <a:ext uri="{FF2B5EF4-FFF2-40B4-BE49-F238E27FC236}">
                  <a16:creationId xmlns:a16="http://schemas.microsoft.com/office/drawing/2014/main" id="{FB17D344-FFC3-4874-94EB-F56BEE617EF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31174" y="6690470"/>
              <a:ext cx="1517087" cy="63528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Симетричен </a:t>
              </a:r>
              <a:r>
                <a:rPr lang="bg-BG" sz="1800" b="0" dirty="0" err="1">
                  <a:solidFill>
                    <a:schemeClr val="bg1"/>
                  </a:solidFill>
                </a:rPr>
                <a:t>фрустум</a:t>
              </a:r>
              <a:endParaRPr lang="bg-BG" sz="1800" b="0" dirty="0">
                <a:solidFill>
                  <a:schemeClr val="bg1"/>
                </a:solidFill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F39D87B-036A-476B-B618-4DC501D14540}"/>
                </a:ext>
              </a:extLst>
            </p:cNvPr>
            <p:cNvCxnSpPr>
              <a:cxnSpLocks/>
            </p:cNvCxnSpPr>
            <p:nvPr/>
          </p:nvCxnSpPr>
          <p:spPr>
            <a:xfrm>
              <a:off x="-54624" y="6690471"/>
              <a:ext cx="2202888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47573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0" dirty="0"/>
              <a:t>В това занятие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Дълбочина и </a:t>
            </a:r>
            <a:r>
              <a:rPr lang="en-US" dirty="0"/>
              <a:t>Z-</a:t>
            </a:r>
            <a:r>
              <a:rPr lang="bg-BG" dirty="0"/>
              <a:t>буфер</a:t>
            </a:r>
          </a:p>
          <a:p>
            <a:r>
              <a:rPr lang="bg-BG" dirty="0" err="1"/>
              <a:t>Анаглифна</a:t>
            </a:r>
            <a:r>
              <a:rPr lang="bg-BG" dirty="0"/>
              <a:t> графика</a:t>
            </a:r>
          </a:p>
          <a:p>
            <a:r>
              <a:rPr lang="bg-BG" noProof="0" dirty="0" err="1"/>
              <a:t>Паралаксна</a:t>
            </a:r>
            <a:r>
              <a:rPr lang="bg-BG" noProof="0" dirty="0"/>
              <a:t> графика</a:t>
            </a:r>
          </a:p>
        </p:txBody>
      </p:sp>
    </p:spTree>
    <p:extLst>
      <p:ext uri="{BB962C8B-B14F-4D97-AF65-F5344CB8AC3E}">
        <p14:creationId xmlns:p14="http://schemas.microsoft.com/office/powerpoint/2010/main" val="1641218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B1380A-E887-4955-AC7C-1B0FC661D8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Стерео камера</a:t>
            </a:r>
          </a:p>
          <a:p>
            <a:pPr lvl="1"/>
            <a:r>
              <a:rPr lang="bg-BG" dirty="0"/>
              <a:t>Симулира гледане с две очи</a:t>
            </a:r>
          </a:p>
          <a:p>
            <a:pPr lvl="1"/>
            <a:r>
              <a:rPr lang="bg-BG" dirty="0"/>
              <a:t>Комплект от две камери – лява и дясна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090328-6174-4DB0-AF1C-55C07F94A553}"/>
              </a:ext>
            </a:extLst>
          </p:cNvPr>
          <p:cNvCxnSpPr>
            <a:cxnSpLocks/>
          </p:cNvCxnSpPr>
          <p:nvPr/>
        </p:nvCxnSpPr>
        <p:spPr>
          <a:xfrm>
            <a:off x="2281542" y="4770905"/>
            <a:ext cx="5033616" cy="474195"/>
          </a:xfrm>
          <a:prstGeom prst="line">
            <a:avLst/>
          </a:prstGeom>
          <a:solidFill>
            <a:schemeClr val="bg1"/>
          </a:solidFill>
          <a:ln w="3175">
            <a:solidFill>
              <a:srgbClr val="FF388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33D4E0B-F399-4040-8BAC-6733730083F4}"/>
              </a:ext>
            </a:extLst>
          </p:cNvPr>
          <p:cNvCxnSpPr>
            <a:cxnSpLocks/>
          </p:cNvCxnSpPr>
          <p:nvPr/>
        </p:nvCxnSpPr>
        <p:spPr>
          <a:xfrm>
            <a:off x="2283102" y="3883402"/>
            <a:ext cx="5032056" cy="1361698"/>
          </a:xfrm>
          <a:prstGeom prst="lin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9A75BC-DA32-44FC-A0D4-4A719C4A82F8}"/>
              </a:ext>
            </a:extLst>
          </p:cNvPr>
          <p:cNvCxnSpPr>
            <a:cxnSpLocks/>
          </p:cNvCxnSpPr>
          <p:nvPr/>
        </p:nvCxnSpPr>
        <p:spPr>
          <a:xfrm>
            <a:off x="2290766" y="3885819"/>
            <a:ext cx="4110252" cy="459903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EC019AE-68DA-4AA1-B22A-69AB1D703F6B}"/>
              </a:ext>
            </a:extLst>
          </p:cNvPr>
          <p:cNvSpPr/>
          <p:nvPr/>
        </p:nvSpPr>
        <p:spPr>
          <a:xfrm>
            <a:off x="5492975" y="3429564"/>
            <a:ext cx="1818925" cy="1837091"/>
          </a:xfrm>
          <a:custGeom>
            <a:avLst/>
            <a:gdLst>
              <a:gd name="connsiteX0" fmla="*/ 146685 w 554355"/>
              <a:gd name="connsiteY0" fmla="*/ 49530 h 558165"/>
              <a:gd name="connsiteX1" fmla="*/ 554355 w 554355"/>
              <a:gd name="connsiteY1" fmla="*/ 0 h 558165"/>
              <a:gd name="connsiteX2" fmla="*/ 436245 w 554355"/>
              <a:gd name="connsiteY2" fmla="*/ 472440 h 558165"/>
              <a:gd name="connsiteX3" fmla="*/ 0 w 554355"/>
              <a:gd name="connsiteY3" fmla="*/ 558165 h 558165"/>
              <a:gd name="connsiteX4" fmla="*/ 146685 w 554355"/>
              <a:gd name="connsiteY4" fmla="*/ 49530 h 558165"/>
              <a:gd name="connsiteX0" fmla="*/ 0 w 2712720"/>
              <a:gd name="connsiteY0" fmla="*/ 0 h 927735"/>
              <a:gd name="connsiteX1" fmla="*/ 2712720 w 2712720"/>
              <a:gd name="connsiteY1" fmla="*/ 369570 h 927735"/>
              <a:gd name="connsiteX2" fmla="*/ 2594610 w 2712720"/>
              <a:gd name="connsiteY2" fmla="*/ 842010 h 927735"/>
              <a:gd name="connsiteX3" fmla="*/ 2158365 w 2712720"/>
              <a:gd name="connsiteY3" fmla="*/ 927735 h 927735"/>
              <a:gd name="connsiteX4" fmla="*/ 0 w 2712720"/>
              <a:gd name="connsiteY4" fmla="*/ 0 h 927735"/>
              <a:gd name="connsiteX0" fmla="*/ 0 w 2594610"/>
              <a:gd name="connsiteY0" fmla="*/ 354330 h 1282065"/>
              <a:gd name="connsiteX1" fmla="*/ 1832610 w 2594610"/>
              <a:gd name="connsiteY1" fmla="*/ 0 h 1282065"/>
              <a:gd name="connsiteX2" fmla="*/ 2594610 w 2594610"/>
              <a:gd name="connsiteY2" fmla="*/ 1196340 h 1282065"/>
              <a:gd name="connsiteX3" fmla="*/ 2158365 w 2594610"/>
              <a:gd name="connsiteY3" fmla="*/ 1282065 h 1282065"/>
              <a:gd name="connsiteX4" fmla="*/ 0 w 2594610"/>
              <a:gd name="connsiteY4" fmla="*/ 354330 h 1282065"/>
              <a:gd name="connsiteX0" fmla="*/ 1905 w 2596515"/>
              <a:gd name="connsiteY0" fmla="*/ 354330 h 1457325"/>
              <a:gd name="connsiteX1" fmla="*/ 1834515 w 2596515"/>
              <a:gd name="connsiteY1" fmla="*/ 0 h 1457325"/>
              <a:gd name="connsiteX2" fmla="*/ 2596515 w 2596515"/>
              <a:gd name="connsiteY2" fmla="*/ 1196340 h 1457325"/>
              <a:gd name="connsiteX3" fmla="*/ 0 w 2596515"/>
              <a:gd name="connsiteY3" fmla="*/ 1457325 h 1457325"/>
              <a:gd name="connsiteX4" fmla="*/ 1905 w 2596515"/>
              <a:gd name="connsiteY4" fmla="*/ 354330 h 1457325"/>
              <a:gd name="connsiteX0" fmla="*/ 1905 w 1834515"/>
              <a:gd name="connsiteY0" fmla="*/ 354330 h 1821180"/>
              <a:gd name="connsiteX1" fmla="*/ 1834515 w 1834515"/>
              <a:gd name="connsiteY1" fmla="*/ 0 h 1821180"/>
              <a:gd name="connsiteX2" fmla="*/ 1834515 w 1834515"/>
              <a:gd name="connsiteY2" fmla="*/ 1821180 h 1821180"/>
              <a:gd name="connsiteX3" fmla="*/ 0 w 1834515"/>
              <a:gd name="connsiteY3" fmla="*/ 1457325 h 1821180"/>
              <a:gd name="connsiteX4" fmla="*/ 1905 w 1834515"/>
              <a:gd name="connsiteY4" fmla="*/ 354330 h 1821180"/>
              <a:gd name="connsiteX0" fmla="*/ 1905 w 1834515"/>
              <a:gd name="connsiteY0" fmla="*/ 212090 h 1821180"/>
              <a:gd name="connsiteX1" fmla="*/ 1834515 w 1834515"/>
              <a:gd name="connsiteY1" fmla="*/ 0 h 1821180"/>
              <a:gd name="connsiteX2" fmla="*/ 1834515 w 1834515"/>
              <a:gd name="connsiteY2" fmla="*/ 1821180 h 1821180"/>
              <a:gd name="connsiteX3" fmla="*/ 0 w 1834515"/>
              <a:gd name="connsiteY3" fmla="*/ 1457325 h 1821180"/>
              <a:gd name="connsiteX4" fmla="*/ 1905 w 1834515"/>
              <a:gd name="connsiteY4" fmla="*/ 212090 h 1821180"/>
              <a:gd name="connsiteX0" fmla="*/ 0 w 1832610"/>
              <a:gd name="connsiteY0" fmla="*/ 212090 h 1821180"/>
              <a:gd name="connsiteX1" fmla="*/ 1832610 w 1832610"/>
              <a:gd name="connsiteY1" fmla="*/ 0 h 1821180"/>
              <a:gd name="connsiteX2" fmla="*/ 1832610 w 1832610"/>
              <a:gd name="connsiteY2" fmla="*/ 1821180 h 1821180"/>
              <a:gd name="connsiteX3" fmla="*/ 3175 w 1832610"/>
              <a:gd name="connsiteY3" fmla="*/ 1299845 h 1821180"/>
              <a:gd name="connsiteX4" fmla="*/ 0 w 1832610"/>
              <a:gd name="connsiteY4" fmla="*/ 212090 h 1821180"/>
              <a:gd name="connsiteX0" fmla="*/ 0 w 2518542"/>
              <a:gd name="connsiteY0" fmla="*/ 212090 h 2362200"/>
              <a:gd name="connsiteX1" fmla="*/ 1832610 w 2518542"/>
              <a:gd name="connsiteY1" fmla="*/ 0 h 2362200"/>
              <a:gd name="connsiteX2" fmla="*/ 2518542 w 2518542"/>
              <a:gd name="connsiteY2" fmla="*/ 2362200 h 2362200"/>
              <a:gd name="connsiteX3" fmla="*/ 3175 w 2518542"/>
              <a:gd name="connsiteY3" fmla="*/ 1299845 h 2362200"/>
              <a:gd name="connsiteX4" fmla="*/ 0 w 2518542"/>
              <a:gd name="connsiteY4" fmla="*/ 212090 h 2362200"/>
              <a:gd name="connsiteX0" fmla="*/ 0 w 2518542"/>
              <a:gd name="connsiteY0" fmla="*/ 0 h 2150110"/>
              <a:gd name="connsiteX1" fmla="*/ 2507235 w 2518542"/>
              <a:gd name="connsiteY1" fmla="*/ 328930 h 2150110"/>
              <a:gd name="connsiteX2" fmla="*/ 2518542 w 2518542"/>
              <a:gd name="connsiteY2" fmla="*/ 2150110 h 2150110"/>
              <a:gd name="connsiteX3" fmla="*/ 3175 w 2518542"/>
              <a:gd name="connsiteY3" fmla="*/ 1087755 h 2150110"/>
              <a:gd name="connsiteX4" fmla="*/ 0 w 2518542"/>
              <a:gd name="connsiteY4" fmla="*/ 0 h 2150110"/>
              <a:gd name="connsiteX0" fmla="*/ 0 w 2518542"/>
              <a:gd name="connsiteY0" fmla="*/ 0 h 2150110"/>
              <a:gd name="connsiteX1" fmla="*/ 2518542 w 2518542"/>
              <a:gd name="connsiteY1" fmla="*/ 340360 h 2150110"/>
              <a:gd name="connsiteX2" fmla="*/ 2518542 w 2518542"/>
              <a:gd name="connsiteY2" fmla="*/ 2150110 h 2150110"/>
              <a:gd name="connsiteX3" fmla="*/ 3175 w 2518542"/>
              <a:gd name="connsiteY3" fmla="*/ 1087755 h 2150110"/>
              <a:gd name="connsiteX4" fmla="*/ 0 w 2518542"/>
              <a:gd name="connsiteY4" fmla="*/ 0 h 2150110"/>
              <a:gd name="connsiteX0" fmla="*/ 0 w 2518542"/>
              <a:gd name="connsiteY0" fmla="*/ 0 h 2150110"/>
              <a:gd name="connsiteX1" fmla="*/ 2518542 w 2518542"/>
              <a:gd name="connsiteY1" fmla="*/ 340360 h 2150110"/>
              <a:gd name="connsiteX2" fmla="*/ 2518542 w 2518542"/>
              <a:gd name="connsiteY2" fmla="*/ 2150110 h 2150110"/>
              <a:gd name="connsiteX3" fmla="*/ 719258 w 2518542"/>
              <a:gd name="connsiteY3" fmla="*/ 1640205 h 2150110"/>
              <a:gd name="connsiteX4" fmla="*/ 0 w 2518542"/>
              <a:gd name="connsiteY4" fmla="*/ 0 h 2150110"/>
              <a:gd name="connsiteX0" fmla="*/ 0 w 2518542"/>
              <a:gd name="connsiteY0" fmla="*/ 0 h 2150110"/>
              <a:gd name="connsiteX1" fmla="*/ 2518542 w 2518542"/>
              <a:gd name="connsiteY1" fmla="*/ 340360 h 2150110"/>
              <a:gd name="connsiteX2" fmla="*/ 2518542 w 2518542"/>
              <a:gd name="connsiteY2" fmla="*/ 2150110 h 2150110"/>
              <a:gd name="connsiteX3" fmla="*/ 719258 w 2518542"/>
              <a:gd name="connsiteY3" fmla="*/ 1640205 h 2150110"/>
              <a:gd name="connsiteX4" fmla="*/ 0 w 2518542"/>
              <a:gd name="connsiteY4" fmla="*/ 0 h 2150110"/>
              <a:gd name="connsiteX0" fmla="*/ 594 w 1799284"/>
              <a:gd name="connsiteY0" fmla="*/ 147320 h 1809750"/>
              <a:gd name="connsiteX1" fmla="*/ 1799284 w 1799284"/>
              <a:gd name="connsiteY1" fmla="*/ 0 h 1809750"/>
              <a:gd name="connsiteX2" fmla="*/ 1799284 w 1799284"/>
              <a:gd name="connsiteY2" fmla="*/ 1809750 h 1809750"/>
              <a:gd name="connsiteX3" fmla="*/ 0 w 1799284"/>
              <a:gd name="connsiteY3" fmla="*/ 1299845 h 1809750"/>
              <a:gd name="connsiteX4" fmla="*/ 594 w 1799284"/>
              <a:gd name="connsiteY4" fmla="*/ 147320 h 1809750"/>
              <a:gd name="connsiteX0" fmla="*/ 594 w 1799284"/>
              <a:gd name="connsiteY0" fmla="*/ 174661 h 1837091"/>
              <a:gd name="connsiteX1" fmla="*/ 1799284 w 1799284"/>
              <a:gd name="connsiteY1" fmla="*/ 0 h 1837091"/>
              <a:gd name="connsiteX2" fmla="*/ 1799284 w 1799284"/>
              <a:gd name="connsiteY2" fmla="*/ 1837091 h 1837091"/>
              <a:gd name="connsiteX3" fmla="*/ 0 w 1799284"/>
              <a:gd name="connsiteY3" fmla="*/ 1327186 h 1837091"/>
              <a:gd name="connsiteX4" fmla="*/ 594 w 1799284"/>
              <a:gd name="connsiteY4" fmla="*/ 174661 h 183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284" h="1837091">
                <a:moveTo>
                  <a:pt x="594" y="174661"/>
                </a:moveTo>
                <a:lnTo>
                  <a:pt x="1799284" y="0"/>
                </a:lnTo>
                <a:lnTo>
                  <a:pt x="1799284" y="1837091"/>
                </a:lnTo>
                <a:lnTo>
                  <a:pt x="0" y="1327186"/>
                </a:lnTo>
                <a:lnTo>
                  <a:pt x="594" y="174661"/>
                </a:ln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CA443-E2C0-43E2-AD34-11150141B0AA}"/>
              </a:ext>
            </a:extLst>
          </p:cNvPr>
          <p:cNvCxnSpPr>
            <a:cxnSpLocks/>
          </p:cNvCxnSpPr>
          <p:nvPr/>
        </p:nvCxnSpPr>
        <p:spPr>
          <a:xfrm flipV="1">
            <a:off x="2287636" y="3425684"/>
            <a:ext cx="5027522" cy="1347770"/>
          </a:xfrm>
          <a:prstGeom prst="line">
            <a:avLst/>
          </a:prstGeom>
          <a:solidFill>
            <a:schemeClr val="bg1"/>
          </a:solidFill>
          <a:ln w="3175">
            <a:solidFill>
              <a:srgbClr val="FF388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DD42AD-AD32-47B6-9DF1-71608591AFA7}"/>
              </a:ext>
            </a:extLst>
          </p:cNvPr>
          <p:cNvCxnSpPr>
            <a:cxnSpLocks/>
          </p:cNvCxnSpPr>
          <p:nvPr/>
        </p:nvCxnSpPr>
        <p:spPr>
          <a:xfrm flipV="1">
            <a:off x="2290538" y="3429000"/>
            <a:ext cx="5024620" cy="451086"/>
          </a:xfrm>
          <a:prstGeom prst="lin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E95251-2A77-46B3-B98F-995929B9704F}"/>
              </a:ext>
            </a:extLst>
          </p:cNvPr>
          <p:cNvCxnSpPr>
            <a:cxnSpLocks/>
          </p:cNvCxnSpPr>
          <p:nvPr/>
        </p:nvCxnSpPr>
        <p:spPr>
          <a:xfrm flipV="1">
            <a:off x="2290766" y="4346286"/>
            <a:ext cx="4110252" cy="427168"/>
          </a:xfrm>
          <a:prstGeom prst="line">
            <a:avLst/>
          </a:prstGeom>
          <a:ln w="3175">
            <a:solidFill>
              <a:srgbClr val="FF388C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747276A-2CEF-4F6B-B2EE-479FC25E7A6B}"/>
              </a:ext>
            </a:extLst>
          </p:cNvPr>
          <p:cNvSpPr txBox="1"/>
          <p:nvPr/>
        </p:nvSpPr>
        <p:spPr>
          <a:xfrm>
            <a:off x="1681506" y="4070007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bg-BG" sz="6600" dirty="0">
                <a:solidFill>
                  <a:srgbClr val="FF388C"/>
                </a:solidFill>
                <a:sym typeface="Webdings"/>
              </a:rPr>
              <a:t></a:t>
            </a:r>
            <a:endParaRPr lang="bg-BG" sz="6600" dirty="0">
              <a:solidFill>
                <a:srgbClr val="FF388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6549C0C-0633-4015-9C35-C0F7F5250948}"/>
              </a:ext>
            </a:extLst>
          </p:cNvPr>
          <p:cNvSpPr/>
          <p:nvPr/>
        </p:nvSpPr>
        <p:spPr>
          <a:xfrm>
            <a:off x="5485031" y="3431957"/>
            <a:ext cx="1831975" cy="1827530"/>
          </a:xfrm>
          <a:custGeom>
            <a:avLst/>
            <a:gdLst>
              <a:gd name="connsiteX0" fmla="*/ 146685 w 554355"/>
              <a:gd name="connsiteY0" fmla="*/ 49530 h 558165"/>
              <a:gd name="connsiteX1" fmla="*/ 554355 w 554355"/>
              <a:gd name="connsiteY1" fmla="*/ 0 h 558165"/>
              <a:gd name="connsiteX2" fmla="*/ 436245 w 554355"/>
              <a:gd name="connsiteY2" fmla="*/ 472440 h 558165"/>
              <a:gd name="connsiteX3" fmla="*/ 0 w 554355"/>
              <a:gd name="connsiteY3" fmla="*/ 558165 h 558165"/>
              <a:gd name="connsiteX4" fmla="*/ 146685 w 554355"/>
              <a:gd name="connsiteY4" fmla="*/ 49530 h 558165"/>
              <a:gd name="connsiteX0" fmla="*/ 0 w 2712720"/>
              <a:gd name="connsiteY0" fmla="*/ 0 h 927735"/>
              <a:gd name="connsiteX1" fmla="*/ 2712720 w 2712720"/>
              <a:gd name="connsiteY1" fmla="*/ 369570 h 927735"/>
              <a:gd name="connsiteX2" fmla="*/ 2594610 w 2712720"/>
              <a:gd name="connsiteY2" fmla="*/ 842010 h 927735"/>
              <a:gd name="connsiteX3" fmla="*/ 2158365 w 2712720"/>
              <a:gd name="connsiteY3" fmla="*/ 927735 h 927735"/>
              <a:gd name="connsiteX4" fmla="*/ 0 w 2712720"/>
              <a:gd name="connsiteY4" fmla="*/ 0 h 927735"/>
              <a:gd name="connsiteX0" fmla="*/ 0 w 2594610"/>
              <a:gd name="connsiteY0" fmla="*/ 354330 h 1282065"/>
              <a:gd name="connsiteX1" fmla="*/ 1832610 w 2594610"/>
              <a:gd name="connsiteY1" fmla="*/ 0 h 1282065"/>
              <a:gd name="connsiteX2" fmla="*/ 2594610 w 2594610"/>
              <a:gd name="connsiteY2" fmla="*/ 1196340 h 1282065"/>
              <a:gd name="connsiteX3" fmla="*/ 2158365 w 2594610"/>
              <a:gd name="connsiteY3" fmla="*/ 1282065 h 1282065"/>
              <a:gd name="connsiteX4" fmla="*/ 0 w 2594610"/>
              <a:gd name="connsiteY4" fmla="*/ 354330 h 1282065"/>
              <a:gd name="connsiteX0" fmla="*/ 1905 w 2596515"/>
              <a:gd name="connsiteY0" fmla="*/ 354330 h 1457325"/>
              <a:gd name="connsiteX1" fmla="*/ 1834515 w 2596515"/>
              <a:gd name="connsiteY1" fmla="*/ 0 h 1457325"/>
              <a:gd name="connsiteX2" fmla="*/ 2596515 w 2596515"/>
              <a:gd name="connsiteY2" fmla="*/ 1196340 h 1457325"/>
              <a:gd name="connsiteX3" fmla="*/ 0 w 2596515"/>
              <a:gd name="connsiteY3" fmla="*/ 1457325 h 1457325"/>
              <a:gd name="connsiteX4" fmla="*/ 1905 w 2596515"/>
              <a:gd name="connsiteY4" fmla="*/ 354330 h 1457325"/>
              <a:gd name="connsiteX0" fmla="*/ 1905 w 1834515"/>
              <a:gd name="connsiteY0" fmla="*/ 354330 h 1821180"/>
              <a:gd name="connsiteX1" fmla="*/ 1834515 w 1834515"/>
              <a:gd name="connsiteY1" fmla="*/ 0 h 1821180"/>
              <a:gd name="connsiteX2" fmla="*/ 1834515 w 1834515"/>
              <a:gd name="connsiteY2" fmla="*/ 1821180 h 1821180"/>
              <a:gd name="connsiteX3" fmla="*/ 0 w 1834515"/>
              <a:gd name="connsiteY3" fmla="*/ 1457325 h 1821180"/>
              <a:gd name="connsiteX4" fmla="*/ 1905 w 1834515"/>
              <a:gd name="connsiteY4" fmla="*/ 354330 h 1821180"/>
              <a:gd name="connsiteX0" fmla="*/ 1905 w 1839595"/>
              <a:gd name="connsiteY0" fmla="*/ 852170 h 2319020"/>
              <a:gd name="connsiteX1" fmla="*/ 1839595 w 1839595"/>
              <a:gd name="connsiteY1" fmla="*/ 0 h 2319020"/>
              <a:gd name="connsiteX2" fmla="*/ 1834515 w 1839595"/>
              <a:gd name="connsiteY2" fmla="*/ 2319020 h 2319020"/>
              <a:gd name="connsiteX3" fmla="*/ 0 w 1839595"/>
              <a:gd name="connsiteY3" fmla="*/ 1955165 h 2319020"/>
              <a:gd name="connsiteX4" fmla="*/ 1905 w 1839595"/>
              <a:gd name="connsiteY4" fmla="*/ 852170 h 2319020"/>
              <a:gd name="connsiteX0" fmla="*/ 1905 w 1844900"/>
              <a:gd name="connsiteY0" fmla="*/ 852170 h 1955165"/>
              <a:gd name="connsiteX1" fmla="*/ 1839595 w 1844900"/>
              <a:gd name="connsiteY1" fmla="*/ 0 h 1955165"/>
              <a:gd name="connsiteX2" fmla="*/ 1844675 w 1844900"/>
              <a:gd name="connsiteY2" fmla="*/ 1816100 h 1955165"/>
              <a:gd name="connsiteX3" fmla="*/ 0 w 1844900"/>
              <a:gd name="connsiteY3" fmla="*/ 1955165 h 1955165"/>
              <a:gd name="connsiteX4" fmla="*/ 1905 w 1844900"/>
              <a:gd name="connsiteY4" fmla="*/ 852170 h 1955165"/>
              <a:gd name="connsiteX0" fmla="*/ 0 w 1842995"/>
              <a:gd name="connsiteY0" fmla="*/ 852170 h 1816100"/>
              <a:gd name="connsiteX1" fmla="*/ 1837690 w 1842995"/>
              <a:gd name="connsiteY1" fmla="*/ 0 h 1816100"/>
              <a:gd name="connsiteX2" fmla="*/ 1842770 w 1842995"/>
              <a:gd name="connsiteY2" fmla="*/ 1816100 h 1816100"/>
              <a:gd name="connsiteX3" fmla="*/ 3175 w 1842995"/>
              <a:gd name="connsiteY3" fmla="*/ 1645285 h 1816100"/>
              <a:gd name="connsiteX4" fmla="*/ 0 w 1842995"/>
              <a:gd name="connsiteY4" fmla="*/ 852170 h 1816100"/>
              <a:gd name="connsiteX0" fmla="*/ 0 w 2452373"/>
              <a:gd name="connsiteY0" fmla="*/ 852170 h 2482850"/>
              <a:gd name="connsiteX1" fmla="*/ 1837690 w 2452373"/>
              <a:gd name="connsiteY1" fmla="*/ 0 h 2482850"/>
              <a:gd name="connsiteX2" fmla="*/ 2452370 w 2452373"/>
              <a:gd name="connsiteY2" fmla="*/ 2482850 h 2482850"/>
              <a:gd name="connsiteX3" fmla="*/ 3175 w 2452373"/>
              <a:gd name="connsiteY3" fmla="*/ 1645285 h 2482850"/>
              <a:gd name="connsiteX4" fmla="*/ 0 w 2452373"/>
              <a:gd name="connsiteY4" fmla="*/ 852170 h 2482850"/>
              <a:gd name="connsiteX0" fmla="*/ 0 w 2452370"/>
              <a:gd name="connsiteY0" fmla="*/ 852170 h 2482850"/>
              <a:gd name="connsiteX1" fmla="*/ 1837690 w 2452370"/>
              <a:gd name="connsiteY1" fmla="*/ 0 h 2482850"/>
              <a:gd name="connsiteX2" fmla="*/ 2452370 w 2452370"/>
              <a:gd name="connsiteY2" fmla="*/ 2482850 h 2482850"/>
              <a:gd name="connsiteX3" fmla="*/ 3175 w 2452370"/>
              <a:gd name="connsiteY3" fmla="*/ 1645285 h 2482850"/>
              <a:gd name="connsiteX4" fmla="*/ 0 w 2452370"/>
              <a:gd name="connsiteY4" fmla="*/ 852170 h 2482850"/>
              <a:gd name="connsiteX0" fmla="*/ 0 w 2452370"/>
              <a:gd name="connsiteY0" fmla="*/ 196850 h 1827530"/>
              <a:gd name="connsiteX1" fmla="*/ 2451100 w 2452370"/>
              <a:gd name="connsiteY1" fmla="*/ 0 h 1827530"/>
              <a:gd name="connsiteX2" fmla="*/ 2452370 w 2452370"/>
              <a:gd name="connsiteY2" fmla="*/ 1827530 h 1827530"/>
              <a:gd name="connsiteX3" fmla="*/ 3175 w 2452370"/>
              <a:gd name="connsiteY3" fmla="*/ 989965 h 1827530"/>
              <a:gd name="connsiteX4" fmla="*/ 0 w 2452370"/>
              <a:gd name="connsiteY4" fmla="*/ 196850 h 1827530"/>
              <a:gd name="connsiteX0" fmla="*/ 0 w 2452370"/>
              <a:gd name="connsiteY0" fmla="*/ 196850 h 1827530"/>
              <a:gd name="connsiteX1" fmla="*/ 2451100 w 2452370"/>
              <a:gd name="connsiteY1" fmla="*/ 0 h 1827530"/>
              <a:gd name="connsiteX2" fmla="*/ 2452370 w 2452370"/>
              <a:gd name="connsiteY2" fmla="*/ 1827530 h 1827530"/>
              <a:gd name="connsiteX3" fmla="*/ 620395 w 2452370"/>
              <a:gd name="connsiteY3" fmla="*/ 1637665 h 1827530"/>
              <a:gd name="connsiteX4" fmla="*/ 0 w 2452370"/>
              <a:gd name="connsiteY4" fmla="*/ 196850 h 1827530"/>
              <a:gd name="connsiteX0" fmla="*/ 0 w 2452370"/>
              <a:gd name="connsiteY0" fmla="*/ 196850 h 1827530"/>
              <a:gd name="connsiteX1" fmla="*/ 2451100 w 2452370"/>
              <a:gd name="connsiteY1" fmla="*/ 0 h 1827530"/>
              <a:gd name="connsiteX2" fmla="*/ 2452370 w 2452370"/>
              <a:gd name="connsiteY2" fmla="*/ 1827530 h 1827530"/>
              <a:gd name="connsiteX3" fmla="*/ 620395 w 2452370"/>
              <a:gd name="connsiteY3" fmla="*/ 1637665 h 1827530"/>
              <a:gd name="connsiteX4" fmla="*/ 0 w 2452370"/>
              <a:gd name="connsiteY4" fmla="*/ 196850 h 1827530"/>
              <a:gd name="connsiteX0" fmla="*/ 12065 w 1831975"/>
              <a:gd name="connsiteY0" fmla="*/ 478790 h 1827530"/>
              <a:gd name="connsiteX1" fmla="*/ 1830705 w 1831975"/>
              <a:gd name="connsiteY1" fmla="*/ 0 h 1827530"/>
              <a:gd name="connsiteX2" fmla="*/ 1831975 w 1831975"/>
              <a:gd name="connsiteY2" fmla="*/ 1827530 h 1827530"/>
              <a:gd name="connsiteX3" fmla="*/ 0 w 1831975"/>
              <a:gd name="connsiteY3" fmla="*/ 1637665 h 1827530"/>
              <a:gd name="connsiteX4" fmla="*/ 12065 w 1831975"/>
              <a:gd name="connsiteY4" fmla="*/ 478790 h 1827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1975" h="1827530">
                <a:moveTo>
                  <a:pt x="12065" y="478790"/>
                </a:moveTo>
                <a:lnTo>
                  <a:pt x="1830705" y="0"/>
                </a:lnTo>
                <a:cubicBezTo>
                  <a:pt x="1831128" y="609177"/>
                  <a:pt x="1831552" y="1218353"/>
                  <a:pt x="1831975" y="1827530"/>
                </a:cubicBezTo>
                <a:lnTo>
                  <a:pt x="0" y="1637665"/>
                </a:lnTo>
                <a:lnTo>
                  <a:pt x="12065" y="478790"/>
                </a:lnTo>
                <a:close/>
              </a:path>
            </a:pathLst>
          </a:custGeom>
          <a:solidFill>
            <a:srgbClr val="FF388C">
              <a:alpha val="10196"/>
            </a:srgbClr>
          </a:solidFill>
          <a:ln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BF0D8B-D49E-42F3-BD3D-B6D8E099F633}"/>
              </a:ext>
            </a:extLst>
          </p:cNvPr>
          <p:cNvGrpSpPr/>
          <p:nvPr/>
        </p:nvGrpSpPr>
        <p:grpSpPr>
          <a:xfrm>
            <a:off x="5794810" y="5120014"/>
            <a:ext cx="1517087" cy="1138264"/>
            <a:chOff x="631174" y="6187491"/>
            <a:chExt cx="1517087" cy="1138264"/>
          </a:xfrm>
        </p:grpSpPr>
        <p:sp>
          <p:nvSpPr>
            <p:cNvPr id="19" name="Text Placeholder 2">
              <a:extLst>
                <a:ext uri="{FF2B5EF4-FFF2-40B4-BE49-F238E27FC236}">
                  <a16:creationId xmlns:a16="http://schemas.microsoft.com/office/drawing/2014/main" id="{71925481-9666-4E63-9464-7C1C4A92411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31174" y="6690470"/>
              <a:ext cx="1517087" cy="63528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Асиметрични </a:t>
              </a:r>
              <a:r>
                <a:rPr lang="bg-BG" sz="1800" b="0" dirty="0" err="1">
                  <a:solidFill>
                    <a:schemeClr val="bg1"/>
                  </a:solidFill>
                </a:rPr>
                <a:t>фрустуми</a:t>
              </a:r>
              <a:endParaRPr lang="bg-BG" sz="1800" b="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93B9E0-4434-49FC-B87E-739D940DE309}"/>
                </a:ext>
              </a:extLst>
            </p:cNvPr>
            <p:cNvCxnSpPr>
              <a:cxnSpLocks/>
            </p:cNvCxnSpPr>
            <p:nvPr/>
          </p:nvCxnSpPr>
          <p:spPr>
            <a:xfrm>
              <a:off x="631174" y="6187491"/>
              <a:ext cx="0" cy="1138264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D02A7A3-FE2C-46A3-A84D-0633267711EF}"/>
              </a:ext>
            </a:extLst>
          </p:cNvPr>
          <p:cNvSpPr txBox="1"/>
          <p:nvPr/>
        </p:nvSpPr>
        <p:spPr>
          <a:xfrm>
            <a:off x="1676400" y="3167108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bg-BG" sz="6600" dirty="0">
                <a:sym typeface="Webdings"/>
              </a:rPr>
              <a:t></a:t>
            </a:r>
            <a:endParaRPr lang="bg-BG" sz="6600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E821554-2109-44D8-B47A-75BF8737E088}"/>
              </a:ext>
            </a:extLst>
          </p:cNvPr>
          <p:cNvGrpSpPr/>
          <p:nvPr/>
        </p:nvGrpSpPr>
        <p:grpSpPr>
          <a:xfrm>
            <a:off x="2145791" y="2038375"/>
            <a:ext cx="1665155" cy="1466825"/>
            <a:chOff x="631172" y="6690470"/>
            <a:chExt cx="1665155" cy="1466825"/>
          </a:xfrm>
        </p:grpSpPr>
        <p:sp>
          <p:nvSpPr>
            <p:cNvPr id="59" name="Text Placeholder 2">
              <a:extLst>
                <a:ext uri="{FF2B5EF4-FFF2-40B4-BE49-F238E27FC236}">
                  <a16:creationId xmlns:a16="http://schemas.microsoft.com/office/drawing/2014/main" id="{BA0525A5-C234-42A2-9942-F82D63BAE40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31172" y="6690470"/>
              <a:ext cx="1665155" cy="915663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Симетрично разположени камери </a:t>
              </a:r>
              <a:r>
                <a:rPr lang="bg-BG" sz="1800" b="0" dirty="0" err="1">
                  <a:solidFill>
                    <a:schemeClr val="bg1"/>
                  </a:solidFill>
                </a:rPr>
                <a:t>фрустум</a:t>
              </a:r>
              <a:endParaRPr lang="bg-BG" sz="1800" b="0" dirty="0">
                <a:solidFill>
                  <a:schemeClr val="bg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44C10C3-9211-4B38-913E-1E1B4FD193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172" y="6690472"/>
              <a:ext cx="2" cy="1466823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56658929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FA435FC-8C8D-4F87-AB56-83321B9984E9}"/>
              </a:ext>
            </a:extLst>
          </p:cNvPr>
          <p:cNvCxnSpPr>
            <a:cxnSpLocks/>
          </p:cNvCxnSpPr>
          <p:nvPr/>
        </p:nvCxnSpPr>
        <p:spPr>
          <a:xfrm>
            <a:off x="3201645" y="3810000"/>
            <a:ext cx="0" cy="1435100"/>
          </a:xfrm>
          <a:prstGeom prst="line">
            <a:avLst/>
          </a:prstGeom>
          <a:solidFill>
            <a:schemeClr val="bg1"/>
          </a:solidFill>
          <a:ln w="3175">
            <a:solidFill>
              <a:srgbClr val="FF388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AD45AA-30DA-443B-984C-F0F652887931}"/>
              </a:ext>
            </a:extLst>
          </p:cNvPr>
          <p:cNvCxnSpPr>
            <a:cxnSpLocks/>
          </p:cNvCxnSpPr>
          <p:nvPr/>
        </p:nvCxnSpPr>
        <p:spPr>
          <a:xfrm flipH="1">
            <a:off x="2438400" y="3905589"/>
            <a:ext cx="763246" cy="0"/>
          </a:xfrm>
          <a:prstGeom prst="line">
            <a:avLst/>
          </a:prstGeom>
          <a:solidFill>
            <a:schemeClr val="bg1"/>
          </a:solidFill>
          <a:ln w="3175">
            <a:solidFill>
              <a:srgbClr val="FF388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878A5CA-F8DC-4067-B331-5FC878958582}"/>
              </a:ext>
            </a:extLst>
          </p:cNvPr>
          <p:cNvCxnSpPr>
            <a:cxnSpLocks/>
          </p:cNvCxnSpPr>
          <p:nvPr/>
        </p:nvCxnSpPr>
        <p:spPr>
          <a:xfrm flipH="1">
            <a:off x="2438399" y="4793224"/>
            <a:ext cx="763246" cy="0"/>
          </a:xfrm>
          <a:prstGeom prst="line">
            <a:avLst/>
          </a:prstGeom>
          <a:solidFill>
            <a:schemeClr val="bg1"/>
          </a:solidFill>
          <a:ln w="3175">
            <a:solidFill>
              <a:srgbClr val="FF388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DBB8AD-8AF2-4825-A469-1A46F48A7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Нужни характеристики</a:t>
            </a:r>
          </a:p>
          <a:p>
            <a:pPr lvl="1"/>
            <a:r>
              <a:rPr lang="bg-BG" dirty="0"/>
              <a:t>Фокусно разстояние </a:t>
            </a:r>
            <a:r>
              <a:rPr lang="en-US" dirty="0">
                <a:solidFill>
                  <a:srgbClr val="FF388C"/>
                </a:solidFill>
              </a:rPr>
              <a:t>focus</a:t>
            </a:r>
            <a:endParaRPr lang="en-US" dirty="0"/>
          </a:p>
          <a:p>
            <a:pPr lvl="2"/>
            <a:r>
              <a:rPr lang="en-US" dirty="0"/>
              <a:t>(</a:t>
            </a:r>
            <a:r>
              <a:rPr lang="bg-BG" dirty="0"/>
              <a:t>наследено от </a:t>
            </a:r>
            <a:r>
              <a:rPr lang="en-US" dirty="0" err="1">
                <a:solidFill>
                  <a:srgbClr val="FF388C"/>
                </a:solidFill>
              </a:rPr>
              <a:t>PerspectiveCamera</a:t>
            </a:r>
            <a:r>
              <a:rPr lang="en-US" dirty="0"/>
              <a:t>)</a:t>
            </a:r>
            <a:endParaRPr lang="en-US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Разстояние между камерите </a:t>
            </a:r>
            <a:r>
              <a:rPr lang="en-US" dirty="0" err="1">
                <a:solidFill>
                  <a:srgbClr val="FF388C"/>
                </a:solidFill>
              </a:rPr>
              <a:t>eyeSep</a:t>
            </a:r>
            <a:endParaRPr lang="en-US" dirty="0">
              <a:solidFill>
                <a:srgbClr val="FF388C"/>
              </a:solidFill>
            </a:endParaRPr>
          </a:p>
          <a:p>
            <a:pPr lvl="2"/>
            <a:r>
              <a:rPr lang="en-US" dirty="0"/>
              <a:t>(</a:t>
            </a:r>
            <a:r>
              <a:rPr lang="bg-BG" dirty="0"/>
              <a:t>раздалечение на очите, </a:t>
            </a:r>
            <a:r>
              <a:rPr lang="en-US" dirty="0"/>
              <a:t>eye separation)</a:t>
            </a:r>
            <a:endParaRPr lang="bg-BG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9B96F0-5AFD-4FFF-BDCC-92BE3D340586}"/>
              </a:ext>
            </a:extLst>
          </p:cNvPr>
          <p:cNvCxnSpPr>
            <a:cxnSpLocks/>
          </p:cNvCxnSpPr>
          <p:nvPr/>
        </p:nvCxnSpPr>
        <p:spPr>
          <a:xfrm>
            <a:off x="3201645" y="3905589"/>
            <a:ext cx="4110252" cy="459903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277220-467D-4621-85F1-6CA21EEF0D3B}"/>
              </a:ext>
            </a:extLst>
          </p:cNvPr>
          <p:cNvCxnSpPr>
            <a:cxnSpLocks/>
          </p:cNvCxnSpPr>
          <p:nvPr/>
        </p:nvCxnSpPr>
        <p:spPr>
          <a:xfrm flipV="1">
            <a:off x="3201645" y="4366056"/>
            <a:ext cx="4110252" cy="427168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871206-0BAC-472D-8779-32F85FF6D715}"/>
              </a:ext>
            </a:extLst>
          </p:cNvPr>
          <p:cNvSpPr txBox="1"/>
          <p:nvPr/>
        </p:nvSpPr>
        <p:spPr>
          <a:xfrm>
            <a:off x="2592385" y="4089777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bg-BG" sz="6600" dirty="0">
                <a:sym typeface="Webdings"/>
              </a:rPr>
              <a:t></a:t>
            </a:r>
            <a:endParaRPr lang="bg-BG" sz="6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99C06F4-ED31-4999-AB42-026A8D9E988A}"/>
              </a:ext>
            </a:extLst>
          </p:cNvPr>
          <p:cNvGrpSpPr/>
          <p:nvPr/>
        </p:nvGrpSpPr>
        <p:grpSpPr>
          <a:xfrm>
            <a:off x="5528595" y="5197773"/>
            <a:ext cx="758697" cy="858395"/>
            <a:chOff x="1389562" y="6228882"/>
            <a:chExt cx="758697" cy="858395"/>
          </a:xfrm>
        </p:grpSpPr>
        <p:sp>
          <p:nvSpPr>
            <p:cNvPr id="13" name="Text Placeholder 2">
              <a:extLst>
                <a:ext uri="{FF2B5EF4-FFF2-40B4-BE49-F238E27FC236}">
                  <a16:creationId xmlns:a16="http://schemas.microsoft.com/office/drawing/2014/main" id="{9A19C3D5-9F12-4AF8-9BA0-852C4CEF527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389562" y="6690471"/>
              <a:ext cx="758697" cy="396806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800" b="0" dirty="0">
                  <a:solidFill>
                    <a:schemeClr val="bg1"/>
                  </a:solidFill>
                </a:rPr>
                <a:t>focus</a:t>
              </a:r>
              <a:endParaRPr lang="bg-BG" sz="1800" b="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A82D979-BA54-41CC-A63B-2D4E7A8DBA04}"/>
                </a:ext>
              </a:extLst>
            </p:cNvPr>
            <p:cNvCxnSpPr>
              <a:cxnSpLocks/>
            </p:cNvCxnSpPr>
            <p:nvPr/>
          </p:nvCxnSpPr>
          <p:spPr>
            <a:xfrm>
              <a:off x="1389562" y="6228882"/>
              <a:ext cx="0" cy="858395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8506260-69E0-48BE-A9F6-0CDC8947C03B}"/>
              </a:ext>
            </a:extLst>
          </p:cNvPr>
          <p:cNvSpPr txBox="1"/>
          <p:nvPr/>
        </p:nvSpPr>
        <p:spPr>
          <a:xfrm>
            <a:off x="2587279" y="3186878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bg-BG" sz="6600" dirty="0">
                <a:sym typeface="Webdings"/>
              </a:rPr>
              <a:t></a:t>
            </a:r>
            <a:endParaRPr lang="bg-BG" sz="6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78E25B-E476-4D75-856C-2C20C503AC3D}"/>
              </a:ext>
            </a:extLst>
          </p:cNvPr>
          <p:cNvCxnSpPr>
            <a:cxnSpLocks/>
          </p:cNvCxnSpPr>
          <p:nvPr/>
        </p:nvCxnSpPr>
        <p:spPr>
          <a:xfrm>
            <a:off x="3201645" y="5188629"/>
            <a:ext cx="4110252" cy="0"/>
          </a:xfrm>
          <a:prstGeom prst="line">
            <a:avLst/>
          </a:prstGeom>
          <a:ln w="3175">
            <a:solidFill>
              <a:srgbClr val="FF388C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C7B604-A541-4F27-8951-4568235D4711}"/>
              </a:ext>
            </a:extLst>
          </p:cNvPr>
          <p:cNvCxnSpPr>
            <a:cxnSpLocks/>
          </p:cNvCxnSpPr>
          <p:nvPr/>
        </p:nvCxnSpPr>
        <p:spPr>
          <a:xfrm flipV="1">
            <a:off x="2514600" y="3905589"/>
            <a:ext cx="0" cy="887635"/>
          </a:xfrm>
          <a:prstGeom prst="line">
            <a:avLst/>
          </a:prstGeom>
          <a:ln w="3175">
            <a:solidFill>
              <a:srgbClr val="FF388C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3A54BE6-97D9-40DD-8922-8DF7FA270858}"/>
              </a:ext>
            </a:extLst>
          </p:cNvPr>
          <p:cNvGrpSpPr/>
          <p:nvPr/>
        </p:nvGrpSpPr>
        <p:grpSpPr>
          <a:xfrm>
            <a:off x="1215422" y="3961744"/>
            <a:ext cx="1302226" cy="396806"/>
            <a:chOff x="1233857" y="6690471"/>
            <a:chExt cx="1302226" cy="396806"/>
          </a:xfrm>
        </p:grpSpPr>
        <p:sp>
          <p:nvSpPr>
            <p:cNvPr id="29" name="Text Placeholder 2">
              <a:extLst>
                <a:ext uri="{FF2B5EF4-FFF2-40B4-BE49-F238E27FC236}">
                  <a16:creationId xmlns:a16="http://schemas.microsoft.com/office/drawing/2014/main" id="{9553EBD3-6459-46C6-B938-D7E31D1DA14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233857" y="6690471"/>
              <a:ext cx="914401" cy="396806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800" b="0" dirty="0" err="1">
                  <a:solidFill>
                    <a:schemeClr val="bg1"/>
                  </a:solidFill>
                </a:rPr>
                <a:t>eyeSep</a:t>
              </a:r>
              <a:endParaRPr lang="bg-BG" sz="1800" b="0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ABB722E-74BE-4788-8750-303893BE7A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3858" y="7087277"/>
              <a:ext cx="1302225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7D9521-8090-4345-841F-D3494ED24EAF}"/>
              </a:ext>
            </a:extLst>
          </p:cNvPr>
          <p:cNvCxnSpPr>
            <a:cxnSpLocks/>
          </p:cNvCxnSpPr>
          <p:nvPr/>
        </p:nvCxnSpPr>
        <p:spPr>
          <a:xfrm>
            <a:off x="7315158" y="4294874"/>
            <a:ext cx="0" cy="950226"/>
          </a:xfrm>
          <a:prstGeom prst="line">
            <a:avLst/>
          </a:prstGeom>
          <a:solidFill>
            <a:schemeClr val="bg1"/>
          </a:solidFill>
          <a:ln w="3175">
            <a:solidFill>
              <a:srgbClr val="FF388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66666221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6822-F0AA-4D4E-B260-C402886A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1BD18-6A0A-4862-9CBB-A210DCF5EC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Използване на стерео камера</a:t>
            </a:r>
          </a:p>
          <a:p>
            <a:pPr lvl="1"/>
            <a:r>
              <a:rPr lang="bg-BG" dirty="0"/>
              <a:t>Не може пряко, както до момента сме ползвали</a:t>
            </a:r>
          </a:p>
          <a:p>
            <a:pPr lvl="1"/>
            <a:r>
              <a:rPr lang="bg-BG" dirty="0"/>
              <a:t>Допълнителна обработка при съчетаването на двата образа от двете камери</a:t>
            </a:r>
            <a:endParaRPr lang="en-US" dirty="0"/>
          </a:p>
          <a:p>
            <a:pPr lvl="1"/>
            <a:r>
              <a:rPr lang="bg-BG" dirty="0"/>
              <a:t>За </a:t>
            </a:r>
            <a:r>
              <a:rPr lang="bg-BG" dirty="0" err="1"/>
              <a:t>анаглифна</a:t>
            </a:r>
            <a:r>
              <a:rPr lang="bg-BG" dirty="0"/>
              <a:t> графика се ползва </a:t>
            </a:r>
            <a:r>
              <a:rPr lang="en-US" dirty="0">
                <a:solidFill>
                  <a:srgbClr val="FF388C"/>
                </a:solidFill>
              </a:rPr>
              <a:t>AnaglyphEffect.js</a:t>
            </a:r>
            <a:endParaRPr lang="bg-BG" dirty="0">
              <a:solidFill>
                <a:srgbClr val="FF38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782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287A5A-161B-4D7C-8444-0208CAF5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Анаглифна</a:t>
            </a:r>
            <a:r>
              <a:rPr lang="bg-BG" dirty="0"/>
              <a:t> графика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E3BFAD-8118-401E-A6CB-B308510083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Създаване на куб</a:t>
            </a:r>
          </a:p>
          <a:p>
            <a:pPr lvl="1"/>
            <a:r>
              <a:rPr lang="bg-BG" dirty="0"/>
              <a:t>Нова функция </a:t>
            </a:r>
            <a:r>
              <a:rPr lang="en-US" dirty="0" err="1">
                <a:solidFill>
                  <a:srgbClr val="FF388C"/>
                </a:solidFill>
              </a:rPr>
              <a:t>vaxInitAnaglyph</a:t>
            </a:r>
            <a:r>
              <a:rPr lang="bg-BG" dirty="0"/>
              <a:t> за режим с </a:t>
            </a:r>
            <a:r>
              <a:rPr lang="bg-BG" dirty="0" err="1"/>
              <a:t>анаглифна</a:t>
            </a:r>
            <a:r>
              <a:rPr lang="bg-BG" dirty="0"/>
              <a:t> графика</a:t>
            </a:r>
          </a:p>
          <a:p>
            <a:pPr lvl="1"/>
            <a:r>
              <a:rPr lang="bg-BG" dirty="0"/>
              <a:t>Вътре се инициализира </a:t>
            </a:r>
            <a:r>
              <a:rPr lang="bg-BG" dirty="0" err="1"/>
              <a:t>анаглифният</a:t>
            </a:r>
            <a:r>
              <a:rPr lang="bg-BG" dirty="0"/>
              <a:t> ефект с </a:t>
            </a:r>
            <a:r>
              <a:rPr lang="en-US" dirty="0">
                <a:solidFill>
                  <a:srgbClr val="FF388C"/>
                </a:solidFill>
              </a:rPr>
              <a:t>effect = new </a:t>
            </a:r>
            <a:r>
              <a:rPr lang="en-US" dirty="0" err="1">
                <a:solidFill>
                  <a:srgbClr val="FF388C"/>
                </a:solidFill>
              </a:rPr>
              <a:t>AnaglyphEffect</a:t>
            </a:r>
            <a:r>
              <a:rPr lang="en-US" dirty="0">
                <a:solidFill>
                  <a:srgbClr val="FF388C"/>
                </a:solidFill>
              </a:rPr>
              <a:t>( renderer )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От този момент </a:t>
            </a:r>
            <a:r>
              <a:rPr lang="bg-BG" dirty="0" err="1"/>
              <a:t>рендирането</a:t>
            </a:r>
            <a:r>
              <a:rPr lang="bg-BG" dirty="0"/>
              <a:t> няма да е през </a:t>
            </a:r>
            <a:r>
              <a:rPr lang="en-US" dirty="0">
                <a:solidFill>
                  <a:srgbClr val="FF388C"/>
                </a:solidFill>
              </a:rPr>
              <a:t>renderer</a:t>
            </a:r>
            <a:r>
              <a:rPr lang="en-US" dirty="0"/>
              <a:t>, </a:t>
            </a:r>
            <a:r>
              <a:rPr lang="bg-BG" dirty="0"/>
              <a:t>а през </a:t>
            </a:r>
            <a:r>
              <a:rPr lang="en-US" dirty="0">
                <a:solidFill>
                  <a:srgbClr val="FF388C"/>
                </a:solidFill>
              </a:rPr>
              <a:t>effect</a:t>
            </a:r>
          </a:p>
          <a:p>
            <a:pPr lvl="1"/>
            <a:r>
              <a:rPr lang="bg-BG" dirty="0"/>
              <a:t>Допълнителни промени при оразмеряването с </a:t>
            </a:r>
            <a:r>
              <a:rPr lang="en-US" dirty="0" err="1">
                <a:solidFill>
                  <a:srgbClr val="FF388C"/>
                </a:solidFill>
              </a:rPr>
              <a:t>onWindowResizeAnaglyph</a:t>
            </a:r>
            <a:r>
              <a:rPr lang="bg-BG" dirty="0"/>
              <a:t> и рисуването на кадър от анимацията </a:t>
            </a:r>
            <a:r>
              <a:rPr lang="en-US" dirty="0" err="1">
                <a:solidFill>
                  <a:srgbClr val="FF388C"/>
                </a:solidFill>
              </a:rPr>
              <a:t>frameAnaglyph</a:t>
            </a:r>
            <a:endParaRPr lang="bg-BG" dirty="0">
              <a:solidFill>
                <a:srgbClr val="FF38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88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29189C-9F9B-4C96-B336-90B4E12227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Въртящ се куб с тънки периферни цветни отсенки вляво и вдясно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FA39C2DE-7CE3-4BF8-B5A4-BF4844489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4978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9380474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75C9E4-908E-4B31-8B78-10ADFF7D0B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44" t="19955" r="12425" b="10844"/>
          <a:stretch/>
        </p:blipFill>
        <p:spPr>
          <a:xfrm>
            <a:off x="2510461" y="2430352"/>
            <a:ext cx="4123077" cy="37941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FE2F57-1651-4FCC-A2E9-3DB10520B8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Дали е </a:t>
            </a:r>
            <a:r>
              <a:rPr lang="bg-BG" dirty="0" err="1"/>
              <a:t>анаглифен</a:t>
            </a:r>
            <a:r>
              <a:rPr lang="bg-BG" dirty="0"/>
              <a:t> образът?</a:t>
            </a:r>
          </a:p>
          <a:p>
            <a:pPr lvl="1"/>
            <a:r>
              <a:rPr lang="bg-BG" dirty="0"/>
              <a:t>Гледаме контурите</a:t>
            </a:r>
          </a:p>
          <a:p>
            <a:pPr lvl="1"/>
            <a:r>
              <a:rPr lang="bg-BG" dirty="0"/>
              <a:t>Забелязва се червен и син образ на куба, които са леко отместени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9EC4FB-2C80-424F-AFEB-D08BB1799D20}"/>
              </a:ext>
            </a:extLst>
          </p:cNvPr>
          <p:cNvGrpSpPr/>
          <p:nvPr/>
        </p:nvGrpSpPr>
        <p:grpSpPr>
          <a:xfrm>
            <a:off x="6184392" y="4477347"/>
            <a:ext cx="2362200" cy="635285"/>
            <a:chOff x="-54624" y="6690470"/>
            <a:chExt cx="2202888" cy="635285"/>
          </a:xfrm>
        </p:grpSpPr>
        <p:sp>
          <p:nvSpPr>
            <p:cNvPr id="5" name="Text Placeholder 2">
              <a:extLst>
                <a:ext uri="{FF2B5EF4-FFF2-40B4-BE49-F238E27FC236}">
                  <a16:creationId xmlns:a16="http://schemas.microsoft.com/office/drawing/2014/main" id="{27828BF9-2FD2-4E9A-85ED-FBBF89D0FE8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31174" y="6690470"/>
              <a:ext cx="1517087" cy="63528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Червена сянка отдясно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FA63FF5-0317-4E89-B19F-AE51F315725E}"/>
                </a:ext>
              </a:extLst>
            </p:cNvPr>
            <p:cNvCxnSpPr>
              <a:cxnSpLocks/>
            </p:cNvCxnSpPr>
            <p:nvPr/>
          </p:nvCxnSpPr>
          <p:spPr>
            <a:xfrm>
              <a:off x="-54624" y="6690471"/>
              <a:ext cx="2202888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B778FEC-85B8-4370-AB56-D823D1A28FB1}"/>
              </a:ext>
            </a:extLst>
          </p:cNvPr>
          <p:cNvGrpSpPr/>
          <p:nvPr/>
        </p:nvGrpSpPr>
        <p:grpSpPr>
          <a:xfrm>
            <a:off x="762994" y="4477346"/>
            <a:ext cx="2383526" cy="635285"/>
            <a:chOff x="940227" y="6690470"/>
            <a:chExt cx="2222775" cy="635285"/>
          </a:xfrm>
        </p:grpSpPr>
        <p:sp>
          <p:nvSpPr>
            <p:cNvPr id="8" name="Text Placeholder 2">
              <a:extLst>
                <a:ext uri="{FF2B5EF4-FFF2-40B4-BE49-F238E27FC236}">
                  <a16:creationId xmlns:a16="http://schemas.microsoft.com/office/drawing/2014/main" id="{DE65ACE2-EB05-44F1-9CBB-88280767A41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40227" y="6690470"/>
              <a:ext cx="1208032" cy="63528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Синя сянка отляво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2A523AA-626D-411B-86AD-7536922DD5BC}"/>
                </a:ext>
              </a:extLst>
            </p:cNvPr>
            <p:cNvCxnSpPr>
              <a:cxnSpLocks/>
            </p:cNvCxnSpPr>
            <p:nvPr/>
          </p:nvCxnSpPr>
          <p:spPr>
            <a:xfrm>
              <a:off x="940227" y="6690470"/>
              <a:ext cx="2222775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67318207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F9F8D3-724C-4B33-8228-7EF663F80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 завесата</a:t>
            </a:r>
          </a:p>
          <a:p>
            <a:pPr lvl="1"/>
            <a:r>
              <a:rPr lang="bg-BG" dirty="0"/>
              <a:t>Две камери заснемат сцената от две различни точки и образите се записват в текстури</a:t>
            </a: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7E1F9060-50CF-4596-8D47-846A87BE4DFB}"/>
              </a:ext>
            </a:extLst>
          </p:cNvPr>
          <p:cNvSpPr/>
          <p:nvPr/>
        </p:nvSpPr>
        <p:spPr>
          <a:xfrm>
            <a:off x="881743" y="3592558"/>
            <a:ext cx="1107996" cy="1107996"/>
          </a:xfrm>
          <a:prstGeom prst="cube">
            <a:avLst/>
          </a:prstGeom>
          <a:solidFill>
            <a:srgbClr val="FFFF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563DFE-D93A-4FBF-B6AE-19FF20E9DAD6}"/>
              </a:ext>
            </a:extLst>
          </p:cNvPr>
          <p:cNvCxnSpPr>
            <a:cxnSpLocks/>
          </p:cNvCxnSpPr>
          <p:nvPr/>
        </p:nvCxnSpPr>
        <p:spPr>
          <a:xfrm flipH="1">
            <a:off x="1919547" y="4048985"/>
            <a:ext cx="1256993" cy="97571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AA6F9B-6EB1-4940-A3CB-BD2FB0BF0D3C}"/>
              </a:ext>
            </a:extLst>
          </p:cNvPr>
          <p:cNvGrpSpPr/>
          <p:nvPr/>
        </p:nvGrpSpPr>
        <p:grpSpPr>
          <a:xfrm>
            <a:off x="1457072" y="2119107"/>
            <a:ext cx="1169605" cy="1654227"/>
            <a:chOff x="631173" y="6690470"/>
            <a:chExt cx="1090724" cy="1654227"/>
          </a:xfrm>
        </p:grpSpPr>
        <p:sp>
          <p:nvSpPr>
            <p:cNvPr id="13" name="Text Placeholder 2">
              <a:extLst>
                <a:ext uri="{FF2B5EF4-FFF2-40B4-BE49-F238E27FC236}">
                  <a16:creationId xmlns:a16="http://schemas.microsoft.com/office/drawing/2014/main" id="{DA7986A8-5946-442E-9EE1-6D5F26AE00E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31173" y="6690470"/>
              <a:ext cx="1090724" cy="40852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3</a:t>
              </a:r>
              <a:r>
                <a:rPr lang="en-US" sz="1800" b="0" dirty="0">
                  <a:solidFill>
                    <a:schemeClr val="bg1"/>
                  </a:solidFill>
                </a:rPr>
                <a:t>D</a:t>
              </a:r>
              <a:r>
                <a:rPr lang="bg-BG" sz="1800" b="0" dirty="0">
                  <a:solidFill>
                    <a:schemeClr val="bg1"/>
                  </a:solidFill>
                </a:rPr>
                <a:t> сцена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4D43C61-31BA-4A9A-BD74-9A15217DFE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173" y="6690471"/>
              <a:ext cx="0" cy="1654226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4FE53D4-F32C-49E6-B8DE-0F69A278FA40}"/>
              </a:ext>
            </a:extLst>
          </p:cNvPr>
          <p:cNvGrpSpPr/>
          <p:nvPr/>
        </p:nvGrpSpPr>
        <p:grpSpPr>
          <a:xfrm>
            <a:off x="2019785" y="4505612"/>
            <a:ext cx="1718657" cy="1117013"/>
            <a:chOff x="-2243023" y="6221518"/>
            <a:chExt cx="1602747" cy="1117013"/>
          </a:xfrm>
        </p:grpSpPr>
        <p:sp>
          <p:nvSpPr>
            <p:cNvPr id="19" name="Text Placeholder 2">
              <a:extLst>
                <a:ext uri="{FF2B5EF4-FFF2-40B4-BE49-F238E27FC236}">
                  <a16:creationId xmlns:a16="http://schemas.microsoft.com/office/drawing/2014/main" id="{ACF9FFE5-A366-4086-BE68-9F314FA2865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-2243023" y="6703246"/>
              <a:ext cx="1602747" cy="63528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Стерео камера с две камери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44DD114-FEEB-4922-BFB1-D3CB8C48C4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647923" y="6221518"/>
              <a:ext cx="0" cy="1117013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CF78990-6C19-4118-B150-6BDE8F547569}"/>
              </a:ext>
            </a:extLst>
          </p:cNvPr>
          <p:cNvGrpSpPr/>
          <p:nvPr/>
        </p:nvGrpSpPr>
        <p:grpSpPr>
          <a:xfrm>
            <a:off x="4976258" y="3468534"/>
            <a:ext cx="1068577" cy="1430867"/>
            <a:chOff x="9629464" y="78722"/>
            <a:chExt cx="1068577" cy="1430867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C0FE5DD-A455-4878-9889-2B9EB92DCBF5}"/>
                </a:ext>
              </a:extLst>
            </p:cNvPr>
            <p:cNvSpPr/>
            <p:nvPr/>
          </p:nvSpPr>
          <p:spPr>
            <a:xfrm>
              <a:off x="9629464" y="78722"/>
              <a:ext cx="1068577" cy="609600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E7144EC7-01F2-4364-93D8-0E8E58FA1D85}"/>
                </a:ext>
              </a:extLst>
            </p:cNvPr>
            <p:cNvSpPr/>
            <p:nvPr/>
          </p:nvSpPr>
          <p:spPr>
            <a:xfrm>
              <a:off x="9949277" y="190075"/>
              <a:ext cx="428949" cy="428949"/>
            </a:xfrm>
            <a:prstGeom prst="cube">
              <a:avLst/>
            </a:prstGeom>
            <a:solidFill>
              <a:srgbClr val="FFFF00"/>
            </a:solidFill>
            <a:ln w="31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B306982-CE81-4898-B660-8CE2F6ED8FD7}"/>
                </a:ext>
              </a:extLst>
            </p:cNvPr>
            <p:cNvSpPr/>
            <p:nvPr/>
          </p:nvSpPr>
          <p:spPr>
            <a:xfrm>
              <a:off x="9629464" y="899989"/>
              <a:ext cx="1068577" cy="609600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2E9298AB-2AB6-4B9D-BCC6-C0F3CCC440FB}"/>
                </a:ext>
              </a:extLst>
            </p:cNvPr>
            <p:cNvSpPr/>
            <p:nvPr/>
          </p:nvSpPr>
          <p:spPr>
            <a:xfrm>
              <a:off x="9949277" y="1011342"/>
              <a:ext cx="428949" cy="428949"/>
            </a:xfrm>
            <a:prstGeom prst="cube">
              <a:avLst/>
            </a:prstGeom>
            <a:solidFill>
              <a:srgbClr val="FFFF00"/>
            </a:solidFill>
            <a:ln w="31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EFE942-63DD-400E-8683-CB2269C9584B}"/>
              </a:ext>
            </a:extLst>
          </p:cNvPr>
          <p:cNvCxnSpPr>
            <a:cxnSpLocks/>
          </p:cNvCxnSpPr>
          <p:nvPr/>
        </p:nvCxnSpPr>
        <p:spPr>
          <a:xfrm flipV="1">
            <a:off x="4334080" y="3884100"/>
            <a:ext cx="642178" cy="228600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5A87AA-7EE8-4C07-A713-A8A5023C8AA9}"/>
              </a:ext>
            </a:extLst>
          </p:cNvPr>
          <p:cNvCxnSpPr>
            <a:cxnSpLocks/>
          </p:cNvCxnSpPr>
          <p:nvPr/>
        </p:nvCxnSpPr>
        <p:spPr>
          <a:xfrm>
            <a:off x="4334080" y="4262337"/>
            <a:ext cx="648608" cy="203231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063F885-5959-4696-856A-3BD6891FFDCB}"/>
              </a:ext>
            </a:extLst>
          </p:cNvPr>
          <p:cNvGrpSpPr/>
          <p:nvPr/>
        </p:nvGrpSpPr>
        <p:grpSpPr>
          <a:xfrm>
            <a:off x="4499163" y="5507799"/>
            <a:ext cx="2306393" cy="630575"/>
            <a:chOff x="1260822" y="6741568"/>
            <a:chExt cx="2150845" cy="371788"/>
          </a:xfrm>
        </p:grpSpPr>
        <p:sp>
          <p:nvSpPr>
            <p:cNvPr id="34" name="Text Placeholder 2">
              <a:extLst>
                <a:ext uri="{FF2B5EF4-FFF2-40B4-BE49-F238E27FC236}">
                  <a16:creationId xmlns:a16="http://schemas.microsoft.com/office/drawing/2014/main" id="{C2313E87-4B37-482C-9978-761FDC58B1D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260822" y="6748430"/>
              <a:ext cx="1364646" cy="364926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Лява и дясна текстура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62F43E8-CE57-47EE-B9B5-4DF8C16E05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8468" y="6741568"/>
              <a:ext cx="2143199" cy="6862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50A6F5BA-A82D-45A4-952C-AC86AC5B2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trans="66000" gridSize="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5556" y="2687161"/>
            <a:ext cx="1419197" cy="13937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F2813AC-296C-462E-B5E1-514D7DAB1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trans="66000" gridSize="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5555" y="4290469"/>
            <a:ext cx="1419197" cy="139374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01447E3-8107-4BB8-9FBF-6AF1E837A69C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6044833" y="3384032"/>
            <a:ext cx="760723" cy="237950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3A396-5739-42CB-AF9E-AC6604F44027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6044833" y="4749389"/>
            <a:ext cx="760722" cy="237951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EE66F94-B976-42BD-9351-9955E83BEB8A}"/>
              </a:ext>
            </a:extLst>
          </p:cNvPr>
          <p:cNvGrpSpPr/>
          <p:nvPr/>
        </p:nvGrpSpPr>
        <p:grpSpPr>
          <a:xfrm>
            <a:off x="4090938" y="2125798"/>
            <a:ext cx="1419199" cy="1353804"/>
            <a:chOff x="1113953" y="6748429"/>
            <a:chExt cx="1323485" cy="1353804"/>
          </a:xfrm>
        </p:grpSpPr>
        <p:sp>
          <p:nvSpPr>
            <p:cNvPr id="59" name="Text Placeholder 2">
              <a:extLst>
                <a:ext uri="{FF2B5EF4-FFF2-40B4-BE49-F238E27FC236}">
                  <a16:creationId xmlns:a16="http://schemas.microsoft.com/office/drawing/2014/main" id="{7C665DE8-A97D-42A0-9236-50C49859903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953" y="6748429"/>
              <a:ext cx="1323485" cy="63528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Ляв и десен образ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9234684-EEB8-42FC-B8BA-04060A69E4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7438" y="6748430"/>
              <a:ext cx="0" cy="1353803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B15CE14-5C60-4CB1-B4ED-F8A5C8564CE9}"/>
              </a:ext>
            </a:extLst>
          </p:cNvPr>
          <p:cNvGrpSpPr/>
          <p:nvPr/>
        </p:nvGrpSpPr>
        <p:grpSpPr>
          <a:xfrm>
            <a:off x="2284788" y="2057400"/>
            <a:ext cx="2329237" cy="3154710"/>
            <a:chOff x="4292117" y="2353317"/>
            <a:chExt cx="2329237" cy="31547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18B044-EF93-4E8F-8E0D-F1C2739D9BC6}"/>
                </a:ext>
              </a:extLst>
            </p:cNvPr>
            <p:cNvSpPr txBox="1"/>
            <p:nvPr/>
          </p:nvSpPr>
          <p:spPr>
            <a:xfrm>
              <a:off x="4292117" y="2353317"/>
              <a:ext cx="2329237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>
                  <a:rot lat="0" lon="10799977" rev="0"/>
                </a:camera>
                <a:lightRig rig="threePt" dir="t"/>
              </a:scene3d>
            </a:bodyPr>
            <a:lstStyle/>
            <a:p>
              <a:r>
                <a:rPr lang="bg-BG" sz="19900" dirty="0">
                  <a:ln>
                    <a:solidFill>
                      <a:schemeClr val="tx1"/>
                    </a:solidFill>
                  </a:ln>
                  <a:noFill/>
                  <a:sym typeface="Webdings"/>
                </a:rPr>
                <a:t></a:t>
              </a:r>
              <a:endParaRPr lang="bg-BG" sz="19900" dirty="0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34B499-7B21-47B7-8D38-92C90D9C719A}"/>
                </a:ext>
              </a:extLst>
            </p:cNvPr>
            <p:cNvSpPr txBox="1"/>
            <p:nvPr/>
          </p:nvSpPr>
          <p:spPr>
            <a:xfrm>
              <a:off x="5350200" y="3653489"/>
              <a:ext cx="9144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r>
                <a:rPr lang="bg-BG" sz="6600" dirty="0">
                  <a:ln>
                    <a:solidFill>
                      <a:schemeClr val="bg1"/>
                    </a:solidFill>
                  </a:ln>
                  <a:sym typeface="Webdings"/>
                </a:rPr>
                <a:t></a:t>
              </a:r>
              <a:endParaRPr lang="bg-BG" sz="6600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9727BD4-8573-4E56-881D-F3212A9A42EE}"/>
                </a:ext>
              </a:extLst>
            </p:cNvPr>
            <p:cNvSpPr txBox="1"/>
            <p:nvPr/>
          </p:nvSpPr>
          <p:spPr>
            <a:xfrm>
              <a:off x="5183867" y="3917899"/>
              <a:ext cx="9144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r>
                <a:rPr lang="bg-BG" sz="6600" dirty="0">
                  <a:ln>
                    <a:solidFill>
                      <a:schemeClr val="bg1"/>
                    </a:solidFill>
                  </a:ln>
                  <a:sym typeface="Webdings"/>
                </a:rPr>
                <a:t></a:t>
              </a:r>
              <a:endParaRPr lang="bg-BG" sz="6600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3B85787-1657-4447-A5D3-0852FD2127C5}"/>
              </a:ext>
            </a:extLst>
          </p:cNvPr>
          <p:cNvCxnSpPr>
            <a:cxnSpLocks/>
          </p:cNvCxnSpPr>
          <p:nvPr/>
        </p:nvCxnSpPr>
        <p:spPr>
          <a:xfrm flipH="1">
            <a:off x="1843347" y="4206269"/>
            <a:ext cx="1224137" cy="0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F3EFEE82-AB16-40BD-ABFB-3F40B1455A9C}"/>
              </a:ext>
            </a:extLst>
          </p:cNvPr>
          <p:cNvGrpSpPr/>
          <p:nvPr/>
        </p:nvGrpSpPr>
        <p:grpSpPr>
          <a:xfrm>
            <a:off x="8220048" y="3384031"/>
            <a:ext cx="923951" cy="1603309"/>
            <a:chOff x="8220049" y="3384031"/>
            <a:chExt cx="714404" cy="160330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BC90970-0261-41F8-BB9F-14413BF56E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0050" y="3384031"/>
              <a:ext cx="714403" cy="1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B580D48-F752-47C8-9556-9A48D53F7E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0049" y="4987339"/>
              <a:ext cx="714404" cy="1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4373232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F04A9A-E115-48F3-9EA9-2471AF921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/>
          <a:lstStyle/>
          <a:p>
            <a:pPr lvl="1"/>
            <a:r>
              <a:rPr lang="bg-BG" dirty="0"/>
              <a:t>Ляв и десен цвят се умножава с матрици и се комбинират в </a:t>
            </a:r>
            <a:r>
              <a:rPr lang="bg-BG" dirty="0" err="1"/>
              <a:t>анаглифен</a:t>
            </a:r>
            <a:r>
              <a:rPr lang="bg-BG" dirty="0"/>
              <a:t> цвят</a:t>
            </a:r>
          </a:p>
          <a:p>
            <a:pPr lvl="1"/>
            <a:r>
              <a:rPr lang="bg-BG" dirty="0"/>
              <a:t>Това се прави с </a:t>
            </a:r>
            <a:r>
              <a:rPr lang="bg-BG" dirty="0" err="1"/>
              <a:t>шейдър</a:t>
            </a:r>
            <a:r>
              <a:rPr lang="bg-BG" dirty="0"/>
              <a:t> в </a:t>
            </a:r>
            <a:r>
              <a:rPr lang="en-US" dirty="0"/>
              <a:t>GPU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3D10C7-EBC9-4941-8A63-C4A155F04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trans="66000" gridSize="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6646" y="2724400"/>
            <a:ext cx="1419197" cy="13937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DEE1B1-A187-4145-96F5-5301E6D92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trans="66000" gridSize="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6645" y="4327708"/>
            <a:ext cx="1419197" cy="1393741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386D62-57BF-4F2A-A726-95C6873242FE}"/>
                  </a:ext>
                </a:extLst>
              </p:cNvPr>
              <p:cNvSpPr txBox="1"/>
              <p:nvPr/>
            </p:nvSpPr>
            <p:spPr>
              <a:xfrm>
                <a:off x="3701743" y="3136448"/>
                <a:ext cx="1076000" cy="569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bg-BG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a:rPr lang="bg-BG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a:rPr lang="bg-BG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a:rPr lang="bg-BG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a:rPr lang="bg-BG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a:rPr lang="bg-BG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a:rPr lang="bg-BG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386D62-57BF-4F2A-A726-95C687324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743" y="3136448"/>
                <a:ext cx="1076000" cy="5696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6F35514D-F33B-4867-BE76-09B2C89050F7}"/>
              </a:ext>
            </a:extLst>
          </p:cNvPr>
          <p:cNvSpPr/>
          <p:nvPr/>
        </p:nvSpPr>
        <p:spPr>
          <a:xfrm>
            <a:off x="3020246" y="3345070"/>
            <a:ext cx="152400" cy="152400"/>
          </a:xfrm>
          <a:prstGeom prst="rect">
            <a:avLst/>
          </a:prstGeom>
          <a:solidFill>
            <a:srgbClr val="FFFF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A91B63-256A-4406-A1EA-A8132B3E0A5C}"/>
              </a:ext>
            </a:extLst>
          </p:cNvPr>
          <p:cNvSpPr/>
          <p:nvPr/>
        </p:nvSpPr>
        <p:spPr>
          <a:xfrm>
            <a:off x="3020246" y="4948378"/>
            <a:ext cx="152400" cy="152400"/>
          </a:xfrm>
          <a:prstGeom prst="rect">
            <a:avLst/>
          </a:prstGeom>
          <a:solidFill>
            <a:srgbClr val="FFFF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5DC7BE-6BAA-473F-922A-5042044A921D}"/>
                  </a:ext>
                </a:extLst>
              </p:cNvPr>
              <p:cNvSpPr txBox="1"/>
              <p:nvPr/>
            </p:nvSpPr>
            <p:spPr>
              <a:xfrm>
                <a:off x="3701742" y="4739756"/>
                <a:ext cx="1076000" cy="569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bg-BG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a:rPr lang="bg-BG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a:rPr lang="bg-BG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a:rPr lang="bg-BG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a:rPr lang="bg-BG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a:rPr lang="bg-BG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a:rPr lang="bg-BG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5DC7BE-6BAA-473F-922A-5042044A9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742" y="4739756"/>
                <a:ext cx="1076000" cy="5696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11D9AB57-581E-4B03-92E7-456B1AD3AD30}"/>
              </a:ext>
            </a:extLst>
          </p:cNvPr>
          <p:cNvSpPr/>
          <p:nvPr/>
        </p:nvSpPr>
        <p:spPr>
          <a:xfrm>
            <a:off x="5296631" y="4948377"/>
            <a:ext cx="152400" cy="152400"/>
          </a:xfrm>
          <a:prstGeom prst="rect">
            <a:avLst/>
          </a:prstGeom>
          <a:solidFill>
            <a:srgbClr val="FFFF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FAEFEC-B50B-4F3C-AE37-2EB63893CA32}"/>
              </a:ext>
            </a:extLst>
          </p:cNvPr>
          <p:cNvSpPr/>
          <p:nvPr/>
        </p:nvSpPr>
        <p:spPr>
          <a:xfrm>
            <a:off x="6946203" y="3810117"/>
            <a:ext cx="1320711" cy="92271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0F5858-4C73-4939-AEE4-00B05588DD1F}"/>
              </a:ext>
            </a:extLst>
          </p:cNvPr>
          <p:cNvGrpSpPr/>
          <p:nvPr/>
        </p:nvGrpSpPr>
        <p:grpSpPr>
          <a:xfrm>
            <a:off x="7211790" y="3930527"/>
            <a:ext cx="739992" cy="681891"/>
            <a:chOff x="3904318" y="359110"/>
            <a:chExt cx="4484917" cy="413278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05DCEB-AA07-4C3E-9C2F-4FC18E5CA5B7}"/>
                </a:ext>
              </a:extLst>
            </p:cNvPr>
            <p:cNvSpPr/>
            <p:nvPr/>
          </p:nvSpPr>
          <p:spPr>
            <a:xfrm>
              <a:off x="5119348" y="3356727"/>
              <a:ext cx="152400" cy="1524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157BDF57-779A-465D-B069-95E3E76DF876}"/>
                </a:ext>
              </a:extLst>
            </p:cNvPr>
            <p:cNvSpPr/>
            <p:nvPr/>
          </p:nvSpPr>
          <p:spPr>
            <a:xfrm>
              <a:off x="3904318" y="362364"/>
              <a:ext cx="4126273" cy="4126273"/>
            </a:xfrm>
            <a:prstGeom prst="cube">
              <a:avLst/>
            </a:prstGeom>
            <a:solidFill>
              <a:srgbClr val="00B0F0">
                <a:alpha val="40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084C423F-DACB-49DA-ACB6-A31163FAAC10}"/>
                </a:ext>
              </a:extLst>
            </p:cNvPr>
            <p:cNvSpPr/>
            <p:nvPr/>
          </p:nvSpPr>
          <p:spPr>
            <a:xfrm>
              <a:off x="4262962" y="365618"/>
              <a:ext cx="4126273" cy="4126273"/>
            </a:xfrm>
            <a:prstGeom prst="cube">
              <a:avLst/>
            </a:prstGeom>
            <a:solidFill>
              <a:srgbClr val="FF0000">
                <a:alpha val="40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E6B8B577-ABDE-4D20-963A-96B84FC17789}"/>
                </a:ext>
              </a:extLst>
            </p:cNvPr>
            <p:cNvSpPr/>
            <p:nvPr/>
          </p:nvSpPr>
          <p:spPr>
            <a:xfrm>
              <a:off x="4262961" y="359110"/>
              <a:ext cx="3767629" cy="4132781"/>
            </a:xfrm>
            <a:prstGeom prst="cube">
              <a:avLst>
                <a:gd name="adj" fmla="val 27697"/>
              </a:avLst>
            </a:prstGeom>
            <a:solidFill>
              <a:srgbClr val="FFFF00">
                <a:alpha val="60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8716BE7-A66B-47B9-BAD9-8EE28B42B1DF}"/>
              </a:ext>
            </a:extLst>
          </p:cNvPr>
          <p:cNvSpPr/>
          <p:nvPr/>
        </p:nvSpPr>
        <p:spPr>
          <a:xfrm>
            <a:off x="5296631" y="3362979"/>
            <a:ext cx="152400" cy="152400"/>
          </a:xfrm>
          <a:prstGeom prst="rect">
            <a:avLst/>
          </a:prstGeom>
          <a:solidFill>
            <a:srgbClr val="FFFF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C6D456-B1BE-47C6-A891-95553178F3EC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2305843" y="3421270"/>
            <a:ext cx="714403" cy="1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5773BE-A495-4BA6-A320-44AC94B83D9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2305842" y="5024578"/>
            <a:ext cx="714404" cy="1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0EFEEED-7AD2-497F-A307-0C4F943C940A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172646" y="3421270"/>
            <a:ext cx="529097" cy="0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24C72D-06A1-41A9-96C7-10FFFE904C0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172646" y="5024578"/>
            <a:ext cx="529096" cy="0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679178-D5AA-4A21-860D-D672635BE508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4777742" y="5024577"/>
            <a:ext cx="518889" cy="1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A5CF73-8D34-4E39-9A62-978C39FCC9DF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4777743" y="3421270"/>
            <a:ext cx="518888" cy="17909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95104A0-04D9-4E51-AE05-1902170ADAD4}"/>
              </a:ext>
            </a:extLst>
          </p:cNvPr>
          <p:cNvCxnSpPr>
            <a:cxnSpLocks/>
          </p:cNvCxnSpPr>
          <p:nvPr/>
        </p:nvCxnSpPr>
        <p:spPr>
          <a:xfrm flipV="1">
            <a:off x="5456205" y="4347673"/>
            <a:ext cx="791368" cy="600704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849FD3-137C-4DB5-882E-61E229B6D17E}"/>
              </a:ext>
            </a:extLst>
          </p:cNvPr>
          <p:cNvCxnSpPr>
            <a:cxnSpLocks/>
          </p:cNvCxnSpPr>
          <p:nvPr/>
        </p:nvCxnSpPr>
        <p:spPr>
          <a:xfrm>
            <a:off x="5525231" y="3497469"/>
            <a:ext cx="713342" cy="697804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F9D659B-BADB-4854-AFB0-DAEF05E864CE}"/>
              </a:ext>
            </a:extLst>
          </p:cNvPr>
          <p:cNvSpPr/>
          <p:nvPr/>
        </p:nvSpPr>
        <p:spPr>
          <a:xfrm>
            <a:off x="6247573" y="4195273"/>
            <a:ext cx="152400" cy="152400"/>
          </a:xfrm>
          <a:prstGeom prst="rect">
            <a:avLst/>
          </a:prstGeom>
          <a:solidFill>
            <a:srgbClr val="FFFF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24EEF4D-4093-4EAE-BE09-FB0FDE73EDFB}"/>
              </a:ext>
            </a:extLst>
          </p:cNvPr>
          <p:cNvCxnSpPr>
            <a:cxnSpLocks/>
            <a:stCxn id="49" idx="3"/>
            <a:endCxn id="11" idx="1"/>
          </p:cNvCxnSpPr>
          <p:nvPr/>
        </p:nvCxnSpPr>
        <p:spPr>
          <a:xfrm>
            <a:off x="6399973" y="4271473"/>
            <a:ext cx="546230" cy="0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5A63B1A-E3DA-42EA-9512-B358DD2C2DAB}"/>
              </a:ext>
            </a:extLst>
          </p:cNvPr>
          <p:cNvGrpSpPr/>
          <p:nvPr/>
        </p:nvGrpSpPr>
        <p:grpSpPr>
          <a:xfrm>
            <a:off x="3096446" y="5106846"/>
            <a:ext cx="1917270" cy="1101831"/>
            <a:chOff x="-2428242" y="6236701"/>
            <a:chExt cx="1787966" cy="1101831"/>
          </a:xfrm>
        </p:grpSpPr>
        <p:sp>
          <p:nvSpPr>
            <p:cNvPr id="60" name="Text Placeholder 2">
              <a:extLst>
                <a:ext uri="{FF2B5EF4-FFF2-40B4-BE49-F238E27FC236}">
                  <a16:creationId xmlns:a16="http://schemas.microsoft.com/office/drawing/2014/main" id="{A9E60E56-94CF-43DC-81B4-B2331534F06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-2421128" y="6703246"/>
              <a:ext cx="1780852" cy="63528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Обработва се пиксел по пиксел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DADD1CE-EEF1-425B-9270-4F008D3BEF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428242" y="6236701"/>
              <a:ext cx="0" cy="1101831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78AD701-8299-44DC-ABAA-EEBD5DA1A790}"/>
              </a:ext>
            </a:extLst>
          </p:cNvPr>
          <p:cNvGrpSpPr/>
          <p:nvPr/>
        </p:nvGrpSpPr>
        <p:grpSpPr>
          <a:xfrm>
            <a:off x="2105859" y="1959377"/>
            <a:ext cx="2133883" cy="1177071"/>
            <a:chOff x="-2630246" y="6701543"/>
            <a:chExt cx="1989970" cy="1177071"/>
          </a:xfrm>
        </p:grpSpPr>
        <p:sp>
          <p:nvSpPr>
            <p:cNvPr id="64" name="Text Placeholder 2">
              <a:extLst>
                <a:ext uri="{FF2B5EF4-FFF2-40B4-BE49-F238E27FC236}">
                  <a16:creationId xmlns:a16="http://schemas.microsoft.com/office/drawing/2014/main" id="{C37A4E95-0A8B-47F3-A7B4-3CABF6C829D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-2630246" y="6703246"/>
              <a:ext cx="1989970" cy="632623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Цветови матрици за ляв и десен цвят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0EF40D8-DEB3-4BBF-8045-5436FFE76D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644936" y="6701543"/>
              <a:ext cx="0" cy="1177071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A5BE1CC-2D02-4A42-978C-989454ECE5DB}"/>
              </a:ext>
            </a:extLst>
          </p:cNvPr>
          <p:cNvGrpSpPr/>
          <p:nvPr/>
        </p:nvGrpSpPr>
        <p:grpSpPr>
          <a:xfrm>
            <a:off x="3200401" y="3547392"/>
            <a:ext cx="2172430" cy="1379562"/>
            <a:chOff x="-2418542" y="6203710"/>
            <a:chExt cx="2025917" cy="1379562"/>
          </a:xfrm>
        </p:grpSpPr>
        <p:sp>
          <p:nvSpPr>
            <p:cNvPr id="69" name="Text Placeholder 2">
              <a:extLst>
                <a:ext uri="{FF2B5EF4-FFF2-40B4-BE49-F238E27FC236}">
                  <a16:creationId xmlns:a16="http://schemas.microsoft.com/office/drawing/2014/main" id="{83E921CA-25AD-4E9C-BF7F-6C7F4451DE6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-2418542" y="6703247"/>
              <a:ext cx="2018086" cy="42066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 err="1">
                  <a:solidFill>
                    <a:schemeClr val="bg1"/>
                  </a:solidFill>
                </a:rPr>
                <a:t>Анаглифни</a:t>
              </a:r>
              <a:r>
                <a:rPr lang="bg-BG" sz="1800" b="0" dirty="0">
                  <a:solidFill>
                    <a:schemeClr val="bg1"/>
                  </a:solidFill>
                </a:rPr>
                <a:t> цветове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3E8049E-CAC4-487B-84AF-F6AFBBC792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99739" y="6203710"/>
              <a:ext cx="7114" cy="1379562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F985775-6F59-417C-8CDE-BB1BA9732FC1}"/>
              </a:ext>
            </a:extLst>
          </p:cNvPr>
          <p:cNvGrpSpPr/>
          <p:nvPr/>
        </p:nvGrpSpPr>
        <p:grpSpPr>
          <a:xfrm>
            <a:off x="6312330" y="4343400"/>
            <a:ext cx="1917270" cy="1379562"/>
            <a:chOff x="-2428242" y="5958970"/>
            <a:chExt cx="1787966" cy="1379562"/>
          </a:xfrm>
        </p:grpSpPr>
        <p:sp>
          <p:nvSpPr>
            <p:cNvPr id="73" name="Text Placeholder 2">
              <a:extLst>
                <a:ext uri="{FF2B5EF4-FFF2-40B4-BE49-F238E27FC236}">
                  <a16:creationId xmlns:a16="http://schemas.microsoft.com/office/drawing/2014/main" id="{B28C1ED9-E2FE-4E65-9227-78771A3FDF71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-2421128" y="6703246"/>
              <a:ext cx="1780852" cy="63528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Комбиниран </a:t>
              </a:r>
              <a:r>
                <a:rPr lang="bg-BG" sz="1800" b="0" dirty="0" err="1">
                  <a:solidFill>
                    <a:schemeClr val="bg1"/>
                  </a:solidFill>
                </a:rPr>
                <a:t>анаглифен</a:t>
              </a:r>
              <a:r>
                <a:rPr lang="bg-BG" sz="1800" b="0" dirty="0">
                  <a:solidFill>
                    <a:schemeClr val="bg1"/>
                  </a:solidFill>
                </a:rPr>
                <a:t> цвят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3868877-4DEB-459E-804C-2076BA21A0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428242" y="5958970"/>
              <a:ext cx="7114" cy="1379562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223EBB8-760B-47FC-980E-9D506AF5DD61}"/>
              </a:ext>
            </a:extLst>
          </p:cNvPr>
          <p:cNvGrpSpPr/>
          <p:nvPr/>
        </p:nvGrpSpPr>
        <p:grpSpPr>
          <a:xfrm>
            <a:off x="5686685" y="2242002"/>
            <a:ext cx="1928975" cy="1583269"/>
            <a:chOff x="-2439156" y="6701545"/>
            <a:chExt cx="1798881" cy="1583269"/>
          </a:xfrm>
        </p:grpSpPr>
        <p:sp>
          <p:nvSpPr>
            <p:cNvPr id="76" name="Text Placeholder 2">
              <a:extLst>
                <a:ext uri="{FF2B5EF4-FFF2-40B4-BE49-F238E27FC236}">
                  <a16:creationId xmlns:a16="http://schemas.microsoft.com/office/drawing/2014/main" id="{3506BB47-172C-43C7-A80F-1C574A3931A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-2439156" y="6703246"/>
              <a:ext cx="1798880" cy="632623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Записване на пиксел на екрана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0BE5177-6B7F-4234-8724-A3DE3038D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640276" y="6701545"/>
              <a:ext cx="1" cy="1583269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83167097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B114-356A-41E3-96F7-E4FC41E0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Проблеми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EB014-1FBE-495F-9A0E-E66F928479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Цветът на обекта е променен</a:t>
            </a:r>
          </a:p>
          <a:p>
            <a:pPr lvl="1"/>
            <a:r>
              <a:rPr lang="bg-BG" dirty="0"/>
              <a:t>При </a:t>
            </a:r>
            <a:r>
              <a:rPr lang="bg-BG" dirty="0" err="1"/>
              <a:t>анаглифната</a:t>
            </a:r>
            <a:r>
              <a:rPr lang="bg-BG" dirty="0"/>
              <a:t> графика има частична,</a:t>
            </a:r>
            <a:br>
              <a:rPr lang="bg-BG" dirty="0"/>
            </a:br>
            <a:r>
              <a:rPr lang="bg-BG" dirty="0"/>
              <a:t>а понякога и пълна промяна на цветовете</a:t>
            </a:r>
          </a:p>
          <a:p>
            <a:r>
              <a:rPr lang="bg-BG" dirty="0"/>
              <a:t>Тримерният ефект е слаб</a:t>
            </a:r>
          </a:p>
          <a:p>
            <a:pPr lvl="1"/>
            <a:r>
              <a:rPr lang="bg-BG" dirty="0"/>
              <a:t>Може би защото има само един обект?</a:t>
            </a:r>
          </a:p>
        </p:txBody>
      </p:sp>
    </p:spTree>
    <p:extLst>
      <p:ext uri="{BB962C8B-B14F-4D97-AF65-F5344CB8AC3E}">
        <p14:creationId xmlns:p14="http://schemas.microsoft.com/office/powerpoint/2010/main" val="2793915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FE152F-949D-459D-8CC1-8620F7087C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Много обекти</a:t>
            </a:r>
          </a:p>
          <a:p>
            <a:pPr lvl="1"/>
            <a:r>
              <a:rPr lang="bg-BG" dirty="0"/>
              <a:t>На различно разстояние от нас</a:t>
            </a:r>
          </a:p>
          <a:p>
            <a:pPr lvl="1"/>
            <a:r>
              <a:rPr lang="bg-BG" dirty="0"/>
              <a:t>Все още незначителен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dirty="0"/>
              <a:t>D</a:t>
            </a:r>
            <a:r>
              <a:rPr lang="bg-BG" dirty="0"/>
              <a:t> ефект</a:t>
            </a:r>
          </a:p>
        </p:txBody>
      </p:sp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433C7529-82C5-4F70-9881-7986DD3B1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4978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6724507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Дълбочина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33896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FE3775-6B10-4FA0-863C-23A55B551C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Видима отдалеченост</a:t>
            </a:r>
          </a:p>
          <a:p>
            <a:pPr lvl="1"/>
            <a:r>
              <a:rPr lang="bg-BG" dirty="0"/>
              <a:t>Зависи от големината на отместването встрани на червената и на синята сянка</a:t>
            </a:r>
          </a:p>
          <a:p>
            <a:pPr lvl="1"/>
            <a:r>
              <a:rPr lang="bg-BG" dirty="0"/>
              <a:t>Голяма видима отдалеченост изисква голямо отместване встрани</a:t>
            </a:r>
            <a:endParaRPr lang="en-US" dirty="0"/>
          </a:p>
          <a:p>
            <a:r>
              <a:rPr lang="bg-BG" dirty="0"/>
              <a:t>Решение</a:t>
            </a:r>
          </a:p>
          <a:p>
            <a:pPr lvl="1"/>
            <a:r>
              <a:rPr lang="bg-BG" dirty="0"/>
              <a:t>Контролиране на фокуса на камерата с </a:t>
            </a:r>
            <a:r>
              <a:rPr lang="en-US" dirty="0">
                <a:solidFill>
                  <a:srgbClr val="FF388C"/>
                </a:solidFill>
              </a:rPr>
              <a:t>focus</a:t>
            </a:r>
          </a:p>
        </p:txBody>
      </p:sp>
    </p:spTree>
    <p:extLst>
      <p:ext uri="{BB962C8B-B14F-4D97-AF65-F5344CB8AC3E}">
        <p14:creationId xmlns:p14="http://schemas.microsoft.com/office/powerpoint/2010/main" val="40422862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13362D-3887-4759-A835-910E99F630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Скъсен фокус</a:t>
            </a:r>
          </a:p>
          <a:p>
            <a:pPr lvl="1"/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 подразбиране е 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метра, слагаме го на 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  <a:p>
            <a:pPr lvl="1"/>
            <a:r>
              <a:rPr lang="bg-BG" dirty="0"/>
              <a:t>Значително по-видим тримерен ефект</a:t>
            </a:r>
          </a:p>
        </p:txBody>
      </p:sp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A9294D60-69ED-4F03-BE11-1CE03A322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574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8542072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E3C7-9DB7-41E5-88A8-35E41BFD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B2C07-2437-46B3-87EF-A7EB57EB18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Скачащи топки в кутия</a:t>
            </a:r>
            <a:endParaRPr lang="en-US" dirty="0"/>
          </a:p>
          <a:p>
            <a:pPr lvl="1"/>
            <a:r>
              <a:rPr lang="en-US" dirty="0">
                <a:solidFill>
                  <a:srgbClr val="FF388C"/>
                </a:solidFill>
              </a:rPr>
              <a:t>N</a:t>
            </a:r>
            <a:r>
              <a:rPr lang="en-US" dirty="0"/>
              <a:t> </a:t>
            </a:r>
            <a:r>
              <a:rPr lang="bg-BG" dirty="0"/>
              <a:t>топки с форма на додекаедри</a:t>
            </a:r>
            <a:endParaRPr lang="en-US" dirty="0"/>
          </a:p>
          <a:p>
            <a:pPr lvl="1"/>
            <a:r>
              <a:rPr lang="bg-BG" dirty="0"/>
              <a:t>Мрежеста кутия</a:t>
            </a:r>
            <a:r>
              <a:rPr lang="en-US" dirty="0"/>
              <a:t> </a:t>
            </a:r>
            <a:r>
              <a:rPr lang="bg-BG" dirty="0"/>
              <a:t>с </a:t>
            </a:r>
            <a:r>
              <a:rPr lang="en-US" dirty="0" err="1">
                <a:solidFill>
                  <a:srgbClr val="FF388C"/>
                </a:solidFill>
              </a:rPr>
              <a:t>BoxLineGeometry</a:t>
            </a:r>
            <a:endParaRPr lang="bg-BG" dirty="0"/>
          </a:p>
          <a:p>
            <a:pPr lvl="1"/>
            <a:r>
              <a:rPr lang="bg-BG" dirty="0"/>
              <a:t>Отскачат от пода</a:t>
            </a:r>
          </a:p>
          <a:p>
            <a:pPr lvl="1"/>
            <a:r>
              <a:rPr lang="bg-BG" dirty="0"/>
              <a:t>Сцената се върти интерактивно</a:t>
            </a:r>
          </a:p>
          <a:p>
            <a:pPr lvl="1"/>
            <a:r>
              <a:rPr lang="bg-BG" dirty="0"/>
              <a:t>Включена е </a:t>
            </a:r>
            <a:r>
              <a:rPr lang="bg-BG" dirty="0" err="1"/>
              <a:t>анаглифна</a:t>
            </a:r>
            <a:r>
              <a:rPr lang="bg-BG" dirty="0"/>
              <a:t> графика</a:t>
            </a:r>
          </a:p>
        </p:txBody>
      </p:sp>
    </p:spTree>
    <p:extLst>
      <p:ext uri="{BB962C8B-B14F-4D97-AF65-F5344CB8AC3E}">
        <p14:creationId xmlns:p14="http://schemas.microsoft.com/office/powerpoint/2010/main" val="2948298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9305F4-3F67-4EAA-8D5E-B2FD38FBF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Кутия, която може да се върти и в която може да се влезе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C791DADF-288E-4C61-92D7-5EAD0A3F0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574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2234388"/>
      </p:ext>
    </p:extLst>
  </p:cSld>
  <p:clrMapOvr>
    <a:masterClrMapping/>
  </p:clrMapOvr>
  <p:transition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4DD89-F76B-4275-9FA6-588F37536F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Паралаксна</a:t>
            </a:r>
            <a:r>
              <a:rPr lang="bg-BG" dirty="0"/>
              <a:t> графика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AC840-D939-4FF8-8D5C-43D394326D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1800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EB043F1-0693-410E-BFEA-4BBD84910341}"/>
              </a:ext>
            </a:extLst>
          </p:cNvPr>
          <p:cNvSpPr/>
          <p:nvPr/>
        </p:nvSpPr>
        <p:spPr>
          <a:xfrm>
            <a:off x="2834409" y="3871842"/>
            <a:ext cx="5219701" cy="1973350"/>
          </a:xfrm>
          <a:custGeom>
            <a:avLst/>
            <a:gdLst>
              <a:gd name="connsiteX0" fmla="*/ 3953164 w 5394036"/>
              <a:gd name="connsiteY0" fmla="*/ 508000 h 895927"/>
              <a:gd name="connsiteX1" fmla="*/ 0 w 5394036"/>
              <a:gd name="connsiteY1" fmla="*/ 0 h 895927"/>
              <a:gd name="connsiteX2" fmla="*/ 5394036 w 5394036"/>
              <a:gd name="connsiteY2" fmla="*/ 895927 h 895927"/>
              <a:gd name="connsiteX0" fmla="*/ 3916219 w 5394036"/>
              <a:gd name="connsiteY0" fmla="*/ 277091 h 895927"/>
              <a:gd name="connsiteX1" fmla="*/ 0 w 5394036"/>
              <a:gd name="connsiteY1" fmla="*/ 0 h 895927"/>
              <a:gd name="connsiteX2" fmla="*/ 5394036 w 5394036"/>
              <a:gd name="connsiteY2" fmla="*/ 895927 h 895927"/>
              <a:gd name="connsiteX0" fmla="*/ 3916219 w 5172364"/>
              <a:gd name="connsiteY0" fmla="*/ 277091 h 868218"/>
              <a:gd name="connsiteX1" fmla="*/ 0 w 5172364"/>
              <a:gd name="connsiteY1" fmla="*/ 0 h 868218"/>
              <a:gd name="connsiteX2" fmla="*/ 5172364 w 5172364"/>
              <a:gd name="connsiteY2" fmla="*/ 868218 h 868218"/>
              <a:gd name="connsiteX0" fmla="*/ 4414983 w 5671128"/>
              <a:gd name="connsiteY0" fmla="*/ 0 h 1006764"/>
              <a:gd name="connsiteX1" fmla="*/ 0 w 5671128"/>
              <a:gd name="connsiteY1" fmla="*/ 1006764 h 1006764"/>
              <a:gd name="connsiteX2" fmla="*/ 5671128 w 5671128"/>
              <a:gd name="connsiteY2" fmla="*/ 591127 h 1006764"/>
              <a:gd name="connsiteX0" fmla="*/ 3916220 w 5671128"/>
              <a:gd name="connsiteY0" fmla="*/ 0 h 2022764"/>
              <a:gd name="connsiteX1" fmla="*/ 0 w 5671128"/>
              <a:gd name="connsiteY1" fmla="*/ 2022764 h 2022764"/>
              <a:gd name="connsiteX2" fmla="*/ 5671128 w 5671128"/>
              <a:gd name="connsiteY2" fmla="*/ 1607127 h 2022764"/>
              <a:gd name="connsiteX0" fmla="*/ 3916220 w 5190837"/>
              <a:gd name="connsiteY0" fmla="*/ 0 h 2022764"/>
              <a:gd name="connsiteX1" fmla="*/ 0 w 5190837"/>
              <a:gd name="connsiteY1" fmla="*/ 2022764 h 2022764"/>
              <a:gd name="connsiteX2" fmla="*/ 5190837 w 5190837"/>
              <a:gd name="connsiteY2" fmla="*/ 591127 h 2022764"/>
              <a:gd name="connsiteX0" fmla="*/ 2955638 w 5190837"/>
              <a:gd name="connsiteY0" fmla="*/ 0 h 2004292"/>
              <a:gd name="connsiteX1" fmla="*/ 0 w 5190837"/>
              <a:gd name="connsiteY1" fmla="*/ 2004292 h 2004292"/>
              <a:gd name="connsiteX2" fmla="*/ 5190837 w 5190837"/>
              <a:gd name="connsiteY2" fmla="*/ 572655 h 2004292"/>
              <a:gd name="connsiteX0" fmla="*/ 2955638 w 5200074"/>
              <a:gd name="connsiteY0" fmla="*/ 0 h 2004292"/>
              <a:gd name="connsiteX1" fmla="*/ 0 w 5200074"/>
              <a:gd name="connsiteY1" fmla="*/ 2004292 h 2004292"/>
              <a:gd name="connsiteX2" fmla="*/ 5200074 w 5200074"/>
              <a:gd name="connsiteY2" fmla="*/ 489528 h 2004292"/>
              <a:gd name="connsiteX0" fmla="*/ 2937165 w 5181601"/>
              <a:gd name="connsiteY0" fmla="*/ 0 h 1958110"/>
              <a:gd name="connsiteX1" fmla="*/ 0 w 5181601"/>
              <a:gd name="connsiteY1" fmla="*/ 1958110 h 1958110"/>
              <a:gd name="connsiteX2" fmla="*/ 5181601 w 5181601"/>
              <a:gd name="connsiteY2" fmla="*/ 489528 h 1958110"/>
              <a:gd name="connsiteX0" fmla="*/ 2975265 w 5219701"/>
              <a:gd name="connsiteY0" fmla="*/ 0 h 1973350"/>
              <a:gd name="connsiteX1" fmla="*/ 0 w 5219701"/>
              <a:gd name="connsiteY1" fmla="*/ 1973350 h 1973350"/>
              <a:gd name="connsiteX2" fmla="*/ 5219701 w 5219701"/>
              <a:gd name="connsiteY2" fmla="*/ 489528 h 197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9701" h="1973350">
                <a:moveTo>
                  <a:pt x="2975265" y="0"/>
                </a:moveTo>
                <a:lnTo>
                  <a:pt x="0" y="1973350"/>
                </a:lnTo>
                <a:lnTo>
                  <a:pt x="5219701" y="489528"/>
                </a:lnTo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9000">
                <a:schemeClr val="accent1">
                  <a:tint val="44500"/>
                  <a:satMod val="160000"/>
                </a:schemeClr>
              </a:gs>
              <a:gs pos="67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  <a:ln w="6350"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B1D7E-58C5-4B2F-AA2B-2A222DAE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Паралакс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AF86D-0EC0-401E-A5B7-B40E201DBF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Паралакс</a:t>
            </a:r>
          </a:p>
          <a:p>
            <a:pPr lvl="1"/>
            <a:r>
              <a:rPr lang="bg-BG" dirty="0"/>
              <a:t>Промяна на взаимното разположение на два обекта, породено от различната гледна точка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AFC7BA-5D7B-4601-AA56-5E2FDC1539AE}"/>
              </a:ext>
            </a:extLst>
          </p:cNvPr>
          <p:cNvSpPr/>
          <p:nvPr/>
        </p:nvSpPr>
        <p:spPr>
          <a:xfrm>
            <a:off x="1905000" y="3442855"/>
            <a:ext cx="1600200" cy="2438400"/>
          </a:xfrm>
          <a:prstGeom prst="ellipse">
            <a:avLst/>
          </a:prstGeom>
          <a:noFill/>
          <a:ln w="31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Star: 32 Points 7">
            <a:extLst>
              <a:ext uri="{FF2B5EF4-FFF2-40B4-BE49-F238E27FC236}">
                <a16:creationId xmlns:a16="http://schemas.microsoft.com/office/drawing/2014/main" id="{51631D77-13A0-4048-ACE5-2E87859D2E43}"/>
              </a:ext>
            </a:extLst>
          </p:cNvPr>
          <p:cNvSpPr/>
          <p:nvPr/>
        </p:nvSpPr>
        <p:spPr>
          <a:xfrm>
            <a:off x="2349149" y="4317300"/>
            <a:ext cx="711900" cy="711900"/>
          </a:xfrm>
          <a:prstGeom prst="star32">
            <a:avLst/>
          </a:prstGeom>
          <a:solidFill>
            <a:srgbClr val="FFC000">
              <a:alpha val="50196"/>
            </a:srgbClr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825E94-7990-4157-9F24-4A561D35CC77}"/>
              </a:ext>
            </a:extLst>
          </p:cNvPr>
          <p:cNvSpPr/>
          <p:nvPr/>
        </p:nvSpPr>
        <p:spPr>
          <a:xfrm>
            <a:off x="2572665" y="5750994"/>
            <a:ext cx="264869" cy="260522"/>
          </a:xfrm>
          <a:prstGeom prst="ellips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6C821D-50C2-4C7A-A017-1968719B1DF1}"/>
              </a:ext>
            </a:extLst>
          </p:cNvPr>
          <p:cNvSpPr/>
          <p:nvPr/>
        </p:nvSpPr>
        <p:spPr>
          <a:xfrm>
            <a:off x="2580747" y="3298739"/>
            <a:ext cx="264869" cy="260522"/>
          </a:xfrm>
          <a:prstGeom prst="ellips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Star: 32 Points 8">
            <a:extLst>
              <a:ext uri="{FF2B5EF4-FFF2-40B4-BE49-F238E27FC236}">
                <a16:creationId xmlns:a16="http://schemas.microsoft.com/office/drawing/2014/main" id="{FC7716A1-5674-47C6-BA70-426874300C91}"/>
              </a:ext>
            </a:extLst>
          </p:cNvPr>
          <p:cNvSpPr/>
          <p:nvPr/>
        </p:nvSpPr>
        <p:spPr>
          <a:xfrm>
            <a:off x="5778733" y="3532559"/>
            <a:ext cx="355950" cy="355950"/>
          </a:xfrm>
          <a:prstGeom prst="star32">
            <a:avLst/>
          </a:prstGeom>
          <a:solidFill>
            <a:srgbClr val="FFC000">
              <a:alpha val="50196"/>
            </a:srgbClr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10" name="Star: 32 Points 9">
            <a:extLst>
              <a:ext uri="{FF2B5EF4-FFF2-40B4-BE49-F238E27FC236}">
                <a16:creationId xmlns:a16="http://schemas.microsoft.com/office/drawing/2014/main" id="{9D4C0836-0495-49D3-9D6A-5AD6899E39D8}"/>
              </a:ext>
            </a:extLst>
          </p:cNvPr>
          <p:cNvSpPr/>
          <p:nvPr/>
        </p:nvSpPr>
        <p:spPr>
          <a:xfrm>
            <a:off x="8061373" y="4101694"/>
            <a:ext cx="355950" cy="355950"/>
          </a:xfrm>
          <a:prstGeom prst="star32">
            <a:avLst/>
          </a:prstGeom>
          <a:solidFill>
            <a:srgbClr val="FFC000">
              <a:alpha val="50196"/>
            </a:srgbClr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9E076E-9F7A-4BB6-AA02-8AA20C62444E}"/>
              </a:ext>
            </a:extLst>
          </p:cNvPr>
          <p:cNvSpPr/>
          <p:nvPr/>
        </p:nvSpPr>
        <p:spPr>
          <a:xfrm>
            <a:off x="2844800" y="3454399"/>
            <a:ext cx="5200073" cy="794327"/>
          </a:xfrm>
          <a:custGeom>
            <a:avLst/>
            <a:gdLst>
              <a:gd name="connsiteX0" fmla="*/ 3953164 w 5394036"/>
              <a:gd name="connsiteY0" fmla="*/ 508000 h 895927"/>
              <a:gd name="connsiteX1" fmla="*/ 0 w 5394036"/>
              <a:gd name="connsiteY1" fmla="*/ 0 h 895927"/>
              <a:gd name="connsiteX2" fmla="*/ 5394036 w 5394036"/>
              <a:gd name="connsiteY2" fmla="*/ 895927 h 895927"/>
              <a:gd name="connsiteX0" fmla="*/ 3916219 w 5394036"/>
              <a:gd name="connsiteY0" fmla="*/ 277091 h 895927"/>
              <a:gd name="connsiteX1" fmla="*/ 0 w 5394036"/>
              <a:gd name="connsiteY1" fmla="*/ 0 h 895927"/>
              <a:gd name="connsiteX2" fmla="*/ 5394036 w 5394036"/>
              <a:gd name="connsiteY2" fmla="*/ 895927 h 895927"/>
              <a:gd name="connsiteX0" fmla="*/ 3916219 w 5172364"/>
              <a:gd name="connsiteY0" fmla="*/ 277091 h 868218"/>
              <a:gd name="connsiteX1" fmla="*/ 0 w 5172364"/>
              <a:gd name="connsiteY1" fmla="*/ 0 h 868218"/>
              <a:gd name="connsiteX2" fmla="*/ 5172364 w 5172364"/>
              <a:gd name="connsiteY2" fmla="*/ 868218 h 868218"/>
              <a:gd name="connsiteX0" fmla="*/ 2927928 w 5172364"/>
              <a:gd name="connsiteY0" fmla="*/ 240146 h 868218"/>
              <a:gd name="connsiteX1" fmla="*/ 0 w 5172364"/>
              <a:gd name="connsiteY1" fmla="*/ 0 h 868218"/>
              <a:gd name="connsiteX2" fmla="*/ 5172364 w 5172364"/>
              <a:gd name="connsiteY2" fmla="*/ 868218 h 868218"/>
              <a:gd name="connsiteX0" fmla="*/ 2927928 w 5200073"/>
              <a:gd name="connsiteY0" fmla="*/ 240146 h 794327"/>
              <a:gd name="connsiteX1" fmla="*/ 0 w 5200073"/>
              <a:gd name="connsiteY1" fmla="*/ 0 h 794327"/>
              <a:gd name="connsiteX2" fmla="*/ 5200073 w 5200073"/>
              <a:gd name="connsiteY2" fmla="*/ 794327 h 79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0073" h="794327">
                <a:moveTo>
                  <a:pt x="2927928" y="240146"/>
                </a:moveTo>
                <a:lnTo>
                  <a:pt x="0" y="0"/>
                </a:lnTo>
                <a:lnTo>
                  <a:pt x="5200073" y="794327"/>
                </a:lnTo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9000">
                <a:schemeClr val="accent1">
                  <a:tint val="44500"/>
                  <a:satMod val="160000"/>
                </a:schemeClr>
              </a:gs>
              <a:gs pos="67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  <a:ln w="6350"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DF8A1B3-93FA-476A-819C-A5C28C87CBCC}"/>
              </a:ext>
            </a:extLst>
          </p:cNvPr>
          <p:cNvGrpSpPr/>
          <p:nvPr/>
        </p:nvGrpSpPr>
        <p:grpSpPr>
          <a:xfrm>
            <a:off x="969866" y="3431765"/>
            <a:ext cx="1600200" cy="333465"/>
            <a:chOff x="-1519715" y="6703246"/>
            <a:chExt cx="1492280" cy="333465"/>
          </a:xfrm>
        </p:grpSpPr>
        <p:sp>
          <p:nvSpPr>
            <p:cNvPr id="14" name="Text Placeholder 2">
              <a:extLst>
                <a:ext uri="{FF2B5EF4-FFF2-40B4-BE49-F238E27FC236}">
                  <a16:creationId xmlns:a16="http://schemas.microsoft.com/office/drawing/2014/main" id="{D420AB34-B0B0-43F7-80FE-939438D58E3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-1519715" y="6703246"/>
              <a:ext cx="879437" cy="33346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Земята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EE2334F-C6B7-4BFA-ADBA-722973F455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519715" y="6703246"/>
              <a:ext cx="1492280" cy="1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D9DBD07-E39B-44D6-B496-E1121A1E2705}"/>
              </a:ext>
            </a:extLst>
          </p:cNvPr>
          <p:cNvGrpSpPr/>
          <p:nvPr/>
        </p:nvGrpSpPr>
        <p:grpSpPr>
          <a:xfrm>
            <a:off x="6134683" y="3375085"/>
            <a:ext cx="2101618" cy="724301"/>
            <a:chOff x="-2600160" y="6703246"/>
            <a:chExt cx="1959882" cy="724301"/>
          </a:xfrm>
        </p:grpSpPr>
        <p:sp>
          <p:nvSpPr>
            <p:cNvPr id="19" name="Text Placeholder 2">
              <a:extLst>
                <a:ext uri="{FF2B5EF4-FFF2-40B4-BE49-F238E27FC236}">
                  <a16:creationId xmlns:a16="http://schemas.microsoft.com/office/drawing/2014/main" id="{5A6EB856-213C-4D67-BA09-5A70A76187E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-1519715" y="6703246"/>
              <a:ext cx="879437" cy="33346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Звезди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260735-2D48-40BB-A4FD-1AE0EED727A3}"/>
                </a:ext>
              </a:extLst>
            </p:cNvPr>
            <p:cNvCxnSpPr>
              <a:cxnSpLocks/>
            </p:cNvCxnSpPr>
            <p:nvPr/>
          </p:nvCxnSpPr>
          <p:spPr>
            <a:xfrm>
              <a:off x="-2600160" y="7036711"/>
              <a:ext cx="1959882" cy="3813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749C393-1088-4448-BFAC-09CFDAD53D76}"/>
                </a:ext>
              </a:extLst>
            </p:cNvPr>
            <p:cNvCxnSpPr>
              <a:cxnSpLocks/>
            </p:cNvCxnSpPr>
            <p:nvPr/>
          </p:nvCxnSpPr>
          <p:spPr>
            <a:xfrm>
              <a:off x="-640278" y="6703247"/>
              <a:ext cx="0" cy="72430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7" name="Arc 26">
            <a:extLst>
              <a:ext uri="{FF2B5EF4-FFF2-40B4-BE49-F238E27FC236}">
                <a16:creationId xmlns:a16="http://schemas.microsoft.com/office/drawing/2014/main" id="{8322FBD7-0D29-43E5-AF51-5F77FDD1CAEC}"/>
              </a:ext>
            </a:extLst>
          </p:cNvPr>
          <p:cNvSpPr/>
          <p:nvPr/>
        </p:nvSpPr>
        <p:spPr>
          <a:xfrm>
            <a:off x="1567996" y="4762178"/>
            <a:ext cx="2271082" cy="2271082"/>
          </a:xfrm>
          <a:prstGeom prst="arc">
            <a:avLst>
              <a:gd name="adj1" fmla="val 19665315"/>
              <a:gd name="adj2" fmla="val 20624785"/>
            </a:avLst>
          </a:prstGeom>
          <a:noFill/>
          <a:ln w="6350"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1B97DDEA-BD0F-4263-AA02-3AFD118B8111}"/>
              </a:ext>
            </a:extLst>
          </p:cNvPr>
          <p:cNvSpPr/>
          <p:nvPr/>
        </p:nvSpPr>
        <p:spPr>
          <a:xfrm>
            <a:off x="1595304" y="2297430"/>
            <a:ext cx="2271082" cy="2271082"/>
          </a:xfrm>
          <a:prstGeom prst="arc">
            <a:avLst>
              <a:gd name="adj1" fmla="val 21273846"/>
              <a:gd name="adj2" fmla="val 338105"/>
            </a:avLst>
          </a:prstGeom>
          <a:noFill/>
          <a:ln w="6350"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FD69E3EE-8CD9-471A-9C5A-85A95B4BAB6D}"/>
              </a:ext>
            </a:extLst>
          </p:cNvPr>
          <p:cNvSpPr/>
          <p:nvPr/>
        </p:nvSpPr>
        <p:spPr>
          <a:xfrm>
            <a:off x="1595304" y="2297430"/>
            <a:ext cx="2271082" cy="2271082"/>
          </a:xfrm>
          <a:prstGeom prst="arc">
            <a:avLst>
              <a:gd name="adj1" fmla="val 529782"/>
              <a:gd name="adj2" fmla="val 1100567"/>
            </a:avLst>
          </a:prstGeom>
          <a:noFill/>
          <a:ln w="6350">
            <a:prstDash val="sysDot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EC1CA9-C8E6-4604-9258-730AA1DC936E}"/>
              </a:ext>
            </a:extLst>
          </p:cNvPr>
          <p:cNvGrpSpPr/>
          <p:nvPr/>
        </p:nvGrpSpPr>
        <p:grpSpPr>
          <a:xfrm>
            <a:off x="3814897" y="5453024"/>
            <a:ext cx="3591645" cy="635350"/>
            <a:chOff x="-3989698" y="6703246"/>
            <a:chExt cx="3349420" cy="635350"/>
          </a:xfrm>
        </p:grpSpPr>
        <p:sp>
          <p:nvSpPr>
            <p:cNvPr id="31" name="Text Placeholder 2">
              <a:extLst>
                <a:ext uri="{FF2B5EF4-FFF2-40B4-BE49-F238E27FC236}">
                  <a16:creationId xmlns:a16="http://schemas.microsoft.com/office/drawing/2014/main" id="{48D1F433-D033-4664-9A83-6E2AE1DE4F7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-1933496" y="6703246"/>
              <a:ext cx="1293218" cy="635350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Променлив ъгъл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03C297E-B856-4925-AA6A-79E1CF63B553}"/>
                </a:ext>
              </a:extLst>
            </p:cNvPr>
            <p:cNvCxnSpPr>
              <a:cxnSpLocks/>
            </p:cNvCxnSpPr>
            <p:nvPr/>
          </p:nvCxnSpPr>
          <p:spPr>
            <a:xfrm>
              <a:off x="-3989698" y="6707330"/>
              <a:ext cx="3349420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061821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46CDA04-1740-48AB-9160-3D25972796E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В астрономията</a:t>
                </a:r>
              </a:p>
              <a:p>
                <a:pPr lvl="1"/>
                <a:r>
                  <a:rPr lang="bg-BG" dirty="0" err="1">
                    <a:solidFill>
                      <a:srgbClr val="FF388C"/>
                    </a:solidFill>
                  </a:rPr>
                  <a:t>Паралакс</a:t>
                </a:r>
                <a:r>
                  <a:rPr lang="bg-BG" dirty="0"/>
                  <a:t> е също и ъгълът, под който земната орбита се вижда от звездата</a:t>
                </a:r>
              </a:p>
              <a:p>
                <a:pPr lvl="1"/>
                <a:r>
                  <a:rPr lang="bg-BG" dirty="0"/>
                  <a:t>С него се определя разстоянието до звезда</a:t>
                </a:r>
              </a:p>
              <a:p>
                <a:r>
                  <a:rPr lang="bg-BG" dirty="0"/>
                  <a:t>Етимология</a:t>
                </a:r>
              </a:p>
              <a:p>
                <a:pPr lvl="1"/>
                <a:r>
                  <a:rPr lang="bg-BG" dirty="0"/>
                  <a:t>От гръцки </a:t>
                </a:r>
                <a:r>
                  <a:rPr lang="el-GR" dirty="0">
                    <a:solidFill>
                      <a:srgbClr val="FF388C"/>
                    </a:solidFill>
                  </a:rPr>
                  <a:t>άλλος</a:t>
                </a:r>
                <a:r>
                  <a:rPr lang="el-GR" dirty="0"/>
                  <a:t> (</a:t>
                </a:r>
                <a:r>
                  <a:rPr lang="en-US" dirty="0" err="1"/>
                  <a:t>állos</a:t>
                </a:r>
                <a:r>
                  <a:rPr lang="bg-BG" dirty="0"/>
                  <a:t>,</a:t>
                </a:r>
                <a:r>
                  <a:rPr lang="en-US" dirty="0"/>
                  <a:t> </a:t>
                </a:r>
                <a:r>
                  <a:rPr lang="bg-BG" dirty="0"/>
                  <a:t>друг)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l-GR" dirty="0">
                    <a:solidFill>
                      <a:srgbClr val="FF388C"/>
                    </a:solidFill>
                  </a:rPr>
                  <a:t>άλλάσσω</a:t>
                </a:r>
                <a:r>
                  <a:rPr lang="el-GR" dirty="0"/>
                  <a:t> (</a:t>
                </a:r>
                <a:r>
                  <a:rPr lang="en-US" dirty="0" err="1"/>
                  <a:t>allássō</a:t>
                </a:r>
                <a:r>
                  <a:rPr lang="en-US" dirty="0"/>
                  <a:t>, </a:t>
                </a:r>
                <a:r>
                  <a:rPr lang="bg-BG" dirty="0"/>
                  <a:t>променям</a:t>
                </a:r>
                <a:r>
                  <a:rPr lang="en-US" dirty="0"/>
                  <a:t>)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>
                    <a:solidFill>
                      <a:srgbClr val="FF388C"/>
                    </a:solidFill>
                  </a:rPr>
                  <a:t>παραλλάσσω</a:t>
                </a:r>
                <a:r>
                  <a:rPr lang="el-GR" dirty="0"/>
                  <a:t> (</a:t>
                </a:r>
                <a:r>
                  <a:rPr lang="bg-BG" dirty="0"/>
                  <a:t>предизвиквам промяна</a:t>
                </a:r>
                <a:r>
                  <a:rPr lang="en-US" dirty="0"/>
                  <a:t>)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l-GR" dirty="0">
                    <a:solidFill>
                      <a:srgbClr val="FF388C"/>
                    </a:solidFill>
                  </a:rPr>
                  <a:t>παράλλαξις</a:t>
                </a:r>
                <a:r>
                  <a:rPr lang="el-GR" dirty="0"/>
                  <a:t> (</a:t>
                </a:r>
                <a:r>
                  <a:rPr lang="en-US" dirty="0" err="1"/>
                  <a:t>parállaxis</a:t>
                </a:r>
                <a:r>
                  <a:rPr lang="en-US" dirty="0"/>
                  <a:t>)</a:t>
                </a:r>
                <a:r>
                  <a:rPr lang="bg-BG" dirty="0"/>
                  <a:t> – промяна, </a:t>
                </a:r>
                <a:r>
                  <a:rPr lang="bg-BG" dirty="0" err="1"/>
                  <a:t>паралакс</a:t>
                </a:r>
                <a:endParaRPr lang="en-US" dirty="0"/>
              </a:p>
              <a:p>
                <a:pPr lvl="1"/>
                <a:r>
                  <a:rPr lang="bg-BG" dirty="0"/>
                  <a:t>От </a:t>
                </a:r>
                <a:r>
                  <a:rPr lang="bg-BG" dirty="0" err="1"/>
                  <a:t>старофренски</a:t>
                </a:r>
                <a:r>
                  <a:rPr lang="bg-BG" dirty="0"/>
                  <a:t> (о. </a:t>
                </a:r>
                <a:r>
                  <a:rPr lang="bg-BG" dirty="0">
                    <a:latin typeface="Cambria" panose="02040503050406030204" pitchFamily="18" charset="0"/>
                    <a:ea typeface="Cambria" panose="02040503050406030204" pitchFamily="18" charset="0"/>
                  </a:rPr>
                  <a:t>16</a:t>
                </a:r>
                <a:r>
                  <a:rPr lang="bg-BG" dirty="0"/>
                  <a:t> век) </a:t>
                </a:r>
                <a:r>
                  <a:rPr lang="en-US" dirty="0" err="1">
                    <a:solidFill>
                      <a:srgbClr val="FF388C"/>
                    </a:solidFill>
                  </a:rPr>
                  <a:t>parallaxe</a:t>
                </a:r>
                <a:r>
                  <a:rPr lang="bg-BG" dirty="0"/>
                  <a:t> – виждам погрешно</a:t>
                </a:r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46CDA04-1740-48AB-9160-3D25972796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 r="-134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317777"/>
      </p:ext>
    </p:extLst>
  </p:cSld>
  <p:clrMapOvr>
    <a:masterClrMapping/>
  </p:clrMapOvr>
  <p:transition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12BE74-9293-4EAD-825A-C07B3B2F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Паралаксна</a:t>
            </a:r>
            <a:r>
              <a:rPr lang="bg-BG" dirty="0"/>
              <a:t> графика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36C369-82D6-40A6-B4A8-F0113BEEB1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Действаме аналогично на </a:t>
            </a:r>
            <a:r>
              <a:rPr lang="bg-BG" dirty="0" err="1"/>
              <a:t>анаглифната</a:t>
            </a:r>
            <a:endParaRPr lang="bg-BG" dirty="0"/>
          </a:p>
          <a:p>
            <a:pPr lvl="1"/>
            <a:r>
              <a:rPr lang="bg-BG" dirty="0"/>
              <a:t>Използваме </a:t>
            </a:r>
            <a:r>
              <a:rPr lang="en-US" dirty="0">
                <a:solidFill>
                  <a:srgbClr val="FF388C"/>
                </a:solidFill>
              </a:rPr>
              <a:t>StereoEffect.js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Добавяме инициализация чрез </a:t>
            </a:r>
            <a:r>
              <a:rPr lang="en-US" dirty="0" err="1">
                <a:solidFill>
                  <a:srgbClr val="FF388C"/>
                </a:solidFill>
              </a:rPr>
              <a:t>vaxInitParallax</a:t>
            </a:r>
            <a:r>
              <a:rPr lang="bg-BG" dirty="0"/>
              <a:t> с параметър за разстояние между очите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Реакцията на оразмеряването на прозореца запазваме като </a:t>
            </a:r>
            <a:r>
              <a:rPr lang="bg-BG" dirty="0" err="1"/>
              <a:t>анаглифната</a:t>
            </a:r>
            <a:endParaRPr lang="bg-BG" dirty="0"/>
          </a:p>
          <a:p>
            <a:pPr lvl="1"/>
            <a:r>
              <a:rPr lang="bg-BG" dirty="0"/>
              <a:t>Анимационният цикъл също запазваме като </a:t>
            </a:r>
            <a:r>
              <a:rPr lang="bg-BG" dirty="0" err="1"/>
              <a:t>анаглифния</a:t>
            </a:r>
            <a:endParaRPr lang="bg-BG" dirty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0618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D583032-40E8-4200-8C57-B4779C2A80E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Куб с </a:t>
                </a:r>
                <a:r>
                  <a:rPr lang="bg-BG" dirty="0" err="1"/>
                  <a:t>паралаксна</a:t>
                </a:r>
                <a:r>
                  <a:rPr lang="bg-BG" dirty="0"/>
                  <a:t> графика</a:t>
                </a:r>
                <a:endParaRPr lang="en-US" dirty="0"/>
              </a:p>
              <a:p>
                <a:pPr lvl="1"/>
                <a:r>
                  <a:rPr lang="bg-BG" dirty="0"/>
                  <a:t>Както се очаква, трудно се улавя </a:t>
                </a:r>
                <a14:m>
                  <m:oMath xmlns:m="http://schemas.openxmlformats.org/officeDocument/2006/math">
                    <m:r>
                      <a:rPr lang="bg-BG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ефект</a:t>
                </a:r>
              </a:p>
              <a:p>
                <a:pPr lvl="1"/>
                <a:r>
                  <a:rPr lang="bg-BG" dirty="0"/>
                  <a:t>Има ли </a:t>
                </a:r>
                <a:r>
                  <a:rPr lang="bg-BG" dirty="0" err="1"/>
                  <a:t>паралакс</a:t>
                </a:r>
                <a:r>
                  <a:rPr lang="bg-BG" dirty="0"/>
                  <a:t> – разлика между образите?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D583032-40E8-4200-8C57-B4779C2A80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hlinkClick r:id="rId3" action="ppaction://hlinkfile"/>
            <a:extLst>
              <a:ext uri="{FF2B5EF4-FFF2-40B4-BE49-F238E27FC236}">
                <a16:creationId xmlns:a16="http://schemas.microsoft.com/office/drawing/2014/main" id="{C5C5C195-0F94-4789-B115-8044B09CB0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84" b="17275"/>
          <a:stretch/>
        </p:blipFill>
        <p:spPr>
          <a:xfrm>
            <a:off x="914400" y="2202180"/>
            <a:ext cx="7162800" cy="32842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9374459"/>
      </p:ext>
    </p:extLst>
  </p:cSld>
  <p:clrMapOvr>
    <a:masterClrMapping/>
  </p:clrMapOvr>
  <p:transition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E66A79-4AF6-4113-A0D3-96CD918EF1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Нека долепим долната половина от левия куб към горната половина от десния</a:t>
            </a:r>
          </a:p>
          <a:p>
            <a:pPr lvl="1"/>
            <a:r>
              <a:rPr lang="bg-BG" dirty="0"/>
              <a:t>Има минимална разлика, очаквана за право гледане (ляво око – ляв образ, дясно – десен)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E2535C5-880E-44D5-9214-C0A95E369C86}"/>
              </a:ext>
            </a:extLst>
          </p:cNvPr>
          <p:cNvGrpSpPr/>
          <p:nvPr/>
        </p:nvGrpSpPr>
        <p:grpSpPr>
          <a:xfrm>
            <a:off x="5047167" y="2309567"/>
            <a:ext cx="3505504" cy="3228751"/>
            <a:chOff x="4800601" y="76200"/>
            <a:chExt cx="3287559" cy="3028007"/>
          </a:xfrm>
        </p:grpSpPr>
        <p:pic>
          <p:nvPicPr>
            <p:cNvPr id="21" name="Picture 20">
              <a:hlinkClick r:id="rId2" action="ppaction://hlinkfile"/>
              <a:extLst>
                <a:ext uri="{FF2B5EF4-FFF2-40B4-BE49-F238E27FC236}">
                  <a16:creationId xmlns:a16="http://schemas.microsoft.com/office/drawing/2014/main" id="{A5DDE7CE-A19F-4BB3-9DF8-176DB78229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11560" y="1549275"/>
              <a:ext cx="3276600" cy="155493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5" name="Picture 34">
              <a:hlinkClick r:id="rId2" action="ppaction://hlinkfile"/>
              <a:extLst>
                <a:ext uri="{FF2B5EF4-FFF2-40B4-BE49-F238E27FC236}">
                  <a16:creationId xmlns:a16="http://schemas.microsoft.com/office/drawing/2014/main" id="{0F297469-89A2-44A7-970A-9BA9E8A54D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00601" y="76200"/>
              <a:ext cx="3276600" cy="147307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2AA2247B-59A7-4FE9-B6C2-C057C3289E7D}"/>
              </a:ext>
            </a:extLst>
          </p:cNvPr>
          <p:cNvSpPr/>
          <p:nvPr/>
        </p:nvSpPr>
        <p:spPr>
          <a:xfrm>
            <a:off x="4937760" y="3753793"/>
            <a:ext cx="347898" cy="347898"/>
          </a:xfrm>
          <a:prstGeom prst="ellipse">
            <a:avLst/>
          </a:prstGeom>
          <a:noFill/>
          <a:ln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7D72A2-0075-4696-AA67-280EB12B04A5}"/>
              </a:ext>
            </a:extLst>
          </p:cNvPr>
          <p:cNvSpPr/>
          <p:nvPr/>
        </p:nvSpPr>
        <p:spPr>
          <a:xfrm>
            <a:off x="6059596" y="3749994"/>
            <a:ext cx="347898" cy="347898"/>
          </a:xfrm>
          <a:prstGeom prst="ellipse">
            <a:avLst/>
          </a:prstGeom>
          <a:noFill/>
          <a:ln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B8B241-3DDB-4CFC-863A-4971345B0E73}"/>
              </a:ext>
            </a:extLst>
          </p:cNvPr>
          <p:cNvSpPr/>
          <p:nvPr/>
        </p:nvSpPr>
        <p:spPr>
          <a:xfrm>
            <a:off x="8285028" y="3749994"/>
            <a:ext cx="347898" cy="347898"/>
          </a:xfrm>
          <a:prstGeom prst="ellipse">
            <a:avLst/>
          </a:prstGeom>
          <a:noFill/>
          <a:ln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82BFB3-ECD5-48F6-BFFA-87EAFE028096}"/>
              </a:ext>
            </a:extLst>
          </p:cNvPr>
          <p:cNvGrpSpPr/>
          <p:nvPr/>
        </p:nvGrpSpPr>
        <p:grpSpPr>
          <a:xfrm>
            <a:off x="7506118" y="4046944"/>
            <a:ext cx="1296173" cy="2092251"/>
            <a:chOff x="-1849035" y="5217792"/>
            <a:chExt cx="1208757" cy="2092251"/>
          </a:xfrm>
        </p:grpSpPr>
        <p:sp>
          <p:nvSpPr>
            <p:cNvPr id="23" name="Text Placeholder 2">
              <a:extLst>
                <a:ext uri="{FF2B5EF4-FFF2-40B4-BE49-F238E27FC236}">
                  <a16:creationId xmlns:a16="http://schemas.microsoft.com/office/drawing/2014/main" id="{C2923D08-EBEA-45EF-A8A0-A399C45ACB0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-1849035" y="6703246"/>
              <a:ext cx="1208755" cy="606797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Подравнен ръб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3E0FC3A-3FB3-4405-8970-CAF79FF8E0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640278" y="5405043"/>
              <a:ext cx="0" cy="1298204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2299E7-3214-45D0-AF06-44CCAD9878CF}"/>
                </a:ext>
              </a:extLst>
            </p:cNvPr>
            <p:cNvCxnSpPr>
              <a:cxnSpLocks/>
              <a:endCxn id="20" idx="5"/>
            </p:cNvCxnSpPr>
            <p:nvPr/>
          </p:nvCxnSpPr>
          <p:spPr>
            <a:xfrm flipH="1" flipV="1">
              <a:off x="-845733" y="5217792"/>
              <a:ext cx="205454" cy="187252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8196139-6C0B-4A33-A494-7DCC16824548}"/>
              </a:ext>
            </a:extLst>
          </p:cNvPr>
          <p:cNvGrpSpPr/>
          <p:nvPr/>
        </p:nvGrpSpPr>
        <p:grpSpPr>
          <a:xfrm>
            <a:off x="3665591" y="3923943"/>
            <a:ext cx="1053262" cy="2201950"/>
            <a:chOff x="-1622507" y="5108093"/>
            <a:chExt cx="982229" cy="2201950"/>
          </a:xfrm>
        </p:grpSpPr>
        <p:sp>
          <p:nvSpPr>
            <p:cNvPr id="28" name="Text Placeholder 2">
              <a:extLst>
                <a:ext uri="{FF2B5EF4-FFF2-40B4-BE49-F238E27FC236}">
                  <a16:creationId xmlns:a16="http://schemas.microsoft.com/office/drawing/2014/main" id="{46148043-B173-4FB6-8799-49E2EA72E0C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-1622507" y="6703246"/>
              <a:ext cx="982229" cy="606797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Малки разлики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37051D4-0D75-4A57-9D63-3BFCDBA0C9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640278" y="5108093"/>
              <a:ext cx="0" cy="1595155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8DA8F3-383A-49E4-954A-357BBB182649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252720" y="3923943"/>
            <a:ext cx="806876" cy="3799"/>
          </a:xfrm>
          <a:prstGeom prst="line">
            <a:avLst/>
          </a:prstGeom>
          <a:noFill/>
          <a:ln w="3175">
            <a:solidFill>
              <a:srgbClr val="FF388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A8C79E1-BF10-4427-B964-E9D9786161C4}"/>
              </a:ext>
            </a:extLst>
          </p:cNvPr>
          <p:cNvCxnSpPr>
            <a:cxnSpLocks/>
            <a:stCxn id="18" idx="2"/>
          </p:cNvCxnSpPr>
          <p:nvPr/>
        </p:nvCxnSpPr>
        <p:spPr>
          <a:xfrm flipH="1" flipV="1">
            <a:off x="4717864" y="3923944"/>
            <a:ext cx="219896" cy="3798"/>
          </a:xfrm>
          <a:prstGeom prst="line">
            <a:avLst/>
          </a:prstGeom>
          <a:noFill/>
          <a:ln w="3175">
            <a:solidFill>
              <a:srgbClr val="FF388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11F56A4-9270-4A71-910E-BD705AF14AFD}"/>
              </a:ext>
            </a:extLst>
          </p:cNvPr>
          <p:cNvGrpSpPr/>
          <p:nvPr/>
        </p:nvGrpSpPr>
        <p:grpSpPr>
          <a:xfrm>
            <a:off x="815304" y="2668534"/>
            <a:ext cx="3498041" cy="1898416"/>
            <a:chOff x="2592084" y="2242437"/>
            <a:chExt cx="7315200" cy="3970020"/>
          </a:xfrm>
        </p:grpSpPr>
        <p:pic>
          <p:nvPicPr>
            <p:cNvPr id="38" name="Picture 37">
              <a:hlinkClick r:id="rId2" action="ppaction://hlinkfile"/>
              <a:extLst>
                <a:ext uri="{FF2B5EF4-FFF2-40B4-BE49-F238E27FC236}">
                  <a16:creationId xmlns:a16="http://schemas.microsoft.com/office/drawing/2014/main" id="{E7FB8BAA-8640-4304-BAA6-2F0939901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92084" y="2242437"/>
              <a:ext cx="7315200" cy="39700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0E9959F-2F1D-43EE-9708-C4B9F8046998}"/>
                </a:ext>
              </a:extLst>
            </p:cNvPr>
            <p:cNvSpPr/>
            <p:nvPr/>
          </p:nvSpPr>
          <p:spPr>
            <a:xfrm>
              <a:off x="3362684" y="4383657"/>
              <a:ext cx="1896400" cy="875262"/>
            </a:xfrm>
            <a:prstGeom prst="rect">
              <a:avLst/>
            </a:prstGeom>
            <a:noFill/>
            <a:ln w="19050">
              <a:solidFill>
                <a:srgbClr val="FF38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55639DA-96D7-4BC7-A784-261F2288CEC8}"/>
                </a:ext>
              </a:extLst>
            </p:cNvPr>
            <p:cNvSpPr/>
            <p:nvPr/>
          </p:nvSpPr>
          <p:spPr>
            <a:xfrm>
              <a:off x="7267718" y="3508395"/>
              <a:ext cx="1896400" cy="875262"/>
            </a:xfrm>
            <a:prstGeom prst="rect">
              <a:avLst/>
            </a:prstGeom>
            <a:noFill/>
            <a:ln w="19050">
              <a:solidFill>
                <a:srgbClr val="FF38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1113042487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Дълбочина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Дълбочина на изображение</a:t>
            </a:r>
          </a:p>
          <a:p>
            <a:pPr lvl="1"/>
            <a:r>
              <a:rPr lang="bg-BG" dirty="0"/>
              <a:t>Отдалеченост от гледната точка</a:t>
            </a:r>
          </a:p>
          <a:p>
            <a:pPr lvl="1"/>
            <a:r>
              <a:rPr lang="bg-BG" dirty="0"/>
              <a:t>Изчислява се заедно с проекцията</a:t>
            </a:r>
          </a:p>
          <a:p>
            <a:r>
              <a:rPr lang="bg-BG" dirty="0" err="1"/>
              <a:t>Храктеристики</a:t>
            </a:r>
            <a:endParaRPr lang="bg-BG" dirty="0"/>
          </a:p>
          <a:p>
            <a:pPr lvl="1"/>
            <a:r>
              <a:rPr lang="bg-BG" dirty="0">
                <a:solidFill>
                  <a:srgbClr val="FF388C"/>
                </a:solidFill>
              </a:rPr>
              <a:t>Обхват</a:t>
            </a:r>
            <a:r>
              <a:rPr lang="bg-BG" dirty="0"/>
              <a:t> – максималната разлика в дълбочината, която може да се представи</a:t>
            </a:r>
          </a:p>
          <a:p>
            <a:pPr lvl="1"/>
            <a:r>
              <a:rPr lang="bg-BG" dirty="0">
                <a:solidFill>
                  <a:srgbClr val="FF388C"/>
                </a:solidFill>
              </a:rPr>
              <a:t>Чувствителност</a:t>
            </a:r>
            <a:r>
              <a:rPr lang="bg-BG" dirty="0"/>
              <a:t> – минималната разлика в дълбочината, която може да се представи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787990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FE89AB-D916-4E01-9B72-D62FBBD1CD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Повече обекти</a:t>
            </a:r>
          </a:p>
          <a:p>
            <a:pPr lvl="1"/>
            <a:r>
              <a:rPr lang="bg-BG" dirty="0"/>
              <a:t>Повече обекти на различни разстояния</a:t>
            </a:r>
            <a:endParaRPr lang="en-US" dirty="0"/>
          </a:p>
          <a:p>
            <a:pPr lvl="1"/>
            <a:r>
              <a:rPr lang="bg-BG" dirty="0"/>
              <a:t>Напомняне: за право гледане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32847C1D-E29C-4B68-ABF6-C231F6519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574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2960170"/>
      </p:ext>
    </p:extLst>
  </p:cSld>
  <p:clrMapOvr>
    <a:masterClrMapping/>
  </p:clrMapOvr>
  <p:transition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53179C5-82BA-4CC6-8466-31F5345CDC1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Право или кръстосано гледане?</a:t>
                </a:r>
              </a:p>
              <a:p>
                <a:pPr lvl="1"/>
                <a:r>
                  <a:rPr lang="bg-BG" dirty="0"/>
                  <a:t>За някои хора правото е по-лесно</a:t>
                </a:r>
              </a:p>
              <a:p>
                <a:pPr lvl="1"/>
                <a:r>
                  <a:rPr lang="bg-BG" dirty="0"/>
                  <a:t>За други – кръстосаното е по-лесно</a:t>
                </a:r>
              </a:p>
              <a:p>
                <a:r>
                  <a:rPr lang="bg-BG" dirty="0"/>
                  <a:t>Задача</a:t>
                </a:r>
              </a:p>
              <a:p>
                <a:pPr lvl="1"/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Пример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0810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е </a:t>
                </a:r>
                <a:r>
                  <a:rPr lang="bg-BG" dirty="0"/>
                  <a:t>за право гледане, но ако се гледа кръстосано, малките обекти изглеждат по-близо от големите</a:t>
                </a:r>
              </a:p>
              <a:p>
                <a:pPr lvl="1"/>
                <a:r>
                  <a:rPr lang="bg-BG" dirty="0"/>
                  <a:t>За кръстосано гледане разменяме ляв и десен образ чрез обръщане на разстоянието между очите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53179C5-82BA-4CC6-8466-31F5345CDC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 r="-74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418079"/>
      </p:ext>
    </p:extLst>
  </p:cSld>
  <p:clrMapOvr>
    <a:masterClrMapping/>
  </p:clrMapOvr>
  <p:transition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B4E6192-CBAE-44EE-86F5-07D44336E62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Разстоянието между очите 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bg-BG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bg-BG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Ляв и десен образ си сменят местата</a:t>
                </a:r>
              </a:p>
              <a:p>
                <a:pPr lvl="1"/>
                <a:r>
                  <a:rPr lang="bg-BG" dirty="0"/>
                  <a:t>Подходящо за кръстосано гледане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B4E6192-CBAE-44EE-86F5-07D44336E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hlinkClick r:id="rId3" action="ppaction://hlinkfile"/>
            <a:extLst>
              <a:ext uri="{FF2B5EF4-FFF2-40B4-BE49-F238E27FC236}">
                <a16:creationId xmlns:a16="http://schemas.microsoft.com/office/drawing/2014/main" id="{1AEF60C5-D94E-4110-B400-9E221982A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04978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3518406"/>
      </p:ext>
    </p:extLst>
  </p:cSld>
  <p:clrMapOvr>
    <a:masterClrMapping/>
  </p:clrMapOvr>
  <p:transition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0" dirty="0"/>
              <a:t>Въпроси и коментари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802296" y="3657600"/>
            <a:ext cx="7341704" cy="2971800"/>
          </a:xfrm>
        </p:spPr>
        <p:txBody>
          <a:bodyPr/>
          <a:lstStyle/>
          <a:p>
            <a:pPr marL="0" indent="0">
              <a:buNone/>
            </a:pPr>
            <a:r>
              <a:rPr lang="bg-BG" sz="2800" dirty="0"/>
              <a:t>Свършихме по-рано, защото сега би следвал</a:t>
            </a:r>
            <a:br>
              <a:rPr lang="bg-BG" sz="2800" dirty="0"/>
            </a:br>
            <a:r>
              <a:rPr lang="bg-BG" sz="2800" dirty="0"/>
              <a:t>Тест №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bg-BG" sz="2800" dirty="0"/>
              <a:t>, който е отложен за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13</a:t>
            </a:r>
            <a:r>
              <a:rPr lang="bg-BG" sz="2800" dirty="0">
                <a:latin typeface="Cambria" panose="02040503050406030204" pitchFamily="18" charset="0"/>
                <a:ea typeface="Cambria" panose="02040503050406030204" pitchFamily="18" charset="0"/>
              </a:rPr>
              <a:t>.04</a:t>
            </a:r>
            <a:r>
              <a:rPr lang="bg-BG" sz="2800" dirty="0"/>
              <a:t> от </a:t>
            </a:r>
            <a:r>
              <a:rPr lang="bg-BG" sz="2800" dirty="0">
                <a:latin typeface="Cambria" panose="02040503050406030204" pitchFamily="18" charset="0"/>
                <a:ea typeface="Cambria" panose="02040503050406030204" pitchFamily="18" charset="0"/>
              </a:rPr>
              <a:t>8:00</a:t>
            </a:r>
          </a:p>
        </p:txBody>
      </p:sp>
    </p:spTree>
    <p:extLst>
      <p:ext uri="{BB962C8B-B14F-4D97-AF65-F5344CB8AC3E}">
        <p14:creationId xmlns:p14="http://schemas.microsoft.com/office/powerpoint/2010/main" val="39012284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0" dirty="0"/>
              <a:t>Край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5687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5400000">
            <a:off x="3468576" y="2336915"/>
            <a:ext cx="3748085" cy="3798662"/>
          </a:xfrm>
          <a:prstGeom prst="triangle">
            <a:avLst>
              <a:gd name="adj" fmla="val 48182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6934198" y="3462671"/>
            <a:ext cx="1253735" cy="11413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10800000" rev="0"/>
              </a:camera>
              <a:lightRig rig="threePt" dir="t"/>
            </a:scene3d>
          </a:bodyPr>
          <a:lstStyle/>
          <a:p>
            <a:r>
              <a:rPr lang="bg-BG" sz="6600" dirty="0">
                <a:solidFill>
                  <a:schemeClr val="accent1"/>
                </a:solidFill>
                <a:sym typeface="Webdings"/>
              </a:rPr>
              <a:t></a:t>
            </a:r>
            <a:endParaRPr lang="bg-BG" sz="6600" dirty="0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43288" y="2719388"/>
            <a:ext cx="3817784" cy="1454215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48050" y="3052763"/>
            <a:ext cx="3813022" cy="1120841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443288" y="3390900"/>
            <a:ext cx="3817784" cy="782704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95550" y="3619500"/>
            <a:ext cx="4765522" cy="554105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000500" y="4173603"/>
            <a:ext cx="3260571" cy="193610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466975" y="4024313"/>
            <a:ext cx="4794097" cy="149293"/>
          </a:xfrm>
          <a:prstGeom prst="straightConnector1">
            <a:avLst/>
          </a:prstGeom>
          <a:ln>
            <a:solidFill>
              <a:srgbClr val="FF388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443288" y="2362200"/>
            <a:ext cx="3817784" cy="1811403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130991" y="4350139"/>
            <a:ext cx="863382" cy="1606592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ectangle 16"/>
          <p:cNvSpPr/>
          <p:nvPr/>
        </p:nvSpPr>
        <p:spPr>
          <a:xfrm>
            <a:off x="2213196" y="2252134"/>
            <a:ext cx="1223728" cy="1141975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Oval 17"/>
          <p:cNvSpPr/>
          <p:nvPr/>
        </p:nvSpPr>
        <p:spPr>
          <a:xfrm>
            <a:off x="1295400" y="3208161"/>
            <a:ext cx="1223728" cy="1141975"/>
          </a:xfrm>
          <a:prstGeom prst="ellips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000500" y="4173605"/>
            <a:ext cx="3231892" cy="817495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000500" y="4183049"/>
            <a:ext cx="3231892" cy="1374789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000500" y="4173488"/>
            <a:ext cx="3231892" cy="498525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000500" y="4183048"/>
            <a:ext cx="3231892" cy="1655777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000500" y="4173489"/>
            <a:ext cx="3241451" cy="1089074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Прилагане</a:t>
            </a:r>
          </a:p>
          <a:p>
            <a:pPr lvl="1"/>
            <a:r>
              <a:rPr lang="bg-BG" dirty="0"/>
              <a:t>Всеки пиксел има индивидуална дълбочина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430124" y="2553957"/>
            <a:ext cx="1046441" cy="1193290"/>
            <a:chOff x="1101826" y="6690472"/>
            <a:chExt cx="1046441" cy="1193290"/>
          </a:xfrm>
        </p:grpSpPr>
        <p:sp>
          <p:nvSpPr>
            <p:cNvPr id="4" name="Text Placeholder 2"/>
            <p:cNvSpPr txBox="1">
              <a:spLocks/>
            </p:cNvSpPr>
            <p:nvPr/>
          </p:nvSpPr>
          <p:spPr>
            <a:xfrm flipH="1">
              <a:off x="1101826" y="6690472"/>
              <a:ext cx="1046441" cy="40658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Пиксели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101830" y="6713728"/>
              <a:ext cx="0" cy="1170034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6403230" y="4263971"/>
            <a:ext cx="55344" cy="60878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Rectangle 24"/>
          <p:cNvSpPr/>
          <p:nvPr/>
        </p:nvSpPr>
        <p:spPr>
          <a:xfrm>
            <a:off x="6403230" y="4190031"/>
            <a:ext cx="55344" cy="60878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Rectangle 25"/>
          <p:cNvSpPr/>
          <p:nvPr/>
        </p:nvSpPr>
        <p:spPr>
          <a:xfrm>
            <a:off x="6403230" y="4116091"/>
            <a:ext cx="55344" cy="60878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Rectangle 26"/>
          <p:cNvSpPr/>
          <p:nvPr/>
        </p:nvSpPr>
        <p:spPr>
          <a:xfrm>
            <a:off x="6403230" y="4042150"/>
            <a:ext cx="55344" cy="60878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Rectangle 27"/>
          <p:cNvSpPr/>
          <p:nvPr/>
        </p:nvSpPr>
        <p:spPr>
          <a:xfrm>
            <a:off x="6403230" y="3968210"/>
            <a:ext cx="55344" cy="60878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Rectangle 28"/>
          <p:cNvSpPr/>
          <p:nvPr/>
        </p:nvSpPr>
        <p:spPr>
          <a:xfrm>
            <a:off x="6403230" y="3894270"/>
            <a:ext cx="55344" cy="60878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Rectangle 29"/>
          <p:cNvSpPr/>
          <p:nvPr/>
        </p:nvSpPr>
        <p:spPr>
          <a:xfrm>
            <a:off x="6403230" y="3820330"/>
            <a:ext cx="55344" cy="60878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/>
          <p:cNvSpPr/>
          <p:nvPr/>
        </p:nvSpPr>
        <p:spPr>
          <a:xfrm>
            <a:off x="6403230" y="3746390"/>
            <a:ext cx="55344" cy="60878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Rectangle 31"/>
          <p:cNvSpPr/>
          <p:nvPr/>
        </p:nvSpPr>
        <p:spPr>
          <a:xfrm>
            <a:off x="6403230" y="4559732"/>
            <a:ext cx="55344" cy="60878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Rectangle 32"/>
          <p:cNvSpPr/>
          <p:nvPr/>
        </p:nvSpPr>
        <p:spPr>
          <a:xfrm>
            <a:off x="6403230" y="4485791"/>
            <a:ext cx="55344" cy="60878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Rectangle 33"/>
          <p:cNvSpPr/>
          <p:nvPr/>
        </p:nvSpPr>
        <p:spPr>
          <a:xfrm>
            <a:off x="6403230" y="4411851"/>
            <a:ext cx="55344" cy="60878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Rectangle 34"/>
          <p:cNvSpPr/>
          <p:nvPr/>
        </p:nvSpPr>
        <p:spPr>
          <a:xfrm>
            <a:off x="6403230" y="4337911"/>
            <a:ext cx="55344" cy="60878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54" name="Group 53"/>
          <p:cNvGrpSpPr/>
          <p:nvPr/>
        </p:nvGrpSpPr>
        <p:grpSpPr>
          <a:xfrm>
            <a:off x="6454588" y="4168588"/>
            <a:ext cx="1526050" cy="1251859"/>
            <a:chOff x="622216" y="6046885"/>
            <a:chExt cx="1526050" cy="1251859"/>
          </a:xfrm>
        </p:grpSpPr>
        <p:sp>
          <p:nvSpPr>
            <p:cNvPr id="55" name="Text Placeholder 2"/>
            <p:cNvSpPr txBox="1">
              <a:spLocks/>
            </p:cNvSpPr>
            <p:nvPr/>
          </p:nvSpPr>
          <p:spPr>
            <a:xfrm flipH="1">
              <a:off x="1101825" y="6690471"/>
              <a:ext cx="1046441" cy="608273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Дълбок пиксел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H="1" flipV="1">
              <a:off x="622216" y="6046885"/>
              <a:ext cx="479610" cy="643586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98062131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</a:t>
            </a:r>
            <a:r>
              <a:rPr lang="bg-BG" dirty="0"/>
              <a:t>буфер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Z-</a:t>
                </a:r>
                <a:r>
                  <a:rPr lang="bg-BG" dirty="0"/>
                  <a:t>буфер</a:t>
                </a:r>
              </a:p>
              <a:p>
                <a:pPr lvl="1"/>
                <a:r>
                  <a:rPr lang="bg-BG" dirty="0"/>
                  <a:t>На английски </a:t>
                </a:r>
                <a:r>
                  <a:rPr lang="en-US" dirty="0">
                    <a:solidFill>
                      <a:srgbClr val="FF388C"/>
                    </a:solidFill>
                  </a:rPr>
                  <a:t>Z-buffer</a:t>
                </a:r>
              </a:p>
              <a:p>
                <a:pPr lvl="1"/>
                <a:r>
                  <a:rPr lang="bg-BG" dirty="0"/>
                  <a:t>Допълнителен растерен слой</a:t>
                </a:r>
              </a:p>
              <a:p>
                <a:pPr lvl="1"/>
                <a:r>
                  <a:rPr lang="bg-BG" dirty="0"/>
                  <a:t>Всеки пиксел съдържа дълбочина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от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до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bg-BG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1"/>
                <a:r>
                  <a:rPr lang="bg-BG" dirty="0"/>
                  <a:t>Съществена е дълбочината на буфера:</a:t>
                </a:r>
                <a:br>
                  <a:rPr lang="bg-BG" dirty="0"/>
                </a:br>
                <a:r>
                  <a:rPr lang="bg-BG" dirty="0"/>
                  <a:t>с колко бита се представя всеки пиксел, определя обхвата и чувствителността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69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Посока на буфера</a:t>
                </a:r>
              </a:p>
              <a:p>
                <a:pPr lvl="1"/>
                <a:r>
                  <a:rPr lang="bg-BG" dirty="0"/>
                  <a:t>Най-отдалечената точка е </a:t>
                </a:r>
                <a14:m>
                  <m:oMath xmlns:m="http://schemas.openxmlformats.org/officeDocument/2006/math">
                    <m:r>
                      <a:rPr lang="bg-BG" i="1" dirty="0">
                        <a:solidFill>
                          <a:srgbClr val="FF388C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bg-BG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Най-близката точка е </a:t>
                </a:r>
                <a14:m>
                  <m:oMath xmlns:m="http://schemas.openxmlformats.org/officeDocument/2006/math">
                    <m:r>
                      <a:rPr lang="bg-BG" i="1" dirty="0">
                        <a:solidFill>
                          <a:srgbClr val="FF388C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bg-BG" dirty="0">
                  <a:solidFill>
                    <a:srgbClr val="FF388C"/>
                  </a:solidFill>
                </a:endParaRPr>
              </a:p>
              <a:p>
                <a:r>
                  <a:rPr lang="bg-BG" dirty="0"/>
                  <a:t>Използване на </a:t>
                </a:r>
                <a:r>
                  <a:rPr lang="en-US" dirty="0"/>
                  <a:t>Z-</a:t>
                </a:r>
                <a:r>
                  <a:rPr lang="bg-BG" dirty="0"/>
                  <a:t>буфер</a:t>
                </a:r>
              </a:p>
              <a:p>
                <a:pPr lvl="1"/>
                <a:r>
                  <a:rPr lang="bg-BG" dirty="0"/>
                  <a:t>За припокриване на графични обекти</a:t>
                </a:r>
                <a:endParaRPr lang="en-US" dirty="0"/>
              </a:p>
              <a:p>
                <a:pPr lvl="1"/>
                <a:r>
                  <a:rPr lang="bg-BG" dirty="0"/>
                  <a:t>Пиксел има цвят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388C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bg-BG" dirty="0"/>
                  <a:t> и дълбочина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/>
                      </a:rPr>
                      <m:t>𝑍</m:t>
                    </m:r>
                  </m:oMath>
                </a14:m>
                <a:endParaRPr lang="en-US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На същото място се рисува нов цвят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bg-BG" b="0" i="1" dirty="0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нов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bg-BG" dirty="0"/>
                  <a:t>с дълбочина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bg-BG" b="0" i="1" dirty="0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нова</m:t>
                        </m:r>
                      </m:sub>
                    </m:sSub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Рисува се само, ако пикселът е по-близо до нас от вече нарисувания</a:t>
                </a:r>
              </a:p>
              <a:p>
                <a:pPr marL="0" lvl="1" indent="0" algn="ctr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bg-BG" i="1" dirty="0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нова</m:t>
                        </m:r>
                      </m:sub>
                    </m:sSub>
                    <m:r>
                      <a:rPr lang="bg-BG" b="0" i="1" dirty="0" smtClean="0">
                        <a:solidFill>
                          <a:srgbClr val="FF388C"/>
                        </a:solidFill>
                        <a:latin typeface="Cambria Math"/>
                      </a:rPr>
                      <m:t>&gt;</m:t>
                    </m:r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𝑍</m:t>
                    </m:r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88C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𝐶</m:t>
                        </m:r>
                        <m:r>
                          <a:rPr lang="en-US" i="1">
                            <a:solidFill>
                              <a:srgbClr val="FF388C"/>
                            </a:solidFill>
                            <a:latin typeface="Cambria Math"/>
                            <a:ea typeface="Cambria Math"/>
                          </a:rPr>
                          <m:t>←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388C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388C"/>
                                </a:solidFill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bg-BG" b="0" i="1" smtClean="0">
                                <a:solidFill>
                                  <a:srgbClr val="FF388C"/>
                                </a:solidFill>
                                <a:latin typeface="Cambria Math"/>
                                <a:ea typeface="Cambria Math"/>
                              </a:rPr>
                              <m:t>нов</m:t>
                            </m:r>
                          </m:sub>
                        </m:sSub>
                        <m:r>
                          <a:rPr lang="bg-BG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;</m:t>
                        </m:r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/>
                            <a:ea typeface="Cambria Math"/>
                          </a:rPr>
                          <m:t>𝑍</m:t>
                        </m:r>
                        <m:r>
                          <a:rPr lang="en-US" i="1">
                            <a:solidFill>
                              <a:srgbClr val="FF388C"/>
                            </a:solidFill>
                            <a:latin typeface="Cambria Math"/>
                            <a:ea typeface="Cambria Math"/>
                          </a:rPr>
                          <m:t>←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388C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388C"/>
                                </a:solidFill>
                                <a:latin typeface="Cambria Math"/>
                                <a:ea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bg-BG" b="0" i="1" smtClean="0">
                                <a:solidFill>
                                  <a:srgbClr val="FF388C"/>
                                </a:solidFill>
                                <a:latin typeface="Cambria Math"/>
                                <a:ea typeface="Cambria Math"/>
                              </a:rPr>
                              <m:t>нова</m:t>
                            </m:r>
                          </m:sub>
                        </m:sSub>
                      </m:e>
                    </m:d>
                  </m:oMath>
                </a14:m>
                <a:endParaRPr lang="bg-BG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987214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Пример</a:t>
                </a:r>
              </a:p>
              <a:p>
                <a:pPr lvl="1"/>
                <a:r>
                  <a:rPr lang="bg-BG" dirty="0"/>
                  <a:t>Рисуване на бял отдалечен квадрат с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дълбочина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0.3</m:t>
                    </m:r>
                  </m:oMath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1"/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В цветовия буфер се записва новия цвят във всички пиксели</a:t>
                </a:r>
              </a:p>
              <a:p>
                <a:pPr lvl="1"/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Причина – в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Z-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буфера има само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а новите цветове са с дълбочина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0.3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133600" y="4038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Rectangle 3"/>
          <p:cNvSpPr/>
          <p:nvPr/>
        </p:nvSpPr>
        <p:spPr>
          <a:xfrm>
            <a:off x="2438400" y="4038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/>
          <p:cNvSpPr/>
          <p:nvPr/>
        </p:nvSpPr>
        <p:spPr>
          <a:xfrm>
            <a:off x="2743200" y="4038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/>
          <p:cNvSpPr/>
          <p:nvPr/>
        </p:nvSpPr>
        <p:spPr>
          <a:xfrm>
            <a:off x="3048000" y="4038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3352800" y="4038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/>
          <p:cNvSpPr/>
          <p:nvPr/>
        </p:nvSpPr>
        <p:spPr>
          <a:xfrm>
            <a:off x="3657600" y="4038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/>
        </p:nvSpPr>
        <p:spPr>
          <a:xfrm>
            <a:off x="3962400" y="4038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/>
          <p:cNvSpPr/>
          <p:nvPr/>
        </p:nvSpPr>
        <p:spPr>
          <a:xfrm>
            <a:off x="2133600" y="4343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2438400" y="4343400"/>
            <a:ext cx="304800" cy="30480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/>
          <p:cNvSpPr/>
          <p:nvPr/>
        </p:nvSpPr>
        <p:spPr>
          <a:xfrm>
            <a:off x="2743200" y="4343400"/>
            <a:ext cx="304800" cy="30480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3048000" y="4343400"/>
            <a:ext cx="304800" cy="30480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3352800" y="4343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/>
          <p:cNvSpPr/>
          <p:nvPr/>
        </p:nvSpPr>
        <p:spPr>
          <a:xfrm>
            <a:off x="3657600" y="4343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3962400" y="4343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ectangle 16"/>
          <p:cNvSpPr/>
          <p:nvPr/>
        </p:nvSpPr>
        <p:spPr>
          <a:xfrm>
            <a:off x="2133600" y="4648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Rectangle 17"/>
          <p:cNvSpPr/>
          <p:nvPr/>
        </p:nvSpPr>
        <p:spPr>
          <a:xfrm>
            <a:off x="2438400" y="4648200"/>
            <a:ext cx="304800" cy="30480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2743200" y="4648200"/>
            <a:ext cx="304800" cy="30480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Rectangle 19"/>
          <p:cNvSpPr/>
          <p:nvPr/>
        </p:nvSpPr>
        <p:spPr>
          <a:xfrm>
            <a:off x="3048000" y="4648200"/>
            <a:ext cx="304800" cy="30480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3352800" y="4648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Rectangle 21"/>
          <p:cNvSpPr/>
          <p:nvPr/>
        </p:nvSpPr>
        <p:spPr>
          <a:xfrm>
            <a:off x="3657600" y="4648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Rectangle 22"/>
          <p:cNvSpPr/>
          <p:nvPr/>
        </p:nvSpPr>
        <p:spPr>
          <a:xfrm>
            <a:off x="3962400" y="4648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Rectangle 23"/>
          <p:cNvSpPr/>
          <p:nvPr/>
        </p:nvSpPr>
        <p:spPr>
          <a:xfrm>
            <a:off x="2133600" y="4953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Rectangle 24"/>
          <p:cNvSpPr/>
          <p:nvPr/>
        </p:nvSpPr>
        <p:spPr>
          <a:xfrm>
            <a:off x="2438400" y="4953000"/>
            <a:ext cx="304800" cy="30480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Rectangle 25"/>
          <p:cNvSpPr/>
          <p:nvPr/>
        </p:nvSpPr>
        <p:spPr>
          <a:xfrm>
            <a:off x="2743200" y="4953000"/>
            <a:ext cx="304800" cy="30480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Rectangle 26"/>
          <p:cNvSpPr/>
          <p:nvPr/>
        </p:nvSpPr>
        <p:spPr>
          <a:xfrm>
            <a:off x="3048000" y="4953000"/>
            <a:ext cx="304800" cy="30480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Rectangle 27"/>
          <p:cNvSpPr/>
          <p:nvPr/>
        </p:nvSpPr>
        <p:spPr>
          <a:xfrm>
            <a:off x="3352800" y="4953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Rectangle 28"/>
          <p:cNvSpPr/>
          <p:nvPr/>
        </p:nvSpPr>
        <p:spPr>
          <a:xfrm>
            <a:off x="3657600" y="4953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Rectangle 29"/>
          <p:cNvSpPr/>
          <p:nvPr/>
        </p:nvSpPr>
        <p:spPr>
          <a:xfrm>
            <a:off x="3962400" y="4953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/>
          <p:cNvSpPr/>
          <p:nvPr/>
        </p:nvSpPr>
        <p:spPr>
          <a:xfrm>
            <a:off x="2133600" y="5257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Rectangle 31"/>
          <p:cNvSpPr/>
          <p:nvPr/>
        </p:nvSpPr>
        <p:spPr>
          <a:xfrm>
            <a:off x="2438400" y="5257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Rectangle 32"/>
          <p:cNvSpPr/>
          <p:nvPr/>
        </p:nvSpPr>
        <p:spPr>
          <a:xfrm>
            <a:off x="2743200" y="5257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Rectangle 33"/>
          <p:cNvSpPr/>
          <p:nvPr/>
        </p:nvSpPr>
        <p:spPr>
          <a:xfrm>
            <a:off x="3048000" y="5257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Rectangle 34"/>
          <p:cNvSpPr/>
          <p:nvPr/>
        </p:nvSpPr>
        <p:spPr>
          <a:xfrm>
            <a:off x="3352800" y="5257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Rectangle 35"/>
          <p:cNvSpPr/>
          <p:nvPr/>
        </p:nvSpPr>
        <p:spPr>
          <a:xfrm>
            <a:off x="3657600" y="5257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/>
          <p:cNvSpPr/>
          <p:nvPr/>
        </p:nvSpPr>
        <p:spPr>
          <a:xfrm>
            <a:off x="3962400" y="5257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Rectangle 37"/>
          <p:cNvSpPr/>
          <p:nvPr/>
        </p:nvSpPr>
        <p:spPr>
          <a:xfrm>
            <a:off x="2133600" y="5562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Rectangle 38"/>
          <p:cNvSpPr/>
          <p:nvPr/>
        </p:nvSpPr>
        <p:spPr>
          <a:xfrm>
            <a:off x="2438400" y="5562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" name="Rectangle 39"/>
          <p:cNvSpPr/>
          <p:nvPr/>
        </p:nvSpPr>
        <p:spPr>
          <a:xfrm>
            <a:off x="2743200" y="5562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Rectangle 40"/>
          <p:cNvSpPr/>
          <p:nvPr/>
        </p:nvSpPr>
        <p:spPr>
          <a:xfrm>
            <a:off x="3048000" y="5562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" name="Rectangle 41"/>
          <p:cNvSpPr/>
          <p:nvPr/>
        </p:nvSpPr>
        <p:spPr>
          <a:xfrm>
            <a:off x="3352800" y="5562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" name="Rectangle 42"/>
          <p:cNvSpPr/>
          <p:nvPr/>
        </p:nvSpPr>
        <p:spPr>
          <a:xfrm>
            <a:off x="3657600" y="5562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/>
          <p:cNvSpPr/>
          <p:nvPr/>
        </p:nvSpPr>
        <p:spPr>
          <a:xfrm>
            <a:off x="3962400" y="5562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/>
          <p:cNvSpPr/>
          <p:nvPr/>
        </p:nvSpPr>
        <p:spPr>
          <a:xfrm>
            <a:off x="2133600" y="586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/>
          <p:cNvSpPr/>
          <p:nvPr/>
        </p:nvSpPr>
        <p:spPr>
          <a:xfrm>
            <a:off x="2438400" y="586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/>
          <p:cNvSpPr/>
          <p:nvPr/>
        </p:nvSpPr>
        <p:spPr>
          <a:xfrm>
            <a:off x="2743200" y="586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Rectangle 47"/>
          <p:cNvSpPr/>
          <p:nvPr/>
        </p:nvSpPr>
        <p:spPr>
          <a:xfrm>
            <a:off x="3048000" y="586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Rectangle 48"/>
          <p:cNvSpPr/>
          <p:nvPr/>
        </p:nvSpPr>
        <p:spPr>
          <a:xfrm>
            <a:off x="3352800" y="586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Rectangle 49"/>
          <p:cNvSpPr/>
          <p:nvPr/>
        </p:nvSpPr>
        <p:spPr>
          <a:xfrm>
            <a:off x="3657600" y="586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" name="Rectangle 50"/>
          <p:cNvSpPr/>
          <p:nvPr/>
        </p:nvSpPr>
        <p:spPr>
          <a:xfrm>
            <a:off x="3962400" y="586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52" name="Group 51"/>
          <p:cNvGrpSpPr/>
          <p:nvPr/>
        </p:nvGrpSpPr>
        <p:grpSpPr>
          <a:xfrm>
            <a:off x="562721" y="4237976"/>
            <a:ext cx="1570879" cy="669304"/>
            <a:chOff x="1101823" y="6690471"/>
            <a:chExt cx="1570879" cy="669304"/>
          </a:xfrm>
        </p:grpSpPr>
        <p:sp>
          <p:nvSpPr>
            <p:cNvPr id="53" name="Text Placeholder 2"/>
            <p:cNvSpPr txBox="1">
              <a:spLocks/>
            </p:cNvSpPr>
            <p:nvPr/>
          </p:nvSpPr>
          <p:spPr>
            <a:xfrm flipH="1">
              <a:off x="1101823" y="6690471"/>
              <a:ext cx="1046441" cy="66930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Цветови буфер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1101830" y="6690471"/>
              <a:ext cx="1570872" cy="2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0" name="Rectangle 59"/>
          <p:cNvSpPr/>
          <p:nvPr/>
        </p:nvSpPr>
        <p:spPr>
          <a:xfrm>
            <a:off x="4876800" y="4038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1" name="Rectangle 60"/>
          <p:cNvSpPr/>
          <p:nvPr/>
        </p:nvSpPr>
        <p:spPr>
          <a:xfrm>
            <a:off x="5181600" y="4038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2" name="Rectangle 61"/>
          <p:cNvSpPr/>
          <p:nvPr/>
        </p:nvSpPr>
        <p:spPr>
          <a:xfrm>
            <a:off x="5486400" y="4038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3" name="Rectangle 62"/>
          <p:cNvSpPr/>
          <p:nvPr/>
        </p:nvSpPr>
        <p:spPr>
          <a:xfrm>
            <a:off x="5791200" y="4038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4" name="Rectangle 63"/>
          <p:cNvSpPr/>
          <p:nvPr/>
        </p:nvSpPr>
        <p:spPr>
          <a:xfrm>
            <a:off x="6096000" y="4038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5" name="Rectangle 64"/>
          <p:cNvSpPr/>
          <p:nvPr/>
        </p:nvSpPr>
        <p:spPr>
          <a:xfrm>
            <a:off x="6400800" y="4038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6" name="Rectangle 65"/>
          <p:cNvSpPr/>
          <p:nvPr/>
        </p:nvSpPr>
        <p:spPr>
          <a:xfrm>
            <a:off x="6705600" y="4038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7" name="Rectangle 66"/>
          <p:cNvSpPr/>
          <p:nvPr/>
        </p:nvSpPr>
        <p:spPr>
          <a:xfrm>
            <a:off x="4876800" y="4343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8" name="Rectangle 67"/>
          <p:cNvSpPr/>
          <p:nvPr/>
        </p:nvSpPr>
        <p:spPr>
          <a:xfrm>
            <a:off x="5181600" y="4343400"/>
            <a:ext cx="304800" cy="304800"/>
          </a:xfrm>
          <a:prstGeom prst="rect">
            <a:avLst/>
          </a:prstGeom>
          <a:solidFill>
            <a:schemeClr val="tx1">
              <a:lumMod val="65000"/>
              <a:lumOff val="35000"/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0.3</a:t>
            </a:r>
            <a:endParaRPr lang="bg-BG" sz="1200" dirty="0"/>
          </a:p>
        </p:txBody>
      </p:sp>
      <p:sp>
        <p:nvSpPr>
          <p:cNvPr id="69" name="Rectangle 68"/>
          <p:cNvSpPr/>
          <p:nvPr/>
        </p:nvSpPr>
        <p:spPr>
          <a:xfrm>
            <a:off x="5486400" y="4343400"/>
            <a:ext cx="304800" cy="304800"/>
          </a:xfrm>
          <a:prstGeom prst="rect">
            <a:avLst/>
          </a:prstGeom>
          <a:solidFill>
            <a:schemeClr val="tx1">
              <a:lumMod val="65000"/>
              <a:lumOff val="35000"/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0.3</a:t>
            </a:r>
            <a:endParaRPr lang="bg-BG" sz="1200" dirty="0"/>
          </a:p>
        </p:txBody>
      </p:sp>
      <p:sp>
        <p:nvSpPr>
          <p:cNvPr id="70" name="Rectangle 69"/>
          <p:cNvSpPr/>
          <p:nvPr/>
        </p:nvSpPr>
        <p:spPr>
          <a:xfrm>
            <a:off x="5791200" y="4343400"/>
            <a:ext cx="304800" cy="304800"/>
          </a:xfrm>
          <a:prstGeom prst="rect">
            <a:avLst/>
          </a:prstGeom>
          <a:solidFill>
            <a:schemeClr val="tx1">
              <a:lumMod val="65000"/>
              <a:lumOff val="35000"/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0.3</a:t>
            </a:r>
            <a:endParaRPr lang="bg-BG" sz="1200" dirty="0"/>
          </a:p>
        </p:txBody>
      </p:sp>
      <p:sp>
        <p:nvSpPr>
          <p:cNvPr id="71" name="Rectangle 70"/>
          <p:cNvSpPr/>
          <p:nvPr/>
        </p:nvSpPr>
        <p:spPr>
          <a:xfrm>
            <a:off x="6096000" y="4343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72" name="Rectangle 71"/>
          <p:cNvSpPr/>
          <p:nvPr/>
        </p:nvSpPr>
        <p:spPr>
          <a:xfrm>
            <a:off x="6400800" y="4343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73" name="Rectangle 72"/>
          <p:cNvSpPr/>
          <p:nvPr/>
        </p:nvSpPr>
        <p:spPr>
          <a:xfrm>
            <a:off x="6705600" y="4343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74" name="Rectangle 73"/>
          <p:cNvSpPr/>
          <p:nvPr/>
        </p:nvSpPr>
        <p:spPr>
          <a:xfrm>
            <a:off x="4876800" y="4648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75" name="Rectangle 74"/>
          <p:cNvSpPr/>
          <p:nvPr/>
        </p:nvSpPr>
        <p:spPr>
          <a:xfrm>
            <a:off x="5181600" y="4648200"/>
            <a:ext cx="304800" cy="304800"/>
          </a:xfrm>
          <a:prstGeom prst="rect">
            <a:avLst/>
          </a:prstGeom>
          <a:solidFill>
            <a:schemeClr val="tx1">
              <a:lumMod val="65000"/>
              <a:lumOff val="35000"/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0.3</a:t>
            </a:r>
            <a:endParaRPr lang="bg-BG" sz="1200" dirty="0"/>
          </a:p>
        </p:txBody>
      </p:sp>
      <p:sp>
        <p:nvSpPr>
          <p:cNvPr id="76" name="Rectangle 75"/>
          <p:cNvSpPr/>
          <p:nvPr/>
        </p:nvSpPr>
        <p:spPr>
          <a:xfrm>
            <a:off x="5486400" y="4648200"/>
            <a:ext cx="304800" cy="304800"/>
          </a:xfrm>
          <a:prstGeom prst="rect">
            <a:avLst/>
          </a:prstGeom>
          <a:solidFill>
            <a:schemeClr val="tx1">
              <a:lumMod val="65000"/>
              <a:lumOff val="35000"/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0.3</a:t>
            </a:r>
            <a:endParaRPr lang="bg-BG" sz="1200" dirty="0"/>
          </a:p>
        </p:txBody>
      </p:sp>
      <p:sp>
        <p:nvSpPr>
          <p:cNvPr id="77" name="Rectangle 76"/>
          <p:cNvSpPr/>
          <p:nvPr/>
        </p:nvSpPr>
        <p:spPr>
          <a:xfrm>
            <a:off x="5791200" y="4648200"/>
            <a:ext cx="304800" cy="304800"/>
          </a:xfrm>
          <a:prstGeom prst="rect">
            <a:avLst/>
          </a:prstGeom>
          <a:solidFill>
            <a:schemeClr val="tx1">
              <a:lumMod val="65000"/>
              <a:lumOff val="35000"/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0.3</a:t>
            </a:r>
            <a:endParaRPr lang="bg-BG" sz="1200" dirty="0"/>
          </a:p>
        </p:txBody>
      </p:sp>
      <p:sp>
        <p:nvSpPr>
          <p:cNvPr id="78" name="Rectangle 77"/>
          <p:cNvSpPr/>
          <p:nvPr/>
        </p:nvSpPr>
        <p:spPr>
          <a:xfrm>
            <a:off x="6096000" y="4648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79" name="Rectangle 78"/>
          <p:cNvSpPr/>
          <p:nvPr/>
        </p:nvSpPr>
        <p:spPr>
          <a:xfrm>
            <a:off x="6400800" y="4648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80" name="Rectangle 79"/>
          <p:cNvSpPr/>
          <p:nvPr/>
        </p:nvSpPr>
        <p:spPr>
          <a:xfrm>
            <a:off x="6705600" y="4648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81" name="Rectangle 80"/>
          <p:cNvSpPr/>
          <p:nvPr/>
        </p:nvSpPr>
        <p:spPr>
          <a:xfrm>
            <a:off x="4876800" y="4953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82" name="Rectangle 81"/>
          <p:cNvSpPr/>
          <p:nvPr/>
        </p:nvSpPr>
        <p:spPr>
          <a:xfrm>
            <a:off x="5181600" y="4953000"/>
            <a:ext cx="304800" cy="304800"/>
          </a:xfrm>
          <a:prstGeom prst="rect">
            <a:avLst/>
          </a:prstGeom>
          <a:solidFill>
            <a:schemeClr val="tx1">
              <a:lumMod val="65000"/>
              <a:lumOff val="35000"/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0.3</a:t>
            </a:r>
            <a:endParaRPr lang="bg-BG" sz="1200" dirty="0"/>
          </a:p>
        </p:txBody>
      </p:sp>
      <p:sp>
        <p:nvSpPr>
          <p:cNvPr id="83" name="Rectangle 82"/>
          <p:cNvSpPr/>
          <p:nvPr/>
        </p:nvSpPr>
        <p:spPr>
          <a:xfrm>
            <a:off x="5486400" y="4953000"/>
            <a:ext cx="304800" cy="304800"/>
          </a:xfrm>
          <a:prstGeom prst="rect">
            <a:avLst/>
          </a:prstGeom>
          <a:solidFill>
            <a:schemeClr val="tx1">
              <a:lumMod val="65000"/>
              <a:lumOff val="35000"/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0.3</a:t>
            </a:r>
            <a:endParaRPr lang="bg-BG" sz="1200" dirty="0"/>
          </a:p>
        </p:txBody>
      </p:sp>
      <p:sp>
        <p:nvSpPr>
          <p:cNvPr id="84" name="Rectangle 83"/>
          <p:cNvSpPr/>
          <p:nvPr/>
        </p:nvSpPr>
        <p:spPr>
          <a:xfrm>
            <a:off x="5791200" y="4953000"/>
            <a:ext cx="304800" cy="304800"/>
          </a:xfrm>
          <a:prstGeom prst="rect">
            <a:avLst/>
          </a:prstGeom>
          <a:solidFill>
            <a:schemeClr val="tx1">
              <a:lumMod val="65000"/>
              <a:lumOff val="35000"/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0.3</a:t>
            </a:r>
            <a:endParaRPr lang="bg-BG" sz="1200" dirty="0"/>
          </a:p>
        </p:txBody>
      </p:sp>
      <p:sp>
        <p:nvSpPr>
          <p:cNvPr id="85" name="Rectangle 84"/>
          <p:cNvSpPr/>
          <p:nvPr/>
        </p:nvSpPr>
        <p:spPr>
          <a:xfrm>
            <a:off x="6096000" y="4953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86" name="Rectangle 85"/>
          <p:cNvSpPr/>
          <p:nvPr/>
        </p:nvSpPr>
        <p:spPr>
          <a:xfrm>
            <a:off x="6400800" y="4953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87" name="Rectangle 86"/>
          <p:cNvSpPr/>
          <p:nvPr/>
        </p:nvSpPr>
        <p:spPr>
          <a:xfrm>
            <a:off x="6705600" y="4953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88" name="Rectangle 87"/>
          <p:cNvSpPr/>
          <p:nvPr/>
        </p:nvSpPr>
        <p:spPr>
          <a:xfrm>
            <a:off x="4876800" y="5257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89" name="Rectangle 88"/>
          <p:cNvSpPr/>
          <p:nvPr/>
        </p:nvSpPr>
        <p:spPr>
          <a:xfrm>
            <a:off x="5181600" y="5257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90" name="Rectangle 89"/>
          <p:cNvSpPr/>
          <p:nvPr/>
        </p:nvSpPr>
        <p:spPr>
          <a:xfrm>
            <a:off x="5486400" y="5257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91" name="Rectangle 90"/>
          <p:cNvSpPr/>
          <p:nvPr/>
        </p:nvSpPr>
        <p:spPr>
          <a:xfrm>
            <a:off x="5791200" y="5257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92" name="Rectangle 91"/>
          <p:cNvSpPr/>
          <p:nvPr/>
        </p:nvSpPr>
        <p:spPr>
          <a:xfrm>
            <a:off x="6096000" y="5257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93" name="Rectangle 92"/>
          <p:cNvSpPr/>
          <p:nvPr/>
        </p:nvSpPr>
        <p:spPr>
          <a:xfrm>
            <a:off x="6400800" y="5257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94" name="Rectangle 93"/>
          <p:cNvSpPr/>
          <p:nvPr/>
        </p:nvSpPr>
        <p:spPr>
          <a:xfrm>
            <a:off x="6705600" y="5257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95" name="Rectangle 94"/>
          <p:cNvSpPr/>
          <p:nvPr/>
        </p:nvSpPr>
        <p:spPr>
          <a:xfrm>
            <a:off x="4876800" y="5562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96" name="Rectangle 95"/>
          <p:cNvSpPr/>
          <p:nvPr/>
        </p:nvSpPr>
        <p:spPr>
          <a:xfrm>
            <a:off x="5181600" y="5562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97" name="Rectangle 96"/>
          <p:cNvSpPr/>
          <p:nvPr/>
        </p:nvSpPr>
        <p:spPr>
          <a:xfrm>
            <a:off x="5486400" y="5562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98" name="Rectangle 97"/>
          <p:cNvSpPr/>
          <p:nvPr/>
        </p:nvSpPr>
        <p:spPr>
          <a:xfrm>
            <a:off x="5791200" y="5562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99" name="Rectangle 98"/>
          <p:cNvSpPr/>
          <p:nvPr/>
        </p:nvSpPr>
        <p:spPr>
          <a:xfrm>
            <a:off x="6096000" y="5562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100" name="Rectangle 99"/>
          <p:cNvSpPr/>
          <p:nvPr/>
        </p:nvSpPr>
        <p:spPr>
          <a:xfrm>
            <a:off x="6400800" y="5562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101" name="Rectangle 100"/>
          <p:cNvSpPr/>
          <p:nvPr/>
        </p:nvSpPr>
        <p:spPr>
          <a:xfrm>
            <a:off x="6705600" y="5562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102" name="Rectangle 101"/>
          <p:cNvSpPr/>
          <p:nvPr/>
        </p:nvSpPr>
        <p:spPr>
          <a:xfrm>
            <a:off x="4876800" y="586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103" name="Rectangle 102"/>
          <p:cNvSpPr/>
          <p:nvPr/>
        </p:nvSpPr>
        <p:spPr>
          <a:xfrm>
            <a:off x="5181600" y="586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104" name="Rectangle 103"/>
          <p:cNvSpPr/>
          <p:nvPr/>
        </p:nvSpPr>
        <p:spPr>
          <a:xfrm>
            <a:off x="5486400" y="586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105" name="Rectangle 104"/>
          <p:cNvSpPr/>
          <p:nvPr/>
        </p:nvSpPr>
        <p:spPr>
          <a:xfrm>
            <a:off x="5791200" y="586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106" name="Rectangle 105"/>
          <p:cNvSpPr/>
          <p:nvPr/>
        </p:nvSpPr>
        <p:spPr>
          <a:xfrm>
            <a:off x="6096000" y="586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107" name="Rectangle 106"/>
          <p:cNvSpPr/>
          <p:nvPr/>
        </p:nvSpPr>
        <p:spPr>
          <a:xfrm>
            <a:off x="6400800" y="586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108" name="Rectangle 107"/>
          <p:cNvSpPr/>
          <p:nvPr/>
        </p:nvSpPr>
        <p:spPr>
          <a:xfrm>
            <a:off x="6705600" y="586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7023847" y="4261285"/>
            <a:ext cx="1579841" cy="373468"/>
            <a:chOff x="568423" y="6690471"/>
            <a:chExt cx="1579841" cy="373468"/>
          </a:xfrm>
        </p:grpSpPr>
        <p:sp>
          <p:nvSpPr>
            <p:cNvPr id="111" name="Text Placeholder 2"/>
            <p:cNvSpPr txBox="1">
              <a:spLocks/>
            </p:cNvSpPr>
            <p:nvPr/>
          </p:nvSpPr>
          <p:spPr>
            <a:xfrm flipH="1">
              <a:off x="1101822" y="6690471"/>
              <a:ext cx="1046441" cy="373468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800" b="0" dirty="0">
                  <a:solidFill>
                    <a:schemeClr val="bg1"/>
                  </a:solidFill>
                </a:rPr>
                <a:t>Z-</a:t>
              </a:r>
              <a:r>
                <a:rPr lang="bg-BG" sz="1800" b="0" dirty="0">
                  <a:solidFill>
                    <a:schemeClr val="bg1"/>
                  </a:solidFill>
                </a:rPr>
                <a:t>буфер</a:t>
              </a:r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568423" y="6690471"/>
              <a:ext cx="1579841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500906548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lvl="1"/>
                <a:r>
                  <a:rPr lang="bg-BG" dirty="0"/>
                  <a:t>Рисуване на червен квадрат с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дълбочина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0.9</m:t>
                    </m:r>
                  </m:oMath>
                </a14:m>
                <a:endParaRPr lang="en-US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Наслагва се над белия квадрат, върху единия негов пиксел, който се оказва отдолу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t="-930" r="-59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133600" y="205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Rectangle 3"/>
          <p:cNvSpPr/>
          <p:nvPr/>
        </p:nvSpPr>
        <p:spPr>
          <a:xfrm>
            <a:off x="2438400" y="205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/>
          <p:cNvSpPr/>
          <p:nvPr/>
        </p:nvSpPr>
        <p:spPr>
          <a:xfrm>
            <a:off x="2743200" y="205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/>
          <p:cNvSpPr/>
          <p:nvPr/>
        </p:nvSpPr>
        <p:spPr>
          <a:xfrm>
            <a:off x="3048000" y="205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3352800" y="205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/>
          <p:cNvSpPr/>
          <p:nvPr/>
        </p:nvSpPr>
        <p:spPr>
          <a:xfrm>
            <a:off x="3657600" y="205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/>
        </p:nvSpPr>
        <p:spPr>
          <a:xfrm>
            <a:off x="3962400" y="205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/>
          <p:cNvSpPr/>
          <p:nvPr/>
        </p:nvSpPr>
        <p:spPr>
          <a:xfrm>
            <a:off x="2133600" y="2362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2438400" y="2362200"/>
            <a:ext cx="304800" cy="30480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/>
          <p:cNvSpPr/>
          <p:nvPr/>
        </p:nvSpPr>
        <p:spPr>
          <a:xfrm>
            <a:off x="2743200" y="2362200"/>
            <a:ext cx="304800" cy="30480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3048000" y="2362200"/>
            <a:ext cx="304800" cy="30480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3352800" y="2362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/>
          <p:cNvSpPr/>
          <p:nvPr/>
        </p:nvSpPr>
        <p:spPr>
          <a:xfrm>
            <a:off x="3657600" y="2362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3962400" y="2362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ectangle 16"/>
          <p:cNvSpPr/>
          <p:nvPr/>
        </p:nvSpPr>
        <p:spPr>
          <a:xfrm>
            <a:off x="2133600" y="2667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Rectangle 17"/>
          <p:cNvSpPr/>
          <p:nvPr/>
        </p:nvSpPr>
        <p:spPr>
          <a:xfrm>
            <a:off x="2438400" y="2667000"/>
            <a:ext cx="304800" cy="30480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2743200" y="2667000"/>
            <a:ext cx="304800" cy="30480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Rectangle 19"/>
          <p:cNvSpPr/>
          <p:nvPr/>
        </p:nvSpPr>
        <p:spPr>
          <a:xfrm>
            <a:off x="3048000" y="2667000"/>
            <a:ext cx="304800" cy="30480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3352800" y="2667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Rectangle 21"/>
          <p:cNvSpPr/>
          <p:nvPr/>
        </p:nvSpPr>
        <p:spPr>
          <a:xfrm>
            <a:off x="3657600" y="2667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Rectangle 22"/>
          <p:cNvSpPr/>
          <p:nvPr/>
        </p:nvSpPr>
        <p:spPr>
          <a:xfrm>
            <a:off x="3962400" y="2667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Rectangle 23"/>
          <p:cNvSpPr/>
          <p:nvPr/>
        </p:nvSpPr>
        <p:spPr>
          <a:xfrm>
            <a:off x="2133600" y="2971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Rectangle 24"/>
          <p:cNvSpPr/>
          <p:nvPr/>
        </p:nvSpPr>
        <p:spPr>
          <a:xfrm>
            <a:off x="2438400" y="2971800"/>
            <a:ext cx="304800" cy="30480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Rectangle 25"/>
          <p:cNvSpPr/>
          <p:nvPr/>
        </p:nvSpPr>
        <p:spPr>
          <a:xfrm>
            <a:off x="2743200" y="2971800"/>
            <a:ext cx="304800" cy="30480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Rectangle 26"/>
          <p:cNvSpPr/>
          <p:nvPr/>
        </p:nvSpPr>
        <p:spPr>
          <a:xfrm>
            <a:off x="3048000" y="2971800"/>
            <a:ext cx="304800" cy="304800"/>
          </a:xfrm>
          <a:prstGeom prst="rect">
            <a:avLst/>
          </a:prstGeom>
          <a:solidFill>
            <a:srgbClr val="FF388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Rectangle 27"/>
          <p:cNvSpPr/>
          <p:nvPr/>
        </p:nvSpPr>
        <p:spPr>
          <a:xfrm>
            <a:off x="3352800" y="2971800"/>
            <a:ext cx="304800" cy="304800"/>
          </a:xfrm>
          <a:prstGeom prst="rect">
            <a:avLst/>
          </a:prstGeom>
          <a:solidFill>
            <a:srgbClr val="FF388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Rectangle 28"/>
          <p:cNvSpPr/>
          <p:nvPr/>
        </p:nvSpPr>
        <p:spPr>
          <a:xfrm>
            <a:off x="3657600" y="2971800"/>
            <a:ext cx="304800" cy="304800"/>
          </a:xfrm>
          <a:prstGeom prst="rect">
            <a:avLst/>
          </a:prstGeom>
          <a:solidFill>
            <a:srgbClr val="FF388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Rectangle 29"/>
          <p:cNvSpPr/>
          <p:nvPr/>
        </p:nvSpPr>
        <p:spPr>
          <a:xfrm>
            <a:off x="3962400" y="2971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/>
          <p:cNvSpPr/>
          <p:nvPr/>
        </p:nvSpPr>
        <p:spPr>
          <a:xfrm>
            <a:off x="2133600" y="3276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Rectangle 31"/>
          <p:cNvSpPr/>
          <p:nvPr/>
        </p:nvSpPr>
        <p:spPr>
          <a:xfrm>
            <a:off x="2438400" y="3276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Rectangle 32"/>
          <p:cNvSpPr/>
          <p:nvPr/>
        </p:nvSpPr>
        <p:spPr>
          <a:xfrm>
            <a:off x="2743200" y="3276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Rectangle 33"/>
          <p:cNvSpPr/>
          <p:nvPr/>
        </p:nvSpPr>
        <p:spPr>
          <a:xfrm>
            <a:off x="3048000" y="3276600"/>
            <a:ext cx="304800" cy="304800"/>
          </a:xfrm>
          <a:prstGeom prst="rect">
            <a:avLst/>
          </a:prstGeom>
          <a:solidFill>
            <a:srgbClr val="FF388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Rectangle 34"/>
          <p:cNvSpPr/>
          <p:nvPr/>
        </p:nvSpPr>
        <p:spPr>
          <a:xfrm>
            <a:off x="3352800" y="3276600"/>
            <a:ext cx="304800" cy="304800"/>
          </a:xfrm>
          <a:prstGeom prst="rect">
            <a:avLst/>
          </a:prstGeom>
          <a:solidFill>
            <a:srgbClr val="FF388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Rectangle 35"/>
          <p:cNvSpPr/>
          <p:nvPr/>
        </p:nvSpPr>
        <p:spPr>
          <a:xfrm>
            <a:off x="3657600" y="3276600"/>
            <a:ext cx="304800" cy="304800"/>
          </a:xfrm>
          <a:prstGeom prst="rect">
            <a:avLst/>
          </a:prstGeom>
          <a:solidFill>
            <a:srgbClr val="FF388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/>
          <p:cNvSpPr/>
          <p:nvPr/>
        </p:nvSpPr>
        <p:spPr>
          <a:xfrm>
            <a:off x="3962400" y="3276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Rectangle 37"/>
          <p:cNvSpPr/>
          <p:nvPr/>
        </p:nvSpPr>
        <p:spPr>
          <a:xfrm>
            <a:off x="2133600" y="3581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Rectangle 38"/>
          <p:cNvSpPr/>
          <p:nvPr/>
        </p:nvSpPr>
        <p:spPr>
          <a:xfrm>
            <a:off x="2438400" y="3581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" name="Rectangle 39"/>
          <p:cNvSpPr/>
          <p:nvPr/>
        </p:nvSpPr>
        <p:spPr>
          <a:xfrm>
            <a:off x="2743200" y="3581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Rectangle 40"/>
          <p:cNvSpPr/>
          <p:nvPr/>
        </p:nvSpPr>
        <p:spPr>
          <a:xfrm>
            <a:off x="3048000" y="3581400"/>
            <a:ext cx="304800" cy="304800"/>
          </a:xfrm>
          <a:prstGeom prst="rect">
            <a:avLst/>
          </a:prstGeom>
          <a:solidFill>
            <a:srgbClr val="FF388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" name="Rectangle 41"/>
          <p:cNvSpPr/>
          <p:nvPr/>
        </p:nvSpPr>
        <p:spPr>
          <a:xfrm>
            <a:off x="3352800" y="3581400"/>
            <a:ext cx="304800" cy="304800"/>
          </a:xfrm>
          <a:prstGeom prst="rect">
            <a:avLst/>
          </a:prstGeom>
          <a:solidFill>
            <a:srgbClr val="FF388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" name="Rectangle 42"/>
          <p:cNvSpPr/>
          <p:nvPr/>
        </p:nvSpPr>
        <p:spPr>
          <a:xfrm>
            <a:off x="3657600" y="3581400"/>
            <a:ext cx="304800" cy="304800"/>
          </a:xfrm>
          <a:prstGeom prst="rect">
            <a:avLst/>
          </a:prstGeom>
          <a:solidFill>
            <a:srgbClr val="FF388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/>
          <p:cNvSpPr/>
          <p:nvPr/>
        </p:nvSpPr>
        <p:spPr>
          <a:xfrm>
            <a:off x="3962400" y="3581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/>
          <p:cNvSpPr/>
          <p:nvPr/>
        </p:nvSpPr>
        <p:spPr>
          <a:xfrm>
            <a:off x="2133600" y="3886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/>
          <p:cNvSpPr/>
          <p:nvPr/>
        </p:nvSpPr>
        <p:spPr>
          <a:xfrm>
            <a:off x="2438400" y="3886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/>
          <p:cNvSpPr/>
          <p:nvPr/>
        </p:nvSpPr>
        <p:spPr>
          <a:xfrm>
            <a:off x="2743200" y="3886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Rectangle 47"/>
          <p:cNvSpPr/>
          <p:nvPr/>
        </p:nvSpPr>
        <p:spPr>
          <a:xfrm>
            <a:off x="3048000" y="3886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Rectangle 48"/>
          <p:cNvSpPr/>
          <p:nvPr/>
        </p:nvSpPr>
        <p:spPr>
          <a:xfrm>
            <a:off x="3352800" y="3886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Rectangle 49"/>
          <p:cNvSpPr/>
          <p:nvPr/>
        </p:nvSpPr>
        <p:spPr>
          <a:xfrm>
            <a:off x="3657600" y="3886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" name="Rectangle 50"/>
          <p:cNvSpPr/>
          <p:nvPr/>
        </p:nvSpPr>
        <p:spPr>
          <a:xfrm>
            <a:off x="3962400" y="3886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52" name="Group 51"/>
          <p:cNvGrpSpPr/>
          <p:nvPr/>
        </p:nvGrpSpPr>
        <p:grpSpPr>
          <a:xfrm>
            <a:off x="562721" y="2256776"/>
            <a:ext cx="1570879" cy="669304"/>
            <a:chOff x="1101823" y="6690471"/>
            <a:chExt cx="1570879" cy="669304"/>
          </a:xfrm>
        </p:grpSpPr>
        <p:sp>
          <p:nvSpPr>
            <p:cNvPr id="53" name="Text Placeholder 2"/>
            <p:cNvSpPr txBox="1">
              <a:spLocks/>
            </p:cNvSpPr>
            <p:nvPr/>
          </p:nvSpPr>
          <p:spPr>
            <a:xfrm flipH="1">
              <a:off x="1101823" y="6690471"/>
              <a:ext cx="1046441" cy="66930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Цветови буфер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1101830" y="6690471"/>
              <a:ext cx="1570872" cy="2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0" name="Rectangle 59"/>
          <p:cNvSpPr/>
          <p:nvPr/>
        </p:nvSpPr>
        <p:spPr>
          <a:xfrm>
            <a:off x="4876800" y="205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1" name="Rectangle 60"/>
          <p:cNvSpPr/>
          <p:nvPr/>
        </p:nvSpPr>
        <p:spPr>
          <a:xfrm>
            <a:off x="5181600" y="205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2" name="Rectangle 61"/>
          <p:cNvSpPr/>
          <p:nvPr/>
        </p:nvSpPr>
        <p:spPr>
          <a:xfrm>
            <a:off x="5486400" y="205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3" name="Rectangle 62"/>
          <p:cNvSpPr/>
          <p:nvPr/>
        </p:nvSpPr>
        <p:spPr>
          <a:xfrm>
            <a:off x="5791200" y="205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4" name="Rectangle 63"/>
          <p:cNvSpPr/>
          <p:nvPr/>
        </p:nvSpPr>
        <p:spPr>
          <a:xfrm>
            <a:off x="6096000" y="205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5" name="Rectangle 64"/>
          <p:cNvSpPr/>
          <p:nvPr/>
        </p:nvSpPr>
        <p:spPr>
          <a:xfrm>
            <a:off x="6400800" y="205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6" name="Rectangle 65"/>
          <p:cNvSpPr/>
          <p:nvPr/>
        </p:nvSpPr>
        <p:spPr>
          <a:xfrm>
            <a:off x="6705600" y="2057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7" name="Rectangle 66"/>
          <p:cNvSpPr/>
          <p:nvPr/>
        </p:nvSpPr>
        <p:spPr>
          <a:xfrm>
            <a:off x="4876800" y="2362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68" name="Rectangle 67"/>
          <p:cNvSpPr/>
          <p:nvPr/>
        </p:nvSpPr>
        <p:spPr>
          <a:xfrm>
            <a:off x="5181600" y="2362200"/>
            <a:ext cx="304800" cy="304800"/>
          </a:xfrm>
          <a:prstGeom prst="rect">
            <a:avLst/>
          </a:prstGeom>
          <a:solidFill>
            <a:schemeClr val="tx1">
              <a:lumMod val="65000"/>
              <a:lumOff val="35000"/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0.3</a:t>
            </a:r>
            <a:endParaRPr lang="bg-BG" sz="1200" dirty="0"/>
          </a:p>
        </p:txBody>
      </p:sp>
      <p:sp>
        <p:nvSpPr>
          <p:cNvPr id="69" name="Rectangle 68"/>
          <p:cNvSpPr/>
          <p:nvPr/>
        </p:nvSpPr>
        <p:spPr>
          <a:xfrm>
            <a:off x="5486400" y="2362200"/>
            <a:ext cx="304800" cy="304800"/>
          </a:xfrm>
          <a:prstGeom prst="rect">
            <a:avLst/>
          </a:prstGeom>
          <a:solidFill>
            <a:schemeClr val="tx1">
              <a:lumMod val="65000"/>
              <a:lumOff val="35000"/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0.3</a:t>
            </a:r>
            <a:endParaRPr lang="bg-BG" sz="1200" dirty="0"/>
          </a:p>
        </p:txBody>
      </p:sp>
      <p:sp>
        <p:nvSpPr>
          <p:cNvPr id="70" name="Rectangle 69"/>
          <p:cNvSpPr/>
          <p:nvPr/>
        </p:nvSpPr>
        <p:spPr>
          <a:xfrm>
            <a:off x="5791200" y="2362200"/>
            <a:ext cx="304800" cy="304800"/>
          </a:xfrm>
          <a:prstGeom prst="rect">
            <a:avLst/>
          </a:prstGeom>
          <a:solidFill>
            <a:schemeClr val="tx1">
              <a:lumMod val="65000"/>
              <a:lumOff val="35000"/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0.3</a:t>
            </a:r>
            <a:endParaRPr lang="bg-BG" sz="1200" dirty="0"/>
          </a:p>
        </p:txBody>
      </p:sp>
      <p:sp>
        <p:nvSpPr>
          <p:cNvPr id="71" name="Rectangle 70"/>
          <p:cNvSpPr/>
          <p:nvPr/>
        </p:nvSpPr>
        <p:spPr>
          <a:xfrm>
            <a:off x="6096000" y="2362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72" name="Rectangle 71"/>
          <p:cNvSpPr/>
          <p:nvPr/>
        </p:nvSpPr>
        <p:spPr>
          <a:xfrm>
            <a:off x="6400800" y="2362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73" name="Rectangle 72"/>
          <p:cNvSpPr/>
          <p:nvPr/>
        </p:nvSpPr>
        <p:spPr>
          <a:xfrm>
            <a:off x="6705600" y="2362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74" name="Rectangle 73"/>
          <p:cNvSpPr/>
          <p:nvPr/>
        </p:nvSpPr>
        <p:spPr>
          <a:xfrm>
            <a:off x="4876800" y="2667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75" name="Rectangle 74"/>
          <p:cNvSpPr/>
          <p:nvPr/>
        </p:nvSpPr>
        <p:spPr>
          <a:xfrm>
            <a:off x="5181600" y="2667000"/>
            <a:ext cx="304800" cy="304800"/>
          </a:xfrm>
          <a:prstGeom prst="rect">
            <a:avLst/>
          </a:prstGeom>
          <a:solidFill>
            <a:schemeClr val="tx1">
              <a:lumMod val="65000"/>
              <a:lumOff val="35000"/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0.3</a:t>
            </a:r>
            <a:endParaRPr lang="bg-BG" sz="1200" dirty="0"/>
          </a:p>
        </p:txBody>
      </p:sp>
      <p:sp>
        <p:nvSpPr>
          <p:cNvPr id="76" name="Rectangle 75"/>
          <p:cNvSpPr/>
          <p:nvPr/>
        </p:nvSpPr>
        <p:spPr>
          <a:xfrm>
            <a:off x="5486400" y="2667000"/>
            <a:ext cx="304800" cy="304800"/>
          </a:xfrm>
          <a:prstGeom prst="rect">
            <a:avLst/>
          </a:prstGeom>
          <a:solidFill>
            <a:schemeClr val="tx1">
              <a:lumMod val="65000"/>
              <a:lumOff val="35000"/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0.3</a:t>
            </a:r>
            <a:endParaRPr lang="bg-BG" sz="1200" dirty="0"/>
          </a:p>
        </p:txBody>
      </p:sp>
      <p:sp>
        <p:nvSpPr>
          <p:cNvPr id="77" name="Rectangle 76"/>
          <p:cNvSpPr/>
          <p:nvPr/>
        </p:nvSpPr>
        <p:spPr>
          <a:xfrm>
            <a:off x="5791200" y="2667000"/>
            <a:ext cx="304800" cy="304800"/>
          </a:xfrm>
          <a:prstGeom prst="rect">
            <a:avLst/>
          </a:prstGeom>
          <a:solidFill>
            <a:schemeClr val="tx1">
              <a:lumMod val="65000"/>
              <a:lumOff val="35000"/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0.3</a:t>
            </a:r>
            <a:endParaRPr lang="bg-BG" sz="1200" dirty="0"/>
          </a:p>
        </p:txBody>
      </p:sp>
      <p:sp>
        <p:nvSpPr>
          <p:cNvPr id="78" name="Rectangle 77"/>
          <p:cNvSpPr/>
          <p:nvPr/>
        </p:nvSpPr>
        <p:spPr>
          <a:xfrm>
            <a:off x="6096000" y="2667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79" name="Rectangle 78"/>
          <p:cNvSpPr/>
          <p:nvPr/>
        </p:nvSpPr>
        <p:spPr>
          <a:xfrm>
            <a:off x="6400800" y="2667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80" name="Rectangle 79"/>
          <p:cNvSpPr/>
          <p:nvPr/>
        </p:nvSpPr>
        <p:spPr>
          <a:xfrm>
            <a:off x="6705600" y="26670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81" name="Rectangle 80"/>
          <p:cNvSpPr/>
          <p:nvPr/>
        </p:nvSpPr>
        <p:spPr>
          <a:xfrm>
            <a:off x="4876800" y="2971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82" name="Rectangle 81"/>
          <p:cNvSpPr/>
          <p:nvPr/>
        </p:nvSpPr>
        <p:spPr>
          <a:xfrm>
            <a:off x="5181600" y="2971800"/>
            <a:ext cx="304800" cy="304800"/>
          </a:xfrm>
          <a:prstGeom prst="rect">
            <a:avLst/>
          </a:prstGeom>
          <a:solidFill>
            <a:schemeClr val="tx1">
              <a:lumMod val="65000"/>
              <a:lumOff val="35000"/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0.3</a:t>
            </a:r>
            <a:endParaRPr lang="bg-BG" sz="1200" dirty="0"/>
          </a:p>
        </p:txBody>
      </p:sp>
      <p:sp>
        <p:nvSpPr>
          <p:cNvPr id="83" name="Rectangle 82"/>
          <p:cNvSpPr/>
          <p:nvPr/>
        </p:nvSpPr>
        <p:spPr>
          <a:xfrm>
            <a:off x="5486400" y="2971800"/>
            <a:ext cx="304800" cy="304800"/>
          </a:xfrm>
          <a:prstGeom prst="rect">
            <a:avLst/>
          </a:prstGeom>
          <a:solidFill>
            <a:schemeClr val="tx1">
              <a:lumMod val="65000"/>
              <a:lumOff val="35000"/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0.3</a:t>
            </a:r>
            <a:endParaRPr lang="bg-BG" sz="1200" dirty="0"/>
          </a:p>
        </p:txBody>
      </p:sp>
      <p:sp>
        <p:nvSpPr>
          <p:cNvPr id="84" name="Rectangle 83"/>
          <p:cNvSpPr/>
          <p:nvPr/>
        </p:nvSpPr>
        <p:spPr>
          <a:xfrm>
            <a:off x="5791200" y="297180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0.</a:t>
            </a:r>
            <a:r>
              <a:rPr lang="bg-BG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096000" y="297180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1200" dirty="0">
                <a:solidFill>
                  <a:schemeClr val="tx1"/>
                </a:solidFill>
              </a:rPr>
              <a:t>0.9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400800" y="297180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1200" dirty="0">
                <a:solidFill>
                  <a:schemeClr val="tx1"/>
                </a:solidFill>
              </a:rPr>
              <a:t>0.9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705600" y="29718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88" name="Rectangle 87"/>
          <p:cNvSpPr/>
          <p:nvPr/>
        </p:nvSpPr>
        <p:spPr>
          <a:xfrm>
            <a:off x="4876800" y="3276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89" name="Rectangle 88"/>
          <p:cNvSpPr/>
          <p:nvPr/>
        </p:nvSpPr>
        <p:spPr>
          <a:xfrm>
            <a:off x="5181600" y="3276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90" name="Rectangle 89"/>
          <p:cNvSpPr/>
          <p:nvPr/>
        </p:nvSpPr>
        <p:spPr>
          <a:xfrm>
            <a:off x="5486400" y="3276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91" name="Rectangle 90"/>
          <p:cNvSpPr/>
          <p:nvPr/>
        </p:nvSpPr>
        <p:spPr>
          <a:xfrm>
            <a:off x="5791200" y="327660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1200" dirty="0">
                <a:solidFill>
                  <a:schemeClr val="tx1"/>
                </a:solidFill>
              </a:rPr>
              <a:t>0.9</a:t>
            </a:r>
          </a:p>
        </p:txBody>
      </p:sp>
      <p:sp>
        <p:nvSpPr>
          <p:cNvPr id="92" name="Rectangle 91"/>
          <p:cNvSpPr/>
          <p:nvPr/>
        </p:nvSpPr>
        <p:spPr>
          <a:xfrm>
            <a:off x="6096000" y="327660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1200" dirty="0">
                <a:solidFill>
                  <a:schemeClr val="tx1"/>
                </a:solidFill>
              </a:rPr>
              <a:t>0.9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400800" y="327660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1200" dirty="0">
                <a:solidFill>
                  <a:schemeClr val="tx1"/>
                </a:solidFill>
              </a:rPr>
              <a:t>0.9</a:t>
            </a:r>
          </a:p>
        </p:txBody>
      </p:sp>
      <p:sp>
        <p:nvSpPr>
          <p:cNvPr id="94" name="Rectangle 93"/>
          <p:cNvSpPr/>
          <p:nvPr/>
        </p:nvSpPr>
        <p:spPr>
          <a:xfrm>
            <a:off x="6705600" y="32766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95" name="Rectangle 94"/>
          <p:cNvSpPr/>
          <p:nvPr/>
        </p:nvSpPr>
        <p:spPr>
          <a:xfrm>
            <a:off x="4876800" y="3581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96" name="Rectangle 95"/>
          <p:cNvSpPr/>
          <p:nvPr/>
        </p:nvSpPr>
        <p:spPr>
          <a:xfrm>
            <a:off x="5181600" y="3581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97" name="Rectangle 96"/>
          <p:cNvSpPr/>
          <p:nvPr/>
        </p:nvSpPr>
        <p:spPr>
          <a:xfrm>
            <a:off x="5486400" y="3581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98" name="Rectangle 97"/>
          <p:cNvSpPr/>
          <p:nvPr/>
        </p:nvSpPr>
        <p:spPr>
          <a:xfrm>
            <a:off x="5791200" y="358140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1200" dirty="0">
                <a:solidFill>
                  <a:schemeClr val="tx1"/>
                </a:solidFill>
              </a:rPr>
              <a:t>0.9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096000" y="358140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1200" dirty="0">
                <a:solidFill>
                  <a:schemeClr val="tx1"/>
                </a:solidFill>
              </a:rPr>
              <a:t>0.9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400800" y="358140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1200" dirty="0">
                <a:solidFill>
                  <a:schemeClr val="tx1"/>
                </a:solidFill>
              </a:rPr>
              <a:t>0.9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705600" y="35814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102" name="Rectangle 101"/>
          <p:cNvSpPr/>
          <p:nvPr/>
        </p:nvSpPr>
        <p:spPr>
          <a:xfrm>
            <a:off x="4876800" y="3886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103" name="Rectangle 102"/>
          <p:cNvSpPr/>
          <p:nvPr/>
        </p:nvSpPr>
        <p:spPr>
          <a:xfrm>
            <a:off x="5181600" y="3886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104" name="Rectangle 103"/>
          <p:cNvSpPr/>
          <p:nvPr/>
        </p:nvSpPr>
        <p:spPr>
          <a:xfrm>
            <a:off x="5486400" y="3886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105" name="Rectangle 104"/>
          <p:cNvSpPr/>
          <p:nvPr/>
        </p:nvSpPr>
        <p:spPr>
          <a:xfrm>
            <a:off x="5791200" y="3886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106" name="Rectangle 105"/>
          <p:cNvSpPr/>
          <p:nvPr/>
        </p:nvSpPr>
        <p:spPr>
          <a:xfrm>
            <a:off x="6096000" y="3886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107" name="Rectangle 106"/>
          <p:cNvSpPr/>
          <p:nvPr/>
        </p:nvSpPr>
        <p:spPr>
          <a:xfrm>
            <a:off x="6400800" y="3886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sp>
        <p:nvSpPr>
          <p:cNvPr id="108" name="Rectangle 107"/>
          <p:cNvSpPr/>
          <p:nvPr/>
        </p:nvSpPr>
        <p:spPr>
          <a:xfrm>
            <a:off x="6705600" y="3886200"/>
            <a:ext cx="304800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dirty="0"/>
              <a:t>0.0</a:t>
            </a:r>
            <a:endParaRPr lang="bg-BG" sz="12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7023847" y="2280085"/>
            <a:ext cx="1579841" cy="373468"/>
            <a:chOff x="568423" y="6690471"/>
            <a:chExt cx="1579841" cy="373468"/>
          </a:xfrm>
        </p:grpSpPr>
        <p:sp>
          <p:nvSpPr>
            <p:cNvPr id="111" name="Text Placeholder 2"/>
            <p:cNvSpPr txBox="1">
              <a:spLocks/>
            </p:cNvSpPr>
            <p:nvPr/>
          </p:nvSpPr>
          <p:spPr>
            <a:xfrm flipH="1">
              <a:off x="1101822" y="6690471"/>
              <a:ext cx="1046441" cy="373468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800" b="0" dirty="0">
                  <a:solidFill>
                    <a:schemeClr val="bg1"/>
                  </a:solidFill>
                </a:rPr>
                <a:t>Z-</a:t>
              </a:r>
              <a:r>
                <a:rPr lang="bg-BG" sz="1800" b="0" dirty="0">
                  <a:solidFill>
                    <a:schemeClr val="bg1"/>
                  </a:solidFill>
                </a:rPr>
                <a:t>буфер</a:t>
              </a:r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568423" y="6690471"/>
              <a:ext cx="1579841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76538322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15714</TotalTime>
  <Words>1310</Words>
  <Application>Microsoft Office PowerPoint</Application>
  <PresentationFormat>On-screen Show (4:3)</PresentationFormat>
  <Paragraphs>352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Arial</vt:lpstr>
      <vt:lpstr>Arial Black</vt:lpstr>
      <vt:lpstr>Calibri</vt:lpstr>
      <vt:lpstr>Calibri Light</vt:lpstr>
      <vt:lpstr>Cambria</vt:lpstr>
      <vt:lpstr>Cambria Math</vt:lpstr>
      <vt:lpstr>Candara</vt:lpstr>
      <vt:lpstr>Verdana</vt:lpstr>
      <vt:lpstr>Webdings</vt:lpstr>
      <vt:lpstr>Wingdings</vt:lpstr>
      <vt:lpstr>Wingdings 2</vt:lpstr>
      <vt:lpstr>Custom Design</vt:lpstr>
      <vt:lpstr>проф. д-р Павел Бойчев    КИТ-ФМИ-СУ    2024</vt:lpstr>
      <vt:lpstr>PowerPoint Presentation</vt:lpstr>
      <vt:lpstr>PowerPoint Presentation</vt:lpstr>
      <vt:lpstr>Дълбочина</vt:lpstr>
      <vt:lpstr>PowerPoint Presentation</vt:lpstr>
      <vt:lpstr>Z-буфер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Стерео камера</vt:lpstr>
      <vt:lpstr>PowerPoint Presentation</vt:lpstr>
      <vt:lpstr>PowerPoint Presentation</vt:lpstr>
      <vt:lpstr>Използване</vt:lpstr>
      <vt:lpstr>Анаглифна графика</vt:lpstr>
      <vt:lpstr>PowerPoint Presentation</vt:lpstr>
      <vt:lpstr>PowerPoint Presentation</vt:lpstr>
      <vt:lpstr>PowerPoint Presentation</vt:lpstr>
      <vt:lpstr>PowerPoint Presentation</vt:lpstr>
      <vt:lpstr>Проблеми</vt:lpstr>
      <vt:lpstr>PowerPoint Presentation</vt:lpstr>
      <vt:lpstr>PowerPoint Presentation</vt:lpstr>
      <vt:lpstr>PowerPoint Presentation</vt:lpstr>
      <vt:lpstr>Пример</vt:lpstr>
      <vt:lpstr>PowerPoint Presentation</vt:lpstr>
      <vt:lpstr>PowerPoint Presentation</vt:lpstr>
      <vt:lpstr>Паралакс</vt:lpstr>
      <vt:lpstr>PowerPoint Presentation</vt:lpstr>
      <vt:lpstr>Паралаксна графика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проф. д-р Павел Бойчев    КИТ-ФМИ-СУ    2022</dc:title>
  <dc:creator>Pavel Boytchev</dc:creator>
  <cp:lastModifiedBy>Pavel Boytchev</cp:lastModifiedBy>
  <cp:revision>664</cp:revision>
  <dcterms:created xsi:type="dcterms:W3CDTF">2013-12-13T09:03:57Z</dcterms:created>
  <dcterms:modified xsi:type="dcterms:W3CDTF">2024-04-07T14:32:39Z</dcterms:modified>
</cp:coreProperties>
</file>