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6FBB4-0961-4FF2-BCE3-3C99B6A6DD97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81EE7-4A75-4257-8768-E4F1707B6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726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820E-9913-4A75-8510-1AF58BDD5ACB}" type="datetime1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26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F656-5A6A-4EE0-A746-D31A65745B0F}" type="datetime1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37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77B4-9FD3-48F3-B368-48CBA97BE682}" type="datetime1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5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0866-6A23-4EDE-B42F-C77EAC051766}" type="datetime1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38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81C0-29EE-4A3D-B1FC-C334E34BCE67}" type="datetime1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43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8A07-9048-4CCD-935F-65DA4FA380BA}" type="datetime1">
              <a:rPr lang="ru-RU" smtClean="0"/>
              <a:t>23.12.2022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2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1D3D-159A-47F4-92E5-90E68BC5B0BB}" type="datetime1">
              <a:rPr lang="ru-RU" smtClean="0"/>
              <a:t>23.12.2022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44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1839-DBC6-401D-9794-87C2AC8FBF08}" type="datetime1">
              <a:rPr lang="ru-RU" smtClean="0"/>
              <a:t>23.12.2022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6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2E34-FF53-441E-99FA-8030001FA2F3}" type="datetime1">
              <a:rPr lang="ru-RU" smtClean="0"/>
              <a:t>23.12.2022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48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8998-EEF7-4D46-8E07-DBABDC4EC390}" type="datetime1">
              <a:rPr lang="ru-RU" smtClean="0"/>
              <a:t>23.12.2022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73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41BC-666D-46DF-9154-1216AD1B2F39}" type="datetime1">
              <a:rPr lang="ru-RU" smtClean="0"/>
              <a:t>23.12.2022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70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D46B-2ED4-430A-B7FF-CF1C787A74E4}" type="datetime1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01E5B-39C7-4115-BCA4-946381B0E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13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09800" y="1424199"/>
            <a:ext cx="7772400" cy="2387600"/>
          </a:xfrm>
        </p:spPr>
        <p:txBody>
          <a:bodyPr>
            <a:noAutofit/>
          </a:bodyPr>
          <a:lstStyle/>
          <a:p>
            <a:r>
              <a:rPr lang="ru-RU" sz="4400" dirty="0">
                <a:latin typeface="Bahnschrift" panose="020B0502040204020203" pitchFamily="34" charset="0"/>
              </a:rPr>
              <a:t>Визуализация реалистичного дождя </a:t>
            </a:r>
            <a:r>
              <a:rPr lang="ru-RU" sz="4400" dirty="0">
                <a:latin typeface="Bahnschrift" panose="020B0502040204020203" pitchFamily="34" charset="0"/>
              </a:rPr>
              <a:t>в</a:t>
            </a:r>
            <a:r>
              <a:rPr lang="en-US" sz="4400" dirty="0">
                <a:latin typeface="Bahnschrift" panose="020B0502040204020203" pitchFamily="34" charset="0"/>
              </a:rPr>
              <a:t> </a:t>
            </a:r>
            <a:r>
              <a:rPr lang="ru-RU" sz="4400" dirty="0">
                <a:latin typeface="Bahnschrift" panose="020B0502040204020203" pitchFamily="34" charset="0"/>
              </a:rPr>
              <a:t>разное время</a:t>
            </a:r>
            <a:r>
              <a:rPr lang="en-US" sz="4400" dirty="0">
                <a:latin typeface="Bahnschrift" panose="020B0502040204020203" pitchFamily="34" charset="0"/>
              </a:rPr>
              <a:t> </a:t>
            </a:r>
            <a:r>
              <a:rPr lang="ru-RU" sz="4400" dirty="0">
                <a:latin typeface="Bahnschrift" panose="020B0502040204020203" pitchFamily="34" charset="0"/>
              </a:rPr>
              <a:t>суток</a:t>
            </a:r>
            <a:endParaRPr lang="ru-RU" sz="4400" dirty="0">
              <a:latin typeface="Bahnschrift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08086" y="4427659"/>
            <a:ext cx="8549197" cy="1902118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Bahnschrift" panose="020B0502040204020203" pitchFamily="34" charset="0"/>
              </a:rPr>
              <a:t>Студент: Марченко Владислав ИУ7-53Б</a:t>
            </a:r>
          </a:p>
          <a:p>
            <a:r>
              <a:rPr lang="ru-RU" sz="2000" dirty="0">
                <a:latin typeface="Bahnschrift" panose="020B0502040204020203" pitchFamily="34" charset="0"/>
              </a:rPr>
              <a:t>Научный руководитель: </a:t>
            </a:r>
            <a:r>
              <a:rPr lang="ru-RU" sz="2000" dirty="0" err="1">
                <a:latin typeface="Bahnschrift" panose="020B0502040204020203" pitchFamily="34" charset="0"/>
              </a:rPr>
              <a:t>Кострицкий</a:t>
            </a:r>
            <a:r>
              <a:rPr lang="ru-RU" sz="2000" dirty="0">
                <a:latin typeface="Bahnschrift" panose="020B0502040204020203" pitchFamily="34" charset="0"/>
              </a:rPr>
              <a:t> Александр Сергеевич</a:t>
            </a:r>
            <a:endParaRPr lang="en-US" sz="2000" dirty="0">
              <a:latin typeface="Bahnschrift" panose="020B0502040204020203" pitchFamily="34" charset="0"/>
            </a:endParaRP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ru-RU" sz="2000" dirty="0">
                <a:latin typeface="Bahnschrift" panose="020B0502040204020203" pitchFamily="34" charset="0"/>
              </a:rPr>
              <a:t>Москва – 2022 г.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1312737D-71AB-409A-9E5F-517303C01010}"/>
              </a:ext>
            </a:extLst>
          </p:cNvPr>
          <p:cNvSpPr txBox="1">
            <a:spLocks/>
          </p:cNvSpPr>
          <p:nvPr/>
        </p:nvSpPr>
        <p:spPr>
          <a:xfrm>
            <a:off x="2667000" y="899846"/>
            <a:ext cx="6858000" cy="70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latin typeface="Bahnschrift" panose="020B0502040204020203" pitchFamily="34" charset="0"/>
              </a:rPr>
              <a:t>Курсовая </a:t>
            </a:r>
            <a:r>
              <a:rPr lang="ru-RU" sz="2000" dirty="0">
                <a:latin typeface="Bahnschrift" panose="020B0502040204020203" pitchFamily="34" charset="0"/>
              </a:rPr>
              <a:t>работа</a:t>
            </a:r>
          </a:p>
        </p:txBody>
      </p:sp>
    </p:spTree>
    <p:extLst>
      <p:ext uri="{BB962C8B-B14F-4D97-AF65-F5344CB8AC3E}">
        <p14:creationId xmlns:p14="http://schemas.microsoft.com/office/powerpoint/2010/main" val="9094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6948" y="266330"/>
            <a:ext cx="10910656" cy="1207364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Примеры работы программы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z="1400" smtClean="0">
                <a:solidFill>
                  <a:schemeClr val="tx1"/>
                </a:solidFill>
              </a:rPr>
              <a:t>10</a:t>
            </a:fld>
            <a:endParaRPr lang="ru-RU" sz="140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07" y="2503502"/>
            <a:ext cx="4654895" cy="2996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419" y="2503502"/>
            <a:ext cx="4640810" cy="2996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79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6948" y="266330"/>
            <a:ext cx="10910656" cy="1207364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Заключение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3784" y="1473694"/>
            <a:ext cx="11265762" cy="47051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Bahnschrift" panose="020B0502040204020203" pitchFamily="34" charset="0"/>
              </a:rPr>
              <a:t>В ходе выполнения курсовой работы была достигнута поставленная цель. Решены все задачи</a:t>
            </a:r>
            <a:r>
              <a:rPr lang="ru-RU" sz="2000" dirty="0">
                <a:latin typeface="Bahnschrift" panose="020B0502040204020203" pitchFamily="34" charset="0"/>
              </a:rPr>
              <a:t>: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000" dirty="0" smtClean="0">
                <a:latin typeface="Bahnschrift" panose="020B0502040204020203" pitchFamily="34" charset="0"/>
              </a:rPr>
              <a:t>выбран </a:t>
            </a:r>
            <a:r>
              <a:rPr lang="ru-RU" sz="2000" dirty="0">
                <a:latin typeface="Bahnschrift" panose="020B0502040204020203" pitchFamily="34" charset="0"/>
              </a:rPr>
              <a:t>способ </a:t>
            </a:r>
            <a:r>
              <a:rPr lang="ru-RU" sz="2000" dirty="0">
                <a:latin typeface="Bahnschrift" panose="020B0502040204020203" pitchFamily="34" charset="0"/>
              </a:rPr>
              <a:t>представления объектов на сцене</a:t>
            </a:r>
            <a:r>
              <a:rPr lang="ru-RU" sz="2000" dirty="0">
                <a:latin typeface="Bahnschrift" panose="020B0502040204020203" pitchFamily="34" charset="0"/>
              </a:rPr>
              <a:t>;</a:t>
            </a:r>
            <a:endParaRPr lang="ru-RU" sz="2000" dirty="0">
              <a:latin typeface="Bahnschrift" panose="020B0502040204020203" pitchFamily="34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ru-RU" sz="2000" dirty="0" smtClean="0">
                <a:latin typeface="Bahnschrift" panose="020B0502040204020203" pitchFamily="34" charset="0"/>
              </a:rPr>
              <a:t>выбрана </a:t>
            </a:r>
            <a:r>
              <a:rPr lang="ru-RU" sz="2000" dirty="0">
                <a:latin typeface="Bahnschrift" panose="020B0502040204020203" pitchFamily="34" charset="0"/>
              </a:rPr>
              <a:t>модель </a:t>
            </a:r>
            <a:r>
              <a:rPr lang="ru-RU" sz="2000" dirty="0">
                <a:latin typeface="Bahnschrift" panose="020B0502040204020203" pitchFamily="34" charset="0"/>
              </a:rPr>
              <a:t>дождевых капель</a:t>
            </a:r>
            <a:r>
              <a:rPr lang="ru-RU" sz="2000" dirty="0">
                <a:latin typeface="Bahnschrift" panose="020B0502040204020203" pitchFamily="34" charset="0"/>
              </a:rPr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000" dirty="0" smtClean="0">
                <a:latin typeface="Bahnschrift" panose="020B0502040204020203" pitchFamily="34" charset="0"/>
              </a:rPr>
              <a:t>проанализированы </a:t>
            </a:r>
            <a:r>
              <a:rPr lang="ru-RU" sz="2000" dirty="0">
                <a:latin typeface="Bahnschrift" panose="020B0502040204020203" pitchFamily="34" charset="0"/>
              </a:rPr>
              <a:t>алгоритмы </a:t>
            </a:r>
            <a:r>
              <a:rPr lang="ru-RU" sz="2000" dirty="0">
                <a:latin typeface="Bahnschrift" panose="020B0502040204020203" pitchFamily="34" charset="0"/>
              </a:rPr>
              <a:t>удаления невидимых линий и поверхностей и </a:t>
            </a:r>
            <a:r>
              <a:rPr lang="ru-RU" sz="2000" dirty="0" smtClean="0">
                <a:latin typeface="Bahnschrift" panose="020B0502040204020203" pitchFamily="34" charset="0"/>
              </a:rPr>
              <a:t>выбран</a:t>
            </a:r>
            <a:r>
              <a:rPr lang="ru-RU" sz="2000" dirty="0">
                <a:latin typeface="Bahnschrift" panose="020B0502040204020203" pitchFamily="34" charset="0"/>
              </a:rPr>
              <a:t/>
            </a:r>
            <a:br>
              <a:rPr lang="ru-RU" sz="2000" dirty="0">
                <a:latin typeface="Bahnschrift" panose="020B0502040204020203" pitchFamily="34" charset="0"/>
              </a:rPr>
            </a:br>
            <a:r>
              <a:rPr lang="ru-RU" sz="2000" dirty="0">
                <a:latin typeface="Bahnschrift" panose="020B0502040204020203" pitchFamily="34" charset="0"/>
              </a:rPr>
              <a:t>наиболее </a:t>
            </a:r>
            <a:r>
              <a:rPr lang="ru-RU" sz="2000" dirty="0">
                <a:latin typeface="Bahnschrift" panose="020B0502040204020203" pitchFamily="34" charset="0"/>
              </a:rPr>
              <a:t>подходящий;</a:t>
            </a:r>
            <a:endParaRPr lang="en-US" sz="2000" dirty="0">
              <a:latin typeface="Bahnschrift" panose="020B0502040204020203" pitchFamily="34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ru-RU" sz="2000" dirty="0" smtClean="0">
                <a:latin typeface="Bahnschrift" panose="020B0502040204020203" pitchFamily="34" charset="0"/>
              </a:rPr>
              <a:t>проанализированы </a:t>
            </a:r>
            <a:r>
              <a:rPr lang="ru-RU" sz="2000" dirty="0">
                <a:latin typeface="Bahnschrift" panose="020B0502040204020203" pitchFamily="34" charset="0"/>
              </a:rPr>
              <a:t>и </a:t>
            </a:r>
            <a:r>
              <a:rPr lang="ru-RU" sz="2000" dirty="0" smtClean="0">
                <a:latin typeface="Bahnschrift" panose="020B0502040204020203" pitchFamily="34" charset="0"/>
              </a:rPr>
              <a:t>выбраны </a:t>
            </a:r>
            <a:r>
              <a:rPr lang="ru-RU" sz="2000" dirty="0">
                <a:latin typeface="Bahnschrift" panose="020B0502040204020203" pitchFamily="34" charset="0"/>
              </a:rPr>
              <a:t>средства программной </a:t>
            </a:r>
            <a:r>
              <a:rPr lang="ru-RU" sz="2000" dirty="0">
                <a:latin typeface="Bahnschrift" panose="020B0502040204020203" pitchFamily="34" charset="0"/>
              </a:rPr>
              <a:t>реализации</a:t>
            </a:r>
            <a:r>
              <a:rPr lang="ru-RU" sz="2000" dirty="0">
                <a:latin typeface="Bahnschrift" panose="020B0502040204020203" pitchFamily="34" charset="0"/>
              </a:rPr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000" dirty="0" smtClean="0">
                <a:latin typeface="Bahnschrift" panose="020B0502040204020203" pitchFamily="34" charset="0"/>
              </a:rPr>
              <a:t>реализованы </a:t>
            </a:r>
            <a:r>
              <a:rPr lang="ru-RU" sz="2000" dirty="0">
                <a:latin typeface="Bahnschrift" panose="020B0502040204020203" pitchFamily="34" charset="0"/>
              </a:rPr>
              <a:t>выбранные алгоритмы </a:t>
            </a:r>
            <a:r>
              <a:rPr lang="ru-RU" sz="2000" dirty="0">
                <a:latin typeface="Bahnschrift" panose="020B0502040204020203" pitchFamily="34" charset="0"/>
              </a:rPr>
              <a:t>для создания программы </a:t>
            </a:r>
            <a:r>
              <a:rPr lang="ru-RU" sz="2000" dirty="0">
                <a:latin typeface="Bahnschrift" panose="020B0502040204020203" pitchFamily="34" charset="0"/>
              </a:rPr>
              <a:t>визуализации </a:t>
            </a:r>
            <a:r>
              <a:rPr lang="ru-RU" sz="2000" dirty="0">
                <a:latin typeface="Bahnschrift" panose="020B0502040204020203" pitchFamily="34" charset="0"/>
              </a:rPr>
              <a:t>дождя в реальном времени</a:t>
            </a:r>
            <a:r>
              <a:rPr lang="ru-RU" sz="2000" dirty="0">
                <a:latin typeface="Bahnschrift" panose="020B0502040204020203" pitchFamily="34" charset="0"/>
              </a:rPr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000" dirty="0" smtClean="0">
                <a:latin typeface="Bahnschrift" panose="020B0502040204020203" pitchFamily="34" charset="0"/>
              </a:rPr>
              <a:t>создан </a:t>
            </a:r>
            <a:r>
              <a:rPr lang="ru-RU" sz="2000" dirty="0">
                <a:latin typeface="Bahnschrift" panose="020B0502040204020203" pitchFamily="34" charset="0"/>
              </a:rPr>
              <a:t>графический интерфейс </a:t>
            </a:r>
            <a:r>
              <a:rPr lang="ru-RU" sz="2000" dirty="0">
                <a:latin typeface="Bahnschrift" panose="020B0502040204020203" pitchFamily="34" charset="0"/>
              </a:rPr>
              <a:t>для возможности изменения </a:t>
            </a:r>
            <a:r>
              <a:rPr lang="ru-RU" sz="2000" dirty="0">
                <a:latin typeface="Bahnschrift" panose="020B0502040204020203" pitchFamily="34" charset="0"/>
              </a:rPr>
              <a:t>характеристик </a:t>
            </a:r>
            <a:r>
              <a:rPr lang="ru-RU" sz="2000" dirty="0">
                <a:latin typeface="Bahnschrift" panose="020B0502040204020203" pitchFamily="34" charset="0"/>
              </a:rPr>
              <a:t>дождя и сцены пользователем.</a:t>
            </a:r>
            <a:endParaRPr lang="ru-RU" sz="2000" dirty="0">
              <a:latin typeface="Bahnschrift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z="1400" smtClean="0">
                <a:solidFill>
                  <a:schemeClr val="tx1"/>
                </a:solidFill>
              </a:rPr>
              <a:t>11</a:t>
            </a:fld>
            <a:endParaRPr lang="ru-RU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97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6948" y="266330"/>
            <a:ext cx="10910656" cy="1207364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Bahnschrift" panose="020B0502040204020203" pitchFamily="34" charset="0"/>
              </a:rPr>
              <a:t>Цель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3784" y="1473694"/>
            <a:ext cx="11265762" cy="47051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latin typeface="Bahnschrift" panose="020B0502040204020203" pitchFamily="34" charset="0"/>
              </a:rPr>
              <a:t>Цель: </a:t>
            </a:r>
            <a:r>
              <a:rPr lang="ru-RU" sz="2000" dirty="0">
                <a:latin typeface="Bahnschrift" panose="020B0502040204020203" pitchFamily="34" charset="0"/>
              </a:rPr>
              <a:t>реализация </a:t>
            </a:r>
            <a:r>
              <a:rPr lang="ru-RU" sz="2000" dirty="0">
                <a:latin typeface="Bahnschrift" panose="020B0502040204020203" pitchFamily="34" charset="0"/>
              </a:rPr>
              <a:t>программного </a:t>
            </a:r>
            <a:r>
              <a:rPr lang="ru-RU" sz="2000" dirty="0">
                <a:latin typeface="Bahnschrift" panose="020B0502040204020203" pitchFamily="34" charset="0"/>
              </a:rPr>
              <a:t>обеспечения </a:t>
            </a:r>
            <a:r>
              <a:rPr lang="ru-RU" sz="2000" dirty="0">
                <a:latin typeface="Bahnschrift" panose="020B0502040204020203" pitchFamily="34" charset="0"/>
              </a:rPr>
              <a:t>для визуализации дождя </a:t>
            </a:r>
            <a:r>
              <a:rPr lang="ru-RU" sz="2000" dirty="0">
                <a:latin typeface="Bahnschrift" panose="020B0502040204020203" pitchFamily="34" charset="0"/>
              </a:rPr>
              <a:t>в реальном времени с возможностью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ru-RU" sz="2000" dirty="0">
                <a:latin typeface="Bahnschrift" panose="020B0502040204020203" pitchFamily="34" charset="0"/>
              </a:rPr>
              <a:t>изменения </a:t>
            </a:r>
            <a:r>
              <a:rPr lang="ru-RU" sz="2000" dirty="0">
                <a:latin typeface="Bahnschrift" panose="020B0502040204020203" pitchFamily="34" charset="0"/>
              </a:rPr>
              <a:t>с помощью графического интерфейса таких характеристик, </a:t>
            </a:r>
            <a:r>
              <a:rPr lang="ru-RU" sz="2000" dirty="0">
                <a:latin typeface="Bahnschrift" panose="020B0502040204020203" pitchFamily="34" charset="0"/>
              </a:rPr>
              <a:t>как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ru-RU" sz="2000" dirty="0">
                <a:latin typeface="Bahnschrift" panose="020B0502040204020203" pitchFamily="34" charset="0"/>
              </a:rPr>
              <a:t>плотность </a:t>
            </a:r>
            <a:r>
              <a:rPr lang="ru-RU" sz="2000" dirty="0">
                <a:latin typeface="Bahnschrift" panose="020B0502040204020203" pitchFamily="34" charset="0"/>
              </a:rPr>
              <a:t>дождя, размер капель, скорость падения дождя и </a:t>
            </a:r>
            <a:r>
              <a:rPr lang="ru-RU" sz="2000" dirty="0">
                <a:latin typeface="Bahnschrift" panose="020B0502040204020203" pitchFamily="34" charset="0"/>
              </a:rPr>
              <a:t>направление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ru-RU" sz="2000" dirty="0">
                <a:latin typeface="Bahnschrift" panose="020B0502040204020203" pitchFamily="34" charset="0"/>
              </a:rPr>
              <a:t>падения </a:t>
            </a:r>
            <a:r>
              <a:rPr lang="ru-RU" sz="2000" dirty="0">
                <a:latin typeface="Bahnschrift" panose="020B0502040204020203" pitchFamily="34" charset="0"/>
              </a:rPr>
              <a:t>дождевых </a:t>
            </a:r>
            <a:r>
              <a:rPr lang="ru-RU" sz="2000" dirty="0">
                <a:latin typeface="Bahnschrift" panose="020B0502040204020203" pitchFamily="34" charset="0"/>
              </a:rPr>
              <a:t>капель</a:t>
            </a:r>
            <a:r>
              <a:rPr lang="en-US" sz="2000" dirty="0">
                <a:latin typeface="Bahnschrift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ru-RU" sz="2000" dirty="0">
                <a:latin typeface="Bahnschrift" panose="020B0502040204020203" pitchFamily="34" charset="0"/>
              </a:rPr>
              <a:t>Задачи: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000" dirty="0">
                <a:latin typeface="Bahnschrift" panose="020B0502040204020203" pitchFamily="34" charset="0"/>
              </a:rPr>
              <a:t>выбрать способ </a:t>
            </a:r>
            <a:r>
              <a:rPr lang="ru-RU" sz="2000" dirty="0">
                <a:latin typeface="Bahnschrift" panose="020B0502040204020203" pitchFamily="34" charset="0"/>
              </a:rPr>
              <a:t>представления объектов на сцене</a:t>
            </a:r>
            <a:r>
              <a:rPr lang="ru-RU" sz="2000" dirty="0">
                <a:latin typeface="Bahnschrift" panose="020B0502040204020203" pitchFamily="34" charset="0"/>
              </a:rPr>
              <a:t>;</a:t>
            </a:r>
            <a:endParaRPr lang="ru-RU" sz="2000" dirty="0">
              <a:latin typeface="Bahnschrift" panose="020B0502040204020203" pitchFamily="34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ru-RU" sz="2000" dirty="0">
                <a:latin typeface="Bahnschrift" panose="020B0502040204020203" pitchFamily="34" charset="0"/>
              </a:rPr>
              <a:t>выбрать модель </a:t>
            </a:r>
            <a:r>
              <a:rPr lang="ru-RU" sz="2000" dirty="0">
                <a:latin typeface="Bahnschrift" panose="020B0502040204020203" pitchFamily="34" charset="0"/>
              </a:rPr>
              <a:t>дождевых капель</a:t>
            </a:r>
            <a:r>
              <a:rPr lang="ru-RU" sz="2000" dirty="0">
                <a:latin typeface="Bahnschrift" panose="020B0502040204020203" pitchFamily="34" charset="0"/>
              </a:rPr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000" dirty="0">
                <a:latin typeface="Bahnschrift" panose="020B0502040204020203" pitchFamily="34" charset="0"/>
              </a:rPr>
              <a:t>проанализировать алгоритмы </a:t>
            </a:r>
            <a:r>
              <a:rPr lang="ru-RU" sz="2000" dirty="0">
                <a:latin typeface="Bahnschrift" panose="020B0502040204020203" pitchFamily="34" charset="0"/>
              </a:rPr>
              <a:t>удаления невидимых линий и поверхностей и </a:t>
            </a:r>
            <a:r>
              <a:rPr lang="ru-RU" sz="2000" dirty="0">
                <a:latin typeface="Bahnschrift" panose="020B0502040204020203" pitchFamily="34" charset="0"/>
              </a:rPr>
              <a:t>выбрать</a:t>
            </a:r>
            <a:br>
              <a:rPr lang="ru-RU" sz="2000" dirty="0">
                <a:latin typeface="Bahnschrift" panose="020B0502040204020203" pitchFamily="34" charset="0"/>
              </a:rPr>
            </a:br>
            <a:r>
              <a:rPr lang="ru-RU" sz="2000" dirty="0">
                <a:latin typeface="Bahnschrift" panose="020B0502040204020203" pitchFamily="34" charset="0"/>
              </a:rPr>
              <a:t>наиболее </a:t>
            </a:r>
            <a:r>
              <a:rPr lang="ru-RU" sz="2000" dirty="0">
                <a:latin typeface="Bahnschrift" panose="020B0502040204020203" pitchFamily="34" charset="0"/>
              </a:rPr>
              <a:t>подходящий;</a:t>
            </a:r>
            <a:endParaRPr lang="en-US" sz="2000" dirty="0">
              <a:latin typeface="Bahnschrift" panose="020B0502040204020203" pitchFamily="34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ru-RU" sz="2000" dirty="0">
                <a:latin typeface="Bahnschrift" panose="020B0502040204020203" pitchFamily="34" charset="0"/>
              </a:rPr>
              <a:t>проанализировать </a:t>
            </a:r>
            <a:r>
              <a:rPr lang="ru-RU" sz="2000" dirty="0">
                <a:latin typeface="Bahnschrift" panose="020B0502040204020203" pitchFamily="34" charset="0"/>
              </a:rPr>
              <a:t>и </a:t>
            </a:r>
            <a:r>
              <a:rPr lang="ru-RU" sz="2000" dirty="0">
                <a:latin typeface="Bahnschrift" panose="020B0502040204020203" pitchFamily="34" charset="0"/>
              </a:rPr>
              <a:t>выбрать средства программной </a:t>
            </a:r>
            <a:r>
              <a:rPr lang="ru-RU" sz="2000" dirty="0">
                <a:latin typeface="Bahnschrift" panose="020B0502040204020203" pitchFamily="34" charset="0"/>
              </a:rPr>
              <a:t>реализации</a:t>
            </a:r>
            <a:r>
              <a:rPr lang="ru-RU" sz="2000" dirty="0">
                <a:latin typeface="Bahnschrift" panose="020B0502040204020203" pitchFamily="34" charset="0"/>
              </a:rPr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000" dirty="0">
                <a:latin typeface="Bahnschrift" panose="020B0502040204020203" pitchFamily="34" charset="0"/>
              </a:rPr>
              <a:t>реализовать выбранные алгоритмы </a:t>
            </a:r>
            <a:r>
              <a:rPr lang="ru-RU" sz="2000" dirty="0">
                <a:latin typeface="Bahnschrift" panose="020B0502040204020203" pitchFamily="34" charset="0"/>
              </a:rPr>
              <a:t>для создания программы </a:t>
            </a:r>
            <a:r>
              <a:rPr lang="ru-RU" sz="2000" dirty="0">
                <a:latin typeface="Bahnschrift" panose="020B0502040204020203" pitchFamily="34" charset="0"/>
              </a:rPr>
              <a:t>визуализации </a:t>
            </a:r>
            <a:r>
              <a:rPr lang="ru-RU" sz="2000" dirty="0">
                <a:latin typeface="Bahnschrift" panose="020B0502040204020203" pitchFamily="34" charset="0"/>
              </a:rPr>
              <a:t>дождя в реальном времени</a:t>
            </a:r>
            <a:r>
              <a:rPr lang="ru-RU" sz="2000" dirty="0">
                <a:latin typeface="Bahnschrift" panose="020B0502040204020203" pitchFamily="34" charset="0"/>
              </a:rPr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000" dirty="0">
                <a:latin typeface="Bahnschrift" panose="020B0502040204020203" pitchFamily="34" charset="0"/>
              </a:rPr>
              <a:t>создать графический интерфейс </a:t>
            </a:r>
            <a:r>
              <a:rPr lang="ru-RU" sz="2000" dirty="0">
                <a:latin typeface="Bahnschrift" panose="020B0502040204020203" pitchFamily="34" charset="0"/>
              </a:rPr>
              <a:t>для возможности изменения </a:t>
            </a:r>
            <a:r>
              <a:rPr lang="ru-RU" sz="2000" dirty="0">
                <a:latin typeface="Bahnschrift" panose="020B0502040204020203" pitchFamily="34" charset="0"/>
              </a:rPr>
              <a:t>характеристик </a:t>
            </a:r>
            <a:r>
              <a:rPr lang="ru-RU" sz="2000" dirty="0">
                <a:latin typeface="Bahnschrift" panose="020B0502040204020203" pitchFamily="34" charset="0"/>
              </a:rPr>
              <a:t>дождя и сцены пользователем.</a:t>
            </a:r>
            <a:endParaRPr lang="ru-RU" sz="2000" dirty="0">
              <a:latin typeface="Bahnschrift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z="1400" smtClean="0">
                <a:solidFill>
                  <a:schemeClr val="tx1"/>
                </a:solidFill>
              </a:rPr>
              <a:t>2</a:t>
            </a:fld>
            <a:endParaRPr lang="ru-RU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6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6948" y="266330"/>
            <a:ext cx="10910656" cy="1207364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Дождь в симуляторах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z="1400" smtClean="0">
                <a:solidFill>
                  <a:schemeClr val="tx1"/>
                </a:solidFill>
              </a:rPr>
              <a:t>3</a:t>
            </a:fld>
            <a:endParaRPr lang="ru-RU" sz="140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3" y="2334824"/>
            <a:ext cx="5058299" cy="2845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501" y="2334825"/>
            <a:ext cx="5058299" cy="2845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569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6948" y="266330"/>
            <a:ext cx="10910656" cy="1207364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Способы представления объектов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3784" y="2485748"/>
            <a:ext cx="11265762" cy="26455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latin typeface="Bahnschrift" panose="020B0502040204020203" pitchFamily="34" charset="0"/>
              </a:rPr>
              <a:t>Существует три способа задания моделей</a:t>
            </a:r>
            <a:r>
              <a:rPr lang="ru-RU" sz="2000" dirty="0" smtClean="0">
                <a:latin typeface="Bahnschrift" panose="020B0502040204020203" pitchFamily="34" charset="0"/>
              </a:rPr>
              <a:t>: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000" dirty="0" smtClean="0">
                <a:latin typeface="Bahnschrift" panose="020B0502040204020203" pitchFamily="34" charset="0"/>
              </a:rPr>
              <a:t>каркасная </a:t>
            </a:r>
            <a:r>
              <a:rPr lang="ru-RU" sz="2000" dirty="0">
                <a:latin typeface="Bahnschrift" panose="020B0502040204020203" pitchFamily="34" charset="0"/>
              </a:rPr>
              <a:t>модель</a:t>
            </a:r>
            <a:r>
              <a:rPr lang="ru-RU" sz="2000" dirty="0" smtClean="0">
                <a:latin typeface="Bahnschrift" panose="020B0502040204020203" pitchFamily="34" charset="0"/>
              </a:rPr>
              <a:t>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000" dirty="0">
                <a:latin typeface="Bahnschrift" panose="020B0502040204020203" pitchFamily="34" charset="0"/>
              </a:rPr>
              <a:t>поверхностная </a:t>
            </a:r>
            <a:r>
              <a:rPr lang="ru-RU" sz="2000" dirty="0" smtClean="0">
                <a:latin typeface="Bahnschrift" panose="020B0502040204020203" pitchFamily="34" charset="0"/>
              </a:rPr>
              <a:t>модель (параметрическое представление или полигональная сетка);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000" dirty="0">
                <a:latin typeface="Bahnschrift" panose="020B0502040204020203" pitchFamily="34" charset="0"/>
              </a:rPr>
              <a:t>объемная твердотельная </a:t>
            </a:r>
            <a:r>
              <a:rPr lang="ru-RU" sz="2000" dirty="0" smtClean="0">
                <a:latin typeface="Bahnschrift" panose="020B0502040204020203" pitchFamily="34" charset="0"/>
              </a:rPr>
              <a:t>модель.</a:t>
            </a:r>
          </a:p>
          <a:p>
            <a:pPr marL="457200" indent="-457200">
              <a:buFont typeface="+mj-lt"/>
              <a:buAutoNum type="arabicParenR"/>
            </a:pPr>
            <a:endParaRPr lang="ru-RU" sz="20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Bahnschrift" panose="020B0502040204020203" pitchFamily="34" charset="0"/>
              </a:rPr>
              <a:t>Выбор: </a:t>
            </a:r>
            <a:r>
              <a:rPr lang="ru-RU" sz="2000" dirty="0">
                <a:latin typeface="Bahnschrift" panose="020B0502040204020203" pitchFamily="34" charset="0"/>
              </a:rPr>
              <a:t>поверхностная </a:t>
            </a:r>
            <a:r>
              <a:rPr lang="ru-RU" sz="2000" dirty="0" smtClean="0">
                <a:latin typeface="Bahnschrift" panose="020B0502040204020203" pitchFamily="34" charset="0"/>
              </a:rPr>
              <a:t>модель, </a:t>
            </a:r>
            <a:r>
              <a:rPr lang="ru-RU" sz="2000" dirty="0">
                <a:latin typeface="Bahnschrift" panose="020B0502040204020203" pitchFamily="34" charset="0"/>
              </a:rPr>
              <a:t>заданная полигональной </a:t>
            </a:r>
            <a:r>
              <a:rPr lang="ru-RU" sz="2000" dirty="0" smtClean="0">
                <a:latin typeface="Bahnschrift" panose="020B0502040204020203" pitchFamily="34" charset="0"/>
              </a:rPr>
              <a:t>сеткой.</a:t>
            </a:r>
            <a:endParaRPr lang="ru-RU" sz="2000" dirty="0">
              <a:latin typeface="Bahnschrift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z="1400" smtClean="0">
                <a:solidFill>
                  <a:schemeClr val="tx1"/>
                </a:solidFill>
              </a:rPr>
              <a:t>4</a:t>
            </a:fld>
            <a:endParaRPr lang="ru-RU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98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6948" y="266330"/>
            <a:ext cx="10910656" cy="1207364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Модель дождевой капли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z="1400" smtClean="0">
                <a:solidFill>
                  <a:schemeClr val="tx1"/>
                </a:solidFill>
              </a:rPr>
              <a:t>5</a:t>
            </a:fld>
            <a:endParaRPr lang="ru-RU" sz="140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220" y="1709676"/>
            <a:ext cx="3658111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9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6948" y="266330"/>
            <a:ext cx="10910656" cy="1207364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Алгоритм растеризации треугольников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z="1400" smtClean="0">
                <a:solidFill>
                  <a:schemeClr val="tx1"/>
                </a:solidFill>
              </a:rPr>
              <a:t>6</a:t>
            </a:fld>
            <a:endParaRPr lang="ru-RU" sz="1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56948" y="1473694"/>
                <a:ext cx="11265762" cy="184655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000" dirty="0" smtClean="0">
                    <a:latin typeface="Bahnschrift" panose="020B0502040204020203" pitchFamily="34" charset="0"/>
                  </a:rPr>
                  <a:t>Алгоритм заметающей прямой работает в три этапа: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ru-RU" sz="2000" dirty="0">
                    <a:latin typeface="Bahnschrift" panose="020B0502040204020203" pitchFamily="34" charset="0"/>
                  </a:rPr>
                  <a:t>сортировка вершин треугольника по их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2000" dirty="0" smtClean="0">
                    <a:latin typeface="Bahnschrift" panose="020B0502040204020203" pitchFamily="34" charset="0"/>
                  </a:rPr>
                  <a:t>-координате;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ru-RU" sz="2000" dirty="0" smtClean="0">
                    <a:latin typeface="Bahnschrift" panose="020B0502040204020203" pitchFamily="34" charset="0"/>
                  </a:rPr>
                  <a:t>растеризация </a:t>
                </a:r>
                <a:r>
                  <a:rPr lang="ru-RU" sz="2000" dirty="0">
                    <a:latin typeface="Bahnschrift" panose="020B0502040204020203" pitchFamily="34" charset="0"/>
                  </a:rPr>
                  <a:t>параллельно левой и правой границ треугольника</a:t>
                </a:r>
                <a:r>
                  <a:rPr lang="ru-RU" sz="2000" dirty="0" smtClean="0">
                    <a:latin typeface="Bahnschrift" panose="020B0502040204020203" pitchFamily="34" charset="0"/>
                  </a:rPr>
                  <a:t>;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ru-RU" sz="2000" dirty="0" err="1">
                    <a:latin typeface="Bahnschrift" panose="020B0502040204020203" pitchFamily="34" charset="0"/>
                  </a:rPr>
                  <a:t>отрисовка</a:t>
                </a:r>
                <a:r>
                  <a:rPr lang="ru-RU" sz="2000" dirty="0">
                    <a:latin typeface="Bahnschrift" panose="020B0502040204020203" pitchFamily="34" charset="0"/>
                  </a:rPr>
                  <a:t> горизонтального отрезка между левой и правой точками</a:t>
                </a:r>
                <a:r>
                  <a:rPr lang="ru-RU" sz="2000" dirty="0">
                    <a:latin typeface="Bahnschrift" panose="020B0502040204020203" pitchFamily="34" charset="0"/>
                  </a:rPr>
                  <a:t/>
                </a:r>
                <a:br>
                  <a:rPr lang="ru-RU" sz="2000" dirty="0">
                    <a:latin typeface="Bahnschrift" panose="020B0502040204020203" pitchFamily="34" charset="0"/>
                  </a:rPr>
                </a:br>
                <a:r>
                  <a:rPr lang="ru-RU" sz="2000" dirty="0" smtClean="0">
                    <a:latin typeface="Bahnschrift" panose="020B0502040204020203" pitchFamily="34" charset="0"/>
                  </a:rPr>
                  <a:t>границы.</a:t>
                </a:r>
                <a:endParaRPr lang="ru-RU" sz="2000" dirty="0">
                  <a:latin typeface="Bahnschrift" panose="020B0502040204020203" pitchFamily="34" charset="0"/>
                </a:endParaRPr>
              </a:p>
            </p:txBody>
          </p:sp>
        </mc:Choice>
        <mc:Fallback>
          <p:sp>
            <p:nvSpPr>
              <p:cNvPr id="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6948" y="1473694"/>
                <a:ext cx="11265762" cy="1846555"/>
              </a:xfrm>
              <a:blipFill>
                <a:blip r:embed="rId2"/>
                <a:stretch>
                  <a:fillRect l="-595" t="-3630" b="-5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863" y="3619470"/>
            <a:ext cx="2452826" cy="2452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828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6948" y="266330"/>
            <a:ext cx="10910656" cy="1207364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Графический конвейер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z="1400" smtClean="0">
                <a:solidFill>
                  <a:schemeClr val="tx1"/>
                </a:solidFill>
              </a:rPr>
              <a:t>7</a:t>
            </a:fld>
            <a:endParaRPr lang="ru-RU" sz="1400">
              <a:solidFill>
                <a:schemeClr val="tx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777" y="1334591"/>
            <a:ext cx="1368997" cy="502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656948" y="266330"/>
                <a:ext cx="10910656" cy="1207364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ru-RU" dirty="0" smtClean="0">
                    <a:latin typeface="Bahnschrift" panose="020B0502040204020203" pitchFamily="34" charset="0"/>
                  </a:rPr>
                  <a:t>Алгоритм, использующий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 smtClean="0">
                    <a:latin typeface="Bahnschrift" panose="020B0502040204020203" pitchFamily="34" charset="0"/>
                  </a:rPr>
                  <a:t>-</a:t>
                </a:r>
                <a:r>
                  <a:rPr lang="ru-RU" dirty="0" smtClean="0">
                    <a:latin typeface="Bahnschrift" panose="020B0502040204020203" pitchFamily="34" charset="0"/>
                  </a:rPr>
                  <a:t>буфер</a:t>
                </a:r>
                <a:endParaRPr lang="ru-RU" dirty="0">
                  <a:latin typeface="Bahnschrift" panose="020B0502040204020203" pitchFamily="34" charset="0"/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6948" y="266330"/>
                <a:ext cx="10910656" cy="1207364"/>
              </a:xfrm>
              <a:blipFill>
                <a:blip r:embed="rId2"/>
                <a:stretch>
                  <a:fillRect b="-25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z="1400" smtClean="0">
                <a:solidFill>
                  <a:schemeClr val="tx1"/>
                </a:solidFill>
              </a:rPr>
              <a:t>8</a:t>
            </a:fld>
            <a:endParaRPr lang="ru-RU" sz="1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23784" y="2485748"/>
                <a:ext cx="11265762" cy="3746376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ru-RU" sz="2000" dirty="0" smtClean="0">
                    <a:latin typeface="Bahnschrift" panose="020B0502040204020203" pitchFamily="34" charset="0"/>
                  </a:rPr>
                  <a:t>Заполнить буфер кадра фоновым значением интенсивности или цвета.</a:t>
                </a:r>
                <a:endParaRPr lang="en-US" sz="2000" dirty="0" smtClean="0">
                  <a:latin typeface="Bahnschrift" panose="020B0502040204020203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dirty="0">
                    <a:latin typeface="Bahnschrift" panose="020B0502040204020203" pitchFamily="34" charset="0"/>
                  </a:rPr>
                  <a:t>Заполнить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sz="2000" dirty="0">
                    <a:latin typeface="Bahnschrift" panose="020B0502040204020203" pitchFamily="34" charset="0"/>
                  </a:rPr>
                  <a:t>-буфер минимальным значением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ru-RU" sz="2000" dirty="0" smtClean="0">
                    <a:latin typeface="Bahnschrift" panose="020B0502040204020203" pitchFamily="34" charset="0"/>
                  </a:rPr>
                  <a:t>.</a:t>
                </a:r>
                <a:endParaRPr lang="en-US" sz="2000" dirty="0">
                  <a:latin typeface="Bahnschrift" panose="020B0502040204020203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dirty="0">
                    <a:latin typeface="Bahnschrift" panose="020B0502040204020203" pitchFamily="34" charset="0"/>
                  </a:rPr>
                  <a:t>Преобразовать каждый треугольник в растровую форму</a:t>
                </a:r>
                <a:r>
                  <a:rPr lang="ru-RU" sz="2000" dirty="0" smtClean="0">
                    <a:latin typeface="Bahnschrift" panose="020B0502040204020203" pitchFamily="34" charset="0"/>
                  </a:rPr>
                  <a:t>.</a:t>
                </a:r>
                <a:endParaRPr lang="en-US" sz="2000" dirty="0" smtClean="0">
                  <a:latin typeface="Bahnschrift" panose="020B0502040204020203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dirty="0">
                    <a:latin typeface="Bahnschrift" panose="020B0502040204020203" pitchFamily="34" charset="0"/>
                  </a:rPr>
                  <a:t>Для каждого пикселя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000" dirty="0">
                    <a:latin typeface="Bahnschrift" panose="020B0502040204020203" pitchFamily="34" charset="0"/>
                  </a:rPr>
                  <a:t>в треугольнике вычислить его глубину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>
                    <a:latin typeface="Bahnschrift" panose="020B0502040204020203" pitchFamily="34" charset="0"/>
                  </a:rPr>
                  <a:t>.</a:t>
                </a:r>
                <a:endParaRPr lang="en-US" sz="2000" dirty="0" smtClean="0">
                  <a:latin typeface="Bahnschrift" panose="020B0502040204020203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dirty="0">
                    <a:latin typeface="Bahnschrift" panose="020B0502040204020203" pitchFamily="34" charset="0"/>
                  </a:rPr>
                  <a:t>Сравнить глубину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000" dirty="0">
                    <a:latin typeface="Bahnschrift" panose="020B0502040204020203" pitchFamily="34" charset="0"/>
                  </a:rPr>
                  <a:t>со значением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𝑏𝑢𝑓𝑓𝑒𝑟</m:t>
                        </m:r>
                      </m:sub>
                    </m:sSub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>
                    <a:latin typeface="Bahnschrift" panose="020B0502040204020203" pitchFamily="34" charset="0"/>
                  </a:rPr>
                  <a:t>, хранящимся в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sz="2000" dirty="0" smtClean="0">
                    <a:latin typeface="Bahnschrift" panose="020B0502040204020203" pitchFamily="34" charset="0"/>
                  </a:rPr>
                  <a:t>-буфере</a:t>
                </a:r>
                <a:r>
                  <a:rPr lang="en-US" sz="2000" dirty="0" smtClean="0">
                    <a:latin typeface="Bahnschrift" panose="020B0502040204020203" pitchFamily="34" charset="0"/>
                  </a:rPr>
                  <a:t> </a:t>
                </a:r>
                <a:r>
                  <a:rPr lang="ru-RU" sz="2000" dirty="0" smtClean="0">
                    <a:latin typeface="Bahnschrift" panose="020B0502040204020203" pitchFamily="34" charset="0"/>
                  </a:rPr>
                  <a:t>в </a:t>
                </a:r>
                <a:r>
                  <a:rPr lang="ru-RU" sz="2000" dirty="0">
                    <a:latin typeface="Bahnschrift" panose="020B0502040204020203" pitchFamily="34" charset="0"/>
                  </a:rPr>
                  <a:t>этой же позиции. Если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) &gt;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𝑏𝑢𝑓𝑓𝑒𝑟</m:t>
                        </m:r>
                      </m:sub>
                    </m:sSub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>
                    <a:latin typeface="Bahnschrift" panose="020B0502040204020203" pitchFamily="34" charset="0"/>
                  </a:rPr>
                  <a:t>, то записать атрибут </a:t>
                </a:r>
                <a:r>
                  <a:rPr lang="ru-RU" sz="2000" dirty="0" smtClean="0">
                    <a:latin typeface="Bahnschrift" panose="020B0502040204020203" pitchFamily="34" charset="0"/>
                  </a:rPr>
                  <a:t>этого</a:t>
                </a:r>
                <a:r>
                  <a:rPr lang="en-US" sz="2000" dirty="0" smtClean="0">
                    <a:latin typeface="Bahnschrift" panose="020B0502040204020203" pitchFamily="34" charset="0"/>
                  </a:rPr>
                  <a:t> </a:t>
                </a:r>
                <a:r>
                  <a:rPr lang="ru-RU" sz="2000" dirty="0" smtClean="0">
                    <a:latin typeface="Bahnschrift" panose="020B0502040204020203" pitchFamily="34" charset="0"/>
                  </a:rPr>
                  <a:t>треугольника </a:t>
                </a:r>
                <a:r>
                  <a:rPr lang="ru-RU" sz="2000" dirty="0">
                    <a:latin typeface="Bahnschrift" panose="020B0502040204020203" pitchFamily="34" charset="0"/>
                  </a:rPr>
                  <a:t>в буфер кадра и </a:t>
                </a:r>
                <a:r>
                  <a:rPr lang="ru-RU" sz="2000" dirty="0" smtClean="0">
                    <a:latin typeface="Bahnschrift" panose="020B0502040204020203" pitchFamily="34" charset="0"/>
                  </a:rPr>
                  <a:t>заменить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𝑏𝑢𝑓𝑓𝑒𝑟</m:t>
                        </m:r>
                      </m:sub>
                    </m:sSub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>
                    <a:latin typeface="Bahnschrift" panose="020B0502040204020203" pitchFamily="34" charset="0"/>
                  </a:rPr>
                  <a:t> на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>
                    <a:latin typeface="Bahnschrift" panose="020B0502040204020203" pitchFamily="34" charset="0"/>
                  </a:rPr>
                  <a:t>. В </a:t>
                </a:r>
                <a:r>
                  <a:rPr lang="ru-RU" sz="2000" dirty="0" smtClean="0">
                    <a:latin typeface="Bahnschrift" panose="020B0502040204020203" pitchFamily="34" charset="0"/>
                  </a:rPr>
                  <a:t>противном</a:t>
                </a:r>
                <a:r>
                  <a:rPr lang="en-US" sz="2000" dirty="0" smtClean="0">
                    <a:latin typeface="Bahnschrift" panose="020B0502040204020203" pitchFamily="34" charset="0"/>
                  </a:rPr>
                  <a:t> </a:t>
                </a:r>
                <a:r>
                  <a:rPr lang="ru-RU" sz="2000" dirty="0" smtClean="0">
                    <a:latin typeface="Bahnschrift" panose="020B0502040204020203" pitchFamily="34" charset="0"/>
                  </a:rPr>
                  <a:t>случае </a:t>
                </a:r>
                <a:r>
                  <a:rPr lang="ru-RU" sz="2000" dirty="0">
                    <a:latin typeface="Bahnschrift" panose="020B0502040204020203" pitchFamily="34" charset="0"/>
                  </a:rPr>
                  <a:t>никаких действий не </a:t>
                </a:r>
                <a:r>
                  <a:rPr lang="ru-RU" sz="2000" dirty="0" smtClean="0">
                    <a:latin typeface="Bahnschrift" panose="020B0502040204020203" pitchFamily="34" charset="0"/>
                  </a:rPr>
                  <a:t>производить</a:t>
                </a:r>
                <a:r>
                  <a:rPr lang="en-US" sz="2000" dirty="0">
                    <a:latin typeface="Bahnschrift" panose="020B0502040204020203" pitchFamily="34" charset="0"/>
                  </a:rPr>
                  <a:t>.</a:t>
                </a:r>
                <a:endParaRPr lang="en-US" sz="2000" dirty="0" smtClean="0">
                  <a:latin typeface="Bahnschrift" panose="020B0502040204020203" pitchFamily="34" charset="0"/>
                </a:endParaRPr>
              </a:p>
            </p:txBody>
          </p:sp>
        </mc:Choice>
        <mc:Fallback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784" y="2485748"/>
                <a:ext cx="11265762" cy="3746376"/>
              </a:xfrm>
              <a:blipFill>
                <a:blip r:embed="rId3"/>
                <a:stretch>
                  <a:fillRect l="-595" t="-19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1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6948" y="266330"/>
            <a:ext cx="10910656" cy="1207364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Примеры работы программы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z="1400" smtClean="0">
                <a:solidFill>
                  <a:schemeClr val="tx1"/>
                </a:solidFill>
              </a:rPr>
              <a:t>9</a:t>
            </a:fld>
            <a:endParaRPr lang="ru-RU" sz="140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18" y="2503502"/>
            <a:ext cx="4654895" cy="29962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585" y="2503502"/>
            <a:ext cx="4663918" cy="29962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016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277</Words>
  <Application>Microsoft Office PowerPoint</Application>
  <PresentationFormat>Широкоэкранный</PresentationFormat>
  <Paragraphs>56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Bahnschrift</vt:lpstr>
      <vt:lpstr>Calibri</vt:lpstr>
      <vt:lpstr>Calibri Light</vt:lpstr>
      <vt:lpstr>Cambria Math</vt:lpstr>
      <vt:lpstr>Тема Office</vt:lpstr>
      <vt:lpstr>Визуализация реалистичного дождя в разное время суток</vt:lpstr>
      <vt:lpstr>Цель и задачи</vt:lpstr>
      <vt:lpstr>Дождь в симуляторах</vt:lpstr>
      <vt:lpstr>Способы представления объектов</vt:lpstr>
      <vt:lpstr>Модель дождевой капли</vt:lpstr>
      <vt:lpstr>Алгоритм растеризации треугольников</vt:lpstr>
      <vt:lpstr>Графический конвейер</vt:lpstr>
      <vt:lpstr>Алгоритм, использующий Z-буфер</vt:lpstr>
      <vt:lpstr>Примеры работы программы</vt:lpstr>
      <vt:lpstr>Примеры работы программы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Классификация алгоритмов блокчейн консенсуса</dc:title>
  <dc:creator>Владислав Марченко</dc:creator>
  <cp:lastModifiedBy>Владислав Марченко</cp:lastModifiedBy>
  <cp:revision>30</cp:revision>
  <dcterms:created xsi:type="dcterms:W3CDTF">2022-12-14T13:57:52Z</dcterms:created>
  <dcterms:modified xsi:type="dcterms:W3CDTF">2022-12-23T02:53:23Z</dcterms:modified>
</cp:coreProperties>
</file>