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72" r:id="rId10"/>
    <p:sldId id="265" r:id="rId11"/>
    <p:sldId id="266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829B5-B496-47BD-A63F-2BB67EE494F9}" type="datetimeFigureOut">
              <a:rPr lang="uk-UA" smtClean="0"/>
              <a:t>15.06.2023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CA845-CD5D-46AC-A8D6-E49310D529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020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37B78-F720-41E5-A91D-71702E6A1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6D34932-7AE8-41E1-9FD5-E2CB568BB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B523D63-FB69-4AB2-9EE2-88EA279C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9E31-3101-4242-A32A-6903EB3B7486}" type="datetime1">
              <a:rPr lang="uk-UA" smtClean="0"/>
              <a:t>15.06.2023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C748CC3-9553-4F19-ADFD-A6CEC4EC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6557D2D-C778-4B81-A193-DD8B5CED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589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36014-C369-4F5F-9A0C-749832DA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FAD77E7F-C8AE-4357-A40F-366BB362B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E5F6CB5-BFA8-4E7B-B435-BBCF086F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523-5355-4C06-8FA9-A7DBDCE18431}" type="datetime1">
              <a:rPr lang="uk-UA" smtClean="0"/>
              <a:t>15.06.2023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A7A4518-03B0-4CD8-BB49-2D2FEC0D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D687CAC-3CEE-49DC-AC0B-08B2343D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03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365EA68C-B97A-443B-96A1-F068CAC63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1E417AE-1A80-4FC1-AEE7-564E40F16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DE189E6-382A-4805-BF2E-3678AD05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DDD4-3535-488D-B357-14DBEBF88DD3}" type="datetime1">
              <a:rPr lang="uk-UA" smtClean="0"/>
              <a:t>15.06.2023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95CF4AD-E8BD-459F-9B82-B592C43C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CCB215B-8137-4468-9C9A-D46BD8E4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122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887-5F55-45A8-A55A-0CC4798C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924375B-E9D1-40FE-ABAB-6356A74D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1139ED6-F4B0-4EBE-A0AE-A9D006CE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3DEC-9466-49F4-A856-88D721A82CC6}" type="datetime1">
              <a:rPr lang="uk-UA" smtClean="0"/>
              <a:t>15.06.2023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B21FFF5-3DD2-499E-A74C-80BF00AE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DEE9299-1E47-45B8-95C7-1FE6E118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594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99628-8C99-421F-B626-02D36A5F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A5FF4C9-2E7B-426B-92E0-7F5E233B6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6A4890A-5EED-420E-BB00-03DA86A3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08BA-3D0E-45DF-A73A-8C2A5CE3B320}" type="datetime1">
              <a:rPr lang="uk-UA" smtClean="0"/>
              <a:t>15.06.2023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E1E5193-E93F-49B7-BD0D-286F2B20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5B50515-3383-47DE-BA49-742BEF69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632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E3EFA-1E76-4A16-93A6-DF5DFAE2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3A0B889-DCCF-4E06-8E8F-373F7A2C8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8473DAA-1B78-4036-B98A-653AEB8D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83B8CC4-EBD3-4727-9177-974787FB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497-49DB-4B6B-9681-18F0B2222C18}" type="datetime1">
              <a:rPr lang="uk-UA" smtClean="0"/>
              <a:t>15.06.2023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CDB0050-1239-4561-81EF-6B62DD5A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C43792D-D2C7-4573-9E6B-AD78D561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718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69E96-0036-49C6-9184-7E7834EC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AC0AB05-48E7-450C-BF7E-AB5ABDE1F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F9272758-9DEC-4009-9156-F62F15165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816607BC-6F63-4354-9149-538AB7089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3EC20461-80B8-4E25-BD14-0568EBD66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3EDDA1B1-2368-4A23-9B9E-4165194E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9D09-0429-4EC2-8553-31A6827BD7AC}" type="datetime1">
              <a:rPr lang="uk-UA" smtClean="0"/>
              <a:t>15.06.2023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A025ED78-CE2F-4ABF-B504-A7ADB975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D60E66A-2097-4B08-8DFD-C4A70891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30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60E13-69FC-4A7D-AEFD-E74A71BE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1EF4CD85-CAC0-4EA1-8E15-3848C7C3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DC31-5FFB-42AE-8EC0-2AD5B1820AE5}" type="datetime1">
              <a:rPr lang="uk-UA" smtClean="0"/>
              <a:t>15.06.2023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AFE5661A-E451-4803-9894-E325B282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CD7C4701-6373-4AEF-94AA-E60F2380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646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BD54B844-85EC-4EF2-BAEF-1DE10DDC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7983-C3FD-4B4D-A1E4-9CDD5D505C32}" type="datetime1">
              <a:rPr lang="uk-UA" smtClean="0"/>
              <a:t>15.06.2023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740324ED-E0E0-4379-B02B-9531B3ED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90F374B-50AA-41BB-9407-9BA417D4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464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65D02-3955-4F3D-9D39-3897AD67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E568F1F-ED2E-4F3D-92C7-3F78F2E7D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E1A6414-E2BD-463A-AA93-AACC8A907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BC4C485-6B6F-4958-9238-9D443234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674F-EEFA-44DD-A5B5-E34F1AF9C767}" type="datetime1">
              <a:rPr lang="uk-UA" smtClean="0"/>
              <a:t>15.06.2023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84AB767-D538-42AA-BD7A-014F8F60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A787022-DED5-4E96-AFB8-7E204B0B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611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EDFC3-2627-4364-91A0-2E18F509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6910BF35-52F6-4C0F-9453-34C3858A4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FD00E9A-341F-499A-9D80-48AF70E15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CD5F186-A666-4C97-9B52-0B6C958F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27F2-9B2A-4484-A54E-0F91C39668E8}" type="datetime1">
              <a:rPr lang="uk-UA" smtClean="0"/>
              <a:t>15.06.2023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D3EF1BA-4494-4C2A-896F-EF3BDAB1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52158B4-0943-4062-BF27-0C80C710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448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3CCE650-DA70-4F19-81BF-43128EFA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BD22638-D2E8-4F8E-8A5A-38FCA08E3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5617AC9-14F6-4276-AB18-9C155F0B6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D82E-BBA7-40B0-A81E-7E247BC16A10}" type="datetime1">
              <a:rPr lang="uk-UA" smtClean="0"/>
              <a:t>15.06.2023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CDEAB98-0DAA-4526-9B6B-08361035F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460E05E-ABCD-487F-88ED-400135F10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80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7DAC8-C84E-4024-9420-4F417AAA7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0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базы данных для хранения и обработки данных авиакомпании</a:t>
            </a:r>
            <a:endParaRPr lang="uk-UA" b="1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D9EA61C-1DC2-4990-B40A-81E38624A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7612"/>
            <a:ext cx="9144000" cy="1864310"/>
          </a:xfrm>
        </p:spPr>
        <p:txBody>
          <a:bodyPr/>
          <a:lstStyle/>
          <a:p>
            <a:r>
              <a:rPr lang="ru-RU" dirty="0"/>
              <a:t>Студент: Марченко Владислав ИУ7-63Б</a:t>
            </a:r>
          </a:p>
          <a:p>
            <a:r>
              <a:rPr lang="ru-RU" dirty="0"/>
              <a:t>Научный руководитель: Шибанова Дарья Александровна</a:t>
            </a:r>
            <a:endParaRPr lang="en-US" dirty="0"/>
          </a:p>
          <a:p>
            <a:endParaRPr lang="en-US" dirty="0"/>
          </a:p>
          <a:p>
            <a:r>
              <a:rPr lang="uk-UA" dirty="0"/>
              <a:t>Москва – 2023 г.</a:t>
            </a: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17CFD6A5-3CC5-40D3-92F3-A82D4219ED94}"/>
              </a:ext>
            </a:extLst>
          </p:cNvPr>
          <p:cNvSpPr txBox="1">
            <a:spLocks/>
          </p:cNvSpPr>
          <p:nvPr/>
        </p:nvSpPr>
        <p:spPr>
          <a:xfrm>
            <a:off x="1356804" y="466078"/>
            <a:ext cx="9144000" cy="690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Курсовая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73443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8A921-B1B5-4870-963E-7B98544F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AA00AEE-3E28-40A4-B6A3-E7D38425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результате выполнения курсовой работы была разработана база данных для хранения и обработки данных авиакомпании и приложение, которое ее использует.</a:t>
            </a:r>
          </a:p>
          <a:p>
            <a:pPr marL="0" indent="0">
              <a:buNone/>
            </a:pPr>
            <a:r>
              <a:rPr lang="ru-RU" dirty="0"/>
              <a:t>Выполнены следующие задачи: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проведен обзор существующих приложений для покупки авиабилетов и сформулированы требования и ограничения к разрабатываемой базе данных и приложению;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спроектирована архитектура базы данных, ограничения целостности и ролевая модель на уровне базы данных;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выбраны средства реализации и реализованы спроектированная база данных и необходимый интерфейс для взаимодействия с ней;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исследованы характеристики разработанного программного обеспечения.</a:t>
            </a:r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32B72BBF-3000-4382-8D51-991FB693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485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41D49-221A-48DA-B171-7A58ADFF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Направления дальнейшего развития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FB206A-6613-42B8-ADAB-F68DDD13E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Область применения результатов выполнения курсовой работы – дальнейшее развитие и расширение приложения для поиска и покупки билетов на любые виды транспорта.</a:t>
            </a:r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BB219C9-358C-4EBC-99C9-F4E7C964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32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E4A6E-A033-487D-B73E-171C9F01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2850F78-ABD4-49DA-A8FB-6C3FB3C3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37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Цель: разработка базы данных для хранения и обработки данных авиакомпании и приложения, которое будет ее использовать.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провести обзор существующих приложений для покупки авиабилетов и сформулировать требования и ограничения к разрабатываемой базе данных и приложению;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спроектировать архитектуру базы данных, ограничения целостности и ролевую модель на уровне базы данных;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выбрать средства реализации и реализовать спроектированную базу данных и необходимый интерфейс для взаимодействия с ней;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исследовать характеристики разработанного программного обеспечения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050B2BB-0338-4284-B789-0FD145EC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034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79F53-204F-4950-8422-3B8F3754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аналоги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579FBA-D962-4893-A09F-15836BFAA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04" y="1436646"/>
            <a:ext cx="3378971" cy="2307252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95D0B44-1BD8-4ACC-86AD-CF880DF4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3</a:t>
            </a:fld>
            <a:endParaRPr lang="uk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90FDAB-2B5D-45B6-B52C-98EEB4DCE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12" y="2680277"/>
            <a:ext cx="3935375" cy="206363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906C2D-8866-4667-8811-7004AB02D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76" y="4116936"/>
            <a:ext cx="3412079" cy="2228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4D2A91-44A9-4FD3-A8CF-315CF308F334}"/>
              </a:ext>
            </a:extLst>
          </p:cNvPr>
          <p:cNvSpPr txBox="1"/>
          <p:nvPr/>
        </p:nvSpPr>
        <p:spPr>
          <a:xfrm>
            <a:off x="2535065" y="3712095"/>
            <a:ext cx="149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Qatar Airways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0E9E59-0D36-4B6C-A080-326242E41CCB}"/>
              </a:ext>
            </a:extLst>
          </p:cNvPr>
          <p:cNvSpPr txBox="1"/>
          <p:nvPr/>
        </p:nvSpPr>
        <p:spPr>
          <a:xfrm>
            <a:off x="2790192" y="6345169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Emirates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EF65D-033F-4CBA-B522-DD410F7C4FF7}"/>
              </a:ext>
            </a:extLst>
          </p:cNvPr>
          <p:cNvSpPr txBox="1"/>
          <p:nvPr/>
        </p:nvSpPr>
        <p:spPr>
          <a:xfrm>
            <a:off x="7825416" y="4789530"/>
            <a:ext cx="15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United Airlines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6462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8D46A-68A7-4898-92BD-422F467A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uk-UA" dirty="0"/>
              <a:t>модель </a:t>
            </a:r>
            <a:r>
              <a:rPr lang="ru-RU" dirty="0"/>
              <a:t>разработанной базы данных</a:t>
            </a:r>
          </a:p>
        </p:txBody>
      </p:sp>
      <p:sp>
        <p:nvSpPr>
          <p:cNvPr id="8" name="Місце для номера слайда 7">
            <a:extLst>
              <a:ext uri="{FF2B5EF4-FFF2-40B4-BE49-F238E27FC236}">
                <a16:creationId xmlns:a16="http://schemas.microsoft.com/office/drawing/2014/main" id="{55E2577D-AD02-4D03-BCF2-F953CC6D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4</a:t>
            </a:fld>
            <a:endParaRPr lang="uk-UA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2B10CDB-5AF7-46DB-AD65-C7E009F00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01" y="1366731"/>
            <a:ext cx="9608598" cy="531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9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E2B3B-E23E-49F6-B3DD-D711205E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вариантов использования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70EB5D-A46D-4D28-A148-57BA36563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95" y="2537670"/>
            <a:ext cx="4013354" cy="23580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4BFEA3-86C5-49AE-93B0-3B160020A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64" y="1690688"/>
            <a:ext cx="4091764" cy="4780903"/>
          </a:xfrm>
          <a:prstGeom prst="rect">
            <a:avLst/>
          </a:prstGeom>
        </p:spPr>
      </p:pic>
      <p:sp>
        <p:nvSpPr>
          <p:cNvPr id="8" name="Місце для номера слайда 7">
            <a:extLst>
              <a:ext uri="{FF2B5EF4-FFF2-40B4-BE49-F238E27FC236}">
                <a16:creationId xmlns:a16="http://schemas.microsoft.com/office/drawing/2014/main" id="{CD33E24F-3CE4-464B-819D-51C828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134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E2B3B-E23E-49F6-B3DD-D711205E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6B41CE-D384-42E6-947D-95B5D1D71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79" y="2323092"/>
            <a:ext cx="4933772" cy="31351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E59EEE-1373-464F-BDFE-F010B1EC1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0" y="2387075"/>
            <a:ext cx="4926662" cy="3071166"/>
          </a:xfrm>
          <a:prstGeom prst="rect">
            <a:avLst/>
          </a:prstGeom>
        </p:spPr>
      </p:pic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44175B42-81AF-4E41-992E-D7FB431C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87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503F7-A453-4D26-99D3-D26D1D77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спроектированной функции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74911C-B3B9-4724-A047-2A541FED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08" y="1367669"/>
            <a:ext cx="3002834" cy="5171243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E13545A-B887-4B08-B5DA-1280A757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7</a:t>
            </a:fld>
            <a:endParaRPr lang="uk-UA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B48F96C0-9124-4D53-AA5A-6551376EF38D}"/>
              </a:ext>
            </a:extLst>
          </p:cNvPr>
          <p:cNvSpPr/>
          <p:nvPr/>
        </p:nvSpPr>
        <p:spPr>
          <a:xfrm>
            <a:off x="4621494" y="1690688"/>
            <a:ext cx="70171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CREATE FUNCTION </a:t>
            </a:r>
            <a:r>
              <a:rPr lang="uk-UA" dirty="0" err="1"/>
              <a:t>GetOrderPrice</a:t>
            </a:r>
            <a:r>
              <a:rPr lang="uk-UA" dirty="0"/>
              <a:t>(@</a:t>
            </a:r>
            <a:r>
              <a:rPr lang="uk-UA" dirty="0" err="1"/>
              <a:t>OrderId</a:t>
            </a:r>
            <a:r>
              <a:rPr lang="uk-UA" dirty="0"/>
              <a:t> </a:t>
            </a:r>
            <a:r>
              <a:rPr lang="uk-UA" dirty="0" err="1"/>
              <a:t>bigint</a:t>
            </a:r>
            <a:r>
              <a:rPr lang="uk-UA" dirty="0"/>
              <a:t>)</a:t>
            </a:r>
          </a:p>
          <a:p>
            <a:r>
              <a:rPr lang="uk-UA" dirty="0"/>
              <a:t>RETURNS </a:t>
            </a:r>
            <a:r>
              <a:rPr lang="uk-UA" dirty="0" err="1"/>
              <a:t>money</a:t>
            </a:r>
            <a:endParaRPr lang="uk-UA" dirty="0"/>
          </a:p>
          <a:p>
            <a:r>
              <a:rPr lang="uk-UA" dirty="0"/>
              <a:t>BEGIN</a:t>
            </a:r>
          </a:p>
          <a:p>
            <a:r>
              <a:rPr lang="uk-UA" dirty="0"/>
              <a:t>    DECLARE @</a:t>
            </a:r>
            <a:r>
              <a:rPr lang="uk-UA" dirty="0" err="1"/>
              <a:t>sumTickets</a:t>
            </a:r>
            <a:r>
              <a:rPr lang="uk-UA" dirty="0"/>
              <a:t> </a:t>
            </a:r>
            <a:r>
              <a:rPr lang="uk-UA" dirty="0" err="1"/>
              <a:t>money</a:t>
            </a:r>
            <a:r>
              <a:rPr lang="uk-UA" dirty="0"/>
              <a:t>, @</a:t>
            </a:r>
            <a:r>
              <a:rPr lang="uk-UA" dirty="0" err="1"/>
              <a:t>sumServices</a:t>
            </a:r>
            <a:r>
              <a:rPr lang="uk-UA" dirty="0"/>
              <a:t> </a:t>
            </a:r>
            <a:r>
              <a:rPr lang="uk-UA" dirty="0" err="1"/>
              <a:t>money</a:t>
            </a:r>
            <a:r>
              <a:rPr lang="uk-UA" dirty="0"/>
              <a:t>, @</a:t>
            </a:r>
            <a:r>
              <a:rPr lang="uk-UA" dirty="0" err="1"/>
              <a:t>result</a:t>
            </a:r>
            <a:r>
              <a:rPr lang="uk-UA" dirty="0"/>
              <a:t> </a:t>
            </a:r>
            <a:r>
              <a:rPr lang="uk-UA" dirty="0" err="1"/>
              <a:t>money</a:t>
            </a:r>
            <a:endParaRPr lang="uk-UA" dirty="0"/>
          </a:p>
          <a:p>
            <a:r>
              <a:rPr lang="uk-UA" dirty="0"/>
              <a:t>    SET @</a:t>
            </a:r>
            <a:r>
              <a:rPr lang="uk-UA" dirty="0" err="1"/>
              <a:t>sumTickets</a:t>
            </a:r>
            <a:r>
              <a:rPr lang="uk-UA" dirty="0"/>
              <a:t> = 0;</a:t>
            </a:r>
          </a:p>
          <a:p>
            <a:r>
              <a:rPr lang="uk-UA" dirty="0"/>
              <a:t>    SET @</a:t>
            </a:r>
            <a:r>
              <a:rPr lang="uk-UA" dirty="0" err="1"/>
              <a:t>sumServices</a:t>
            </a:r>
            <a:r>
              <a:rPr lang="uk-UA" dirty="0"/>
              <a:t> = 0;</a:t>
            </a:r>
          </a:p>
          <a:p>
            <a:r>
              <a:rPr lang="uk-UA" dirty="0"/>
              <a:t>    SET @</a:t>
            </a:r>
            <a:r>
              <a:rPr lang="uk-UA" dirty="0" err="1"/>
              <a:t>result</a:t>
            </a:r>
            <a:r>
              <a:rPr lang="uk-UA" dirty="0"/>
              <a:t> = 0;</a:t>
            </a:r>
          </a:p>
          <a:p>
            <a:r>
              <a:rPr lang="uk-UA" dirty="0"/>
              <a:t>    SELECT @</a:t>
            </a:r>
            <a:r>
              <a:rPr lang="uk-UA" dirty="0" err="1"/>
              <a:t>sumTickets</a:t>
            </a:r>
            <a:r>
              <a:rPr lang="uk-UA" dirty="0"/>
              <a:t> = COALESCE(SUM(</a:t>
            </a:r>
            <a:r>
              <a:rPr lang="uk-UA" dirty="0" err="1"/>
              <a:t>t.Price</a:t>
            </a:r>
            <a:r>
              <a:rPr lang="uk-UA" dirty="0"/>
              <a:t>), 0) FROM </a:t>
            </a:r>
            <a:r>
              <a:rPr lang="uk-UA" dirty="0" err="1"/>
              <a:t>Orders</a:t>
            </a:r>
            <a:r>
              <a:rPr lang="uk-UA" dirty="0"/>
              <a:t> o </a:t>
            </a:r>
          </a:p>
          <a:p>
            <a:r>
              <a:rPr lang="uk-UA" dirty="0"/>
              <a:t>    JOIN </a:t>
            </a:r>
            <a:r>
              <a:rPr lang="uk-UA" dirty="0" err="1"/>
              <a:t>Tickets</a:t>
            </a:r>
            <a:r>
              <a:rPr lang="uk-UA" dirty="0"/>
              <a:t> t ON </a:t>
            </a:r>
            <a:r>
              <a:rPr lang="uk-UA" dirty="0" err="1"/>
              <a:t>o.Id</a:t>
            </a:r>
            <a:r>
              <a:rPr lang="uk-UA" dirty="0"/>
              <a:t> = </a:t>
            </a:r>
            <a:r>
              <a:rPr lang="uk-UA" dirty="0" err="1"/>
              <a:t>t.OrderId</a:t>
            </a:r>
            <a:r>
              <a:rPr lang="uk-UA" dirty="0"/>
              <a:t> WHERE </a:t>
            </a:r>
            <a:r>
              <a:rPr lang="uk-UA" dirty="0" err="1"/>
              <a:t>o.Id</a:t>
            </a:r>
            <a:r>
              <a:rPr lang="uk-UA" dirty="0"/>
              <a:t> = @</a:t>
            </a:r>
            <a:r>
              <a:rPr lang="uk-UA" dirty="0" err="1"/>
              <a:t>OrderId</a:t>
            </a:r>
            <a:r>
              <a:rPr lang="uk-UA" dirty="0"/>
              <a:t>;</a:t>
            </a:r>
          </a:p>
          <a:p>
            <a:r>
              <a:rPr lang="uk-UA" dirty="0"/>
              <a:t>    SELECT @</a:t>
            </a:r>
            <a:r>
              <a:rPr lang="uk-UA" dirty="0" err="1"/>
              <a:t>sumServices</a:t>
            </a:r>
            <a:r>
              <a:rPr lang="uk-UA" dirty="0"/>
              <a:t> = COALESCE(SUM(</a:t>
            </a:r>
            <a:r>
              <a:rPr lang="uk-UA" dirty="0" err="1"/>
              <a:t>s.Price</a:t>
            </a:r>
            <a:r>
              <a:rPr lang="uk-UA" dirty="0"/>
              <a:t>), 0) FROM </a:t>
            </a:r>
            <a:r>
              <a:rPr lang="uk-UA" dirty="0" err="1"/>
              <a:t>Orders</a:t>
            </a:r>
            <a:r>
              <a:rPr lang="uk-UA" dirty="0"/>
              <a:t> o </a:t>
            </a:r>
          </a:p>
          <a:p>
            <a:r>
              <a:rPr lang="uk-UA" dirty="0"/>
              <a:t>    JOIN </a:t>
            </a:r>
            <a:r>
              <a:rPr lang="uk-UA" dirty="0" err="1"/>
              <a:t>Tickets</a:t>
            </a:r>
            <a:r>
              <a:rPr lang="uk-UA" dirty="0"/>
              <a:t> t ON </a:t>
            </a:r>
            <a:r>
              <a:rPr lang="uk-UA" dirty="0" err="1"/>
              <a:t>t.OrderId</a:t>
            </a:r>
            <a:r>
              <a:rPr lang="uk-UA" dirty="0"/>
              <a:t> = @</a:t>
            </a:r>
            <a:r>
              <a:rPr lang="uk-UA" dirty="0" err="1"/>
              <a:t>OrderId</a:t>
            </a:r>
            <a:r>
              <a:rPr lang="uk-UA" dirty="0"/>
              <a:t> JOIN</a:t>
            </a:r>
          </a:p>
          <a:p>
            <a:r>
              <a:rPr lang="uk-UA" dirty="0"/>
              <a:t>    </a:t>
            </a:r>
            <a:r>
              <a:rPr lang="uk-UA" dirty="0" err="1"/>
              <a:t>TicketsServices</a:t>
            </a:r>
            <a:r>
              <a:rPr lang="uk-UA" dirty="0"/>
              <a:t> </a:t>
            </a:r>
            <a:r>
              <a:rPr lang="uk-UA" dirty="0" err="1"/>
              <a:t>ts</a:t>
            </a:r>
            <a:r>
              <a:rPr lang="uk-UA" dirty="0"/>
              <a:t> ON </a:t>
            </a:r>
            <a:r>
              <a:rPr lang="uk-UA" dirty="0" err="1"/>
              <a:t>t.Id</a:t>
            </a:r>
            <a:r>
              <a:rPr lang="uk-UA" dirty="0"/>
              <a:t> = </a:t>
            </a:r>
            <a:r>
              <a:rPr lang="uk-UA" dirty="0" err="1"/>
              <a:t>ts.TicketId</a:t>
            </a:r>
            <a:r>
              <a:rPr lang="uk-UA" dirty="0"/>
              <a:t> </a:t>
            </a:r>
          </a:p>
          <a:p>
            <a:r>
              <a:rPr lang="uk-UA" dirty="0"/>
              <a:t>    JOIN </a:t>
            </a:r>
            <a:r>
              <a:rPr lang="uk-UA" dirty="0" err="1"/>
              <a:t>Services</a:t>
            </a:r>
            <a:r>
              <a:rPr lang="uk-UA" dirty="0"/>
              <a:t> s ON </a:t>
            </a:r>
            <a:r>
              <a:rPr lang="uk-UA" dirty="0" err="1"/>
              <a:t>s.Id</a:t>
            </a:r>
            <a:r>
              <a:rPr lang="uk-UA" dirty="0"/>
              <a:t> = </a:t>
            </a:r>
            <a:r>
              <a:rPr lang="uk-UA" dirty="0" err="1"/>
              <a:t>ts.ServiceId</a:t>
            </a:r>
            <a:r>
              <a:rPr lang="uk-UA" dirty="0"/>
              <a:t> WHERE </a:t>
            </a:r>
            <a:r>
              <a:rPr lang="uk-UA" dirty="0" err="1"/>
              <a:t>o.Id</a:t>
            </a:r>
            <a:r>
              <a:rPr lang="uk-UA" dirty="0"/>
              <a:t> = @</a:t>
            </a:r>
            <a:r>
              <a:rPr lang="uk-UA" dirty="0" err="1"/>
              <a:t>OrderId</a:t>
            </a:r>
            <a:r>
              <a:rPr lang="uk-UA" dirty="0"/>
              <a:t>;</a:t>
            </a:r>
          </a:p>
          <a:p>
            <a:r>
              <a:rPr lang="uk-UA" dirty="0"/>
              <a:t>    SELECT @</a:t>
            </a:r>
            <a:r>
              <a:rPr lang="uk-UA" dirty="0" err="1"/>
              <a:t>result</a:t>
            </a:r>
            <a:r>
              <a:rPr lang="uk-UA" dirty="0"/>
              <a:t> = @</a:t>
            </a:r>
            <a:r>
              <a:rPr lang="uk-UA" dirty="0" err="1"/>
              <a:t>sumTickets</a:t>
            </a:r>
            <a:r>
              <a:rPr lang="uk-UA" dirty="0"/>
              <a:t> + @</a:t>
            </a:r>
            <a:r>
              <a:rPr lang="uk-UA" dirty="0" err="1"/>
              <a:t>sumServices</a:t>
            </a:r>
            <a:endParaRPr lang="uk-UA" dirty="0"/>
          </a:p>
          <a:p>
            <a:r>
              <a:rPr lang="uk-UA" dirty="0"/>
              <a:t>RETURN @</a:t>
            </a:r>
            <a:r>
              <a:rPr lang="uk-UA" dirty="0" err="1"/>
              <a:t>result</a:t>
            </a:r>
            <a:endParaRPr lang="uk-UA" dirty="0"/>
          </a:p>
          <a:p>
            <a:r>
              <a:rPr lang="uk-UA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4993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982C5-32FF-4104-8585-DCFAC865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исследования</a:t>
            </a: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E271630-35B8-4B3B-B0B2-A9D3ED9D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8</a:t>
            </a:fld>
            <a:endParaRPr lang="uk-UA"/>
          </a:p>
        </p:txBody>
      </p:sp>
      <p:graphicFrame>
        <p:nvGraphicFramePr>
          <p:cNvPr id="3" name="Таблиця 2">
            <a:extLst>
              <a:ext uri="{FF2B5EF4-FFF2-40B4-BE49-F238E27FC236}">
                <a16:creationId xmlns:a16="http://schemas.microsoft.com/office/drawing/2014/main" id="{D871E212-2080-496D-A377-393B71B98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42409"/>
              </p:ext>
            </p:extLst>
          </p:nvPr>
        </p:nvGraphicFramePr>
        <p:xfrm>
          <a:off x="394317" y="2308194"/>
          <a:ext cx="5464946" cy="3923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801">
                  <a:extLst>
                    <a:ext uri="{9D8B030D-6E8A-4147-A177-3AD203B41FA5}">
                      <a16:colId xmlns:a16="http://schemas.microsoft.com/office/drawing/2014/main" val="2176386554"/>
                    </a:ext>
                  </a:extLst>
                </a:gridCol>
                <a:gridCol w="1145220">
                  <a:extLst>
                    <a:ext uri="{9D8B030D-6E8A-4147-A177-3AD203B41FA5}">
                      <a16:colId xmlns:a16="http://schemas.microsoft.com/office/drawing/2014/main" val="3893029116"/>
                    </a:ext>
                  </a:extLst>
                </a:gridCol>
                <a:gridCol w="1660124">
                  <a:extLst>
                    <a:ext uri="{9D8B030D-6E8A-4147-A177-3AD203B41FA5}">
                      <a16:colId xmlns:a16="http://schemas.microsoft.com/office/drawing/2014/main" val="3718343446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4039271824"/>
                    </a:ext>
                  </a:extLst>
                </a:gridCol>
              </a:tblGrid>
              <a:tr h="1556600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Кол-во строк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Время выполнения запроса без индекса, мс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Время выполнения запроса с кластеризованным индексом, мс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Время выполнения запроса с некластеризованным индексом, мс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64745"/>
                  </a:ext>
                </a:extLst>
              </a:tr>
              <a:tr h="39455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468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440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450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163556"/>
                  </a:ext>
                </a:extLst>
              </a:tr>
              <a:tr h="39455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1000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471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421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439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37415"/>
                  </a:ext>
                </a:extLst>
              </a:tr>
              <a:tr h="39455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10000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510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425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445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97205"/>
                  </a:ext>
                </a:extLst>
              </a:tr>
              <a:tr h="39455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50000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757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414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453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9387"/>
                  </a:ext>
                </a:extLst>
              </a:tr>
              <a:tr h="39455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100000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1642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472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460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0677"/>
                  </a:ext>
                </a:extLst>
              </a:tr>
              <a:tr h="39455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250000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10701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498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510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914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2E1342C-92A8-4B1E-938D-8A5060D1861D}"/>
              </a:ext>
            </a:extLst>
          </p:cNvPr>
          <p:cNvSpPr txBox="1"/>
          <p:nvPr/>
        </p:nvSpPr>
        <p:spPr>
          <a:xfrm>
            <a:off x="394317" y="1648038"/>
            <a:ext cx="5464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Время выполнения запроса при поиске первой записи в таблице</a:t>
            </a:r>
            <a:endParaRPr lang="uk-UA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4DBA54-F2E9-482D-96BF-D3799CEA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59" y="1503855"/>
            <a:ext cx="5464946" cy="3976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9018D6-BD5D-4800-9158-08C29D965D05}"/>
              </a:ext>
            </a:extLst>
          </p:cNvPr>
          <p:cNvSpPr txBox="1"/>
          <p:nvPr/>
        </p:nvSpPr>
        <p:spPr>
          <a:xfrm>
            <a:off x="6611722" y="5480558"/>
            <a:ext cx="506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Зависимость времени выполнения запроса от количества строк в таблице при поиске первой записи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105610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982C5-32FF-4104-8585-DCFAC865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исследования</a:t>
            </a: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E271630-35B8-4B3B-B0B2-A9D3ED9D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9</a:t>
            </a:fld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1342C-92A8-4B1E-938D-8A5060D1861D}"/>
              </a:ext>
            </a:extLst>
          </p:cNvPr>
          <p:cNvSpPr txBox="1"/>
          <p:nvPr/>
        </p:nvSpPr>
        <p:spPr>
          <a:xfrm>
            <a:off x="394317" y="1648038"/>
            <a:ext cx="5464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Время выполнения запроса при поиске последней записи в таблице</a:t>
            </a:r>
            <a:endParaRPr lang="uk-UA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018D6-BD5D-4800-9158-08C29D965D05}"/>
              </a:ext>
            </a:extLst>
          </p:cNvPr>
          <p:cNvSpPr txBox="1"/>
          <p:nvPr/>
        </p:nvSpPr>
        <p:spPr>
          <a:xfrm>
            <a:off x="6611722" y="5480558"/>
            <a:ext cx="506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Зависимость времени выполнения запроса от количества строк в таблице при поиске последней записи</a:t>
            </a:r>
            <a:endParaRPr lang="uk-UA" sz="1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ED1B02-36FF-4FAC-AFDB-994E4B448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448" y="1503856"/>
            <a:ext cx="5481758" cy="3976702"/>
          </a:xfrm>
          <a:prstGeom prst="rect">
            <a:avLst/>
          </a:prstGeom>
        </p:spPr>
      </p:pic>
      <p:graphicFrame>
        <p:nvGraphicFramePr>
          <p:cNvPr id="11" name="Таблиця 10">
            <a:extLst>
              <a:ext uri="{FF2B5EF4-FFF2-40B4-BE49-F238E27FC236}">
                <a16:creationId xmlns:a16="http://schemas.microsoft.com/office/drawing/2014/main" id="{7D8CB338-EA13-4C5D-BA14-B3A067A69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31411"/>
              </p:ext>
            </p:extLst>
          </p:nvPr>
        </p:nvGraphicFramePr>
        <p:xfrm>
          <a:off x="394317" y="2387624"/>
          <a:ext cx="5464944" cy="3923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802">
                  <a:extLst>
                    <a:ext uri="{9D8B030D-6E8A-4147-A177-3AD203B41FA5}">
                      <a16:colId xmlns:a16="http://schemas.microsoft.com/office/drawing/2014/main" val="2176386554"/>
                    </a:ext>
                  </a:extLst>
                </a:gridCol>
                <a:gridCol w="1154098">
                  <a:extLst>
                    <a:ext uri="{9D8B030D-6E8A-4147-A177-3AD203B41FA5}">
                      <a16:colId xmlns:a16="http://schemas.microsoft.com/office/drawing/2014/main" val="3893029116"/>
                    </a:ext>
                  </a:extLst>
                </a:gridCol>
                <a:gridCol w="1651246">
                  <a:extLst>
                    <a:ext uri="{9D8B030D-6E8A-4147-A177-3AD203B41FA5}">
                      <a16:colId xmlns:a16="http://schemas.microsoft.com/office/drawing/2014/main" val="3718343446"/>
                    </a:ext>
                  </a:extLst>
                </a:gridCol>
                <a:gridCol w="1828798">
                  <a:extLst>
                    <a:ext uri="{9D8B030D-6E8A-4147-A177-3AD203B41FA5}">
                      <a16:colId xmlns:a16="http://schemas.microsoft.com/office/drawing/2014/main" val="4039271824"/>
                    </a:ext>
                  </a:extLst>
                </a:gridCol>
              </a:tblGrid>
              <a:tr h="1471899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Кол-во строк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Время выполнения запроса без индекса, мс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Время выполнения запроса с кластеризованным индексом, мс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Время выполнения запроса с некластеризованным индексом, мс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64745"/>
                  </a:ext>
                </a:extLst>
              </a:tr>
              <a:tr h="408672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495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442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461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163556"/>
                  </a:ext>
                </a:extLst>
              </a:tr>
              <a:tr h="408672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1000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644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448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452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37415"/>
                  </a:ext>
                </a:extLst>
              </a:tr>
              <a:tr h="408672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10000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715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457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470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97205"/>
                  </a:ext>
                </a:extLst>
              </a:tr>
              <a:tr h="408672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50000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2136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440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445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9387"/>
                  </a:ext>
                </a:extLst>
              </a:tr>
              <a:tr h="408672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100000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5978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498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510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0677"/>
                  </a:ext>
                </a:extLst>
              </a:tr>
              <a:tr h="408672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250000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50571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524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520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9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1809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549</Words>
  <Application>Microsoft Office PowerPoint</Application>
  <PresentationFormat>Широкий екран</PresentationFormat>
  <Paragraphs>118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Разработка базы данных для хранения и обработки данных авиакомпании</vt:lpstr>
      <vt:lpstr>Цель и задачи</vt:lpstr>
      <vt:lpstr>Существующие аналоги</vt:lpstr>
      <vt:lpstr>ER-модель разработанной базы данных</vt:lpstr>
      <vt:lpstr>Диаграммы вариантов использования</vt:lpstr>
      <vt:lpstr>Диаграммы вариантов использования</vt:lpstr>
      <vt:lpstr>Схема спроектированной функции</vt:lpstr>
      <vt:lpstr>Результаты исследования</vt:lpstr>
      <vt:lpstr>Результаты исследования</vt:lpstr>
      <vt:lpstr>Заключение</vt:lpstr>
      <vt:lpstr>Направления дальнейшего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базы данных для хранения и обработки данных авиакомпании</dc:title>
  <dc:creator>Владислав Марченко</dc:creator>
  <cp:lastModifiedBy>Владислав Марченко</cp:lastModifiedBy>
  <cp:revision>14</cp:revision>
  <dcterms:created xsi:type="dcterms:W3CDTF">2023-06-13T16:43:11Z</dcterms:created>
  <dcterms:modified xsi:type="dcterms:W3CDTF">2023-06-15T15:26:22Z</dcterms:modified>
</cp:coreProperties>
</file>