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9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3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2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0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B613-146D-4756-9700-9969F3195DC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1E5B-39C7-4115-BCA4-946381B0E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1716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Классификация известных алгоритмов</a:t>
            </a:r>
            <a:br>
              <a:rPr lang="ru-RU" dirty="0">
                <a:latin typeface="Bahnschrift" panose="020B0502040204020203" pitchFamily="34" charset="0"/>
              </a:rPr>
            </a:br>
            <a:r>
              <a:rPr lang="ru-RU" dirty="0" err="1">
                <a:latin typeface="Bahnschrift" panose="020B0502040204020203" pitchFamily="34" charset="0"/>
              </a:rPr>
              <a:t>блокчейн</a:t>
            </a:r>
            <a:r>
              <a:rPr lang="ru-RU" dirty="0">
                <a:latin typeface="Bahnschrift" panose="020B0502040204020203" pitchFamily="34" charset="0"/>
              </a:rPr>
              <a:t>-консенсуса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667358"/>
            <a:ext cx="6858000" cy="219064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Студент: Марченко Владислав ИУ7-53Б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Научный руководитель: Исаев Андрей Львович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ru-RU" sz="2000" dirty="0">
                <a:latin typeface="Bahnschrift" panose="020B0502040204020203" pitchFamily="34" charset="0"/>
              </a:rPr>
              <a:t>Москва – 2022 г.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312737D-71AB-409A-9E5F-517303C01010}"/>
              </a:ext>
            </a:extLst>
          </p:cNvPr>
          <p:cNvSpPr txBox="1">
            <a:spLocks/>
          </p:cNvSpPr>
          <p:nvPr/>
        </p:nvSpPr>
        <p:spPr>
          <a:xfrm>
            <a:off x="1143000" y="562490"/>
            <a:ext cx="6858000" cy="70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Bahnschrift" panose="020B0502040204020203" pitchFamily="34" charset="0"/>
              </a:rPr>
              <a:t>Научно-исследовательская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90946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Алгоритм </a:t>
            </a:r>
            <a:r>
              <a:rPr lang="en-US" dirty="0">
                <a:latin typeface="Bahnschrift" panose="020B0502040204020203" pitchFamily="34" charset="0"/>
              </a:rPr>
              <a:t>Proof of Importance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81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Узлы должны блокировать определенное</a:t>
            </a:r>
            <a:br>
              <a:rPr lang="ru-RU" sz="2000" dirty="0">
                <a:latin typeface="Bahnschrift" panose="020B0502040204020203" pitchFamily="34" charset="0"/>
              </a:rPr>
            </a:br>
            <a:r>
              <a:rPr lang="ru-RU" sz="2000" dirty="0">
                <a:latin typeface="Bahnschrift" panose="020B0502040204020203" pitchFamily="34" charset="0"/>
              </a:rPr>
              <a:t>количество монет.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Вместо простой поддержки работы узла у </a:t>
            </a:r>
            <a:r>
              <a:rPr lang="ru-RU" sz="2000" dirty="0" err="1">
                <a:latin typeface="Bahnschrift" panose="020B0502040204020203" pitchFamily="34" charset="0"/>
              </a:rPr>
              <a:t>PoI</a:t>
            </a:r>
            <a:r>
              <a:rPr lang="ru-RU" sz="2000" dirty="0">
                <a:latin typeface="Bahnschrift" panose="020B0502040204020203" pitchFamily="34" charset="0"/>
              </a:rPr>
              <a:t> есть некоторые дополнительные требования для поощрения за использование сети и расчета «важности» кошелька.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Кошельки должны иметь на балансе не менее 10000 </a:t>
            </a:r>
            <a:r>
              <a:rPr lang="en-US" sz="2000" dirty="0">
                <a:latin typeface="Bahnschrift" panose="020B0502040204020203" pitchFamily="34" charset="0"/>
              </a:rPr>
              <a:t>NEM</a:t>
            </a:r>
            <a:r>
              <a:rPr lang="ru-RU" sz="2000" dirty="0">
                <a:latin typeface="Bahnschrift" panose="020B0502040204020203" pitchFamily="34" charset="0"/>
              </a:rPr>
              <a:t> монет в течение определенного периода.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Взвешивание «важности» учетных записей для защиты от атак.</a:t>
            </a:r>
          </a:p>
        </p:txBody>
      </p:sp>
    </p:spTree>
    <p:extLst>
      <p:ext uri="{BB962C8B-B14F-4D97-AF65-F5344CB8AC3E}">
        <p14:creationId xmlns:p14="http://schemas.microsoft.com/office/powerpoint/2010/main" val="37133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Сравнение алгоритмов </a:t>
            </a:r>
            <a:r>
              <a:rPr lang="ru-RU" dirty="0" err="1">
                <a:latin typeface="Bahnschrift" panose="020B0502040204020203" pitchFamily="34" charset="0"/>
              </a:rPr>
              <a:t>блокчейн</a:t>
            </a:r>
            <a:r>
              <a:rPr lang="ru-RU" dirty="0">
                <a:latin typeface="Bahnschrift" panose="020B0502040204020203" pitchFamily="34" charset="0"/>
              </a:rPr>
              <a:t>-консенсуса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713421"/>
              </p:ext>
            </p:extLst>
          </p:nvPr>
        </p:nvGraphicFramePr>
        <p:xfrm>
          <a:off x="628650" y="2305018"/>
          <a:ext cx="78867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284">
                  <a:extLst>
                    <a:ext uri="{9D8B030D-6E8A-4147-A177-3AD203B41FA5}">
                      <a16:colId xmlns:a16="http://schemas.microsoft.com/office/drawing/2014/main" val="1872183755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750706632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312905446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324109650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1334575078"/>
                    </a:ext>
                  </a:extLst>
                </a:gridCol>
                <a:gridCol w="1217905">
                  <a:extLst>
                    <a:ext uri="{9D8B030D-6E8A-4147-A177-3AD203B41FA5}">
                      <a16:colId xmlns:a16="http://schemas.microsoft.com/office/drawing/2014/main" val="168596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latin typeface="Bahnschrift" panose="020B0502040204020203" pitchFamily="34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PoW</a:t>
                      </a:r>
                      <a:endParaRPr lang="ru-RU" b="0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PoS</a:t>
                      </a:r>
                      <a:endParaRPr lang="ru-RU" b="0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HC</a:t>
                      </a:r>
                      <a:endParaRPr lang="ru-RU" b="0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PoC</a:t>
                      </a:r>
                      <a:endParaRPr lang="ru-RU" b="0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PoI</a:t>
                      </a:r>
                      <a:endParaRPr lang="ru-RU" b="0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9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Среднее время создания</a:t>
                      </a:r>
                      <a:br>
                        <a:rPr lang="ru-RU" dirty="0">
                          <a:latin typeface="Bahnschrift" panose="020B0502040204020203" pitchFamily="34" charset="0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блока, с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12–600 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4.5–60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300 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240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60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1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Стойкость к</a:t>
                      </a:r>
                      <a:br>
                        <a:rPr lang="ru-RU" dirty="0">
                          <a:latin typeface="Bahnschrift" panose="020B0502040204020203" pitchFamily="34" charset="0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двойному расходованию, %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51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33 или 51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51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50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51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6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Количество</a:t>
                      </a:r>
                      <a:br>
                        <a:rPr lang="ru-RU" dirty="0">
                          <a:latin typeface="Bahnschrift" panose="020B0502040204020203" pitchFamily="34" charset="0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транзакций в</a:t>
                      </a:r>
                      <a:br>
                        <a:rPr lang="ru-RU" dirty="0">
                          <a:latin typeface="Bahnschrift" panose="020B0502040204020203" pitchFamily="34" charset="0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секунду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7–500 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173–1000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14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4000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9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7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658983"/>
          </a:xfrm>
        </p:spPr>
        <p:txBody>
          <a:bodyPr>
            <a:no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58983"/>
            <a:ext cx="7886700" cy="502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В ходе выполнения научно-исследовательской работы была достигнута поставленная цель, а также решены все задачи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endParaRPr lang="ru-RU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В результате проведения сравнения алгоритмов блокчейн-консенсуса по трем критериям получены следующие результаты.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Лучшее среднее время создания блока показывает алгоритм </a:t>
            </a:r>
            <a:r>
              <a:rPr lang="ru-RU" sz="2000" dirty="0" err="1">
                <a:latin typeface="Bahnschrift" panose="020B0502040204020203" pitchFamily="34" charset="0"/>
              </a:rPr>
              <a:t>Proof</a:t>
            </a:r>
            <a:r>
              <a:rPr lang="ru-RU" sz="2000" dirty="0"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latin typeface="Bahnschrift" panose="020B0502040204020203" pitchFamily="34" charset="0"/>
              </a:rPr>
              <a:t>of</a:t>
            </a:r>
            <a:r>
              <a:rPr lang="ru-RU" sz="2000" dirty="0"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latin typeface="Bahnschrift" panose="020B0502040204020203" pitchFamily="34" charset="0"/>
              </a:rPr>
              <a:t>Stake</a:t>
            </a:r>
            <a:r>
              <a:rPr lang="ru-RU" sz="2000" dirty="0">
                <a:latin typeface="Bahnschrift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Наиболее стойкими к двойному расходованию являются </a:t>
            </a:r>
            <a:r>
              <a:rPr lang="en-US" sz="2000" dirty="0">
                <a:latin typeface="Bahnschrift" panose="020B0502040204020203" pitchFamily="34" charset="0"/>
              </a:rPr>
              <a:t>Proof of Work, Hybrid Consensus </a:t>
            </a:r>
            <a:r>
              <a:rPr lang="ru-RU" sz="2000" dirty="0">
                <a:latin typeface="Bahnschrift" panose="020B0502040204020203" pitchFamily="34" charset="0"/>
              </a:rPr>
              <a:t>и </a:t>
            </a:r>
            <a:r>
              <a:rPr lang="en-US" sz="2000" dirty="0">
                <a:latin typeface="Bahnschrift" panose="020B0502040204020203" pitchFamily="34" charset="0"/>
              </a:rPr>
              <a:t>Proof of Importance.</a:t>
            </a:r>
            <a:endParaRPr lang="ru-RU" sz="20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Наибольшее количество транзакций в секунду обеспечивает алгоритм </a:t>
            </a:r>
            <a:r>
              <a:rPr lang="ru-RU" sz="2000" dirty="0" err="1">
                <a:latin typeface="Bahnschrift" panose="020B0502040204020203" pitchFamily="34" charset="0"/>
              </a:rPr>
              <a:t>Proof</a:t>
            </a:r>
            <a:r>
              <a:rPr lang="ru-RU" sz="2000" dirty="0"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latin typeface="Bahnschrift" panose="020B0502040204020203" pitchFamily="34" charset="0"/>
              </a:rPr>
              <a:t>of</a:t>
            </a:r>
            <a:r>
              <a:rPr lang="ru-RU" sz="2000" dirty="0"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latin typeface="Bahnschrift" panose="020B0502040204020203" pitchFamily="34" charset="0"/>
              </a:rPr>
              <a:t>Importance</a:t>
            </a:r>
            <a:r>
              <a:rPr lang="ru-RU" sz="20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4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615736"/>
          </a:xfrm>
        </p:spPr>
        <p:txBody>
          <a:bodyPr>
            <a:no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473693"/>
            <a:ext cx="8382185" cy="5308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Цель: провести обзор существующих алгоритмов консенсуса для </a:t>
            </a:r>
            <a:r>
              <a:rPr lang="ru-RU" sz="2000" dirty="0" err="1">
                <a:latin typeface="Bahnschrift" panose="020B0502040204020203" pitchFamily="34" charset="0"/>
              </a:rPr>
              <a:t>блокчейна</a:t>
            </a:r>
            <a:r>
              <a:rPr lang="ru-RU" sz="2000" dirty="0">
                <a:latin typeface="Bahnschrift" panose="020B0502040204020203" pitchFamily="34" charset="0"/>
              </a:rPr>
              <a:t> и сравнить их по сформулированным критериям.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исследовать технологию </a:t>
            </a:r>
            <a:r>
              <a:rPr lang="ru-RU" sz="2000" dirty="0" err="1">
                <a:latin typeface="Bahnschrift" panose="020B0502040204020203" pitchFamily="34" charset="0"/>
              </a:rPr>
              <a:t>блокчейн</a:t>
            </a:r>
            <a:r>
              <a:rPr lang="ru-RU" sz="2000" dirty="0">
                <a:latin typeface="Bahnschrift" panose="020B0502040204020203" pitchFamily="34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исследовать основные механизмы, которые используются в рамках этой технологии;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проанализировать известные алгоритмы </a:t>
            </a:r>
            <a:r>
              <a:rPr lang="ru-RU" sz="2000" dirty="0" err="1">
                <a:latin typeface="Bahnschrift" panose="020B0502040204020203" pitchFamily="34" charset="0"/>
              </a:rPr>
              <a:t>блокчейн</a:t>
            </a:r>
            <a:r>
              <a:rPr lang="ru-RU" sz="2000" dirty="0">
                <a:latin typeface="Bahnschrift" panose="020B0502040204020203" pitchFamily="34" charset="0"/>
              </a:rPr>
              <a:t>-консенсуса;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сформулировать критерии для сравнения алгоритмов </a:t>
            </a:r>
            <a:r>
              <a:rPr lang="ru-RU" sz="2000" dirty="0" err="1">
                <a:latin typeface="Bahnschrift" panose="020B0502040204020203" pitchFamily="34" charset="0"/>
              </a:rPr>
              <a:t>блокчейн</a:t>
            </a:r>
            <a:r>
              <a:rPr lang="ru-RU" sz="2000" dirty="0">
                <a:latin typeface="Bahnschrift" panose="020B0502040204020203" pitchFamily="34" charset="0"/>
              </a:rPr>
              <a:t>-консенсуса;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atin typeface="Bahnschrift" panose="020B0502040204020203" pitchFamily="34" charset="0"/>
              </a:rPr>
              <a:t>сравнить алгоритмы </a:t>
            </a:r>
            <a:r>
              <a:rPr lang="ru-RU" sz="2000" dirty="0" err="1">
                <a:latin typeface="Bahnschrift" panose="020B0502040204020203" pitchFamily="34" charset="0"/>
              </a:rPr>
              <a:t>блокчейн</a:t>
            </a:r>
            <a:r>
              <a:rPr lang="ru-RU" sz="2000" dirty="0">
                <a:latin typeface="Bahnschrift" panose="020B0502040204020203" pitchFamily="34" charset="0"/>
              </a:rPr>
              <a:t>-консенсуса по сформулированным критериям.</a:t>
            </a:r>
          </a:p>
          <a:p>
            <a:pPr marL="514350" indent="-514350">
              <a:buFont typeface="+mj-lt"/>
              <a:buAutoNum type="arabicParenR"/>
            </a:pP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535837"/>
          </a:xfrm>
        </p:spPr>
        <p:txBody>
          <a:bodyPr>
            <a:no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Структура блока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6ED325D-BE49-4416-9328-4F09A0BBA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25643"/>
              </p:ext>
            </p:extLst>
          </p:nvPr>
        </p:nvGraphicFramePr>
        <p:xfrm>
          <a:off x="628650" y="2274538"/>
          <a:ext cx="78867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1872183755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750706632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312905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latin typeface="Bahnschrift" panose="020B0502040204020203" pitchFamily="34" charset="0"/>
                        </a:rPr>
                        <a:t>Размер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Поле</a:t>
                      </a:r>
                      <a:endParaRPr lang="ru-RU" sz="2000" b="0" i="1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Описание</a:t>
                      </a:r>
                      <a:endParaRPr lang="ru-RU" sz="2000" b="0" i="1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19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 байта</a:t>
                      </a:r>
                      <a:endParaRPr lang="ru-RU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Размер блока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Размер блока в байтах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1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80 байт</a:t>
                      </a:r>
                      <a:endParaRPr lang="ru-RU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Заголовок блока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Несколько полей, формирующих заголовок блока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6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1—9 байт</a:t>
                      </a:r>
                      <a:endParaRPr lang="ru-RU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Счетчик транзакций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Количество проведенных транзакций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Переменный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Транзакции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ahnschrift" panose="020B0502040204020203" pitchFamily="34" charset="0"/>
                        </a:rPr>
                        <a:t>Транзакции, записанные в этом блоке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36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535837"/>
          </a:xfrm>
        </p:spPr>
        <p:txBody>
          <a:bodyPr>
            <a:no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Структура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заголовка блока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6ED325D-BE49-4416-9328-4F09A0BBA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837879"/>
              </p:ext>
            </p:extLst>
          </p:nvPr>
        </p:nvGraphicFramePr>
        <p:xfrm>
          <a:off x="628650" y="1588738"/>
          <a:ext cx="7886700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1872183755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750706632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312905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1" u="none" dirty="0">
                          <a:latin typeface="Bahnschrift" panose="020B0502040204020203" pitchFamily="34" charset="0"/>
                        </a:rPr>
                        <a:t>Размер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1" u="non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Поле</a:t>
                      </a:r>
                      <a:endParaRPr lang="ru-RU" sz="1800" b="0" i="1" u="none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1" u="non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Описание</a:t>
                      </a:r>
                      <a:endParaRPr lang="ru-RU" sz="1800" b="0" i="1" u="none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19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 байта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Версия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Номер версии для отслеживания обновлений программного обеспечения/протокола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1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32 байта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Хэш предыдущего блока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Ссылка на хэш предыдущего (родительского) блока в цепи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6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32 байта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Корень дерева Меркла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Хэш корня дерева Меркла транзакций этого блока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 байта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Отметка времени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Примерное время создания этого блока в секундах (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Unix</a:t>
                      </a:r>
                      <a:r>
                        <a:rPr lang="ru-RU" sz="1800" dirty="0">
                          <a:latin typeface="Bahnschrift" panose="020B0502040204020203" pitchFamily="34" charset="0"/>
                        </a:rPr>
                        <a:t>-время)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36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 байта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Сложность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Сложность алгоритма 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Proof</a:t>
                      </a:r>
                      <a:r>
                        <a:rPr lang="ru-RU" sz="18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of</a:t>
                      </a:r>
                      <a:r>
                        <a:rPr lang="ru-RU" sz="18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Work</a:t>
                      </a:r>
                      <a:r>
                        <a:rPr lang="ru-RU" sz="1800" dirty="0">
                          <a:latin typeface="Bahnschrift" panose="020B0502040204020203" pitchFamily="34" charset="0"/>
                        </a:rPr>
                        <a:t> для этого блока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13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 байта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Одноразовый номер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Bahnschrift" panose="020B0502040204020203" pitchFamily="34" charset="0"/>
                        </a:rPr>
                        <a:t>Счетчик, используемый для алгоритма 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Proof</a:t>
                      </a:r>
                      <a:r>
                        <a:rPr lang="ru-RU" sz="18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of</a:t>
                      </a:r>
                      <a:r>
                        <a:rPr lang="ru-RU" sz="18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1800" dirty="0" err="1">
                          <a:latin typeface="Bahnschrift" panose="020B0502040204020203" pitchFamily="34" charset="0"/>
                        </a:rPr>
                        <a:t>Work</a:t>
                      </a:r>
                      <a:endParaRPr lang="ru-RU" sz="18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0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535837"/>
          </a:xfrm>
        </p:spPr>
        <p:txBody>
          <a:bodyPr>
            <a:no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Общая структура </a:t>
            </a:r>
            <a:r>
              <a:rPr lang="ru-RU" dirty="0" err="1">
                <a:latin typeface="Bahnschrift" panose="020B0502040204020203" pitchFamily="34" charset="0"/>
              </a:rPr>
              <a:t>блокчейна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739D2D-1E89-43A0-A262-0E0BF317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839"/>
            <a:ext cx="9144000" cy="46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5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Алгоритм </a:t>
            </a:r>
            <a:r>
              <a:rPr lang="en-US" dirty="0">
                <a:latin typeface="Bahnschrift" panose="020B0502040204020203" pitchFamily="34" charset="0"/>
              </a:rPr>
              <a:t>Proof of Work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C5446B-773D-4BD4-880A-9257BE2A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848"/>
            <a:ext cx="9144000" cy="53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Алгоритм </a:t>
            </a:r>
            <a:r>
              <a:rPr lang="en-US" dirty="0">
                <a:latin typeface="Bahnschrift" panose="020B0502040204020203" pitchFamily="34" charset="0"/>
              </a:rPr>
              <a:t>Proof of Stake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81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Основан на процессе отбора, учитывающем долю </a:t>
            </a:r>
            <a:r>
              <a:rPr lang="ru-RU" sz="2000" dirty="0" err="1">
                <a:latin typeface="Bahnschrift" panose="020B0502040204020203" pitchFamily="34" charset="0"/>
              </a:rPr>
              <a:t>валидаторов</a:t>
            </a:r>
            <a:r>
              <a:rPr lang="ru-RU" sz="2000" dirty="0">
                <a:latin typeface="Bahnschrift" panose="020B0502040204020203" pitchFamily="34" charset="0"/>
              </a:rPr>
              <a:t> (одобренных аккаунтов).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Создателем следующего блока в цепи выбирается узел, который обладает большим балансом — количеством ресурсов (например, монет в </a:t>
            </a:r>
            <a:r>
              <a:rPr lang="ru-RU" sz="2000" dirty="0" err="1">
                <a:latin typeface="Bahnschrift" panose="020B0502040204020203" pitchFamily="34" charset="0"/>
              </a:rPr>
              <a:t>криптовалюте</a:t>
            </a:r>
            <a:r>
              <a:rPr lang="ru-RU" sz="2000" dirty="0">
                <a:latin typeface="Bahnschrift" panose="020B0502040204020203" pitchFamily="34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За создание блока узел вознаграждение не получает.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Вознаграждение выплачивается за проведение транзакции.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Алгоритм </a:t>
            </a:r>
            <a:r>
              <a:rPr lang="en-US" dirty="0">
                <a:latin typeface="Bahnschrift" panose="020B0502040204020203" pitchFamily="34" charset="0"/>
              </a:rPr>
              <a:t>Hybrid Consensus (</a:t>
            </a:r>
            <a:r>
              <a:rPr lang="en-US" dirty="0" err="1">
                <a:latin typeface="Bahnschrift" panose="020B0502040204020203" pitchFamily="34" charset="0"/>
              </a:rPr>
              <a:t>PoW</a:t>
            </a:r>
            <a:r>
              <a:rPr lang="en-US" dirty="0">
                <a:latin typeface="Bahnschrift" panose="020B0502040204020203" pitchFamily="34" charset="0"/>
              </a:rPr>
              <a:t>/</a:t>
            </a:r>
            <a:r>
              <a:rPr lang="en-US" dirty="0" err="1">
                <a:latin typeface="Bahnschrift" panose="020B0502040204020203" pitchFamily="34" charset="0"/>
              </a:rPr>
              <a:t>PoS</a:t>
            </a:r>
            <a:r>
              <a:rPr lang="en-US" dirty="0">
                <a:latin typeface="Bahnschrift" panose="020B0502040204020203" pitchFamily="34" charset="0"/>
              </a:rPr>
              <a:t>)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3D3727-3C80-4E03-9CA9-21586F54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1656584"/>
            <a:ext cx="7185660" cy="52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7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Алгоритм </a:t>
            </a:r>
            <a:r>
              <a:rPr lang="en-US" dirty="0">
                <a:latin typeface="Bahnschrift" panose="020B0502040204020203" pitchFamily="34" charset="0"/>
              </a:rPr>
              <a:t>Proof of Capacity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81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Для </a:t>
            </a:r>
            <a:r>
              <a:rPr lang="ru-RU" sz="2000" dirty="0" err="1">
                <a:latin typeface="Bahnschrift" panose="020B0502040204020203" pitchFamily="34" charset="0"/>
              </a:rPr>
              <a:t>майнинга</a:t>
            </a:r>
            <a:r>
              <a:rPr lang="ru-RU" sz="2000" dirty="0">
                <a:latin typeface="Bahnschrift" panose="020B0502040204020203" pitchFamily="34" charset="0"/>
              </a:rPr>
              <a:t> выделяется определенный объем дискового пространства.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Вместо того, чтобы выполнять большую работу по проверке блоков, работа выполняется заранее с использованием процесса, называемого «построением графика».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В ходе этого процесса </a:t>
            </a:r>
            <a:r>
              <a:rPr lang="ru-RU" sz="2000" dirty="0" err="1">
                <a:latin typeface="Bahnschrift" panose="020B0502040204020203" pitchFamily="34" charset="0"/>
              </a:rPr>
              <a:t>майнер</a:t>
            </a:r>
            <a:r>
              <a:rPr lang="ru-RU" sz="2000" dirty="0">
                <a:latin typeface="Bahnschrift" panose="020B0502040204020203" pitchFamily="34" charset="0"/>
              </a:rPr>
              <a:t> генерирует файлы, в которых хранится большое количество </a:t>
            </a:r>
            <a:r>
              <a:rPr lang="ru-RU" sz="2000" dirty="0" err="1">
                <a:latin typeface="Bahnschrift" panose="020B0502040204020203" pitchFamily="34" charset="0"/>
              </a:rPr>
              <a:t>хэшей</a:t>
            </a:r>
            <a:r>
              <a:rPr lang="ru-RU" sz="2000" dirty="0">
                <a:latin typeface="Bahnschrift" panose="020B0502040204020203" pitchFamily="34" charset="0"/>
              </a:rPr>
              <a:t>, вычисленных заранее с использованием различных одноразовых номеров.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Bahnschrift" panose="020B0502040204020203" pitchFamily="34" charset="0"/>
              </a:rPr>
              <a:t>Эти </a:t>
            </a:r>
            <a:r>
              <a:rPr lang="ru-RU" sz="2000" dirty="0" err="1">
                <a:latin typeface="Bahnschrift" panose="020B0502040204020203" pitchFamily="34" charset="0"/>
              </a:rPr>
              <a:t>хэши</a:t>
            </a:r>
            <a:r>
              <a:rPr lang="ru-RU" sz="2000" dirty="0">
                <a:latin typeface="Bahnschrift" panose="020B0502040204020203" pitchFamily="34" charset="0"/>
              </a:rPr>
              <a:t> могут быть повторно использованы в процессе </a:t>
            </a:r>
            <a:r>
              <a:rPr lang="ru-RU" sz="2000" dirty="0" err="1">
                <a:latin typeface="Bahnschrift" panose="020B0502040204020203" pitchFamily="34" charset="0"/>
              </a:rPr>
              <a:t>майнинга</a:t>
            </a:r>
            <a:r>
              <a:rPr lang="ru-RU" sz="2000" dirty="0">
                <a:latin typeface="Bahnschrift" panose="020B0502040204020203" pitchFamily="34" charset="0"/>
              </a:rPr>
              <a:t> следующих блоков.</a:t>
            </a:r>
          </a:p>
        </p:txBody>
      </p:sp>
    </p:spTree>
    <p:extLst>
      <p:ext uri="{BB962C8B-B14F-4D97-AF65-F5344CB8AC3E}">
        <p14:creationId xmlns:p14="http://schemas.microsoft.com/office/powerpoint/2010/main" val="3777156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442</Words>
  <Application>Microsoft Office PowerPoint</Application>
  <PresentationFormat>Экран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Тема Office</vt:lpstr>
      <vt:lpstr>Классификация известных алгоритмов блокчейн-консенсуса</vt:lpstr>
      <vt:lpstr>Цель и задачи</vt:lpstr>
      <vt:lpstr>Структура блока</vt:lpstr>
      <vt:lpstr>Структура заголовка блока</vt:lpstr>
      <vt:lpstr>Общая структура блокчейна</vt:lpstr>
      <vt:lpstr>Алгоритм Proof of Work</vt:lpstr>
      <vt:lpstr>Алгоритм Proof of Stake</vt:lpstr>
      <vt:lpstr>Алгоритм Hybrid Consensus (PoW/PoS)</vt:lpstr>
      <vt:lpstr>Алгоритм Proof of Capacity</vt:lpstr>
      <vt:lpstr>Алгоритм Proof of Importance</vt:lpstr>
      <vt:lpstr>Сравнение алгоритмов блокчейн-консенсуса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алгоритмов блокчейн консенсуса</dc:title>
  <dc:creator>Владислав Марченко</dc:creator>
  <cp:lastModifiedBy>Владислав Марченко</cp:lastModifiedBy>
  <cp:revision>22</cp:revision>
  <dcterms:created xsi:type="dcterms:W3CDTF">2022-12-14T13:57:52Z</dcterms:created>
  <dcterms:modified xsi:type="dcterms:W3CDTF">2022-12-16T20:55:45Z</dcterms:modified>
</cp:coreProperties>
</file>