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32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9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9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9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3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9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46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36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B613-146D-4756-9700-9969F3195DC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1E5B-39C7-4115-BCA4-946381B0ED8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17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B613-146D-4756-9700-9969F3195DC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1E5B-39C7-4115-BCA4-946381B0ED8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07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3184" y="1717166"/>
            <a:ext cx="9025632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" panose="020B0502040204020203" pitchFamily="34" charset="0"/>
              </a:rPr>
              <a:t>Классификация известных методов увеличения разрешения видеопотока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67000" y="4667358"/>
            <a:ext cx="6858000" cy="219064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Bahnschrift" panose="020B0502040204020203" pitchFamily="34" charset="0"/>
              </a:rPr>
              <a:t>Студент: Марченко Владислав ИУ7-73Б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Научный руководитель: Тассов Кирилл Леонидович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ru-RU" sz="2000" dirty="0">
                <a:latin typeface="Bahnschrift" panose="020B0502040204020203" pitchFamily="34" charset="0"/>
              </a:rPr>
              <a:t>Москва – 2023 г.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312737D-71AB-409A-9E5F-517303C01010}"/>
              </a:ext>
            </a:extLst>
          </p:cNvPr>
          <p:cNvSpPr txBox="1">
            <a:spLocks/>
          </p:cNvSpPr>
          <p:nvPr/>
        </p:nvSpPr>
        <p:spPr>
          <a:xfrm>
            <a:off x="2667000" y="562490"/>
            <a:ext cx="6858000" cy="70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Bahnschrift" panose="020B0502040204020203" pitchFamily="34" charset="0"/>
              </a:rPr>
              <a:t>Научно-исследовательская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90946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latin typeface="Bahnschrift" panose="020B0502040204020203" pitchFamily="34" charset="0"/>
              </a:rPr>
              <a:t>Сравнение методов увеличения разрешения видеопотока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914829"/>
              </p:ext>
            </p:extLst>
          </p:nvPr>
        </p:nvGraphicFramePr>
        <p:xfrm>
          <a:off x="678957" y="1861135"/>
          <a:ext cx="10941913" cy="4631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8554">
                  <a:extLst>
                    <a:ext uri="{9D8B030D-6E8A-4147-A177-3AD203B41FA5}">
                      <a16:colId xmlns:a16="http://schemas.microsoft.com/office/drawing/2014/main" val="1872183755"/>
                    </a:ext>
                  </a:extLst>
                </a:gridCol>
                <a:gridCol w="3080551">
                  <a:extLst>
                    <a:ext uri="{9D8B030D-6E8A-4147-A177-3AD203B41FA5}">
                      <a16:colId xmlns:a16="http://schemas.microsoft.com/office/drawing/2014/main" val="750706632"/>
                    </a:ext>
                  </a:extLst>
                </a:gridCol>
                <a:gridCol w="1447060">
                  <a:extLst>
                    <a:ext uri="{9D8B030D-6E8A-4147-A177-3AD203B41FA5}">
                      <a16:colId xmlns:a16="http://schemas.microsoft.com/office/drawing/2014/main" val="3129054460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3324109650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1334575078"/>
                    </a:ext>
                  </a:extLst>
                </a:gridCol>
              </a:tblGrid>
              <a:tr h="456915">
                <a:tc>
                  <a:txBody>
                    <a:bodyPr/>
                    <a:lstStyle/>
                    <a:p>
                      <a:pPr algn="ctr"/>
                      <a:r>
                        <a:rPr lang="ru-RU" b="1" i="0" dirty="0">
                          <a:latin typeface="Bahnschrift" panose="020B0502040204020203" pitchFamily="34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Подход</a:t>
                      </a:r>
                      <a:endParaRPr lang="ru-RU" b="1" i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PSNR</a:t>
                      </a:r>
                      <a:endParaRPr lang="ru-RU" b="1" i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SSIM</a:t>
                      </a:r>
                      <a:endParaRPr lang="ru-RU" b="1" i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max(r)</a:t>
                      </a:r>
                      <a:endParaRPr lang="ru-RU" b="1" i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99927"/>
                  </a:ext>
                </a:extLst>
              </a:tr>
              <a:tr h="456915"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Бикубическая интерполяция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интерполяционный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26.4037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0.7227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2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419596"/>
                  </a:ext>
                </a:extLst>
              </a:tr>
              <a:tr h="1126639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Нелокальная регуляризация и надежная оценка движения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регуляризационный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33.18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2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69861"/>
                  </a:ext>
                </a:extLst>
              </a:tr>
              <a:tr h="146463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Динамические фильтры увеличения разрешения без явной компенсации движения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нейронные сети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31.65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0.897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94222"/>
                  </a:ext>
                </a:extLst>
              </a:tr>
              <a:tr h="1126639"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Остаточная обратимая пространственно-временная нейронная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ahnschrift" panose="020B0502040204020203" pitchFamily="34" charset="0"/>
                        </a:rPr>
                        <a:t>нейронные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28.90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0.8898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68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97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73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Bahnschrift" panose="020B0502040204020203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352" y="1473694"/>
            <a:ext cx="11452194" cy="5308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Bahnschrift" panose="020B0502040204020203" pitchFamily="34" charset="0"/>
              </a:rPr>
              <a:t>В ходе выполнения научно-исследовательской работы была достигнута поставленная цель: проведен обзор известных методов увеличения разрешения видеопотока и проведена классификация этих методов по сформулированным критериям.</a:t>
            </a: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Bahnschrift" panose="020B0502040204020203" pitchFamily="34" charset="0"/>
              </a:rPr>
              <a:t>Выполнены все 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400" dirty="0">
                <a:latin typeface="Bahnschrift" panose="020B0502040204020203" pitchFamily="34" charset="0"/>
              </a:rPr>
              <a:t>исследована предметная область увеличения разрешения видеопотока;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400" dirty="0">
                <a:latin typeface="Bahnschrift" panose="020B0502040204020203" pitchFamily="34" charset="0"/>
              </a:rPr>
              <a:t>проанализированы известные методы увеличения разрешения видеопотока;</a:t>
            </a:r>
            <a:endParaRPr lang="en-US" sz="24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sz="2400" dirty="0">
                <a:latin typeface="Bahnschrift" panose="020B0502040204020203" pitchFamily="34" charset="0"/>
              </a:rPr>
              <a:t>сформулированы критерии для сравнения этих методов;</a:t>
            </a:r>
            <a:endParaRPr lang="en-US" sz="24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sz="2400" dirty="0">
                <a:latin typeface="Bahnschrift" panose="020B0502040204020203" pitchFamily="34" charset="0"/>
              </a:rPr>
              <a:t>проведено сравнение методов увеличения разрешения видеопотока по сформулированным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319217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73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Bahnschrift" panose="020B0502040204020203" pitchFamily="34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352" y="1473694"/>
            <a:ext cx="11452194" cy="5308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Bahnschrift" panose="020B0502040204020203" pitchFamily="34" charset="0"/>
              </a:rPr>
              <a:t>Цель: провести обзор известных методов увеличения разрешения видеопотока и классифицировать их по сформулированным критериям.</a:t>
            </a: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Bahnschrift" panose="020B0502040204020203" pitchFamily="34" charset="0"/>
              </a:rPr>
              <a:t>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400" dirty="0">
                <a:latin typeface="Bahnschrift" panose="020B0502040204020203" pitchFamily="34" charset="0"/>
              </a:rPr>
              <a:t>исследовать предметную область увеличения разрешения видеопотока;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400" dirty="0">
                <a:latin typeface="Bahnschrift" panose="020B0502040204020203" pitchFamily="34" charset="0"/>
              </a:rPr>
              <a:t>проанализировать известные методы увеличения разрешения видеопотока;</a:t>
            </a:r>
            <a:endParaRPr lang="en-US" sz="24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sz="2400" dirty="0">
                <a:latin typeface="Bahnschrift" panose="020B0502040204020203" pitchFamily="34" charset="0"/>
              </a:rPr>
              <a:t>сформулировать критерии для сравнения этих методов;</a:t>
            </a:r>
            <a:endParaRPr lang="en-US" sz="24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sz="2400" dirty="0">
                <a:latin typeface="Bahnschrift" panose="020B0502040204020203" pitchFamily="34" charset="0"/>
              </a:rPr>
              <a:t>сравнить методы увеличения разрешения видеопотока по сформулированным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376676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35837"/>
          </a:xfrm>
        </p:spPr>
        <p:txBody>
          <a:bodyPr>
            <a:noAutofit/>
          </a:bodyPr>
          <a:lstStyle/>
          <a:p>
            <a:pPr algn="ctr"/>
            <a:r>
              <a:rPr lang="ru-RU" dirty="0" err="1">
                <a:latin typeface="Bahnschrift" panose="020B0502040204020203" pitchFamily="34" charset="0"/>
              </a:rPr>
              <a:t>Суперразрешение</a:t>
            </a:r>
            <a:r>
              <a:rPr lang="ru-RU" dirty="0">
                <a:latin typeface="Bahnschrift" panose="020B0502040204020203" pitchFamily="34" charset="0"/>
              </a:rPr>
              <a:t> видео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A739CD-0E67-47EA-B38F-6F57F8E8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89" y="2341587"/>
            <a:ext cx="9984422" cy="21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9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35837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Bahnschrift" panose="020B0502040204020203" pitchFamily="34" charset="0"/>
              </a:rPr>
              <a:t>Понижение разрешения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3DA0CE-9E95-4C42-9569-C6915D0E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19" y="1877218"/>
            <a:ext cx="9451762" cy="31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35837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Bahnschrift" panose="020B0502040204020203" pitchFamily="34" charset="0"/>
              </a:rPr>
              <a:t>Подходы к увеличению разрешения видеопотока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08C2A5-5F8B-4C66-AD98-9E4174A3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06" y="1349406"/>
            <a:ext cx="4172188" cy="55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5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35837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Bahnschrift" panose="020B0502040204020203" pitchFamily="34" charset="0"/>
              </a:rPr>
              <a:t>Бикубическая интерполяция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6B06BA-7B76-4787-8EFE-2F7E3DF3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16" y="1973149"/>
            <a:ext cx="8507767" cy="360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7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35837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Bahnschrift" panose="020B0502040204020203" pitchFamily="34" charset="0"/>
              </a:rPr>
              <a:t>Нелокальная регуляризация и надежная оценка движения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61AAAC-FBE6-4683-B74D-E2975043B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1" y="1601085"/>
            <a:ext cx="10522998" cy="48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64093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Bahnschrift" panose="020B0502040204020203" pitchFamily="34" charset="0"/>
              </a:rPr>
              <a:t>Динамические фильтры увеличения разрешения без явной компенсации движения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A23CFD-A62B-4FB8-A103-FDD5240E7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32" y="2064094"/>
            <a:ext cx="6714735" cy="46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4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64093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Bahnschrift" panose="020B0502040204020203" pitchFamily="34" charset="0"/>
              </a:rPr>
              <a:t>Остаточная обратимая пространственно-временная нейронная сеть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2C2598-5728-46A9-8EA0-FE7563CB5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7" y="2309483"/>
            <a:ext cx="11863526" cy="35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5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219</Words>
  <Application>Microsoft Office PowerPoint</Application>
  <PresentationFormat>Широкий екран</PresentationFormat>
  <Paragraphs>53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Тема Office</vt:lpstr>
      <vt:lpstr>Классификация известных методов увеличения разрешения видеопотока</vt:lpstr>
      <vt:lpstr>Цель и задачи</vt:lpstr>
      <vt:lpstr>Суперразрешение видео</vt:lpstr>
      <vt:lpstr>Понижение разрешения</vt:lpstr>
      <vt:lpstr>Подходы к увеличению разрешения видеопотока</vt:lpstr>
      <vt:lpstr>Бикубическая интерполяция</vt:lpstr>
      <vt:lpstr>Нелокальная регуляризация и надежная оценка движения</vt:lpstr>
      <vt:lpstr>Динамические фильтры увеличения разрешения без явной компенсации движения</vt:lpstr>
      <vt:lpstr>Остаточная обратимая пространственно-временная нейронная сеть</vt:lpstr>
      <vt:lpstr>Сравнение методов увеличения разрешения видеопотока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алгоритмов блокчейн консенсуса</dc:title>
  <dc:creator>Владислав Марченко</dc:creator>
  <cp:lastModifiedBy>Владислав Марченко</cp:lastModifiedBy>
  <cp:revision>26</cp:revision>
  <dcterms:created xsi:type="dcterms:W3CDTF">2022-12-14T13:57:52Z</dcterms:created>
  <dcterms:modified xsi:type="dcterms:W3CDTF">2023-12-12T14:48:33Z</dcterms:modified>
</cp:coreProperties>
</file>