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96BB51B-2854-41C8-A047-FDCFE9B581B4}">
  <a:tblStyle styleId="{B96BB51B-2854-41C8-A047-FDCFE9B581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Вставить логотип интерактивной ZALA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image" Target="../media/image24.jpg"/><Relationship Id="rId5" Type="http://schemas.openxmlformats.org/officeDocument/2006/relationships/image" Target="../media/image12.jpg"/><Relationship Id="rId6" Type="http://schemas.openxmlformats.org/officeDocument/2006/relationships/image" Target="../media/image13.jpg"/><Relationship Id="rId7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5159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/>
              <a:t>Интерактивная ZALA </a:t>
            </a:r>
          </a:p>
          <a:p>
            <a:pPr lvl="0">
              <a:spcBef>
                <a:spcPts val="0"/>
              </a:spcBef>
              <a:buNone/>
            </a:pPr>
            <a:r>
              <a:rPr b="1" lang="ru"/>
              <a:t>без проводов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925" y="2878275"/>
            <a:ext cx="2588500" cy="11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425" y="2661254"/>
            <a:ext cx="1752950" cy="18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Препятствия</a:t>
            </a:r>
            <a:r>
              <a:rPr lang="ru"/>
              <a:t> Wi-Fi сигналу</a:t>
            </a:r>
          </a:p>
        </p:txBody>
      </p:sp>
      <p:graphicFrame>
        <p:nvGraphicFramePr>
          <p:cNvPr id="126" name="Shape 126"/>
          <p:cNvGraphicFramePr/>
          <p:nvPr/>
        </p:nvGraphicFramePr>
        <p:xfrm>
          <a:off x="311700" y="1086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{B96BB51B-2854-41C8-A047-FDCFE9B581B4}</a:tableStyleId>
              </a:tblPr>
              <a:tblGrid>
                <a:gridCol w="2277850"/>
                <a:gridCol w="1718575"/>
                <a:gridCol w="1518250"/>
              </a:tblGrid>
              <a:tr h="5459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Препятствие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Дополнительные потери (dB)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Эффективное расстояние</a:t>
                      </a:r>
                    </a:p>
                  </a:txBody>
                  <a:tcPr marT="91425" marB="91425" marR="91425" marL="91425"/>
                </a:tc>
              </a:tr>
              <a:tr h="3323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Открытое пространство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100%</a:t>
                      </a:r>
                    </a:p>
                  </a:txBody>
                  <a:tcPr marT="91425" marB="91425" marR="91425" marL="91425"/>
                </a:tc>
              </a:tr>
              <a:tr h="5049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ru"/>
                        <a:t>Деревянная стена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30%</a:t>
                      </a:r>
                    </a:p>
                  </a:txBody>
                  <a:tcPr marT="91425" marB="91425" marR="91425" marL="91425"/>
                </a:tc>
              </a:tr>
              <a:tr h="5049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ru"/>
                        <a:t>Межкомнатная стена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ru"/>
                        <a:t>(15,2 см)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15-20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15%</a:t>
                      </a:r>
                    </a:p>
                  </a:txBody>
                  <a:tcPr marT="91425" marB="91425" marR="91425" marL="91425"/>
                </a:tc>
              </a:tr>
              <a:tr h="3323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ru"/>
                        <a:t>Несущая стена (30,5 см)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20-25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10%</a:t>
                      </a:r>
                    </a:p>
                  </a:txBody>
                  <a:tcPr marT="91425" marB="91425" marR="91425" marL="91425"/>
                </a:tc>
              </a:tr>
              <a:tr h="3323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Бетонный пол/потолок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15-25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10-15%</a:t>
                      </a:r>
                    </a:p>
                  </a:txBody>
                  <a:tcPr marT="91425" marB="91425" marR="91425" marL="91425"/>
                </a:tc>
              </a:tr>
              <a:tr h="329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ru"/>
                        <a:t>Монолитное </a:t>
                      </a:r>
                      <a:r>
                        <a:rPr lang="ru"/>
                        <a:t>железобетонное</a:t>
                      </a:r>
                      <a:r>
                        <a:rPr lang="ru"/>
                        <a:t> перекрытие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20-25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10%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" name="Shape 127"/>
          <p:cNvSpPr txBox="1"/>
          <p:nvPr/>
        </p:nvSpPr>
        <p:spPr>
          <a:xfrm>
            <a:off x="391175" y="4449750"/>
            <a:ext cx="85971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150" y="1086600"/>
            <a:ext cx="2393700" cy="372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Shape 129"/>
          <p:cNvCxnSpPr/>
          <p:nvPr/>
        </p:nvCxnSpPr>
        <p:spPr>
          <a:xfrm flipH="1" rot="10800000">
            <a:off x="303175" y="997575"/>
            <a:ext cx="84984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Как просканировать Wi-Fi сеть?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095325" y="1228675"/>
            <a:ext cx="7737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000000"/>
                </a:solidFill>
              </a:rPr>
              <a:t>Windows:</a:t>
            </a:r>
            <a:r>
              <a:rPr lang="ru">
                <a:solidFill>
                  <a:srgbClr val="000000"/>
                </a:solidFill>
              </a:rPr>
              <a:t> InSSIDer, WirelessNetView, Free Wi-Fi Scanner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000000"/>
                </a:solidFill>
              </a:rPr>
              <a:t>Linux:</a:t>
            </a:r>
            <a:r>
              <a:rPr lang="ru">
                <a:solidFill>
                  <a:srgbClr val="000000"/>
                </a:solidFill>
              </a:rPr>
              <a:t> LinSSID, iwScanner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000000"/>
                </a:solidFill>
              </a:rPr>
              <a:t>Mac OS X:</a:t>
            </a:r>
            <a:r>
              <a:rPr lang="ru">
                <a:solidFill>
                  <a:srgbClr val="000000"/>
                </a:solidFill>
              </a:rPr>
              <a:t> WiFi Scanner, iStumbler, WiFi Explorer, AirRadar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u">
                <a:solidFill>
                  <a:srgbClr val="000000"/>
                </a:solidFill>
              </a:rPr>
              <a:t>OC Android:</a:t>
            </a:r>
            <a:r>
              <a:rPr lang="ru">
                <a:solidFill>
                  <a:srgbClr val="000000"/>
                </a:solidFill>
              </a:rPr>
              <a:t> Wifi Analyzer, NETGEAR WiFi Analytics, WiFi Analyzer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74" y="31224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00" y="24647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150" y="1093925"/>
            <a:ext cx="728325" cy="7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650" y="1833425"/>
            <a:ext cx="525925" cy="619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Shape 140"/>
          <p:cNvCxnSpPr/>
          <p:nvPr/>
        </p:nvCxnSpPr>
        <p:spPr>
          <a:xfrm flipH="1" rot="10800000">
            <a:off x="303175" y="997575"/>
            <a:ext cx="84984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1" name="Shape 141"/>
          <p:cNvSpPr txBox="1"/>
          <p:nvPr/>
        </p:nvSpPr>
        <p:spPr>
          <a:xfrm>
            <a:off x="641625" y="3786625"/>
            <a:ext cx="77940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00" y="548550"/>
            <a:ext cx="8006151" cy="380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555075" y="1427400"/>
            <a:ext cx="8370900" cy="28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400"/>
              <a:t>Выбирать канал из непересекающихся (1, 6 или 11),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400"/>
              <a:t>Учитывать препятствия Wi-Fi сигналу,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ru" sz="2400"/>
              <a:t>Подключать одну приставку ZALA через Wi-Fi.</a:t>
            </a:r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260725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Рекомендации</a:t>
            </a:r>
          </a:p>
        </p:txBody>
      </p:sp>
      <p:cxnSp>
        <p:nvCxnSpPr>
          <p:cNvPr id="158" name="Shape 158"/>
          <p:cNvCxnSpPr/>
          <p:nvPr/>
        </p:nvCxnSpPr>
        <p:spPr>
          <a:xfrm flipH="1" rot="10800000">
            <a:off x="303175" y="997575"/>
            <a:ext cx="84984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4294967295" type="title"/>
          </p:nvPr>
        </p:nvSpPr>
        <p:spPr>
          <a:xfrm>
            <a:off x="302400" y="23450"/>
            <a:ext cx="8520600" cy="97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2400"/>
              <a:t>Первый</a:t>
            </a:r>
            <a:r>
              <a:rPr lang="ru" sz="2400"/>
              <a:t> способ 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2400"/>
              <a:t>(Wi-Fi-адаптер и приставка B700v5)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175" y="1096350"/>
            <a:ext cx="4601838" cy="39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575" y="1096338"/>
            <a:ext cx="2519909" cy="189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575" y="3189024"/>
            <a:ext cx="2519900" cy="18918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Shape 65"/>
          <p:cNvCxnSpPr/>
          <p:nvPr/>
        </p:nvCxnSpPr>
        <p:spPr>
          <a:xfrm flipH="1" rot="10800000">
            <a:off x="303175" y="921375"/>
            <a:ext cx="84984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4294967295" type="title"/>
          </p:nvPr>
        </p:nvSpPr>
        <p:spPr>
          <a:xfrm>
            <a:off x="302400" y="23450"/>
            <a:ext cx="8520600" cy="92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2400"/>
              <a:t>Второй</a:t>
            </a:r>
            <a:r>
              <a:rPr lang="ru" sz="2400"/>
              <a:t> способ 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400"/>
              <a:t>(два роутера с поддержкой режима Wi-Fi клиента)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625" y="1117981"/>
            <a:ext cx="2789475" cy="37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700" y="1117950"/>
            <a:ext cx="2789475" cy="372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Shape 73"/>
          <p:cNvCxnSpPr/>
          <p:nvPr/>
        </p:nvCxnSpPr>
        <p:spPr>
          <a:xfrm flipH="1" rot="10800000">
            <a:off x="303175" y="921375"/>
            <a:ext cx="84984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4294967295" type="title"/>
          </p:nvPr>
        </p:nvSpPr>
        <p:spPr>
          <a:xfrm>
            <a:off x="302400" y="23450"/>
            <a:ext cx="8520600" cy="97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2400"/>
              <a:t>Третий</a:t>
            </a:r>
            <a:r>
              <a:rPr lang="ru" sz="2400"/>
              <a:t> способ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ru" sz="2400"/>
              <a:t>(powerline-адаптеры)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375" y="1127000"/>
            <a:ext cx="2839725" cy="37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7625" y="1127002"/>
            <a:ext cx="2839725" cy="3787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 flipH="1" rot="10800000">
            <a:off x="303175" y="921375"/>
            <a:ext cx="84984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225" y="1466350"/>
            <a:ext cx="7461500" cy="35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590175" y="215100"/>
            <a:ext cx="7536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6000"/>
              <a:t>lan1.by/test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7575" y="457800"/>
            <a:ext cx="599100" cy="5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4681550" y="1639050"/>
            <a:ext cx="4281900" cy="12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6000"/>
              <a:t>lan1.by/test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000" y="1911175"/>
            <a:ext cx="599100" cy="5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129500" y="46175"/>
            <a:ext cx="6195600" cy="50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200">
                <a:solidFill>
                  <a:srgbClr val="0000FF"/>
                </a:solidFill>
              </a:rPr>
              <a:t>➢</a:t>
            </a:r>
            <a:r>
              <a:rPr b="1" lang="ru" sz="1200">
                <a:solidFill>
                  <a:srgbClr val="0000FF"/>
                </a:solidFill>
              </a:rPr>
              <a:t>Презентация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700">
              <a:solidFill>
                <a:srgbClr val="0000FF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200">
                <a:solidFill>
                  <a:srgbClr val="0000FF"/>
                </a:solidFill>
              </a:rPr>
              <a:t>➢</a:t>
            </a:r>
            <a:r>
              <a:rPr b="1" lang="ru" sz="1200">
                <a:solidFill>
                  <a:srgbClr val="0000FF"/>
                </a:solidFill>
              </a:rPr>
              <a:t>Интерактивная ZALA без проводов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ru" sz="1100"/>
              <a:t>Создание 2-ой точки доступа Wi-Fi на модеме EchoLife HG8245H,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ru" sz="1100"/>
              <a:t>Создание 2-ой точки доступа Wi-Fi на модеме ZXHN H208N,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ru" sz="1100"/>
              <a:t>Как подключить приставку B700v5 ко 2-ой точке доступа Wi-Fi,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b="1" lang="ru" sz="1100">
                <a:solidFill>
                  <a:srgbClr val="FF0000"/>
                </a:solidFill>
              </a:rPr>
              <a:t>ВИДЕО.</a:t>
            </a:r>
            <a:r>
              <a:rPr lang="ru" sz="1100"/>
              <a:t> Создание 2-ой точки доступа Wi-Fi на модеме EchoLife HG8245H,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b="1" lang="ru" sz="1100">
                <a:solidFill>
                  <a:srgbClr val="FF0000"/>
                </a:solidFill>
              </a:rPr>
              <a:t>ВИДЕО.</a:t>
            </a:r>
            <a:r>
              <a:rPr lang="ru" sz="1100"/>
              <a:t> Создание 2-ой точки доступа Wi-Fi на модеме ZXHN H208N,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b="1" lang="ru" sz="1100">
                <a:solidFill>
                  <a:srgbClr val="FF0000"/>
                </a:solidFill>
              </a:rPr>
              <a:t>ВИДЕО.</a:t>
            </a:r>
            <a:r>
              <a:rPr lang="ru" sz="1100"/>
              <a:t> Как подключить приставку B700v5 ко 2-ой точке доступа Wi-Fi.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200">
                <a:solidFill>
                  <a:srgbClr val="0000FF"/>
                </a:solidFill>
              </a:rPr>
              <a:t>➢</a:t>
            </a:r>
            <a:r>
              <a:rPr b="1" lang="ru" sz="1200">
                <a:solidFill>
                  <a:srgbClr val="0000FF"/>
                </a:solidFill>
              </a:rPr>
              <a:t>SMART ZALA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ru" sz="1100"/>
              <a:t>Как настроить SMART ZALA на Android,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ru" sz="1100"/>
              <a:t>Как настроить SMART ZALA на iOS,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ru" sz="1100"/>
              <a:t>Как настроить SMART ZALA на ПК,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ru" sz="1100"/>
              <a:t>Как настроить SMART ZALA на телевизорах LG и SAMSUNG.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b="1" lang="ru" sz="1100">
                <a:solidFill>
                  <a:srgbClr val="FF0000"/>
                </a:solidFill>
              </a:rPr>
              <a:t>ВИДЕО.</a:t>
            </a:r>
            <a:r>
              <a:rPr lang="ru" sz="1100"/>
              <a:t> Как настроить SMART ZALA на телевизоре SAMSUNG,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ru" sz="1100"/>
              <a:t>SMART ZALA. Меню «ТВ-каналы»,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ru" sz="1100"/>
              <a:t>SMART ZALA. Меню «Избранное»,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ru" sz="1100"/>
              <a:t>SMART ZALA. Меню «Поиск»,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ru" sz="1100"/>
              <a:t>SMART ZALA. Меню «Настройки».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7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ru" sz="1200">
                <a:solidFill>
                  <a:srgbClr val="0000FF"/>
                </a:solidFill>
              </a:rPr>
              <a:t>➢</a:t>
            </a:r>
            <a:r>
              <a:rPr b="1" lang="ru" sz="1200">
                <a:solidFill>
                  <a:srgbClr val="0000FF"/>
                </a:solidFill>
              </a:rPr>
              <a:t>Настройка Интернета на телевизоре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ru" sz="1100"/>
              <a:t>Как подключить Интернет на телевизоре SAMSUNG по кабелю,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ru" sz="1100"/>
              <a:t>Как подключить Интернет на телевизоре SAMSUNG через Wi-Fi,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ru" sz="1100"/>
              <a:t>Как подключить Интернет на телевизоре LG по кабелю,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ru" sz="1100"/>
              <a:t>Как подключить Интернет на телевизоре LG через Wi-Fi.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600" y="461300"/>
            <a:ext cx="6630751" cy="425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60725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Кое-что о</a:t>
            </a:r>
            <a:r>
              <a:rPr lang="ru"/>
              <a:t> Wi-Fi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104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ru">
                <a:solidFill>
                  <a:schemeClr val="dk1"/>
                </a:solidFill>
              </a:rPr>
              <a:t>Два частотных диапазонах 2,4 и 5 ГГц,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ru">
                <a:solidFill>
                  <a:schemeClr val="dk1"/>
                </a:solidFill>
              </a:rPr>
              <a:t>Состоит из 13 каналов,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ru">
                <a:solidFill>
                  <a:schemeClr val="dk1"/>
                </a:solidFill>
              </a:rPr>
              <a:t>Имеет 3 непересекающих канала (1, 6 и 11).</a:t>
            </a:r>
          </a:p>
        </p:txBody>
      </p:sp>
      <p:cxnSp>
        <p:nvCxnSpPr>
          <p:cNvPr id="107" name="Shape 107"/>
          <p:cNvCxnSpPr/>
          <p:nvPr/>
        </p:nvCxnSpPr>
        <p:spPr>
          <a:xfrm flipH="1" rot="10800000">
            <a:off x="303175" y="997575"/>
            <a:ext cx="84984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75" y="2405300"/>
            <a:ext cx="8236150" cy="23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Что влияет на сигнал Wi-Fi?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</a:pPr>
            <a:r>
              <a:rPr lang="ru">
                <a:solidFill>
                  <a:srgbClr val="000000"/>
                </a:solidFill>
              </a:rPr>
              <a:t>Другие Wi-Fi </a:t>
            </a:r>
            <a:r>
              <a:rPr lang="ru">
                <a:solidFill>
                  <a:srgbClr val="000000"/>
                </a:solidFill>
              </a:rPr>
              <a:t>устройства,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</a:pPr>
            <a:r>
              <a:rPr lang="ru">
                <a:solidFill>
                  <a:srgbClr val="000000"/>
                </a:solidFill>
              </a:rPr>
              <a:t>Эксплуатационные</a:t>
            </a:r>
            <a:r>
              <a:rPr lang="ru">
                <a:solidFill>
                  <a:srgbClr val="000000"/>
                </a:solidFill>
              </a:rPr>
              <a:t> ограничения в разных странах (11 каналов),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</a:pPr>
            <a:r>
              <a:rPr lang="ru">
                <a:solidFill>
                  <a:srgbClr val="000000"/>
                </a:solidFill>
              </a:rPr>
              <a:t>Bluetooth-устройства,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</a:pPr>
            <a:r>
              <a:rPr lang="ru">
                <a:solidFill>
                  <a:srgbClr val="000000"/>
                </a:solidFill>
              </a:rPr>
              <a:t>Больше расстояния между Wi-Fi устройствами,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</a:pPr>
            <a:r>
              <a:rPr lang="ru">
                <a:solidFill>
                  <a:srgbClr val="000000"/>
                </a:solidFill>
              </a:rPr>
              <a:t>Препятствия.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</a:pPr>
            <a:r>
              <a:rPr lang="ru">
                <a:solidFill>
                  <a:srgbClr val="000000"/>
                </a:solidFill>
              </a:rPr>
              <a:t>Различная бытовая техника, работающая в зоне покрытия Wi-Fi устройства.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</a:pPr>
            <a:r>
              <a:rPr lang="ru">
                <a:solidFill>
                  <a:srgbClr val="000000"/>
                </a:solidFill>
              </a:rPr>
              <a:t>Устройства, работающие по стандарту USB 3.0 могут создавать помехи.</a:t>
            </a:r>
          </a:p>
        </p:txBody>
      </p:sp>
      <p:cxnSp>
        <p:nvCxnSpPr>
          <p:cNvPr id="115" name="Shape 115"/>
          <p:cNvCxnSpPr/>
          <p:nvPr/>
        </p:nvCxnSpPr>
        <p:spPr>
          <a:xfrm flipH="1" rot="10800000">
            <a:off x="303175" y="997575"/>
            <a:ext cx="84984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25" y="3934525"/>
            <a:ext cx="1706975" cy="10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6825" y="3903678"/>
            <a:ext cx="889927" cy="1108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0476" y="3893050"/>
            <a:ext cx="1375124" cy="104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5550" y="4083375"/>
            <a:ext cx="1560550" cy="7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4450" y="3903675"/>
            <a:ext cx="1348182" cy="11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