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2"/>
  </p:handoutMasterIdLst>
  <p:sldIdLst>
    <p:sldId id="589" r:id="rId3"/>
    <p:sldId id="696" r:id="rId4"/>
    <p:sldId id="703" r:id="rId5"/>
    <p:sldId id="704" r:id="rId6"/>
    <p:sldId id="705" r:id="rId7"/>
    <p:sldId id="706" r:id="rId8"/>
    <p:sldId id="707" r:id="rId9"/>
    <p:sldId id="709" r:id="rId10"/>
    <p:sldId id="710" r:id="rId11"/>
    <p:sldId id="711" r:id="rId12"/>
    <p:sldId id="712" r:id="rId13"/>
    <p:sldId id="713" r:id="rId14"/>
    <p:sldId id="714" r:id="rId15"/>
    <p:sldId id="719" r:id="rId16"/>
    <p:sldId id="724" r:id="rId17"/>
    <p:sldId id="715" r:id="rId18"/>
    <p:sldId id="718" r:id="rId20"/>
    <p:sldId id="675" r:id="rId21"/>
  </p:sldIdLst>
  <p:sldSz cx="9144000" cy="6858000" type="screen4x3"/>
  <p:notesSz cx="9979025" cy="683387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82"/>
    <a:srgbClr val="0070C0"/>
    <a:srgbClr val="003300"/>
    <a:srgbClr val="0066FF"/>
    <a:srgbClr val="FF3300"/>
    <a:srgbClr val="3333FF"/>
    <a:srgbClr val="9900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411" autoAdjust="0"/>
  </p:normalViewPr>
  <p:slideViewPr>
    <p:cSldViewPr>
      <p:cViewPr varScale="1">
        <p:scale>
          <a:sx n="110" d="100"/>
          <a:sy n="110" d="100"/>
        </p:scale>
        <p:origin x="1008" y="10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4829" cy="34155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52600" y="0"/>
            <a:ext cx="4324829" cy="34155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r">
              <a:defRPr sz="1200"/>
            </a:lvl1pPr>
          </a:lstStyle>
          <a:p>
            <a:fld id="{0E2FE45F-C1C5-44BB-A94C-612836615CCA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6491043"/>
            <a:ext cx="4324829" cy="34155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52600" y="6491043"/>
            <a:ext cx="4324829" cy="34155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r">
              <a:defRPr sz="1200"/>
            </a:lvl1pPr>
          </a:lstStyle>
          <a:p>
            <a:fld id="{A02BA41E-20EA-4A73-814E-E14677FBCA8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6"/>
            <a:ext cx="4323607" cy="341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6" tIns="45852" rIns="91706" bIns="45852" numCol="1" anchor="t" anchorCtr="0" compatLnSpc="1"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53827" y="6"/>
            <a:ext cx="4323607" cy="341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6" tIns="45852" rIns="91706" bIns="45852" numCol="1" anchor="t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2950" y="514350"/>
            <a:ext cx="3413125" cy="2560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7267" y="3245722"/>
            <a:ext cx="7984494" cy="3075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6" tIns="45852" rIns="91706" bIns="45852" numCol="1" anchor="t" anchorCtr="0" compatLnSpc="1"/>
          <a:lstStyle/>
          <a:p>
            <a:pPr lv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/>
            <a:r>
              <a:rPr lang="ru-RU" noProof="0" smtClean="0"/>
              <a:t>Пятый уровень</a:t>
            </a:r>
            <a:endParaRPr lang="ru-RU" noProof="0" smtClean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6491443"/>
            <a:ext cx="4323607" cy="341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6" tIns="45852" rIns="91706" bIns="45852" numCol="1" anchor="b" anchorCtr="0" compatLnSpc="1"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3827" y="6491443"/>
            <a:ext cx="4323607" cy="341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6" tIns="45852" rIns="91706" bIns="45852" numCol="1" anchor="b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242613-9886-4F6D-8AA1-F3F37855A9EB}" type="slidenum">
              <a:rPr lang="ru-RU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42613-9886-4F6D-8AA1-F3F37855A9E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78648-E8E7-487B-B7D5-3023D739B13E}" type="slidenum">
              <a:rPr lang="ru-RU"/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F648-AC88-4B71-A419-DE7211C4DC02}" type="slidenum">
              <a:rPr lang="ru-RU"/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9A9F2-8D8F-4BAF-B523-2728187DEC90}" type="slidenum">
              <a:rPr lang="ru-RU"/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F719-BAFF-4D4F-B8D2-14319AEAAE86}" type="slidenum">
              <a:rPr lang="ru-RU"/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2ADF6-590D-42F3-96B7-82692443725B}" type="slidenum">
              <a:rPr lang="ru-RU"/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199D6-BA1E-4B4E-9411-A6AC836810CC}" type="slidenum">
              <a:rPr lang="ru-RU"/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DD52-250A-4E30-8087-2CDDD7FA173F}" type="slidenum">
              <a:rPr lang="ru-RU"/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BE7FC-9ABD-4F7A-8217-2B44E49663EF}" type="slidenum">
              <a:rPr lang="ru-RU"/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EF3ED-6EA8-44AC-AD93-C9C0E76A1DF3}" type="slidenum">
              <a:rPr lang="ru-RU"/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655F2-1FFC-49F2-AB0C-A3777075C550}" type="slidenum">
              <a:rPr lang="ru-RU"/>
            </a:fld>
            <a:endParaRPr lang="ru-RU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78EEE-51B3-485E-9AFC-DA02614F14A4}" type="slidenum">
              <a:rPr lang="ru-RU"/>
            </a:fld>
            <a:endParaRPr lang="ru-RU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smtClean="0"/>
              <a:t>Образец заголовка</a:t>
            </a:r>
            <a:endParaRPr lang="ru-RU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9DD2C49-CDEF-4DAD-986C-BA0E2C7ECE6E}" type="slidenum">
              <a:rPr lang="ru-RU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sz="1000" u="sng" smtClean="0">
                <a:solidFill>
                  <a:schemeClr val="bg1"/>
                </a:solidFill>
              </a:rPr>
            </a:br>
            <a:endParaRPr lang="ru-RU" sz="2200" smtClean="0">
              <a:solidFill>
                <a:srgbClr val="FFFFCC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sz="2400">
                <a:solidFill>
                  <a:schemeClr val="bg1"/>
                </a:solidFill>
              </a:rPr>
              <a:t> 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17415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6643687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Планы на 2017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Picture 2" descr="present_ob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57224" y="2857496"/>
            <a:ext cx="7551746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Умный дом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Датчик протечки воды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076056" y="1195387"/>
          <a:ext cx="3733180" cy="442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1860972"/>
              </a:tblGrid>
              <a:tr h="694110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Питание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Батарейка типа CR2 (3 В)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Технология обмена данных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ZigBee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Соединение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с контроллером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Беспроводное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Дальность действия радиоканала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50 м при прямой видимости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Обнаруживаемая высота уровня протечки воды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От 1 мм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Температура эксплуатации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+5°С до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+45 °С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9" y="1193799"/>
            <a:ext cx="4492805" cy="3531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Тревожная сирена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076056" y="1195387"/>
          <a:ext cx="3733180" cy="359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382"/>
                <a:gridCol w="2017798"/>
              </a:tblGrid>
              <a:tr h="694110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Питание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 В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Технология обмена данных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ZigBee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Соединение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с контроллером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Беспроводное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Дальность действия радиоканала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50 м при прямой видимости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Температура эксплуатации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-10 °С до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+45 °С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2" y="1193799"/>
            <a:ext cx="4474750" cy="417941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en-US" altLang="ru-RU" sz="2400" dirty="0" smtClean="0">
                <a:solidFill>
                  <a:schemeClr val="bg1"/>
                </a:solidFill>
              </a:rPr>
              <a:t>IP-</a:t>
            </a:r>
            <a:r>
              <a:rPr lang="ru-RU" altLang="ru-RU" sz="2400" dirty="0" smtClean="0">
                <a:solidFill>
                  <a:schemeClr val="bg1"/>
                </a:solidFill>
              </a:rPr>
              <a:t>камера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076056" y="1195387"/>
          <a:ext cx="3733180" cy="5134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382"/>
                <a:gridCol w="2017798"/>
              </a:tblGrid>
              <a:tr h="637271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Питание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В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37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Соединение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с контроллером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Wi-Fi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или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Ethernet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37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Разрешение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1280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37271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Угол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обзора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92°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03314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Угол вращения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По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</a:rPr>
                        <a:t>горизантали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от </a:t>
                      </a:r>
                      <a:r>
                        <a:rPr lang="ru-RU" sz="1600" baseline="0" dirty="0" err="1" smtClean="0">
                          <a:solidFill>
                            <a:schemeClr val="tx1"/>
                          </a:solidFill>
                        </a:rPr>
                        <a:t>от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0° до 335°,</a:t>
                      </a:r>
                      <a:endParaRPr lang="ru-RU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По вертикали от -10° до 90°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37271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Дальность 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ИК-подсветки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м</a:t>
                      </a:r>
                      <a:endParaRPr lang="ru-RU" sz="1600" dirty="0"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</a:tr>
              <a:tr h="637271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Температура эксплуатации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-10 °С до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+40 °С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1196752"/>
            <a:ext cx="3744839" cy="502557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27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 dirty="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 dirty="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>
                <a:solidFill>
                  <a:schemeClr val="bg1"/>
                </a:solidFill>
              </a:rPr>
              <a:t>Перспективные датчики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pic>
        <p:nvPicPr>
          <p:cNvPr id="2" name="Изображение 1" descr="Screenshot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1560830"/>
            <a:ext cx="7144385" cy="41319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27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 dirty="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 dirty="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>
                <a:solidFill>
                  <a:schemeClr val="bg1"/>
                </a:solidFill>
                <a:sym typeface="+mn-ea"/>
              </a:rPr>
              <a:t>Перспективные датчики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pic>
        <p:nvPicPr>
          <p:cNvPr id="2" name="Изображение 1" descr="Screenshot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1417955"/>
            <a:ext cx="7964805" cy="46355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 dirty="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 dirty="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Мобильное приложение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74" y="1574801"/>
            <a:ext cx="2337754" cy="47515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60513"/>
            <a:ext cx="2400162" cy="4878377"/>
          </a:xfrm>
          <a:prstGeom prst="rect">
            <a:avLst/>
          </a:prstGeom>
        </p:spPr>
      </p:pic>
      <p:pic>
        <p:nvPicPr>
          <p:cNvPr id="2050" name="Picture 2" descr="https://lh4.googleusercontent.com/prDYjiwRCFijKV-Y9Zny3XOSBYLJgJTf2cCjiS5FBbAcMyOmUD75Az8rEZAomRmoEqiJ3qD8FNmEjWXWTQwxTno3mAtCwn4u-N2qMmfBWL-bnlTw8ZZvhvWrr-xBe6lS9tk86qU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77" y="1166827"/>
            <a:ext cx="362395" cy="36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59972" y="111719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Android</a:t>
            </a:r>
            <a:endParaRPr lang="ru-RU" sz="2400" dirty="0"/>
          </a:p>
        </p:txBody>
      </p:sp>
      <p:pic>
        <p:nvPicPr>
          <p:cNvPr id="2052" name="Picture 4" descr="https://lh5.googleusercontent.com/KLofX9eANh9idquF_JVXlSgfaj1d-RYFoLvci5rGsrLlR3Mne7rE8sTVpgA-bZxwMVl2HGznY5zHzvd_56jApJ0KJEudtL-8PEtEVhkHjmhI4wIA2kHVbQ4BtLAAylqeoZC-oi7-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62789"/>
            <a:ext cx="395333" cy="3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55776" y="114723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iOS</a:t>
            </a:r>
            <a:endParaRPr lang="ru-RU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 dirty="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 dirty="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en-US" altLang="ru-RU" sz="2400" dirty="0" smtClean="0">
                <a:solidFill>
                  <a:schemeClr val="bg1"/>
                </a:solidFill>
              </a:rPr>
              <a:t>C</a:t>
            </a:r>
            <a:r>
              <a:rPr lang="ru-RU" altLang="ru-RU" sz="2400" dirty="0" err="1" smtClean="0">
                <a:solidFill>
                  <a:schemeClr val="bg1"/>
                </a:solidFill>
              </a:rPr>
              <a:t>ценарии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6" y="1038522"/>
            <a:ext cx="2794830" cy="56801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4" y="4242980"/>
            <a:ext cx="1994172" cy="19842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77" y="4462405"/>
            <a:ext cx="2515805" cy="14767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" y="1138937"/>
            <a:ext cx="2788133" cy="27881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72" y="1268760"/>
            <a:ext cx="2658310" cy="265831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2793805" y="1138937"/>
            <a:ext cx="0" cy="5314399"/>
          </a:xfrm>
          <a:prstGeom prst="line">
            <a:avLst/>
          </a:prstGeom>
          <a:ln w="57150">
            <a:solidFill>
              <a:srgbClr val="00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12160" y="1138937"/>
            <a:ext cx="0" cy="5386407"/>
          </a:xfrm>
          <a:prstGeom prst="line">
            <a:avLst/>
          </a:prstGeom>
          <a:ln w="57150">
            <a:solidFill>
              <a:srgbClr val="00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 dirty="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 dirty="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Концепция платформы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pic>
        <p:nvPicPr>
          <p:cNvPr id="2" name="Изображение 1" descr="Screenshot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1111250"/>
            <a:ext cx="8944610" cy="463613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sz="1000" u="sng" smtClean="0">
                <a:solidFill>
                  <a:schemeClr val="bg1"/>
                </a:solidFill>
              </a:rPr>
            </a:br>
            <a:endParaRPr lang="ru-RU" sz="2200" smtClean="0">
              <a:solidFill>
                <a:srgbClr val="FFFFCC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sz="2400">
                <a:solidFill>
                  <a:schemeClr val="bg1"/>
                </a:solidFill>
              </a:rPr>
              <a:t> 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17415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6643687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Планы на 2017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Picture 2" descr="present_ob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3653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99592" y="1124744"/>
            <a:ext cx="7551746" cy="427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ru-RU" sz="3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3400" dirty="0" smtClean="0">
              <a:solidFill>
                <a:schemeClr val="bg1"/>
              </a:solidFill>
            </a:endParaRPr>
          </a:p>
          <a:p>
            <a:pPr algn="r"/>
            <a:endParaRPr lang="ru-RU" sz="3400" dirty="0" smtClean="0">
              <a:solidFill>
                <a:schemeClr val="bg1"/>
              </a:solidFill>
            </a:endParaRPr>
          </a:p>
          <a:p>
            <a:pPr algn="r"/>
            <a:r>
              <a:rPr lang="ru-RU" sz="3400" dirty="0" smtClean="0">
                <a:solidFill>
                  <a:schemeClr val="bg1"/>
                </a:solidFill>
              </a:rPr>
              <a:t>Марченков Максим Андреевич</a:t>
            </a:r>
            <a:endParaRPr lang="ru-RU" sz="3400" dirty="0" smtClean="0">
              <a:solidFill>
                <a:schemeClr val="bg1"/>
              </a:solidFill>
            </a:endParaRPr>
          </a:p>
          <a:p>
            <a:pPr algn="r"/>
            <a:r>
              <a:rPr lang="ru-RU" sz="3400" dirty="0" smtClean="0">
                <a:solidFill>
                  <a:schemeClr val="bg1"/>
                </a:solidFill>
              </a:rPr>
              <a:t>70-18-93</a:t>
            </a:r>
            <a:endParaRPr lang="ru-RU" sz="3400" dirty="0" smtClean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3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mma</a:t>
            </a:r>
            <a:r>
              <a:rPr lang="ru-RU" sz="3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@gomel.beltelecom.by</a:t>
            </a: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r"/>
            <a:endParaRPr lang="ru-RU" sz="3400" dirty="0" smtClean="0">
              <a:solidFill>
                <a:schemeClr val="bg1"/>
              </a:solidFill>
            </a:endParaRPr>
          </a:p>
          <a:p>
            <a:pPr algn="r"/>
            <a:r>
              <a:rPr lang="ru-RU" sz="3400" dirty="0" smtClean="0">
                <a:solidFill>
                  <a:schemeClr val="bg1"/>
                </a:solidFill>
              </a:rPr>
              <a:t> </a:t>
            </a:r>
            <a:endParaRPr lang="ru-RU" sz="3400" dirty="0" smtClean="0">
              <a:solidFill>
                <a:schemeClr val="bg1"/>
              </a:solidFill>
            </a:endParaRPr>
          </a:p>
          <a:p>
            <a:pPr algn="r"/>
            <a:endParaRPr lang="ru-RU" sz="3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20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Базовый комплект умного дома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79811"/>
            <a:ext cx="4680520" cy="483497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Контроллер умного дома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6" y="1214438"/>
            <a:ext cx="4052237" cy="51625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60" y="1195388"/>
            <a:ext cx="825691" cy="5162549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413429" y="1195388"/>
          <a:ext cx="3398405" cy="3277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514"/>
                <a:gridCol w="1885891"/>
              </a:tblGrid>
              <a:tr h="694110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Питание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220 В</a:t>
                      </a:r>
                      <a:endParaRPr lang="ru-RU" sz="1600" dirty="0"/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Температура эксплуатации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0 °С до +40 °С</a:t>
                      </a:r>
                      <a:endParaRPr lang="ru-RU" sz="1600" dirty="0" smtClean="0"/>
                    </a:p>
                  </a:txBody>
                  <a:tcPr anchor="ctr"/>
                </a:tc>
              </a:tr>
              <a:tr h="69411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Контроллер соединяется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0" i="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ethernet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-кабелем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 модемом или роутером, на котором есть Интернет.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cPr/>
                </a:tc>
              </a:tr>
              <a:tr h="694110">
                <a:tc gridSpan="2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ru-RU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-порта,</a:t>
                      </a:r>
                      <a:endParaRPr lang="ru-RU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порт USB,  </a:t>
                      </a:r>
                      <a:endParaRPr lang="ru-RU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встроенные антенны </a:t>
                      </a:r>
                      <a:r>
                        <a:rPr lang="ru-RU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Wi-Fi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Датчик открытия двери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7" y="1195387"/>
            <a:ext cx="4488302" cy="4465861"/>
          </a:xfrm>
          <a:prstGeom prst="rect">
            <a:avLst/>
          </a:prstGeom>
        </p:spPr>
      </p:pic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5076056" y="1195387"/>
          <a:ext cx="3733180" cy="429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382"/>
                <a:gridCol w="2017798"/>
              </a:tblGrid>
              <a:tr h="694110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Питание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Батарейка типа CR2 (3 В)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Тип датчика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Герконовый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Технология обмена данных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ZigBee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Соединение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с контроллером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Беспроводное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Дальность действия радиоканала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50 м при прямой видимости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Температура эксплуатации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-10 °С до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+45 °С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Датчик дыма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2" y="1193799"/>
            <a:ext cx="4518927" cy="4035401"/>
          </a:xfrm>
          <a:prstGeom prst="rect">
            <a:avLst/>
          </a:prstGeom>
        </p:spPr>
      </p:pic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076056" y="1195387"/>
          <a:ext cx="3733180" cy="4293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382"/>
                <a:gridCol w="2017798"/>
              </a:tblGrid>
              <a:tr h="694110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Питание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Батарейка типа CR2 (3 В)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Тип датчика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Фотоэлектронный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Технология обмена данных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ZigBee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Соединение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с контроллером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Беспроводное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Дальность действия радиоканала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50 м при прямой видимости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Температура эксплуатации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-10 °С до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+45 °С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Датчик движения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076056" y="1195387"/>
          <a:ext cx="3733180" cy="5368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382"/>
                <a:gridCol w="2017798"/>
              </a:tblGrid>
              <a:tr h="557428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Питание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Батарейка типа CR2 (3 В)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918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Тип датчика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Инфракрасный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7428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Технология обмена данных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ZigBee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74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Соединение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с контроллером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Беспроводное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92135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Дальность действия радиоканала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50 м при прямой видимости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7428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Радиус охвата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3 м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(при высоте 2 м)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7428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Угол обзора по горизонтали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120°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74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Угол обзора по вертикали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45°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7428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Температура эксплуатации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-10 °С до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+45 °С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8" y="1195387"/>
            <a:ext cx="4453257" cy="453786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20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Дополнительное оборудование </a:t>
            </a:r>
            <a:endParaRPr lang="ru-RU" altLang="ru-RU" sz="2400" dirty="0" smtClean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96988"/>
            <a:ext cx="5184576" cy="497200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Умная розетка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076056" y="1195387"/>
          <a:ext cx="3733180" cy="442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382"/>
                <a:gridCol w="2017798"/>
              </a:tblGrid>
              <a:tr h="694110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Питание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220 В</a:t>
                      </a:r>
                      <a:endParaRPr lang="ru-RU" sz="1600" dirty="0"/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Технология обмена данных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ZigBee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Соединение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с контроллером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Беспроводное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Дальность действия радиоканала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50 м при прямой видимости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Максимальная мощность нагрузки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2000 Вт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94110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Температура эксплуатации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+5 °С до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+45 °С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2" y="1193799"/>
            <a:ext cx="4543865" cy="266724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sent_vnut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4" tIns="45712" rIns="91424" bIns="45712"/>
          <a:lstStyle/>
          <a:p>
            <a:pPr algn="r" eaLnBrk="1" hangingPunct="1"/>
            <a:br>
              <a:rPr lang="en-US" altLang="ru-RU" sz="1000" u="sng" dirty="0" smtClean="0">
                <a:solidFill>
                  <a:schemeClr val="bg1"/>
                </a:solidFill>
              </a:rPr>
            </a:br>
            <a:endParaRPr lang="ru-RU" altLang="ru-RU" sz="2200" dirty="0" smtClean="0">
              <a:solidFill>
                <a:srgbClr val="FFFFCC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2138" y="260350"/>
            <a:ext cx="5903912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95513" y="260350"/>
            <a:ext cx="6948487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3203575" y="260350"/>
            <a:ext cx="5832475" cy="1036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4" tIns="45712" rIns="91424" bIns="45712">
            <a:spAutoFit/>
          </a:bodyPr>
          <a:lstStyle/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  <a:p>
            <a:pPr algn="r" defTabSz="801370">
              <a:spcBef>
                <a:spcPct val="5000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9" name="Rectangle 132"/>
          <p:cNvSpPr txBox="1">
            <a:spLocks noChangeArrowheads="1"/>
          </p:cNvSpPr>
          <p:nvPr/>
        </p:nvSpPr>
        <p:spPr bwMode="auto">
          <a:xfrm>
            <a:off x="2500313" y="71438"/>
            <a:ext cx="5888111" cy="785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4140" tIns="52070" rIns="104140" bIns="52070" anchor="ctr"/>
          <a:lstStyle/>
          <a:p>
            <a:pPr algn="r"/>
            <a:r>
              <a:rPr lang="ru-RU" altLang="ru-RU" sz="2400" dirty="0" smtClean="0">
                <a:solidFill>
                  <a:schemeClr val="bg1"/>
                </a:solidFill>
              </a:rPr>
              <a:t>Датчик температуры и влажности</a:t>
            </a:r>
            <a:endParaRPr lang="ru-RU" alt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076056" y="1195387"/>
          <a:ext cx="3733180" cy="4463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382"/>
                <a:gridCol w="2017798"/>
              </a:tblGrid>
              <a:tr h="643558"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Питание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Батарейка типа CR2 (3 В)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3558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Технология обмена данных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ZigBee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3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Соединение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с контроллером</a:t>
                      </a:r>
                      <a:endParaRPr lang="ru-RU" sz="1600" b="0" i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Беспроводное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63024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Дальность действия радиоканала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50 м при прямой видимости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89105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Диапазон измерения температуры воздуха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-40 °С до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+60 °С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3558"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Температура эксплуатации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-40 °С до</a:t>
                      </a:r>
                      <a:r>
                        <a:rPr lang="ru-RU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+60 °С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63" y="1193798"/>
            <a:ext cx="4452179" cy="437649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2704</Words>
  <Application>WPS Presentation</Application>
  <PresentationFormat>Экран (4:3)</PresentationFormat>
  <Paragraphs>387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Arial</vt:lpstr>
      <vt:lpstr>DejaVu Sans</vt:lpstr>
      <vt:lpstr>Calibri</vt:lpstr>
      <vt:lpstr>Microsoft YaHei</vt:lpstr>
      <vt:lpstr/>
      <vt:lpstr>Arial Unicode MS</vt:lpstr>
      <vt:lpstr>Оформление по умолчанию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Olga Sudanova</dc:creator>
  <cp:lastModifiedBy>ur_marchenkov</cp:lastModifiedBy>
  <cp:revision>1804</cp:revision>
  <cp:lastPrinted>2017-06-19T13:08:00Z</cp:lastPrinted>
  <dcterms:created xsi:type="dcterms:W3CDTF">2008-11-04T06:10:00Z</dcterms:created>
  <dcterms:modified xsi:type="dcterms:W3CDTF">2020-01-24T11:50:52Z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1049-11.2.0.8970</vt:lpwstr>
  </property>
</Properties>
</file>