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Université de Paris Diderot UFR mathématiques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1"/>
            <a:ext cx="11105367" cy="408774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                                                                            Exposé intitulé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                    Les attaques temporelles sur RSA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présenté par: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Baghor </a:t>
            </a:r>
            <a:r>
              <a:rPr lang="fr-FR" dirty="0"/>
              <a:t>S</a:t>
            </a:r>
            <a:r>
              <a:rPr lang="fr-FR" dirty="0" smtClean="0"/>
              <a:t>oufiane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Hannachi Badr eddine</a:t>
            </a:r>
          </a:p>
          <a:p>
            <a:r>
              <a:rPr lang="fr-FR" dirty="0"/>
              <a:t> </a:t>
            </a:r>
            <a:r>
              <a:rPr lang="fr-FR" dirty="0" smtClean="0"/>
              <a:t>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50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Illustration simple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0158" y="1352280"/>
            <a:ext cx="11105367" cy="4546243"/>
          </a:xfrm>
        </p:spPr>
        <p:txBody>
          <a:bodyPr>
            <a:normAutofit fontScale="25000" lnSpcReduction="20000"/>
          </a:bodyPr>
          <a:lstStyle/>
          <a:p>
            <a:r>
              <a:rPr lang="fr-FR" sz="6400" dirty="0" smtClean="0"/>
              <a:t>                                                                                 Y</a:t>
            </a:r>
            <a:r>
              <a:rPr lang="fr-FR" sz="6400" baseline="30000" dirty="0" smtClean="0"/>
              <a:t>3</a:t>
            </a:r>
            <a:r>
              <a:rPr lang="fr-FR" sz="6400" dirty="0" smtClean="0"/>
              <a:t> </a:t>
            </a:r>
            <a:r>
              <a:rPr lang="fr-FR" sz="6400" dirty="0"/>
              <a:t>&lt; N   et   </a:t>
            </a:r>
            <a:r>
              <a:rPr lang="fr-FR" sz="6400" dirty="0" smtClean="0"/>
              <a:t>Z</a:t>
            </a:r>
            <a:r>
              <a:rPr lang="fr-FR" sz="6400" baseline="30000" dirty="0"/>
              <a:t>2</a:t>
            </a:r>
            <a:r>
              <a:rPr lang="fr-FR" sz="6400" dirty="0" smtClean="0"/>
              <a:t>&lt;N&lt;Z</a:t>
            </a:r>
            <a:r>
              <a:rPr lang="fr-FR" sz="6400" baseline="30000" dirty="0" smtClean="0"/>
              <a:t>3</a:t>
            </a:r>
            <a:endParaRPr lang="fr-FR" sz="6400" dirty="0"/>
          </a:p>
          <a:p>
            <a:endParaRPr lang="fr-FR" sz="6400" dirty="0"/>
          </a:p>
          <a:p>
            <a:r>
              <a:rPr lang="fr-FR" sz="6400" dirty="0"/>
              <a:t>En d’autre termes, le temps d’exécution ne sera plus long pour Z que si </a:t>
            </a:r>
            <a:r>
              <a:rPr lang="fr-FR" sz="6400" dirty="0" smtClean="0"/>
              <a:t>d</a:t>
            </a:r>
            <a:r>
              <a:rPr lang="fr-FR" sz="6400" baseline="-25000" dirty="0"/>
              <a:t>1</a:t>
            </a:r>
            <a:r>
              <a:rPr lang="fr-FR" sz="6400" dirty="0" smtClean="0"/>
              <a:t>= </a:t>
            </a:r>
            <a:r>
              <a:rPr lang="fr-FR" sz="6400" dirty="0"/>
              <a:t>1. Nous pouvons récupérer le bit d</a:t>
            </a:r>
            <a:r>
              <a:rPr lang="fr-FR" sz="6400" baseline="-25000" dirty="0"/>
              <a:t>1</a:t>
            </a:r>
            <a:r>
              <a:rPr lang="fr-FR" sz="6400" dirty="0" smtClean="0"/>
              <a:t> </a:t>
            </a:r>
            <a:r>
              <a:rPr lang="fr-FR" sz="6400" dirty="0"/>
              <a:t>en utilisant ce fait.</a:t>
            </a:r>
          </a:p>
          <a:p>
            <a:endParaRPr lang="fr-FR" sz="6400" dirty="0"/>
          </a:p>
          <a:p>
            <a:r>
              <a:rPr lang="fr-FR" sz="6400" dirty="0"/>
              <a:t>Mais combien de temps faut-il pour récupérer la clé entière  </a:t>
            </a:r>
            <a:r>
              <a:rPr lang="fr-FR" sz="6400" dirty="0" smtClean="0"/>
              <a:t>? </a:t>
            </a:r>
            <a:r>
              <a:rPr lang="fr-FR" sz="6400" dirty="0"/>
              <a:t>Ici, nous aurons besoin de compter sur les statistiques.</a:t>
            </a:r>
          </a:p>
          <a:p>
            <a:endParaRPr lang="fr-FR" sz="6400" dirty="0"/>
          </a:p>
          <a:p>
            <a:r>
              <a:rPr lang="fr-FR" sz="6400" dirty="0" smtClean="0"/>
              <a:t>                                           </a:t>
            </a:r>
            <a:r>
              <a:rPr lang="fr-FR" sz="6400" dirty="0"/>
              <a:t>Y</a:t>
            </a:r>
            <a:r>
              <a:rPr lang="fr-FR" sz="6400" baseline="-25000" dirty="0" smtClean="0"/>
              <a:t>i</a:t>
            </a:r>
            <a:r>
              <a:rPr lang="fr-FR" sz="6400" dirty="0"/>
              <a:t>, </a:t>
            </a:r>
            <a:r>
              <a:rPr lang="fr-FR" sz="6400" dirty="0" smtClean="0"/>
              <a:t>Z</a:t>
            </a:r>
            <a:r>
              <a:rPr lang="fr-FR" sz="6400" baseline="-25000" dirty="0" smtClean="0"/>
              <a:t>i</a:t>
            </a:r>
            <a:r>
              <a:rPr lang="fr-FR" sz="6400" dirty="0" smtClean="0"/>
              <a:t>, </a:t>
            </a:r>
            <a:r>
              <a:rPr lang="fr-FR" sz="6400" dirty="0"/>
              <a:t>i= 0,1,2 </a:t>
            </a:r>
            <a:r>
              <a:rPr lang="mr-IN" sz="6400" dirty="0"/>
              <a:t>…</a:t>
            </a:r>
            <a:r>
              <a:rPr lang="fr-FR" sz="6400" dirty="0"/>
              <a:t> m-1 avec </a:t>
            </a:r>
            <a:r>
              <a:rPr lang="fr-FR" sz="6400" dirty="0" smtClean="0"/>
              <a:t>y</a:t>
            </a:r>
            <a:r>
              <a:rPr lang="fr-FR" sz="6400" baseline="-25000" dirty="0" smtClean="0"/>
              <a:t>i </a:t>
            </a:r>
            <a:r>
              <a:rPr lang="fr-FR" sz="6400" dirty="0"/>
              <a:t>/ </a:t>
            </a:r>
            <a:r>
              <a:rPr lang="fr-FR" sz="6400" dirty="0" err="1" smtClean="0"/>
              <a:t>z</a:t>
            </a:r>
            <a:r>
              <a:rPr lang="fr-FR" sz="6400" baseline="-25000" dirty="0" err="1" smtClean="0"/>
              <a:t>i</a:t>
            </a:r>
            <a:r>
              <a:rPr lang="fr-FR" sz="6400" dirty="0" smtClean="0"/>
              <a:t> </a:t>
            </a:r>
            <a:r>
              <a:rPr lang="fr-FR" sz="6400" dirty="0"/>
              <a:t>le temps pour calculer Yi/Zi ^d mod N</a:t>
            </a:r>
          </a:p>
          <a:p>
            <a:endParaRPr lang="fr-FR" sz="6400" dirty="0"/>
          </a:p>
          <a:p>
            <a:r>
              <a:rPr lang="fr-FR" sz="6400" dirty="0" smtClean="0"/>
              <a:t>                               Temps </a:t>
            </a:r>
            <a:r>
              <a:rPr lang="fr-FR" sz="6400" dirty="0"/>
              <a:t>moyen y = (</a:t>
            </a:r>
            <a:r>
              <a:rPr lang="fr-FR" sz="6400" dirty="0" smtClean="0"/>
              <a:t>Y</a:t>
            </a:r>
            <a:r>
              <a:rPr lang="fr-FR" sz="6400" baseline="-25000" dirty="0" smtClean="0"/>
              <a:t>0 </a:t>
            </a:r>
            <a:r>
              <a:rPr lang="fr-FR" sz="6400" dirty="0"/>
              <a:t>+ </a:t>
            </a:r>
            <a:r>
              <a:rPr lang="fr-FR" sz="6400" dirty="0" smtClean="0"/>
              <a:t>Y</a:t>
            </a:r>
            <a:r>
              <a:rPr lang="fr-FR" sz="6400" baseline="-25000" dirty="0" smtClean="0"/>
              <a:t>1</a:t>
            </a:r>
            <a:r>
              <a:rPr lang="fr-FR" sz="6400" dirty="0" smtClean="0"/>
              <a:t> </a:t>
            </a:r>
            <a:r>
              <a:rPr lang="mr-IN" sz="6400" dirty="0"/>
              <a:t>…</a:t>
            </a:r>
            <a:r>
              <a:rPr lang="fr-FR" sz="6400" dirty="0"/>
              <a:t> + </a:t>
            </a:r>
            <a:r>
              <a:rPr lang="fr-FR" sz="6400" dirty="0" smtClean="0"/>
              <a:t>Y</a:t>
            </a:r>
            <a:r>
              <a:rPr lang="fr-FR" sz="6400" baseline="-25000" dirty="0" smtClean="0"/>
              <a:t>m-1</a:t>
            </a:r>
            <a:r>
              <a:rPr lang="fr-FR" sz="6400" dirty="0" smtClean="0"/>
              <a:t>) </a:t>
            </a:r>
            <a:r>
              <a:rPr lang="fr-FR" sz="6400" dirty="0"/>
              <a:t>/ m et z </a:t>
            </a:r>
            <a:r>
              <a:rPr lang="fr-FR" sz="6400" dirty="0" smtClean="0"/>
              <a:t>=(z</a:t>
            </a:r>
            <a:r>
              <a:rPr lang="fr-FR" sz="6400" baseline="-25000" dirty="0"/>
              <a:t>0</a:t>
            </a:r>
            <a:r>
              <a:rPr lang="fr-FR" sz="6400" baseline="-25000" dirty="0" smtClean="0"/>
              <a:t> </a:t>
            </a:r>
            <a:r>
              <a:rPr lang="fr-FR" sz="6400" dirty="0" smtClean="0"/>
              <a:t>+</a:t>
            </a:r>
            <a:r>
              <a:rPr lang="mr-IN" sz="6400" dirty="0"/>
              <a:t>…</a:t>
            </a:r>
            <a:r>
              <a:rPr lang="fr-FR" sz="6400" dirty="0"/>
              <a:t>+ </a:t>
            </a:r>
            <a:r>
              <a:rPr lang="fr-FR" sz="6400" dirty="0" smtClean="0"/>
              <a:t>z</a:t>
            </a:r>
            <a:r>
              <a:rPr lang="fr-FR" sz="6400" baseline="-25000" dirty="0" smtClean="0"/>
              <a:t>m-1</a:t>
            </a:r>
            <a:r>
              <a:rPr lang="fr-FR" sz="6400" dirty="0" smtClean="0"/>
              <a:t>) </a:t>
            </a:r>
            <a:r>
              <a:rPr lang="fr-FR" sz="6400" dirty="0"/>
              <a:t>/ m.</a:t>
            </a:r>
          </a:p>
          <a:p>
            <a:r>
              <a:rPr lang="fr-FR" sz="6400" dirty="0" smtClean="0"/>
              <a:t>                         Si </a:t>
            </a:r>
            <a:r>
              <a:rPr lang="fr-FR" sz="6400" dirty="0"/>
              <a:t>z&gt; y+ e nous concluons que d</a:t>
            </a:r>
            <a:r>
              <a:rPr lang="fr-FR" sz="6400" baseline="-25000" dirty="0"/>
              <a:t>1</a:t>
            </a:r>
            <a:r>
              <a:rPr lang="fr-FR" sz="6400" dirty="0" smtClean="0"/>
              <a:t> </a:t>
            </a:r>
            <a:r>
              <a:rPr lang="fr-FR" sz="6400" dirty="0"/>
              <a:t>= 1, 0 sinon. Une fois d1 connu, nous pouvons passer à </a:t>
            </a:r>
            <a:r>
              <a:rPr lang="fr-FR" sz="6400" dirty="0" smtClean="0"/>
              <a:t>d</a:t>
            </a:r>
            <a:r>
              <a:rPr lang="fr-FR" sz="6400" baseline="-25000" dirty="0" smtClean="0"/>
              <a:t>2</a:t>
            </a:r>
            <a:r>
              <a:rPr lang="fr-FR" sz="6400" dirty="0" smtClean="0"/>
              <a:t>.</a:t>
            </a:r>
          </a:p>
          <a:p>
            <a:r>
              <a:rPr lang="fr-FR" sz="6400" dirty="0"/>
              <a:t> </a:t>
            </a:r>
            <a:r>
              <a:rPr lang="fr-FR" sz="6400" dirty="0" smtClean="0"/>
              <a:t>                    </a:t>
            </a:r>
            <a:r>
              <a:rPr lang="fr-FR" sz="6400" dirty="0"/>
              <a:t>La </a:t>
            </a:r>
            <a:r>
              <a:rPr lang="fr-FR" sz="6400" dirty="0" smtClean="0"/>
              <a:t> clé </a:t>
            </a:r>
            <a:r>
              <a:rPr lang="fr-FR" sz="6400" dirty="0"/>
              <a:t>privée d peut être </a:t>
            </a:r>
            <a:r>
              <a:rPr lang="fr-FR" sz="6400" dirty="0" smtClean="0"/>
              <a:t>récupérée. </a:t>
            </a:r>
            <a:endParaRPr lang="fr-FR" sz="6400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2885" y="515155"/>
            <a:ext cx="9659154" cy="6697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         Les implémentations des attaques temporelles.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0766" y="1957587"/>
            <a:ext cx="11105367" cy="454624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Dhem </a:t>
            </a:r>
            <a:r>
              <a:rPr lang="fr-FR" dirty="0"/>
              <a:t>et al ont fait une attaque similaire contre une version antérieure de la carte à puce CASCADE.</a:t>
            </a:r>
          </a:p>
          <a:p>
            <a:endParaRPr lang="fr-FR" dirty="0"/>
          </a:p>
          <a:p>
            <a:r>
              <a:rPr lang="fr-FR" dirty="0"/>
              <a:t>Les systèmes qui utilisent le théorème des restes chinois (CRT) ne sont pas vulnérables à l'attaque originale de Kocher ou à l'attaque de Dhem.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Brumley et Boneh mis au point une attaque temporelle contre OpenSSL.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1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2885" y="515155"/>
            <a:ext cx="9659154" cy="6697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                              Les défenses possibles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03041"/>
            <a:ext cx="11105367" cy="4546243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                                                                                         </a:t>
            </a:r>
            <a:r>
              <a:rPr lang="fr-FR" sz="3300" dirty="0"/>
              <a:t>L’aveuglement RSA est la défense la plus acceptée.</a:t>
            </a:r>
          </a:p>
          <a:p>
            <a:endParaRPr lang="fr-FR" sz="3300" dirty="0"/>
          </a:p>
          <a:p>
            <a:r>
              <a:rPr lang="fr-FR" sz="3300" dirty="0" smtClean="0"/>
              <a:t>                                               On </a:t>
            </a:r>
            <a:r>
              <a:rPr lang="fr-FR" sz="3300" dirty="0"/>
              <a:t>choisit r aléatoirement .</a:t>
            </a:r>
          </a:p>
          <a:p>
            <a:endParaRPr lang="fr-FR" sz="3300" dirty="0"/>
          </a:p>
          <a:p>
            <a:r>
              <a:rPr lang="fr-FR" sz="3300" dirty="0" smtClean="0"/>
              <a:t>                                                   On </a:t>
            </a:r>
            <a:r>
              <a:rPr lang="fr-FR" sz="3300" dirty="0"/>
              <a:t>calcule X = r</a:t>
            </a:r>
            <a:r>
              <a:rPr lang="fr-FR" sz="3300" baseline="30000" dirty="0"/>
              <a:t>e</a:t>
            </a:r>
            <a:r>
              <a:rPr lang="fr-FR" sz="3300" dirty="0"/>
              <a:t>C mod N.</a:t>
            </a:r>
          </a:p>
          <a:p>
            <a:endParaRPr lang="fr-FR" sz="3300" dirty="0"/>
          </a:p>
          <a:p>
            <a:r>
              <a:rPr lang="fr-FR" sz="3300" dirty="0" smtClean="0"/>
              <a:t>                                                          Pour </a:t>
            </a:r>
            <a:r>
              <a:rPr lang="fr-FR" sz="3300" dirty="0"/>
              <a:t>déchiffrer C on calcule X</a:t>
            </a:r>
            <a:r>
              <a:rPr lang="fr-FR" sz="3300" baseline="30000" dirty="0"/>
              <a:t>d</a:t>
            </a:r>
            <a:r>
              <a:rPr lang="fr-FR" sz="3300" dirty="0"/>
              <a:t> mod N.</a:t>
            </a:r>
          </a:p>
          <a:p>
            <a:endParaRPr lang="fr-FR" sz="3300" dirty="0"/>
          </a:p>
          <a:p>
            <a:r>
              <a:rPr lang="fr-FR" sz="3300" dirty="0" smtClean="0"/>
              <a:t>                                                                On </a:t>
            </a:r>
            <a:r>
              <a:rPr lang="fr-FR" sz="3300" dirty="0"/>
              <a:t>multiplions la sortie par r</a:t>
            </a:r>
            <a:r>
              <a:rPr lang="fr-FR" sz="3300" baseline="30000" dirty="0"/>
              <a:t>-1</a:t>
            </a:r>
            <a:r>
              <a:rPr lang="fr-FR" sz="3300" dirty="0"/>
              <a:t> pour obtenir C</a:t>
            </a:r>
            <a:r>
              <a:rPr lang="fr-FR" sz="3300" baseline="30000" dirty="0"/>
              <a:t>d</a:t>
            </a:r>
            <a:r>
              <a:rPr lang="fr-FR" sz="3300" dirty="0"/>
              <a:t> mod N. 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22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2885" y="515155"/>
            <a:ext cx="9659154" cy="6697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                       leçons apprises et conclusion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6633" y="1184856"/>
            <a:ext cx="11105367" cy="5241701"/>
          </a:xfrm>
        </p:spPr>
        <p:txBody>
          <a:bodyPr>
            <a:normAutofit fontScale="25000" lnSpcReduction="20000"/>
          </a:bodyPr>
          <a:lstStyle/>
          <a:p>
            <a:r>
              <a:rPr lang="fr-FR" dirty="0" smtClean="0"/>
              <a:t>                                                                                         </a:t>
            </a:r>
            <a:endParaRPr lang="fr-FR" dirty="0"/>
          </a:p>
          <a:p>
            <a:endParaRPr lang="fr-FR" dirty="0"/>
          </a:p>
          <a:p>
            <a:pPr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4900" dirty="0" smtClean="0"/>
              <a:t>             </a:t>
            </a:r>
            <a:r>
              <a:rPr lang="fr-FR" sz="6400" dirty="0" smtClean="0"/>
              <a:t>Crypto-système </a:t>
            </a:r>
            <a:r>
              <a:rPr lang="fr-FR" sz="6400" dirty="0"/>
              <a:t>mathématiquement fort =/=&gt; sécurisé en pratique.</a:t>
            </a:r>
          </a:p>
          <a:p>
            <a:pPr>
              <a:tabLst>
                <a:tab pos="457200" algn="l"/>
              </a:tabLst>
            </a:pPr>
            <a:endParaRPr lang="fr-FR" sz="6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6400" dirty="0" smtClean="0"/>
              <a:t>             La </a:t>
            </a:r>
            <a:r>
              <a:rPr lang="fr-FR" sz="6400" dirty="0"/>
              <a:t>cryptographie ne devrait pas être examiné isolément.</a:t>
            </a: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endParaRPr lang="fr-FR" sz="6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6400" dirty="0" smtClean="0"/>
              <a:t>             La </a:t>
            </a:r>
            <a:r>
              <a:rPr lang="fr-FR" sz="6400" dirty="0"/>
              <a:t>sécurité d’un système devrait englober tous les aspects du système.</a:t>
            </a:r>
            <a:endParaRPr lang="fr-FR" sz="6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endParaRPr lang="fr-FR" sz="6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6400" dirty="0" smtClean="0"/>
              <a:t>            </a:t>
            </a:r>
            <a:r>
              <a:rPr lang="fr-FR" sz="6400" dirty="0"/>
              <a:t>Les attaquants sont comme des tricheurs dans un jeu (ne jouent pas selon </a:t>
            </a:r>
            <a:r>
              <a:rPr lang="fr-FR" sz="6400" dirty="0" smtClean="0"/>
              <a:t>les règles </a:t>
            </a:r>
            <a:r>
              <a:rPr lang="fr-FR" sz="6400" dirty="0" smtClean="0"/>
              <a:t>présumés.</a:t>
            </a:r>
            <a:endParaRPr lang="fr-FR" sz="6400" dirty="0"/>
          </a:p>
          <a:p>
            <a:pPr>
              <a:tabLst>
                <a:tab pos="457200" algn="l"/>
              </a:tabLst>
            </a:pPr>
            <a:endParaRPr lang="fr-FR" sz="6400" dirty="0"/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6400" dirty="0" smtClean="0"/>
              <a:t>            </a:t>
            </a:r>
            <a:r>
              <a:rPr lang="fr-FR" sz="6400" dirty="0"/>
              <a:t>Les ingénieurs de sécurité doivent constamment être à l’affût </a:t>
            </a:r>
            <a:r>
              <a:rPr lang="fr-FR" sz="6400" dirty="0" smtClean="0"/>
              <a:t>contres les attaques </a:t>
            </a:r>
            <a:r>
              <a:rPr lang="fr-FR" sz="6400" dirty="0" smtClean="0"/>
              <a:t>inhabituelles </a:t>
            </a:r>
            <a:r>
              <a:rPr lang="fr-FR" sz="6400" dirty="0"/>
              <a:t>et </a:t>
            </a:r>
            <a:r>
              <a:rPr lang="fr-FR" sz="6400" dirty="0" smtClean="0"/>
              <a:t>    		      inattendues.</a:t>
            </a: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endParaRPr lang="fr-FR" sz="6400" dirty="0" smtClean="0"/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endParaRPr lang="fr-FR" sz="6400" dirty="0"/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r>
              <a:rPr lang="fr-FR" sz="6400" dirty="0" smtClean="0"/>
              <a:t>           Les </a:t>
            </a:r>
            <a:r>
              <a:rPr lang="fr-FR" sz="6400" dirty="0"/>
              <a:t>algorithmes cryptographiques qui reposent sur l'exponentiation modulaire, comme RSA et </a:t>
            </a:r>
            <a:r>
              <a:rPr lang="fr-FR" sz="6400" dirty="0" err="1" smtClean="0"/>
              <a:t>Diffie</a:t>
            </a:r>
            <a:r>
              <a:rPr lang="fr-FR" sz="6400" dirty="0" smtClean="0"/>
              <a:t>-   	</a:t>
            </a:r>
            <a:r>
              <a:rPr lang="fr-FR" sz="6400" dirty="0" err="1" smtClean="0"/>
              <a:t>Hellman</a:t>
            </a:r>
            <a:r>
              <a:rPr lang="fr-FR" sz="6400" dirty="0"/>
              <a:t>, peuvent être vulnérables aux attaques temporelles.</a:t>
            </a:r>
          </a:p>
          <a:p>
            <a:pPr indent="457200">
              <a:buFont typeface="Wingdings" pitchFamily="2" charset="2"/>
              <a:buChar char="q"/>
              <a:tabLst>
                <a:tab pos="457200" algn="l"/>
              </a:tabLst>
            </a:pPr>
            <a:endParaRPr lang="fr-FR" sz="64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88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2885" y="3258355"/>
            <a:ext cx="9659154" cy="6697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                            Merci de votre attention 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6" y="5331854"/>
            <a:ext cx="10290220" cy="1236371"/>
          </a:xfrm>
        </p:spPr>
        <p:txBody>
          <a:bodyPr>
            <a:normAutofit fontScale="25000" lnSpcReduction="20000"/>
          </a:bodyPr>
          <a:lstStyle/>
          <a:p>
            <a:r>
              <a:rPr lang="fr-FR" dirty="0" smtClean="0"/>
              <a:t>                                                                                         </a:t>
            </a:r>
            <a:endParaRPr lang="fr-FR" dirty="0"/>
          </a:p>
          <a:p>
            <a:pPr>
              <a:tabLst>
                <a:tab pos="457200" algn="l"/>
              </a:tabLst>
            </a:pPr>
            <a:endParaRPr lang="fr-FR" sz="64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7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 Plan de travail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1"/>
            <a:ext cx="11105367" cy="4087742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            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690746" y="1105203"/>
            <a:ext cx="8908565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                               Introduction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58439" y="1957958"/>
            <a:ext cx="8440872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                  Attaques temporelles 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372303" y="2810713"/>
            <a:ext cx="8227008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                    Illustration simple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372303" y="3662927"/>
            <a:ext cx="8227008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Implémentations des attaques temporelles 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158438" y="4515682"/>
            <a:ext cx="8531025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                  Les défenses possibles 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879515" y="5432704"/>
            <a:ext cx="8531025" cy="71071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 smtClean="0"/>
              <a:t>                          Conclusion et leçons apprises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4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   Introduction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1"/>
            <a:ext cx="11105367" cy="4087742"/>
          </a:xfrm>
        </p:spPr>
        <p:txBody>
          <a:bodyPr>
            <a:normAutofit/>
          </a:bodyPr>
          <a:lstStyle/>
          <a:p>
            <a:r>
              <a:rPr lang="fr-FR" dirty="0" smtClean="0"/>
              <a:t>                                                                        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                   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26" y="1553227"/>
            <a:ext cx="5004148" cy="37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   Introduction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1"/>
            <a:ext cx="11105367" cy="408774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           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                              Attaque temporelle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4" y="1984663"/>
            <a:ext cx="5908431" cy="2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Introduction (RSA).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0"/>
            <a:ext cx="11105367" cy="4404575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         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                                                           Shamir                 Rivest            Adleman</a:t>
            </a:r>
          </a:p>
          <a:p>
            <a:r>
              <a:rPr lang="fr-FR" dirty="0"/>
              <a:t> </a:t>
            </a:r>
            <a:r>
              <a:rPr lang="fr-FR" dirty="0" smtClean="0"/>
              <a:t>         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L’algorithme RSA a été inventé en 1978 à MIT.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1815921"/>
            <a:ext cx="5936974" cy="30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Introduction (RSA).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15921"/>
            <a:ext cx="11105367" cy="4087742"/>
          </a:xfrm>
        </p:spPr>
        <p:txBody>
          <a:bodyPr>
            <a:normAutofit fontScale="25000" lnSpcReduction="20000"/>
          </a:bodyPr>
          <a:lstStyle/>
          <a:p>
            <a:r>
              <a:rPr lang="fr-FR" dirty="0" smtClean="0"/>
              <a:t>                                                                        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                   </a:t>
            </a:r>
          </a:p>
          <a:p>
            <a:endParaRPr lang="fr-FR" dirty="0"/>
          </a:p>
          <a:p>
            <a:r>
              <a:rPr lang="fr-FR" sz="7200" dirty="0" smtClean="0"/>
              <a:t>                                                   Clé </a:t>
            </a:r>
            <a:r>
              <a:rPr lang="fr-FR" sz="7200" dirty="0"/>
              <a:t>publique : N = p*q</a:t>
            </a:r>
          </a:p>
          <a:p>
            <a:r>
              <a:rPr lang="fr-FR" sz="7200" dirty="0" smtClean="0"/>
              <a:t> </a:t>
            </a:r>
            <a:endParaRPr lang="fr-FR" sz="7200" dirty="0"/>
          </a:p>
          <a:p>
            <a:r>
              <a:rPr lang="fr-FR" sz="7200" dirty="0" smtClean="0"/>
              <a:t>                        Défi </a:t>
            </a:r>
            <a:r>
              <a:rPr lang="fr-FR" sz="7200" dirty="0"/>
              <a:t>RSA (Août1999) : </a:t>
            </a:r>
          </a:p>
          <a:p>
            <a:r>
              <a:rPr lang="fr-FR" sz="7200" dirty="0"/>
              <a:t>	</a:t>
            </a:r>
            <a:r>
              <a:rPr lang="fr-FR" sz="7200" dirty="0" smtClean="0"/>
              <a:t>                                           Numéro </a:t>
            </a:r>
            <a:r>
              <a:rPr lang="fr-FR" sz="7200" dirty="0"/>
              <a:t>de 512bits; </a:t>
            </a:r>
          </a:p>
          <a:p>
            <a:r>
              <a:rPr lang="fr-FR" sz="7200" dirty="0"/>
              <a:t>	</a:t>
            </a:r>
            <a:r>
              <a:rPr lang="fr-FR" sz="7200" dirty="0" smtClean="0"/>
              <a:t>                                             292  </a:t>
            </a:r>
            <a:r>
              <a:rPr lang="fr-FR" sz="7200" dirty="0"/>
              <a:t>postes;</a:t>
            </a:r>
          </a:p>
          <a:p>
            <a:r>
              <a:rPr lang="fr-FR" sz="7200" dirty="0"/>
              <a:t>	</a:t>
            </a:r>
            <a:r>
              <a:rPr lang="fr-FR" sz="7200" dirty="0" smtClean="0"/>
              <a:t>                                                35,7 </a:t>
            </a:r>
            <a:r>
              <a:rPr lang="fr-FR" sz="7200" dirty="0"/>
              <a:t>années-CPU </a:t>
            </a:r>
            <a:r>
              <a:rPr lang="fr-FR" sz="7200" dirty="0">
                <a:sym typeface="Wingdings" panose="05000000000000000000" pitchFamily="2" charset="2"/>
              </a:rPr>
              <a:t> 80 000 années MIPS</a:t>
            </a:r>
          </a:p>
          <a:p>
            <a:endParaRPr lang="fr-FR" sz="7200" dirty="0">
              <a:sym typeface="Wingdings" panose="05000000000000000000" pitchFamily="2" charset="2"/>
            </a:endParaRPr>
          </a:p>
          <a:p>
            <a:r>
              <a:rPr lang="fr-FR" sz="7200" dirty="0" smtClean="0">
                <a:sym typeface="Wingdings" panose="05000000000000000000" pitchFamily="2" charset="2"/>
              </a:rPr>
              <a:t>                                         RSA </a:t>
            </a:r>
            <a:r>
              <a:rPr lang="fr-FR" sz="7200" dirty="0">
                <a:sym typeface="Wingdings" panose="05000000000000000000" pitchFamily="2" charset="2"/>
              </a:rPr>
              <a:t>est à l’abri d’une attaque de factorisation : 1024bits -&gt; 2048bits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/>
              <a:t> </a:t>
            </a:r>
            <a:r>
              <a:rPr lang="fr-FR" dirty="0" smtClean="0"/>
              <a:t>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1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Les attaques temporelles</a:t>
            </a:r>
            <a:r>
              <a:rPr lang="fr-FR" sz="2800" dirty="0"/>
              <a:t>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9245" y="1803042"/>
            <a:ext cx="11105367" cy="408774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         </a:t>
            </a:r>
            <a:r>
              <a:rPr lang="fr-FR" dirty="0"/>
              <a:t>Kocher est le premier qui a discuté les attaques temporelles. </a:t>
            </a:r>
          </a:p>
          <a:p>
            <a:endParaRPr lang="fr-FR" dirty="0"/>
          </a:p>
          <a:p>
            <a:r>
              <a:rPr lang="fr-FR" dirty="0" smtClean="0"/>
              <a:t>       Les </a:t>
            </a:r>
            <a:r>
              <a:rPr lang="fr-FR" dirty="0"/>
              <a:t>attaques temporelles sont une forme d’attaque par canal latéral.</a:t>
            </a:r>
          </a:p>
          <a:p>
            <a:endParaRPr lang="fr-FR" dirty="0"/>
          </a:p>
          <a:p>
            <a:r>
              <a:rPr lang="fr-FR" dirty="0" smtClean="0"/>
              <a:t>      Les </a:t>
            </a:r>
            <a:r>
              <a:rPr lang="fr-FR" dirty="0"/>
              <a:t>attaques temporelles exploitent les variations temporelles dans les opérations cryptographiques.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L’objectif de l’attaquant.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6672" y="2073501"/>
            <a:ext cx="11105367" cy="4087742"/>
          </a:xfrm>
        </p:spPr>
        <p:txBody>
          <a:bodyPr>
            <a:normAutofit/>
          </a:bodyPr>
          <a:lstStyle/>
          <a:p>
            <a:r>
              <a:rPr lang="fr-FR" dirty="0" smtClean="0"/>
              <a:t>    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  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                             </a:t>
            </a:r>
            <a:r>
              <a:rPr lang="fr-FR" dirty="0" err="1"/>
              <a:t>A</a:t>
            </a:r>
            <a:r>
              <a:rPr lang="fr-FR" dirty="0" err="1" smtClean="0"/>
              <a:t>ccés</a:t>
            </a:r>
            <a:r>
              <a:rPr lang="fr-FR" dirty="0" smtClean="0"/>
              <a:t> à la fonction de déchiffrement de système cible.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43" y="1303700"/>
            <a:ext cx="6878230" cy="4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18757" y="154547"/>
            <a:ext cx="7391914" cy="50159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                           Illustration simple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6633" y="1687131"/>
            <a:ext cx="11105367" cy="4546243"/>
          </a:xfrm>
        </p:spPr>
        <p:txBody>
          <a:bodyPr>
            <a:normAutofit fontScale="25000" lnSpcReduction="20000"/>
          </a:bodyPr>
          <a:lstStyle/>
          <a:p>
            <a:r>
              <a:rPr lang="fr-FR" sz="6400" dirty="0" smtClean="0"/>
              <a:t>          </a:t>
            </a:r>
            <a:r>
              <a:rPr lang="fr-FR" sz="6400" dirty="0"/>
              <a:t>Soit C un message à déchiffrer; on souhaite récupéré la clé privée d, noté </a:t>
            </a:r>
            <a:r>
              <a:rPr lang="fr-FR" sz="6400" dirty="0" smtClean="0"/>
              <a:t>d</a:t>
            </a:r>
            <a:r>
              <a:rPr lang="fr-FR" sz="6400" baseline="-25000" dirty="0" smtClean="0"/>
              <a:t>0</a:t>
            </a:r>
            <a:r>
              <a:rPr lang="fr-FR" sz="6400" dirty="0" smtClean="0"/>
              <a:t>d</a:t>
            </a:r>
            <a:r>
              <a:rPr lang="fr-FR" sz="6400" baseline="-25000" dirty="0" smtClean="0"/>
              <a:t>1</a:t>
            </a:r>
            <a:r>
              <a:rPr lang="fr-FR" sz="6400" dirty="0" smtClean="0"/>
              <a:t>…</a:t>
            </a:r>
            <a:r>
              <a:rPr lang="fr-FR" sz="6400" dirty="0" err="1" smtClean="0"/>
              <a:t>d</a:t>
            </a:r>
            <a:r>
              <a:rPr lang="fr-FR" sz="6400" baseline="-25000" dirty="0" err="1" smtClean="0"/>
              <a:t>n</a:t>
            </a:r>
            <a:r>
              <a:rPr lang="fr-FR" sz="6400" baseline="-25000" dirty="0" smtClean="0"/>
              <a:t> </a:t>
            </a:r>
            <a:r>
              <a:rPr lang="fr-FR" sz="6400" dirty="0"/>
              <a:t>où d</a:t>
            </a:r>
            <a:r>
              <a:rPr lang="fr-FR" sz="6400" baseline="-25000" dirty="0"/>
              <a:t>0</a:t>
            </a:r>
            <a:r>
              <a:rPr lang="fr-FR" sz="6400" dirty="0"/>
              <a:t> = 1;</a:t>
            </a:r>
          </a:p>
          <a:p>
            <a:r>
              <a:rPr lang="fr-FR" sz="6400" dirty="0" smtClean="0"/>
              <a:t>                             Si </a:t>
            </a:r>
            <a:r>
              <a:rPr lang="fr-FR" sz="6400" dirty="0"/>
              <a:t>d</a:t>
            </a:r>
            <a:r>
              <a:rPr lang="fr-FR" sz="6400" baseline="-25000" dirty="0"/>
              <a:t>j</a:t>
            </a:r>
            <a:r>
              <a:rPr lang="fr-FR" sz="6400" dirty="0" smtClean="0"/>
              <a:t> </a:t>
            </a:r>
            <a:r>
              <a:rPr lang="fr-FR" sz="6400" dirty="0"/>
              <a:t>= 0 alors x = mod </a:t>
            </a:r>
            <a:r>
              <a:rPr lang="fr-FR" sz="6400" dirty="0" smtClean="0"/>
              <a:t>(</a:t>
            </a:r>
            <a:r>
              <a:rPr lang="fr-FR" sz="6400" dirty="0"/>
              <a:t>X</a:t>
            </a:r>
            <a:r>
              <a:rPr lang="fr-FR" sz="6400" baseline="30000" dirty="0"/>
              <a:t>2</a:t>
            </a:r>
            <a:r>
              <a:rPr lang="fr-FR" sz="6400" dirty="0" smtClean="0"/>
              <a:t>, </a:t>
            </a:r>
            <a:r>
              <a:rPr lang="fr-FR" sz="6400" dirty="0"/>
              <a:t>N)                            : Une opération</a:t>
            </a:r>
          </a:p>
          <a:p>
            <a:r>
              <a:rPr lang="fr-FR" sz="6400" dirty="0" smtClean="0"/>
              <a:t>                          Si d</a:t>
            </a:r>
            <a:r>
              <a:rPr lang="fr-FR" sz="6400" baseline="-25000" dirty="0"/>
              <a:t>j</a:t>
            </a:r>
            <a:r>
              <a:rPr lang="fr-FR" sz="6400" dirty="0" smtClean="0"/>
              <a:t>  </a:t>
            </a:r>
            <a:r>
              <a:rPr lang="fr-FR" sz="6400" dirty="0"/>
              <a:t>= 1 alors x = mod (X</a:t>
            </a:r>
            <a:r>
              <a:rPr lang="fr-FR" sz="6400" baseline="30000" dirty="0"/>
              <a:t>2</a:t>
            </a:r>
            <a:r>
              <a:rPr lang="fr-FR" sz="6400" dirty="0" smtClean="0"/>
              <a:t>, </a:t>
            </a:r>
            <a:r>
              <a:rPr lang="fr-FR" sz="6400" dirty="0"/>
              <a:t>N) et </a:t>
            </a:r>
            <a:r>
              <a:rPr lang="fr-FR" sz="6400" dirty="0" smtClean="0"/>
              <a:t>X mod(</a:t>
            </a:r>
            <a:r>
              <a:rPr lang="fr-FR" sz="6400" dirty="0" err="1" smtClean="0"/>
              <a:t>c.X</a:t>
            </a:r>
            <a:r>
              <a:rPr lang="fr-FR" sz="6400" dirty="0"/>
              <a:t>, N)   : Deux opérations</a:t>
            </a:r>
          </a:p>
          <a:p>
            <a:endParaRPr lang="fr-FR" sz="6400" dirty="0"/>
          </a:p>
          <a:p>
            <a:r>
              <a:rPr lang="fr-FR" sz="6400" dirty="0" smtClean="0"/>
              <a:t>                   Le Modulo n’est </a:t>
            </a:r>
            <a:r>
              <a:rPr lang="fr-FR" sz="6400" dirty="0"/>
              <a:t>effectué que si le résultat intermédiaire est supérieur à N.</a:t>
            </a:r>
          </a:p>
          <a:p>
            <a:endParaRPr lang="fr-FR" sz="6400" dirty="0"/>
          </a:p>
          <a:p>
            <a:r>
              <a:rPr lang="fr-FR" sz="6400" dirty="0" smtClean="0"/>
              <a:t>                    Nous </a:t>
            </a:r>
            <a:r>
              <a:rPr lang="fr-FR" sz="6400" dirty="0"/>
              <a:t>commençons à attaquer d1 en choisissant deux messages Y et Z</a:t>
            </a:r>
          </a:p>
          <a:p>
            <a:r>
              <a:rPr lang="fr-FR" sz="6400" dirty="0" smtClean="0"/>
              <a:t>                                                       </a:t>
            </a:r>
            <a:r>
              <a:rPr lang="fr-FR" sz="6400" dirty="0"/>
              <a:t>Y</a:t>
            </a:r>
            <a:r>
              <a:rPr lang="fr-FR" sz="6400" baseline="30000" dirty="0"/>
              <a:t>3</a:t>
            </a:r>
            <a:r>
              <a:rPr lang="fr-FR" sz="6400" dirty="0" smtClean="0"/>
              <a:t> </a:t>
            </a:r>
            <a:r>
              <a:rPr lang="fr-FR" sz="6400" dirty="0"/>
              <a:t>&lt; N   et </a:t>
            </a:r>
            <a:r>
              <a:rPr lang="fr-FR" sz="6400" dirty="0" smtClean="0"/>
              <a:t>Z</a:t>
            </a:r>
            <a:r>
              <a:rPr lang="fr-FR" sz="6400" baseline="30000" dirty="0"/>
              <a:t>2</a:t>
            </a:r>
            <a:r>
              <a:rPr lang="fr-FR" sz="6400" baseline="30000" dirty="0" smtClean="0"/>
              <a:t> </a:t>
            </a:r>
            <a:r>
              <a:rPr lang="fr-FR" sz="6400" dirty="0"/>
              <a:t>&lt;N&lt; </a:t>
            </a:r>
            <a:r>
              <a:rPr lang="fr-FR" sz="6400" dirty="0" smtClean="0"/>
              <a:t>Z</a:t>
            </a:r>
            <a:r>
              <a:rPr lang="fr-FR" sz="6400" baseline="30000" dirty="0" smtClean="0"/>
              <a:t>3</a:t>
            </a:r>
            <a:endParaRPr lang="fr-FR" sz="6400" dirty="0"/>
          </a:p>
          <a:p>
            <a:endParaRPr lang="fr-FR" sz="6400" dirty="0"/>
          </a:p>
          <a:p>
            <a:r>
              <a:rPr lang="fr-FR" sz="6400" dirty="0" smtClean="0"/>
              <a:t>                                 Lorsque </a:t>
            </a:r>
            <a:r>
              <a:rPr lang="fr-FR" sz="6400" dirty="0"/>
              <a:t>j = 1;  si </a:t>
            </a:r>
            <a:r>
              <a:rPr lang="fr-FR" sz="6400" dirty="0" smtClean="0"/>
              <a:t>d</a:t>
            </a:r>
            <a:r>
              <a:rPr lang="fr-FR" sz="6400" baseline="-25000" dirty="0" smtClean="0"/>
              <a:t>1</a:t>
            </a:r>
            <a:r>
              <a:rPr lang="fr-FR" sz="6400" dirty="0" smtClean="0"/>
              <a:t> </a:t>
            </a:r>
            <a:r>
              <a:rPr lang="fr-FR" sz="6400" dirty="0"/>
              <a:t>= 1 alors x = </a:t>
            </a:r>
            <a:r>
              <a:rPr lang="fr-FR" sz="6400" dirty="0" smtClean="0"/>
              <a:t>mod(X.X</a:t>
            </a:r>
            <a:r>
              <a:rPr lang="fr-FR" sz="6400" baseline="30000" dirty="0" smtClean="0"/>
              <a:t>2</a:t>
            </a:r>
            <a:r>
              <a:rPr lang="fr-FR" sz="6400" dirty="0" smtClean="0"/>
              <a:t> , </a:t>
            </a:r>
            <a:r>
              <a:rPr lang="fr-FR" sz="6400" dirty="0"/>
              <a:t>N). </a:t>
            </a:r>
          </a:p>
          <a:p>
            <a:endParaRPr lang="fr-FR" sz="6400" dirty="0"/>
          </a:p>
          <a:p>
            <a:r>
              <a:rPr lang="fr-FR" sz="6400" dirty="0"/>
              <a:t>L’opération </a:t>
            </a:r>
            <a:r>
              <a:rPr lang="fr-FR" sz="6400" dirty="0" smtClean="0"/>
              <a:t>Modulo </a:t>
            </a:r>
            <a:r>
              <a:rPr lang="fr-FR" sz="6400" dirty="0"/>
              <a:t>ne se produit pas pour Y mais elle se produit pour Z. Sinon les calculs pour Y et Z devraient prendre à peu prés le même temps.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83358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673</Words>
  <Application>Microsoft Office PowerPoint</Application>
  <PresentationFormat>Grand écran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Mangal</vt:lpstr>
      <vt:lpstr>Times New Roman</vt:lpstr>
      <vt:lpstr>Wingdings</vt:lpstr>
      <vt:lpstr>Wingdings 3</vt:lpstr>
      <vt:lpstr>Brin</vt:lpstr>
      <vt:lpstr>Université de Paris Diderot UFR mathématiques </vt:lpstr>
      <vt:lpstr>                            Plan de travail </vt:lpstr>
      <vt:lpstr>                              Introduction</vt:lpstr>
      <vt:lpstr>                              Introduction</vt:lpstr>
      <vt:lpstr>                           Introduction (RSA). </vt:lpstr>
      <vt:lpstr>                           Introduction (RSA). </vt:lpstr>
      <vt:lpstr>                   Les attaques temporelles.</vt:lpstr>
      <vt:lpstr>                   L’objectif de l’attaquant.</vt:lpstr>
      <vt:lpstr>                           Illustration simple</vt:lpstr>
      <vt:lpstr>                           Illustration simple</vt:lpstr>
      <vt:lpstr>         Les implémentations des attaques temporelles.</vt:lpstr>
      <vt:lpstr>                              Les défenses possibles </vt:lpstr>
      <vt:lpstr>                       leçons apprises et conclusion </vt:lpstr>
      <vt:lpstr>                            Merci de votre attention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de Paris Diderot UFR mathématiques</dc:title>
  <dc:creator>admin</dc:creator>
  <cp:lastModifiedBy>admin</cp:lastModifiedBy>
  <cp:revision>17</cp:revision>
  <dcterms:created xsi:type="dcterms:W3CDTF">2017-10-30T07:07:20Z</dcterms:created>
  <dcterms:modified xsi:type="dcterms:W3CDTF">2017-10-30T17:42:54Z</dcterms:modified>
</cp:coreProperties>
</file>