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71636" autoAdjust="0"/>
  </p:normalViewPr>
  <p:slideViewPr>
    <p:cSldViewPr snapToGrid="0">
      <p:cViewPr varScale="1">
        <p:scale>
          <a:sx n="52" d="100"/>
          <a:sy n="52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EC80D-E571-4302-BB96-8067BAB1B7C7}" type="datetimeFigureOut">
              <a:rPr lang="pt-BR" smtClean="0"/>
              <a:t>01/02/2022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09004-4518-4877-8368-4B247AF03D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220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# Fluxo resumido de ETL do repositório age7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---</a:t>
            </a:r>
          </a:p>
          <a:p>
            <a:pPr marL="0" indent="0">
              <a:buNone/>
            </a:pPr>
            <a:r>
              <a:rPr lang="pt-BR" dirty="0" smtClean="0"/>
              <a:t>Replicação --&gt; </a:t>
            </a:r>
            <a:r>
              <a:rPr lang="pt-BR" dirty="0" err="1" smtClean="0"/>
              <a:t>extract</a:t>
            </a:r>
            <a:r>
              <a:rPr lang="pt-BR" dirty="0" smtClean="0"/>
              <a:t> --&gt; </a:t>
            </a:r>
            <a:r>
              <a:rPr lang="pt-BR" dirty="0" err="1" smtClean="0"/>
              <a:t>ingest</a:t>
            </a:r>
            <a:r>
              <a:rPr lang="pt-BR" dirty="0" smtClean="0"/>
              <a:t> --&gt; data --&gt; </a:t>
            </a:r>
            <a:r>
              <a:rPr lang="pt-BR" dirty="0" err="1" smtClean="0"/>
              <a:t>validate</a:t>
            </a:r>
            <a:r>
              <a:rPr lang="pt-BR" dirty="0" smtClean="0"/>
              <a:t> --&gt; </a:t>
            </a:r>
            <a:r>
              <a:rPr lang="pt-BR" dirty="0" err="1" smtClean="0"/>
              <a:t>datapackage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---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1. replicação do banco do </a:t>
            </a:r>
            <a:r>
              <a:rPr lang="pt-BR" dirty="0" err="1" smtClean="0"/>
              <a:t>PdT</a:t>
            </a:r>
            <a:r>
              <a:rPr lang="pt-BR" dirty="0" smtClean="0"/>
              <a:t>: PRODEMGE para CGE, via servidor Kyoto do NUCC 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2. </a:t>
            </a:r>
            <a:r>
              <a:rPr lang="pt-BR" dirty="0" err="1" smtClean="0"/>
              <a:t>extract</a:t>
            </a:r>
            <a:r>
              <a:rPr lang="pt-BR" dirty="0" smtClean="0"/>
              <a:t>: inclui arquivos novos, não replica os já existentes (e também não verifica se existem linhas novas nos arquivos)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3. </a:t>
            </a:r>
            <a:r>
              <a:rPr lang="pt-BR" dirty="0" err="1" smtClean="0"/>
              <a:t>ingest</a:t>
            </a:r>
            <a:r>
              <a:rPr lang="pt-BR" dirty="0" smtClean="0"/>
              <a:t>: analisa _</a:t>
            </a:r>
            <a:r>
              <a:rPr lang="pt-BR" dirty="0" err="1" smtClean="0"/>
              <a:t>checksum</a:t>
            </a:r>
            <a:r>
              <a:rPr lang="pt-BR" dirty="0" smtClean="0"/>
              <a:t>_ dos </a:t>
            </a:r>
            <a:r>
              <a:rPr lang="pt-BR" dirty="0" err="1" smtClean="0"/>
              <a:t>aquivos</a:t>
            </a:r>
            <a:r>
              <a:rPr lang="pt-BR" dirty="0" smtClean="0"/>
              <a:t> da pasta `</a:t>
            </a:r>
            <a:r>
              <a:rPr lang="pt-BR" dirty="0" err="1" smtClean="0"/>
              <a:t>data-raw</a:t>
            </a:r>
            <a:r>
              <a:rPr lang="pt-BR" dirty="0" smtClean="0"/>
              <a:t>` para processar somente arquivos que tiveram mudança e os salva em `/data/</a:t>
            </a:r>
            <a:r>
              <a:rPr lang="pt-BR" dirty="0" err="1" smtClean="0"/>
              <a:t>staging</a:t>
            </a:r>
            <a:r>
              <a:rPr lang="pt-BR" dirty="0" smtClean="0"/>
              <a:t>`;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4. data: comprime arquivos que mudaram e salva na pasta `\data`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5. </a:t>
            </a:r>
            <a:r>
              <a:rPr lang="pt-BR" dirty="0" err="1" smtClean="0"/>
              <a:t>validate</a:t>
            </a:r>
            <a:r>
              <a:rPr lang="pt-BR" dirty="0" smtClean="0"/>
              <a:t>: realiza operação de validação e inclui rol dos metadados de validação em `/logs/</a:t>
            </a:r>
            <a:r>
              <a:rPr lang="pt-BR" dirty="0" err="1" smtClean="0"/>
              <a:t>validate</a:t>
            </a:r>
            <a:r>
              <a:rPr lang="pt-BR" dirty="0" smtClean="0"/>
              <a:t>`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6. </a:t>
            </a:r>
            <a:r>
              <a:rPr lang="pt-BR" dirty="0" err="1" smtClean="0"/>
              <a:t>datapackage</a:t>
            </a:r>
            <a:r>
              <a:rPr lang="pt-BR" dirty="0" smtClean="0"/>
              <a:t>: </a:t>
            </a:r>
            <a:r>
              <a:rPr lang="pt-BR" dirty="0" err="1" smtClean="0"/>
              <a:t>atuliza</a:t>
            </a:r>
            <a:r>
              <a:rPr lang="pt-BR" dirty="0" smtClean="0"/>
              <a:t> o `datapackage.json` na raiz do repositório com as novas </a:t>
            </a:r>
            <a:r>
              <a:rPr lang="pt-BR" dirty="0" err="1" smtClean="0"/>
              <a:t>infos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09004-4518-4877-8368-4B247AF03DC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428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3839-6F31-4D56-BCDD-223984C97EC5}" type="datetimeFigureOut">
              <a:rPr lang="pt-BR" smtClean="0"/>
              <a:t>01/02/2022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B731-45B3-4ACD-8EFD-FAA459FCC5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23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3839-6F31-4D56-BCDD-223984C97EC5}" type="datetimeFigureOut">
              <a:rPr lang="pt-BR" smtClean="0"/>
              <a:t>01/02/2022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B731-45B3-4ACD-8EFD-FAA459FCC5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60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3839-6F31-4D56-BCDD-223984C97EC5}" type="datetimeFigureOut">
              <a:rPr lang="pt-BR" smtClean="0"/>
              <a:t>01/02/2022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B731-45B3-4ACD-8EFD-FAA459FCC5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90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3839-6F31-4D56-BCDD-223984C97EC5}" type="datetimeFigureOut">
              <a:rPr lang="pt-BR" smtClean="0"/>
              <a:t>01/02/2022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B731-45B3-4ACD-8EFD-FAA459FCC5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13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3839-6F31-4D56-BCDD-223984C97EC5}" type="datetimeFigureOut">
              <a:rPr lang="pt-BR" smtClean="0"/>
              <a:t>01/02/2022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B731-45B3-4ACD-8EFD-FAA459FCC5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322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3839-6F31-4D56-BCDD-223984C97EC5}" type="datetimeFigureOut">
              <a:rPr lang="pt-BR" smtClean="0"/>
              <a:t>01/02/2022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B731-45B3-4ACD-8EFD-FAA459FCC5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57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3839-6F31-4D56-BCDD-223984C97EC5}" type="datetimeFigureOut">
              <a:rPr lang="pt-BR" smtClean="0"/>
              <a:t>01/02/2022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B731-45B3-4ACD-8EFD-FAA459FCC5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57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3839-6F31-4D56-BCDD-223984C97EC5}" type="datetimeFigureOut">
              <a:rPr lang="pt-BR" smtClean="0"/>
              <a:t>01/02/2022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B731-45B3-4ACD-8EFD-FAA459FCC5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06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3839-6F31-4D56-BCDD-223984C97EC5}" type="datetimeFigureOut">
              <a:rPr lang="pt-BR" smtClean="0"/>
              <a:t>01/02/2022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B731-45B3-4ACD-8EFD-FAA459FCC5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77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3839-6F31-4D56-BCDD-223984C97EC5}" type="datetimeFigureOut">
              <a:rPr lang="pt-BR" smtClean="0"/>
              <a:t>01/02/2022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B731-45B3-4ACD-8EFD-FAA459FCC5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72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3839-6F31-4D56-BCDD-223984C97EC5}" type="datetimeFigureOut">
              <a:rPr lang="pt-BR" smtClean="0"/>
              <a:t>01/02/2022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B731-45B3-4ACD-8EFD-FAA459FCC5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16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23839-6F31-4D56-BCDD-223984C97EC5}" type="datetimeFigureOut">
              <a:rPr lang="pt-BR" smtClean="0"/>
              <a:t>01/02/2022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4B731-45B3-4ACD-8EFD-FAA459FCC5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49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hyperlink" Target="https://github.com/transparencia-mg/age7/tree/main/data/raw" TargetMode="External"/><Relationship Id="rId7" Type="http://schemas.openxmlformats.org/officeDocument/2006/relationships/hyperlink" Target="https://github.com/transparencia-mg/age7/blob/main/datapackage.json" TargetMode="Externa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transparencia-mg/age7/tree/main/logs/validate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s://github.com/transparencia-mg/age7/tree/main/data" TargetMode="External"/><Relationship Id="rId1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hyperlink" Target="https://github.com/transparencia-mg/age7/tree/main/data/staging" TargetMode="External"/><Relationship Id="rId9" Type="http://schemas.openxmlformats.org/officeDocument/2006/relationships/image" Target="../media/image2.jpeg"/><Relationship Id="rId14" Type="http://schemas.openxmlformats.org/officeDocument/2006/relationships/hyperlink" Target="https://github.com/transparencia-mg/age7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Disco Magnético 1"/>
          <p:cNvSpPr/>
          <p:nvPr/>
        </p:nvSpPr>
        <p:spPr>
          <a:xfrm>
            <a:off x="507076" y="565265"/>
            <a:ext cx="1995055" cy="155448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PRODEMGE</a:t>
            </a:r>
            <a:endParaRPr lang="pt-BR" dirty="0"/>
          </a:p>
        </p:txBody>
      </p:sp>
      <p:sp>
        <p:nvSpPr>
          <p:cNvPr id="3" name="Fluxograma: Disco Magnético 2"/>
          <p:cNvSpPr/>
          <p:nvPr/>
        </p:nvSpPr>
        <p:spPr>
          <a:xfrm>
            <a:off x="4846317" y="555225"/>
            <a:ext cx="1995055" cy="155448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CGE/NUCC</a:t>
            </a:r>
          </a:p>
          <a:p>
            <a:pPr algn="ctr"/>
            <a:r>
              <a:rPr lang="pt-BR" dirty="0" smtClean="0"/>
              <a:t>(</a:t>
            </a:r>
            <a:r>
              <a:rPr lang="pt-BR" dirty="0" err="1" smtClean="0"/>
              <a:t>kyoto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Fluxograma: Processo 3"/>
          <p:cNvSpPr/>
          <p:nvPr/>
        </p:nvSpPr>
        <p:spPr>
          <a:xfrm>
            <a:off x="2870489" y="500230"/>
            <a:ext cx="1554480" cy="6982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replicação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Fluxograma: Processo 5"/>
          <p:cNvSpPr/>
          <p:nvPr/>
        </p:nvSpPr>
        <p:spPr>
          <a:xfrm>
            <a:off x="7514464" y="523863"/>
            <a:ext cx="1300131" cy="6735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extract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Fluxograma: Processo 6"/>
          <p:cNvSpPr/>
          <p:nvPr/>
        </p:nvSpPr>
        <p:spPr>
          <a:xfrm>
            <a:off x="5525746" y="3156069"/>
            <a:ext cx="1122219" cy="4821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ingest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Fluxograma: Decisão 7"/>
          <p:cNvSpPr/>
          <p:nvPr/>
        </p:nvSpPr>
        <p:spPr>
          <a:xfrm>
            <a:off x="8974966" y="646308"/>
            <a:ext cx="2044931" cy="1367008"/>
          </a:xfrm>
          <a:prstGeom prst="flowChartDecis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Novo arquivo?</a:t>
            </a:r>
            <a:endParaRPr lang="pt-BR" dirty="0"/>
          </a:p>
        </p:txBody>
      </p:sp>
      <p:sp>
        <p:nvSpPr>
          <p:cNvPr id="9" name="Fluxograma: Armazenamento Interno 8"/>
          <p:cNvSpPr/>
          <p:nvPr/>
        </p:nvSpPr>
        <p:spPr>
          <a:xfrm>
            <a:off x="9220194" y="2748745"/>
            <a:ext cx="1554478" cy="1296786"/>
          </a:xfrm>
          <a:prstGeom prst="flowChartInternalStorag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  <a:hlinkClick r:id="rId3"/>
              </a:rPr>
              <a:t>/data/</a:t>
            </a:r>
            <a:r>
              <a:rPr lang="pt-BR" dirty="0" err="1" smtClean="0">
                <a:solidFill>
                  <a:schemeClr val="tx1"/>
                </a:solidFill>
                <a:hlinkClick r:id="rId3"/>
              </a:rPr>
              <a:t>raw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Fluxograma: Vários Documentos 9"/>
          <p:cNvSpPr/>
          <p:nvPr/>
        </p:nvSpPr>
        <p:spPr>
          <a:xfrm>
            <a:off x="9793770" y="3366655"/>
            <a:ext cx="1180407" cy="872836"/>
          </a:xfrm>
          <a:prstGeom prst="flowChartMulti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new</a:t>
            </a:r>
            <a:r>
              <a:rPr lang="pt-BR" sz="1600" dirty="0" smtClean="0"/>
              <a:t>.csv</a:t>
            </a:r>
            <a:endParaRPr lang="pt-BR" dirty="0" smtClean="0"/>
          </a:p>
        </p:txBody>
      </p:sp>
      <p:sp>
        <p:nvSpPr>
          <p:cNvPr id="11" name="Fluxograma: Dados 10"/>
          <p:cNvSpPr/>
          <p:nvPr/>
        </p:nvSpPr>
        <p:spPr>
          <a:xfrm>
            <a:off x="6999638" y="2155609"/>
            <a:ext cx="2044931" cy="34359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checkpoint</a:t>
            </a:r>
            <a:endParaRPr lang="pt-BR" dirty="0"/>
          </a:p>
        </p:txBody>
      </p:sp>
      <p:sp>
        <p:nvSpPr>
          <p:cNvPr id="14" name="Fluxograma: Armazenamento Interno 13"/>
          <p:cNvSpPr/>
          <p:nvPr/>
        </p:nvSpPr>
        <p:spPr>
          <a:xfrm>
            <a:off x="3516120" y="2748746"/>
            <a:ext cx="1572656" cy="1296786"/>
          </a:xfrm>
          <a:prstGeom prst="flowChartInternalStorag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  <a:hlinkClick r:id="rId4"/>
              </a:rPr>
              <a:t>/data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  <a:hlinkClick r:id="rId4"/>
              </a:rPr>
              <a:t>/</a:t>
            </a:r>
            <a:r>
              <a:rPr lang="pt-BR" dirty="0" err="1" smtClean="0">
                <a:solidFill>
                  <a:schemeClr val="tx1"/>
                </a:solidFill>
                <a:hlinkClick r:id="rId4"/>
              </a:rPr>
              <a:t>staging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Fluxograma: Armazenamento Interno 14"/>
          <p:cNvSpPr/>
          <p:nvPr/>
        </p:nvSpPr>
        <p:spPr>
          <a:xfrm>
            <a:off x="530408" y="2761904"/>
            <a:ext cx="1388797" cy="1283627"/>
          </a:xfrm>
          <a:prstGeom prst="flowChartInternalStorag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  <a:hlinkClick r:id="rId5"/>
              </a:rPr>
              <a:t>/data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Fluxograma: Processo 15"/>
          <p:cNvSpPr/>
          <p:nvPr/>
        </p:nvSpPr>
        <p:spPr>
          <a:xfrm>
            <a:off x="2363967" y="3176850"/>
            <a:ext cx="839585" cy="46135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data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Fluxograma: Processo 16"/>
          <p:cNvSpPr/>
          <p:nvPr/>
        </p:nvSpPr>
        <p:spPr>
          <a:xfrm>
            <a:off x="547548" y="5077490"/>
            <a:ext cx="1554480" cy="6982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validate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Fluxograma: Processo 17"/>
          <p:cNvSpPr/>
          <p:nvPr/>
        </p:nvSpPr>
        <p:spPr>
          <a:xfrm>
            <a:off x="5286892" y="5091618"/>
            <a:ext cx="1554480" cy="6982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datapackage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Fluxograma: Armazenamento Interno 18"/>
          <p:cNvSpPr/>
          <p:nvPr/>
        </p:nvSpPr>
        <p:spPr>
          <a:xfrm>
            <a:off x="2773482" y="4781562"/>
            <a:ext cx="1554478" cy="1296786"/>
          </a:xfrm>
          <a:prstGeom prst="flowChartInternalStorag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  <a:hlinkClick r:id="rId6"/>
              </a:rPr>
              <a:t>/logs</a:t>
            </a:r>
            <a:endParaRPr lang="pt-BR" dirty="0" smtClean="0">
              <a:solidFill>
                <a:schemeClr val="tx1"/>
              </a:solidFill>
              <a:hlinkClick r:id="rId6"/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  <a:hlinkClick r:id="rId6"/>
              </a:rPr>
              <a:t>/</a:t>
            </a:r>
            <a:r>
              <a:rPr lang="pt-BR" dirty="0" err="1" smtClean="0">
                <a:solidFill>
                  <a:schemeClr val="tx1"/>
                </a:solidFill>
                <a:hlinkClick r:id="rId6"/>
              </a:rPr>
              <a:t>validate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Fluxograma: Documento 19"/>
          <p:cNvSpPr/>
          <p:nvPr/>
        </p:nvSpPr>
        <p:spPr>
          <a:xfrm>
            <a:off x="11105792" y="2152650"/>
            <a:ext cx="886690" cy="656706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new</a:t>
            </a:r>
            <a:r>
              <a:rPr lang="pt-BR" sz="1600" dirty="0" smtClean="0"/>
              <a:t>.csv</a:t>
            </a:r>
            <a:endParaRPr lang="pt-BR" dirty="0"/>
          </a:p>
        </p:txBody>
      </p:sp>
      <p:sp>
        <p:nvSpPr>
          <p:cNvPr id="21" name="Fluxograma: Documento 20"/>
          <p:cNvSpPr/>
          <p:nvPr/>
        </p:nvSpPr>
        <p:spPr>
          <a:xfrm>
            <a:off x="10948189" y="646308"/>
            <a:ext cx="811286" cy="614614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old.csv</a:t>
            </a:r>
            <a:endParaRPr lang="pt-BR" sz="1600" dirty="0"/>
          </a:p>
        </p:txBody>
      </p:sp>
      <p:sp>
        <p:nvSpPr>
          <p:cNvPr id="23" name="Fluxograma: Decisão 22"/>
          <p:cNvSpPr/>
          <p:nvPr/>
        </p:nvSpPr>
        <p:spPr>
          <a:xfrm>
            <a:off x="7245260" y="2904523"/>
            <a:ext cx="1553685" cy="985230"/>
          </a:xfrm>
          <a:prstGeom prst="flowChartDecis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Novo?</a:t>
            </a:r>
            <a:endParaRPr lang="pt-BR" dirty="0"/>
          </a:p>
        </p:txBody>
      </p:sp>
      <p:sp>
        <p:nvSpPr>
          <p:cNvPr id="26" name="Fluxograma: Vários Documentos 25"/>
          <p:cNvSpPr/>
          <p:nvPr/>
        </p:nvSpPr>
        <p:spPr>
          <a:xfrm>
            <a:off x="4064929" y="3548850"/>
            <a:ext cx="1180407" cy="872836"/>
          </a:xfrm>
          <a:prstGeom prst="flowChartMulti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new</a:t>
            </a:r>
            <a:r>
              <a:rPr lang="pt-BR" sz="1600" dirty="0" smtClean="0"/>
              <a:t>.csv</a:t>
            </a:r>
            <a:endParaRPr lang="pt-BR" dirty="0" smtClean="0"/>
          </a:p>
        </p:txBody>
      </p:sp>
      <p:sp>
        <p:nvSpPr>
          <p:cNvPr id="27" name="Fluxograma: Vários Documentos 26"/>
          <p:cNvSpPr/>
          <p:nvPr/>
        </p:nvSpPr>
        <p:spPr>
          <a:xfrm>
            <a:off x="825390" y="3525639"/>
            <a:ext cx="1260410" cy="967740"/>
          </a:xfrm>
          <a:prstGeom prst="flowChartMulti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new</a:t>
            </a:r>
            <a:r>
              <a:rPr lang="pt-BR" sz="1600" dirty="0" smtClean="0"/>
              <a:t>.csv.gz</a:t>
            </a:r>
            <a:endParaRPr lang="pt-BR" dirty="0" smtClean="0"/>
          </a:p>
        </p:txBody>
      </p:sp>
      <p:sp>
        <p:nvSpPr>
          <p:cNvPr id="29" name="Fluxograma: Vários Documentos 28"/>
          <p:cNvSpPr/>
          <p:nvPr/>
        </p:nvSpPr>
        <p:spPr>
          <a:xfrm>
            <a:off x="3366655" y="5597593"/>
            <a:ext cx="1378531" cy="872836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rgbClr val="0070C0"/>
                </a:solidFill>
              </a:rPr>
              <a:t>new</a:t>
            </a:r>
            <a:r>
              <a:rPr lang="pt-BR" sz="1600" dirty="0" smtClean="0">
                <a:solidFill>
                  <a:srgbClr val="0070C0"/>
                </a:solidFill>
              </a:rPr>
              <a:t>.json</a:t>
            </a:r>
            <a:endParaRPr lang="pt-BR" dirty="0" smtClean="0">
              <a:solidFill>
                <a:srgbClr val="0070C0"/>
              </a:solidFill>
            </a:endParaRPr>
          </a:p>
        </p:txBody>
      </p:sp>
      <p:sp>
        <p:nvSpPr>
          <p:cNvPr id="31" name="Fluxograma: Armazenamento Interno 30"/>
          <p:cNvSpPr/>
          <p:nvPr/>
        </p:nvSpPr>
        <p:spPr>
          <a:xfrm>
            <a:off x="7165730" y="4789434"/>
            <a:ext cx="1554478" cy="1296786"/>
          </a:xfrm>
          <a:prstGeom prst="flowChartInternalStorag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32" name="Fluxograma: Vários Documentos 31"/>
          <p:cNvSpPr/>
          <p:nvPr/>
        </p:nvSpPr>
        <p:spPr>
          <a:xfrm>
            <a:off x="7258980" y="5624672"/>
            <a:ext cx="1922318" cy="749880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  <a:hlinkClick r:id="rId7"/>
              </a:rPr>
              <a:t>datapackage.json</a:t>
            </a:r>
            <a:endParaRPr lang="pt-BR" dirty="0" smtClean="0">
              <a:solidFill>
                <a:schemeClr val="tx1"/>
              </a:solidFill>
            </a:endParaRPr>
          </a:p>
        </p:txBody>
      </p:sp>
      <p:pic>
        <p:nvPicPr>
          <p:cNvPr id="1028" name="Picture 4" descr="https://lh4.googleusercontent.com/efTnXjTZRYk9tduzEYpnD4SYr-ehd-OvEK5Fu5abumZm5HgKGtlgTpFlBhiRrEG-q6MnLvlrbghlYQArmRgI8dsLXe5lovTbDbLP2l7tV5IBAAgnFOGIieZgbgQGcvekJEqKPcv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6717" y="5039558"/>
            <a:ext cx="272028" cy="27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Conector de Seta Reta 29"/>
          <p:cNvCxnSpPr>
            <a:stCxn id="2" idx="4"/>
            <a:endCxn id="3" idx="2"/>
          </p:cNvCxnSpPr>
          <p:nvPr/>
        </p:nvCxnSpPr>
        <p:spPr>
          <a:xfrm flipV="1">
            <a:off x="2502131" y="1332465"/>
            <a:ext cx="2344186" cy="10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>
            <a:stCxn id="3" idx="4"/>
            <a:endCxn id="8" idx="1"/>
          </p:cNvCxnSpPr>
          <p:nvPr/>
        </p:nvCxnSpPr>
        <p:spPr>
          <a:xfrm flipV="1">
            <a:off x="6841372" y="1329812"/>
            <a:ext cx="2133594" cy="26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Angulado 37"/>
          <p:cNvCxnSpPr>
            <a:stCxn id="8" idx="0"/>
          </p:cNvCxnSpPr>
          <p:nvPr/>
        </p:nvCxnSpPr>
        <p:spPr>
          <a:xfrm rot="5400000" flipH="1" flipV="1">
            <a:off x="10478056" y="18572"/>
            <a:ext cx="147113" cy="11083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Angulado 42"/>
          <p:cNvCxnSpPr>
            <a:stCxn id="8" idx="3"/>
            <a:endCxn id="20" idx="0"/>
          </p:cNvCxnSpPr>
          <p:nvPr/>
        </p:nvCxnSpPr>
        <p:spPr>
          <a:xfrm>
            <a:off x="11019897" y="1329812"/>
            <a:ext cx="529240" cy="822838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Angulado 47"/>
          <p:cNvCxnSpPr>
            <a:stCxn id="20" idx="2"/>
          </p:cNvCxnSpPr>
          <p:nvPr/>
        </p:nvCxnSpPr>
        <p:spPr>
          <a:xfrm rot="5400000">
            <a:off x="10876788" y="2663827"/>
            <a:ext cx="570237" cy="774463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/>
          <p:cNvSpPr txBox="1"/>
          <p:nvPr/>
        </p:nvSpPr>
        <p:spPr>
          <a:xfrm>
            <a:off x="10383973" y="499191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8037354" y="3780079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11015052" y="1501316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  <a:endParaRPr lang="pt-BR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6758482" y="306356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cxnSp>
        <p:nvCxnSpPr>
          <p:cNvPr id="49" name="Conector Angulado 48"/>
          <p:cNvCxnSpPr>
            <a:stCxn id="9" idx="0"/>
          </p:cNvCxnSpPr>
          <p:nvPr/>
        </p:nvCxnSpPr>
        <p:spPr>
          <a:xfrm rot="16200000" flipV="1">
            <a:off x="9255329" y="2006640"/>
            <a:ext cx="550411" cy="93379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23" idx="1"/>
            <a:endCxn id="7" idx="3"/>
          </p:cNvCxnSpPr>
          <p:nvPr/>
        </p:nvCxnSpPr>
        <p:spPr>
          <a:xfrm flipH="1">
            <a:off x="6647965" y="3397138"/>
            <a:ext cx="5972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stCxn id="7" idx="1"/>
            <a:endCxn id="14" idx="3"/>
          </p:cNvCxnSpPr>
          <p:nvPr/>
        </p:nvCxnSpPr>
        <p:spPr>
          <a:xfrm flipH="1">
            <a:off x="5088776" y="3397138"/>
            <a:ext cx="436970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stCxn id="14" idx="1"/>
            <a:endCxn id="16" idx="3"/>
          </p:cNvCxnSpPr>
          <p:nvPr/>
        </p:nvCxnSpPr>
        <p:spPr>
          <a:xfrm flipH="1">
            <a:off x="3203552" y="3397139"/>
            <a:ext cx="312568" cy="103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>
            <a:stCxn id="16" idx="1"/>
            <a:endCxn id="15" idx="3"/>
          </p:cNvCxnSpPr>
          <p:nvPr/>
        </p:nvCxnSpPr>
        <p:spPr>
          <a:xfrm flipH="1" flipV="1">
            <a:off x="1919205" y="3403718"/>
            <a:ext cx="444762" cy="38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Conector de Seta Reta 1037"/>
          <p:cNvCxnSpPr/>
          <p:nvPr/>
        </p:nvCxnSpPr>
        <p:spPr>
          <a:xfrm>
            <a:off x="1330027" y="4468056"/>
            <a:ext cx="0" cy="5715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stCxn id="17" idx="3"/>
            <a:endCxn id="19" idx="1"/>
          </p:cNvCxnSpPr>
          <p:nvPr/>
        </p:nvCxnSpPr>
        <p:spPr>
          <a:xfrm>
            <a:off x="2102028" y="5426625"/>
            <a:ext cx="671454" cy="333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>
            <a:stCxn id="19" idx="3"/>
            <a:endCxn id="18" idx="1"/>
          </p:cNvCxnSpPr>
          <p:nvPr/>
        </p:nvCxnSpPr>
        <p:spPr>
          <a:xfrm>
            <a:off x="4327960" y="5429955"/>
            <a:ext cx="958932" cy="1079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>
            <a:stCxn id="18" idx="3"/>
            <a:endCxn id="31" idx="1"/>
          </p:cNvCxnSpPr>
          <p:nvPr/>
        </p:nvCxnSpPr>
        <p:spPr>
          <a:xfrm flipV="1">
            <a:off x="6841372" y="5437827"/>
            <a:ext cx="324358" cy="29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de Seta Reta 90"/>
          <p:cNvCxnSpPr>
            <a:stCxn id="11" idx="4"/>
            <a:endCxn id="23" idx="0"/>
          </p:cNvCxnSpPr>
          <p:nvPr/>
        </p:nvCxnSpPr>
        <p:spPr>
          <a:xfrm flipH="1">
            <a:off x="8022103" y="2499201"/>
            <a:ext cx="1" cy="40532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7" name="Imagem 104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782" y="3677601"/>
            <a:ext cx="854527" cy="854527"/>
          </a:xfrm>
          <a:prstGeom prst="rect">
            <a:avLst/>
          </a:prstGeom>
        </p:spPr>
      </p:pic>
      <p:pic>
        <p:nvPicPr>
          <p:cNvPr id="1048" name="Imagem 10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80" y="5764707"/>
            <a:ext cx="1131569" cy="1131569"/>
          </a:xfrm>
          <a:prstGeom prst="rect">
            <a:avLst/>
          </a:prstGeom>
        </p:spPr>
      </p:pic>
      <p:pic>
        <p:nvPicPr>
          <p:cNvPr id="1069" name="Imagem 106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844" y="5870247"/>
            <a:ext cx="1005582" cy="904982"/>
          </a:xfrm>
          <a:prstGeom prst="rect">
            <a:avLst/>
          </a:prstGeom>
        </p:spPr>
      </p:pic>
      <p:cxnSp>
        <p:nvCxnSpPr>
          <p:cNvPr id="116" name="Conector de Seta Reta 115"/>
          <p:cNvCxnSpPr>
            <a:stCxn id="31" idx="3"/>
            <a:endCxn id="127" idx="1"/>
          </p:cNvCxnSpPr>
          <p:nvPr/>
        </p:nvCxnSpPr>
        <p:spPr>
          <a:xfrm>
            <a:off x="8720208" y="5437827"/>
            <a:ext cx="1636372" cy="18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3" name="Fluxograma: Terminação 1072"/>
          <p:cNvSpPr/>
          <p:nvPr/>
        </p:nvSpPr>
        <p:spPr>
          <a:xfrm>
            <a:off x="7680873" y="4144929"/>
            <a:ext cx="682458" cy="19901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75" name="Conector de Seta Reta 1074"/>
          <p:cNvCxnSpPr>
            <a:stCxn id="23" idx="2"/>
            <a:endCxn id="1073" idx="0"/>
          </p:cNvCxnSpPr>
          <p:nvPr/>
        </p:nvCxnSpPr>
        <p:spPr>
          <a:xfrm flipH="1">
            <a:off x="8022102" y="3889753"/>
            <a:ext cx="1" cy="255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Imagem 12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580" y="4787192"/>
            <a:ext cx="1304924" cy="1304924"/>
          </a:xfrm>
          <a:prstGeom prst="rect">
            <a:avLst/>
          </a:prstGeom>
        </p:spPr>
      </p:pic>
      <p:pic>
        <p:nvPicPr>
          <p:cNvPr id="128" name="Imagem 12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4465" y="4659581"/>
            <a:ext cx="1045778" cy="941156"/>
          </a:xfrm>
          <a:prstGeom prst="rect">
            <a:avLst/>
          </a:prstGeom>
        </p:spPr>
      </p:pic>
      <p:sp>
        <p:nvSpPr>
          <p:cNvPr id="130" name="Retângulo 129"/>
          <p:cNvSpPr/>
          <p:nvPr/>
        </p:nvSpPr>
        <p:spPr>
          <a:xfrm>
            <a:off x="7848009" y="5011957"/>
            <a:ext cx="634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hlinkClick r:id="rId14"/>
              </a:rPr>
              <a:t>age7</a:t>
            </a:r>
            <a:endParaRPr lang="pt-BR" dirty="0"/>
          </a:p>
        </p:txBody>
      </p:sp>
      <p:sp>
        <p:nvSpPr>
          <p:cNvPr id="132" name="Fluxograma: Processo 131"/>
          <p:cNvSpPr/>
          <p:nvPr/>
        </p:nvSpPr>
        <p:spPr>
          <a:xfrm>
            <a:off x="8951133" y="4850714"/>
            <a:ext cx="1174522" cy="48180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update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63" name="Picture 8" descr="https://lh4.googleusercontent.com/efTnXjTZRYk9tduzEYpnD4SYr-ehd-OvEK5Fu5abumZm5HgKGtlgTpFlBhiRrEG-q6MnLvlrbghlYQArmRgI8dsLXe5lovTbDbLP2l7tV5IBAAgnFOGIieZgbgQGcvekJEqKPcvA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263" y="506244"/>
            <a:ext cx="650202" cy="69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" name="Fluxograma: Terminação 164"/>
          <p:cNvSpPr/>
          <p:nvPr/>
        </p:nvSpPr>
        <p:spPr>
          <a:xfrm>
            <a:off x="11105792" y="388633"/>
            <a:ext cx="682458" cy="19901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54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8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9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1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3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4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6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7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8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9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15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2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35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4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5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6500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75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8500"/>
                            </p:stCondLst>
                            <p:childTnLst>
                              <p:par>
                                <p:cTn id="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95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405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15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4250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435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4500"/>
                            </p:stCondLst>
                            <p:childTnLst>
                              <p:par>
                                <p:cTn id="1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45500"/>
                            </p:stCondLst>
                            <p:childTnLst>
                              <p:par>
                                <p:cTn id="1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465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47500"/>
                            </p:stCondLst>
                            <p:childTnLst>
                              <p:par>
                                <p:cTn id="1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48500"/>
                            </p:stCondLst>
                            <p:childTnLst>
                              <p:par>
                                <p:cTn id="1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49500"/>
                            </p:stCondLst>
                            <p:childTnLst>
                              <p:par>
                                <p:cTn id="1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500"/>
                            </p:stCondLst>
                            <p:childTnLst>
                              <p:par>
                                <p:cTn id="1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1500"/>
                            </p:stCondLst>
                            <p:childTnLst>
                              <p:par>
                                <p:cTn id="1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2500"/>
                            </p:stCondLst>
                            <p:childTnLst>
                              <p:par>
                                <p:cTn id="1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3500"/>
                            </p:stCondLst>
                            <p:childTnLst>
                              <p:par>
                                <p:cTn id="1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4500"/>
                            </p:stCondLst>
                            <p:childTnLst>
                              <p:par>
                                <p:cTn id="2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5500"/>
                            </p:stCondLst>
                            <p:childTnLst>
                              <p:par>
                                <p:cTn id="2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65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7500"/>
                            </p:stCondLst>
                            <p:childTnLst>
                              <p:par>
                                <p:cTn id="2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8500"/>
                            </p:stCondLst>
                            <p:childTnLst>
                              <p:par>
                                <p:cTn id="2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6" grpId="0" animBg="1"/>
      <p:bldP spid="27" grpId="0" animBg="1"/>
      <p:bldP spid="29" grpId="0" animBg="1"/>
      <p:bldP spid="31" grpId="0" animBg="1"/>
      <p:bldP spid="32" grpId="0" animBg="1"/>
      <p:bldP spid="46" grpId="0"/>
      <p:bldP spid="53" grpId="0"/>
      <p:bldP spid="54" grpId="0"/>
      <p:bldP spid="55" grpId="0"/>
      <p:bldP spid="1073" grpId="0" animBg="1"/>
      <p:bldP spid="130" grpId="0"/>
      <p:bldP spid="132" grpId="0" animBg="1"/>
      <p:bldP spid="165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186</Words>
  <Application>Microsoft Office PowerPoint</Application>
  <PresentationFormat>Widescreen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Luiz Guimaraes Amorim</dc:creator>
  <cp:lastModifiedBy>Andre</cp:lastModifiedBy>
  <cp:revision>22</cp:revision>
  <dcterms:created xsi:type="dcterms:W3CDTF">2022-01-31T20:38:33Z</dcterms:created>
  <dcterms:modified xsi:type="dcterms:W3CDTF">2022-02-01T16:26:23Z</dcterms:modified>
</cp:coreProperties>
</file>