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Montserrat Ultra-Bold Italics" charset="1" panose="00000900000000000000"/>
      <p:regular r:id="rId42"/>
    </p:embeddedFont>
    <p:embeddedFont>
      <p:font typeface="Montserrat Italics" charset="1" panose="00000500000000000000"/>
      <p:regular r:id="rId43"/>
    </p:embeddedFont>
    <p:embeddedFont>
      <p:font typeface="Montserrat" charset="1" panose="00000500000000000000"/>
      <p:regular r:id="rId44"/>
    </p:embeddedFont>
    <p:embeddedFont>
      <p:font typeface="Montserrat Ultra-Bold" charset="1" panose="00000900000000000000"/>
      <p:regular r:id="rId45"/>
    </p:embeddedFont>
    <p:embeddedFont>
      <p:font typeface="Montserrat Bold" charset="1" panose="000008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8900" y="-2020155"/>
            <a:ext cx="18526900" cy="12307155"/>
          </a:xfrm>
          <a:custGeom>
            <a:avLst/>
            <a:gdLst/>
            <a:ahLst/>
            <a:cxnLst/>
            <a:rect r="r" b="b" t="t" l="l"/>
            <a:pathLst>
              <a:path h="12307155" w="18526900">
                <a:moveTo>
                  <a:pt x="0" y="0"/>
                </a:moveTo>
                <a:lnTo>
                  <a:pt x="18526900" y="0"/>
                </a:lnTo>
                <a:lnTo>
                  <a:pt x="18526900" y="12307155"/>
                </a:lnTo>
                <a:lnTo>
                  <a:pt x="0" y="12307155"/>
                </a:lnTo>
                <a:lnTo>
                  <a:pt x="0" y="0"/>
                </a:lnTo>
                <a:close/>
              </a:path>
            </a:pathLst>
          </a:custGeom>
          <a:blipFill>
            <a:blip r:embed="rId2"/>
            <a:stretch>
              <a:fillRect l="0" t="0" r="0" b="0"/>
            </a:stretch>
          </a:blipFill>
        </p:spPr>
      </p:sp>
      <p:sp>
        <p:nvSpPr>
          <p:cNvPr name="AutoShape 3" id="3"/>
          <p:cNvSpPr/>
          <p:nvPr/>
        </p:nvSpPr>
        <p:spPr>
          <a:xfrm rot="-7020778">
            <a:off x="-6402716" y="821505"/>
            <a:ext cx="16230600" cy="10441156"/>
          </a:xfrm>
          <a:prstGeom prst="rect">
            <a:avLst/>
          </a:prstGeom>
          <a:solidFill>
            <a:srgbClr val="213559"/>
          </a:solidFill>
        </p:spPr>
      </p:sp>
      <p:sp>
        <p:nvSpPr>
          <p:cNvPr name="AutoShape 4" id="4"/>
          <p:cNvSpPr/>
          <p:nvPr/>
        </p:nvSpPr>
        <p:spPr>
          <a:xfrm rot="-7020778">
            <a:off x="-7861675" y="821505"/>
            <a:ext cx="16230600" cy="10441156"/>
          </a:xfrm>
          <a:prstGeom prst="rect">
            <a:avLst/>
          </a:prstGeom>
          <a:solidFill>
            <a:srgbClr val="263F6B"/>
          </a:solidFill>
        </p:spPr>
      </p:sp>
      <p:sp>
        <p:nvSpPr>
          <p:cNvPr name="Freeform 5" id="5"/>
          <p:cNvSpPr/>
          <p:nvPr/>
        </p:nvSpPr>
        <p:spPr>
          <a:xfrm flipH="false" flipV="false" rot="0">
            <a:off x="1028700" y="1028700"/>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476242" y="895680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rot="0">
            <a:off x="-1536273" y="4580698"/>
            <a:ext cx="5244233" cy="0"/>
          </a:xfrm>
          <a:prstGeom prst="line">
            <a:avLst/>
          </a:prstGeom>
          <a:ln cap="rnd" w="19050">
            <a:solidFill>
              <a:srgbClr val="FFFFFF"/>
            </a:solidFill>
            <a:prstDash val="solid"/>
            <a:headEnd type="none" len="sm" w="sm"/>
            <a:tailEnd type="none" len="sm" w="sm"/>
          </a:ln>
        </p:spPr>
      </p:sp>
      <p:sp>
        <p:nvSpPr>
          <p:cNvPr name="AutoShape 8" id="8"/>
          <p:cNvSpPr/>
          <p:nvPr/>
        </p:nvSpPr>
        <p:spPr>
          <a:xfrm rot="0">
            <a:off x="-2298994" y="9582841"/>
            <a:ext cx="9005773" cy="0"/>
          </a:xfrm>
          <a:prstGeom prst="line">
            <a:avLst/>
          </a:prstGeom>
          <a:ln cap="rnd" w="19050">
            <a:solidFill>
              <a:srgbClr val="FFFFFF"/>
            </a:solidFill>
            <a:prstDash val="solid"/>
            <a:headEnd type="none" len="sm" w="sm"/>
            <a:tailEnd type="none" len="sm" w="sm"/>
          </a:ln>
        </p:spPr>
      </p:sp>
      <p:sp>
        <p:nvSpPr>
          <p:cNvPr name="AutoShape 9" id="9"/>
          <p:cNvSpPr/>
          <p:nvPr/>
        </p:nvSpPr>
        <p:spPr>
          <a:xfrm rot="0">
            <a:off x="-3516288" y="3712270"/>
            <a:ext cx="5720180" cy="0"/>
          </a:xfrm>
          <a:prstGeom prst="line">
            <a:avLst/>
          </a:prstGeom>
          <a:ln cap="rnd" w="19050">
            <a:solidFill>
              <a:srgbClr val="FFFFFF"/>
            </a:solidFill>
            <a:prstDash val="solid"/>
            <a:headEnd type="none" len="sm" w="sm"/>
            <a:tailEnd type="none" len="sm" w="sm"/>
          </a:ln>
        </p:spPr>
      </p:sp>
      <p:sp>
        <p:nvSpPr>
          <p:cNvPr name="AutoShape 10" id="10"/>
          <p:cNvSpPr/>
          <p:nvPr/>
        </p:nvSpPr>
        <p:spPr>
          <a:xfrm rot="0">
            <a:off x="3066191" y="2823187"/>
            <a:ext cx="930938" cy="0"/>
          </a:xfrm>
          <a:prstGeom prst="line">
            <a:avLst/>
          </a:prstGeom>
          <a:ln cap="rnd" w="19050">
            <a:solidFill>
              <a:srgbClr val="FFFFFF"/>
            </a:solidFill>
            <a:prstDash val="solid"/>
            <a:headEnd type="none" len="sm" w="sm"/>
            <a:tailEnd type="none" len="sm" w="sm"/>
          </a:ln>
        </p:spPr>
      </p:sp>
      <p:sp>
        <p:nvSpPr>
          <p:cNvPr name="AutoShape 11" id="11"/>
          <p:cNvSpPr/>
          <p:nvPr/>
        </p:nvSpPr>
        <p:spPr>
          <a:xfrm rot="0">
            <a:off x="628699" y="2392260"/>
            <a:ext cx="1291530" cy="0"/>
          </a:xfrm>
          <a:prstGeom prst="line">
            <a:avLst/>
          </a:prstGeom>
          <a:ln cap="rnd" w="19050">
            <a:solidFill>
              <a:srgbClr val="FFFFFF"/>
            </a:solidFill>
            <a:prstDash val="solid"/>
            <a:headEnd type="none" len="sm" w="sm"/>
            <a:tailEnd type="none" len="sm" w="sm"/>
          </a:ln>
        </p:spPr>
      </p:sp>
      <p:sp>
        <p:nvSpPr>
          <p:cNvPr name="TextBox 12" id="12"/>
          <p:cNvSpPr txBox="true"/>
          <p:nvPr/>
        </p:nvSpPr>
        <p:spPr>
          <a:xfrm rot="0">
            <a:off x="1028700" y="5591175"/>
            <a:ext cx="15985828" cy="3513135"/>
          </a:xfrm>
          <a:prstGeom prst="rect">
            <a:avLst/>
          </a:prstGeom>
        </p:spPr>
        <p:txBody>
          <a:bodyPr anchor="t" rtlCol="false" tIns="0" lIns="0" bIns="0" rIns="0">
            <a:spAutoFit/>
          </a:bodyPr>
          <a:lstStyle/>
          <a:p>
            <a:pPr algn="l">
              <a:lnSpc>
                <a:spcPts val="13338"/>
              </a:lnSpc>
            </a:pPr>
            <a:r>
              <a:rPr lang="en-US" sz="14986" spc="-884">
                <a:solidFill>
                  <a:srgbClr val="FFFFFF"/>
                </a:solidFill>
                <a:latin typeface="Montserrat Ultra-Bold Italics"/>
                <a:ea typeface="Montserrat Ultra-Bold Italics"/>
                <a:cs typeface="Montserrat Ultra-Bold Italics"/>
                <a:sym typeface="Montserrat Ultra-Bold Italics"/>
              </a:rPr>
              <a:t>ANALISIS</a:t>
            </a:r>
          </a:p>
          <a:p>
            <a:pPr algn="l">
              <a:lnSpc>
                <a:spcPts val="13338"/>
              </a:lnSpc>
            </a:pPr>
            <a:r>
              <a:rPr lang="en-US" sz="14986" spc="-884">
                <a:solidFill>
                  <a:srgbClr val="FFFFFF"/>
                </a:solidFill>
                <a:latin typeface="Montserrat Ultra-Bold Italics"/>
                <a:ea typeface="Montserrat Ultra-Bold Italics"/>
                <a:cs typeface="Montserrat Ultra-Bold Italics"/>
                <a:sym typeface="Montserrat Ultra-Bold Italics"/>
              </a:rPr>
              <a:t>TRANSJAKARTA</a:t>
            </a:r>
          </a:p>
        </p:txBody>
      </p:sp>
      <p:sp>
        <p:nvSpPr>
          <p:cNvPr name="TextBox 13" id="13"/>
          <p:cNvSpPr txBox="true"/>
          <p:nvPr/>
        </p:nvSpPr>
        <p:spPr>
          <a:xfrm rot="0">
            <a:off x="9918842" y="331224"/>
            <a:ext cx="8369158" cy="1352057"/>
          </a:xfrm>
          <a:prstGeom prst="rect">
            <a:avLst/>
          </a:prstGeom>
        </p:spPr>
        <p:txBody>
          <a:bodyPr anchor="t" rtlCol="false" tIns="0" lIns="0" bIns="0" rIns="0">
            <a:spAutoFit/>
          </a:bodyPr>
          <a:lstStyle/>
          <a:p>
            <a:pPr algn="r">
              <a:lnSpc>
                <a:spcPts val="3533"/>
              </a:lnSpc>
            </a:pPr>
            <a:r>
              <a:rPr lang="en-US" sz="3605" spc="72">
                <a:solidFill>
                  <a:srgbClr val="2D8BBA"/>
                </a:solidFill>
                <a:latin typeface="Montserrat Italics"/>
                <a:ea typeface="Montserrat Italics"/>
                <a:cs typeface="Montserrat Italics"/>
                <a:sym typeface="Montserrat Italics"/>
              </a:rPr>
              <a:t>MARCIA DEVANA</a:t>
            </a:r>
          </a:p>
          <a:p>
            <a:pPr algn="r">
              <a:lnSpc>
                <a:spcPts val="3533"/>
              </a:lnSpc>
            </a:pPr>
            <a:r>
              <a:rPr lang="en-US" sz="3605" spc="72">
                <a:solidFill>
                  <a:srgbClr val="2D8BBA"/>
                </a:solidFill>
                <a:latin typeface="Montserrat Italics"/>
                <a:ea typeface="Montserrat Italics"/>
                <a:cs typeface="Montserrat Italics"/>
                <a:sym typeface="Montserrat Italics"/>
              </a:rPr>
              <a:t>CAPSTONE PROJECT MODUL 2</a:t>
            </a:r>
          </a:p>
          <a:p>
            <a:pPr algn="r">
              <a:lnSpc>
                <a:spcPts val="3533"/>
              </a:lnSpc>
            </a:pPr>
            <a:r>
              <a:rPr lang="en-US" sz="3605" spc="72">
                <a:solidFill>
                  <a:srgbClr val="2D8BBA"/>
                </a:solidFill>
                <a:latin typeface="Montserrat Italics"/>
                <a:ea typeface="Montserrat Italics"/>
                <a:cs typeface="Montserrat Italics"/>
                <a:sym typeface="Montserrat Italics"/>
              </a:rPr>
              <a:t>PURWADHIKA JCDSOL 14 - 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TextBox 7" id="7"/>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8" id="8"/>
          <p:cNvSpPr txBox="true"/>
          <p:nvPr/>
        </p:nvSpPr>
        <p:spPr>
          <a:xfrm rot="0">
            <a:off x="1297214" y="3041531"/>
            <a:ext cx="14967892" cy="6627495"/>
          </a:xfrm>
          <a:prstGeom prst="rect">
            <a:avLst/>
          </a:prstGeom>
        </p:spPr>
        <p:txBody>
          <a:bodyPr anchor="t" rtlCol="false" tIns="0" lIns="0" bIns="0" rIns="0">
            <a:spAutoFit/>
          </a:bodyPr>
          <a:lstStyle/>
          <a:p>
            <a:pPr algn="l">
              <a:lnSpc>
                <a:spcPts val="3120"/>
              </a:lnSpc>
            </a:pPr>
            <a:r>
              <a:rPr lang="en-US" sz="2400" spc="48">
                <a:solidFill>
                  <a:srgbClr val="FFFFFF"/>
                </a:solidFill>
                <a:latin typeface="Montserrat Ultra-Bold"/>
                <a:ea typeface="Montserrat Ultra-Bold"/>
                <a:cs typeface="Montserrat Ultra-Bold"/>
                <a:sym typeface="Montserrat Ultra-Bold"/>
              </a:rPr>
              <a:t>Analisis:</a:t>
            </a:r>
          </a:p>
          <a:p>
            <a:pPr algn="l" marL="518160" indent="-259080" lvl="1">
              <a:lnSpc>
                <a:spcPts val="3120"/>
              </a:lnSpc>
              <a:buFont typeface="Arial"/>
              <a:buChar char="•"/>
            </a:pPr>
            <a:r>
              <a:rPr lang="en-US" sz="2400" spc="48">
                <a:solidFill>
                  <a:srgbClr val="FFFFFF"/>
                </a:solidFill>
                <a:latin typeface="Montserrat Ultra-Bold"/>
                <a:ea typeface="Montserrat Ultra-Bold"/>
                <a:cs typeface="Montserrat Ultra-Bold"/>
                <a:sym typeface="Montserrat Ultra-Bold"/>
              </a:rPr>
              <a:t>Kesetaraan Gender: </a:t>
            </a:r>
            <a:r>
              <a:rPr lang="en-US" sz="2400" spc="48">
                <a:solidFill>
                  <a:srgbClr val="FFFFFF"/>
                </a:solidFill>
                <a:latin typeface="Montserrat"/>
                <a:ea typeface="Montserrat"/>
                <a:cs typeface="Montserrat"/>
                <a:sym typeface="Montserrat"/>
              </a:rPr>
              <a:t>Perbandingan jenis kelamin pengguna yang cukup seimbang menunjukkan bahwa layanan yang disediakan digunakan oleh kedua jenis kelamin. Hal ini menunjukkan bahwa tidak ada bias gender yang signifikan dalam penggunaan layanan ini.</a:t>
            </a:r>
          </a:p>
          <a:p>
            <a:pPr algn="l" marL="518160" indent="-259080" lvl="1">
              <a:lnSpc>
                <a:spcPts val="3120"/>
              </a:lnSpc>
              <a:buFont typeface="Arial"/>
              <a:buChar char="•"/>
            </a:pPr>
            <a:r>
              <a:rPr lang="en-US" sz="2400" spc="48">
                <a:solidFill>
                  <a:srgbClr val="FFFFFF"/>
                </a:solidFill>
                <a:latin typeface="Montserrat Ultra-Bold"/>
                <a:ea typeface="Montserrat Ultra-Bold"/>
                <a:cs typeface="Montserrat Ultra-Bold"/>
                <a:sym typeface="Montserrat Ultra-Bold"/>
              </a:rPr>
              <a:t>Strategi Pemasaran: </a:t>
            </a:r>
            <a:r>
              <a:rPr lang="en-US" sz="2400" spc="48">
                <a:solidFill>
                  <a:srgbClr val="FFFFFF"/>
                </a:solidFill>
                <a:latin typeface="Montserrat"/>
                <a:ea typeface="Montserrat"/>
                <a:cs typeface="Montserrat"/>
                <a:sym typeface="Montserrat"/>
              </a:rPr>
              <a:t>Dengan mengetahui bahwa lebih dari setengah pengguna adalah perempuan, perusahaan dapat mempertimbangkan untuk merancang strategi pemasaran yang lebih fokus pada perempuan, sambil tetap mempertahankan daya tarik untuk pengguna laki-laki.</a:t>
            </a:r>
          </a:p>
          <a:p>
            <a:pPr algn="l" marL="518160" indent="-259080" lvl="1">
              <a:lnSpc>
                <a:spcPts val="3120"/>
              </a:lnSpc>
              <a:buFont typeface="Arial"/>
              <a:buChar char="•"/>
            </a:pPr>
            <a:r>
              <a:rPr lang="en-US" sz="2400" spc="48">
                <a:solidFill>
                  <a:srgbClr val="FFFFFF"/>
                </a:solidFill>
                <a:latin typeface="Montserrat Ultra-Bold"/>
                <a:ea typeface="Montserrat Ultra-Bold"/>
                <a:cs typeface="Montserrat Ultra-Bold"/>
                <a:sym typeface="Montserrat Ultra-Bold"/>
              </a:rPr>
              <a:t>Pengembangan Produk: </a:t>
            </a:r>
            <a:r>
              <a:rPr lang="en-US" sz="2400" spc="48">
                <a:solidFill>
                  <a:srgbClr val="FFFFFF"/>
                </a:solidFill>
                <a:latin typeface="Montserrat"/>
                <a:ea typeface="Montserrat"/>
                <a:cs typeface="Montserrat"/>
                <a:sym typeface="Montserrat"/>
              </a:rPr>
              <a:t>Jika mayoritas pengguna adalah perempuan, perusahaan dapat mempertimbangkan untuk mengembangkan fitur-fitur yang lebih sesuai dengan preferensi dan kebutuhan perempuan. Misalnya, jika layanan ini adalah layanan keuangan atau pembayaran, mungkin fitur-fitur seperti pengelolaan anggaran rumah tangga, diskon atau promosi pada produk-produk yang sering dibeli oleh perempuan, atau dukungan untuk usaha kecil yang sering dijalankan oleh perempuan dapat diperkenalkan atau ditingkatkan.</a:t>
            </a:r>
          </a:p>
          <a:p>
            <a:pPr algn="l">
              <a:lnSpc>
                <a:spcPts val="3120"/>
              </a:lnSpc>
              <a:spcBef>
                <a:spcPct val="0"/>
              </a:spcBef>
            </a:pPr>
          </a:p>
        </p:txBody>
      </p:sp>
      <p:sp>
        <p:nvSpPr>
          <p:cNvPr name="TextBox 9" id="9"/>
          <p:cNvSpPr txBox="true"/>
          <p:nvPr/>
        </p:nvSpPr>
        <p:spPr>
          <a:xfrm rot="0">
            <a:off x="1877941" y="1712127"/>
            <a:ext cx="7130325"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Jenis Kelamin Pengguna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TextBox 7" id="7"/>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8" id="8"/>
          <p:cNvSpPr txBox="true"/>
          <p:nvPr/>
        </p:nvSpPr>
        <p:spPr>
          <a:xfrm rot="0">
            <a:off x="9986250" y="3347564"/>
            <a:ext cx="5976413" cy="5135880"/>
          </a:xfrm>
          <a:prstGeom prst="rect">
            <a:avLst/>
          </a:prstGeom>
        </p:spPr>
        <p:txBody>
          <a:bodyPr anchor="t" rtlCol="false" tIns="0" lIns="0" bIns="0" rIns="0">
            <a:spAutoFit/>
          </a:bodyPr>
          <a:lstStyle/>
          <a:p>
            <a:pPr algn="l">
              <a:lnSpc>
                <a:spcPts val="2730"/>
              </a:lnSpc>
            </a:pPr>
            <a:r>
              <a:rPr lang="en-US" sz="2100" spc="42">
                <a:solidFill>
                  <a:srgbClr val="FFFFFF"/>
                </a:solidFill>
                <a:latin typeface="Montserrat Ultra-Bold"/>
                <a:ea typeface="Montserrat Ultra-Bold"/>
                <a:cs typeface="Montserrat Ultra-Bold"/>
                <a:sym typeface="Montserrat Ultra-Bold"/>
              </a:rPr>
              <a:t>Hasil:</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Rentang usia 30-39 memiliki jumlah pengguna terbanyak, yaitu sekitar 8000 pengguna.</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Rentang usia 20-29 dan 40-49 juga memiliki jumlah pengguna yang signifikan, masing-masing sekitar 7000 dan 6000 pengguna.</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Rentang usia 10-19 memiliki sekitar 6000 pengguna.</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Rentang usia 50-59 memiliki sekitar 4000 pengguna.</a:t>
            </a:r>
          </a:p>
          <a:p>
            <a:pPr algn="l" marL="453390" indent="-226695" lvl="1">
              <a:lnSpc>
                <a:spcPts val="2730"/>
              </a:lnSpc>
              <a:spcBef>
                <a:spcPct val="0"/>
              </a:spcBef>
              <a:buFont typeface="Arial"/>
              <a:buChar char="•"/>
            </a:pPr>
            <a:r>
              <a:rPr lang="en-US" sz="2100" spc="42">
                <a:solidFill>
                  <a:srgbClr val="FFFFFF"/>
                </a:solidFill>
                <a:latin typeface="Montserrat"/>
                <a:ea typeface="Montserrat"/>
                <a:cs typeface="Montserrat"/>
                <a:sym typeface="Montserrat"/>
              </a:rPr>
              <a:t>Rentang usia 60-69 dan 70-79 memiliki p</a:t>
            </a:r>
            <a:r>
              <a:rPr lang="en-US" sz="2100" spc="42">
                <a:solidFill>
                  <a:srgbClr val="FFFFFF"/>
                </a:solidFill>
                <a:latin typeface="Montserrat"/>
                <a:ea typeface="Montserrat"/>
                <a:cs typeface="Montserrat"/>
                <a:sym typeface="Montserrat"/>
              </a:rPr>
              <a:t>engguna yang lebih sedikit, masing-masing sekitar 1000 pengguna.</a:t>
            </a:r>
          </a:p>
        </p:txBody>
      </p:sp>
      <p:sp>
        <p:nvSpPr>
          <p:cNvPr name="Freeform 9" id="9"/>
          <p:cNvSpPr/>
          <p:nvPr/>
        </p:nvSpPr>
        <p:spPr>
          <a:xfrm flipH="false" flipV="false" rot="0">
            <a:off x="1002986" y="2853113"/>
            <a:ext cx="8663198" cy="5459412"/>
          </a:xfrm>
          <a:custGeom>
            <a:avLst/>
            <a:gdLst/>
            <a:ahLst/>
            <a:cxnLst/>
            <a:rect r="r" b="b" t="t" l="l"/>
            <a:pathLst>
              <a:path h="5459412" w="8663198">
                <a:moveTo>
                  <a:pt x="0" y="0"/>
                </a:moveTo>
                <a:lnTo>
                  <a:pt x="8663199" y="0"/>
                </a:lnTo>
                <a:lnTo>
                  <a:pt x="8663199" y="5459412"/>
                </a:lnTo>
                <a:lnTo>
                  <a:pt x="0" y="5459412"/>
                </a:lnTo>
                <a:lnTo>
                  <a:pt x="0" y="0"/>
                </a:lnTo>
                <a:close/>
              </a:path>
            </a:pathLst>
          </a:custGeom>
          <a:blipFill>
            <a:blip r:embed="rId6"/>
            <a:stretch>
              <a:fillRect l="0" t="0" r="0" b="0"/>
            </a:stretch>
          </a:blipFill>
        </p:spPr>
      </p:sp>
      <p:sp>
        <p:nvSpPr>
          <p:cNvPr name="TextBox 10" id="10"/>
          <p:cNvSpPr txBox="true"/>
          <p:nvPr/>
        </p:nvSpPr>
        <p:spPr>
          <a:xfrm rot="0">
            <a:off x="2757818" y="2116131"/>
            <a:ext cx="5153535"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Usia Pengguna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TextBox 7" id="7"/>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8" id="8"/>
          <p:cNvSpPr txBox="true"/>
          <p:nvPr/>
        </p:nvSpPr>
        <p:spPr>
          <a:xfrm rot="0">
            <a:off x="1297214" y="3041531"/>
            <a:ext cx="14967892" cy="6304915"/>
          </a:xfrm>
          <a:prstGeom prst="rect">
            <a:avLst/>
          </a:prstGeom>
        </p:spPr>
        <p:txBody>
          <a:bodyPr anchor="t" rtlCol="false" tIns="0" lIns="0" bIns="0" rIns="0">
            <a:spAutoFit/>
          </a:bodyPr>
          <a:lstStyle/>
          <a:p>
            <a:pPr algn="l">
              <a:lnSpc>
                <a:spcPts val="2990"/>
              </a:lnSpc>
            </a:pPr>
            <a:r>
              <a:rPr lang="en-US" sz="2300" spc="46">
                <a:solidFill>
                  <a:srgbClr val="FFFFFF"/>
                </a:solidFill>
                <a:latin typeface="Montserrat Ultra-Bold"/>
                <a:ea typeface="Montserrat Ultra-Bold"/>
                <a:cs typeface="Montserrat Ultra-Bold"/>
                <a:sym typeface="Montserrat Ultra-Bold"/>
              </a:rPr>
              <a:t>Analisis:</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Target Pasar Utama: </a:t>
            </a:r>
            <a:r>
              <a:rPr lang="en-US" sz="2300" spc="46">
                <a:solidFill>
                  <a:srgbClr val="FFFFFF"/>
                </a:solidFill>
                <a:latin typeface="Montserrat"/>
                <a:ea typeface="Montserrat"/>
                <a:cs typeface="Montserrat"/>
                <a:sym typeface="Montserrat"/>
              </a:rPr>
              <a:t>Perusahaan dapat memfokuskan upaya pemasaran dan pengembangan produk pada kelompok usia 30-39 karena mereka merupakan pengguna terbanyak. Kampanye pemasaran yang disesuaikan dengan kebutuhan dan preferensi kelompok usia ini kemungkinan besar akan memberikan hasil yang baik.</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Pengembangan Fitur: </a:t>
            </a:r>
            <a:r>
              <a:rPr lang="en-US" sz="2300" spc="46">
                <a:solidFill>
                  <a:srgbClr val="FFFFFF"/>
                </a:solidFill>
                <a:latin typeface="Montserrat"/>
                <a:ea typeface="Montserrat"/>
                <a:cs typeface="Montserrat"/>
                <a:sym typeface="Montserrat"/>
              </a:rPr>
              <a:t>Mengembangkan fitur yang sesuai dengan kehidupan profesional dan personal kelompok usia 30-39 dan 20-29, seperti fitur manajemen keuangan, investasi, atau penawaran khusus untuk keluarga muda.</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Segmentasi Pemasaran: </a:t>
            </a:r>
            <a:r>
              <a:rPr lang="en-US" sz="2300" spc="46">
                <a:solidFill>
                  <a:srgbClr val="FFFFFF"/>
                </a:solidFill>
                <a:latin typeface="Montserrat"/>
                <a:ea typeface="Montserrat"/>
                <a:cs typeface="Montserrat"/>
                <a:sym typeface="Montserrat"/>
              </a:rPr>
              <a:t>Membuat segmentasi yang lebih spesifik berdasarkan rentang usia untuk kampanye pemasaran. Menggunakan kanal pemasaran yang populer di kalangan setiap rentang usia, seperti media sosial untuk kelompok usia lebih muda dan email marketing atau iklan televisi untuk kelompok usia lebih tua.</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Personalisasi Layanan: </a:t>
            </a:r>
            <a:r>
              <a:rPr lang="en-US" sz="2300" spc="46">
                <a:solidFill>
                  <a:srgbClr val="FFFFFF"/>
                </a:solidFill>
                <a:latin typeface="Montserrat"/>
                <a:ea typeface="Montserrat"/>
                <a:cs typeface="Montserrat"/>
                <a:sym typeface="Montserrat"/>
              </a:rPr>
              <a:t>Menawarkan personalisasi layanan berdasarkan usia pengguna untuk meningkatkan kepuasan dan retensi pelanggan. Misalnya, penawaran produk atau layanan yang relevan dengan kebutuhan kelompok usia tertentu, seperti promosi khusus untuk ulang tahun atau milestone tertentu dalam kehidupan.</a:t>
            </a:r>
          </a:p>
          <a:p>
            <a:pPr algn="l">
              <a:lnSpc>
                <a:spcPts val="2990"/>
              </a:lnSpc>
              <a:spcBef>
                <a:spcPct val="0"/>
              </a:spcBef>
            </a:pPr>
          </a:p>
        </p:txBody>
      </p:sp>
      <p:sp>
        <p:nvSpPr>
          <p:cNvPr name="TextBox 9" id="9"/>
          <p:cNvSpPr txBox="true"/>
          <p:nvPr/>
        </p:nvSpPr>
        <p:spPr>
          <a:xfrm rot="0">
            <a:off x="2737939" y="1914129"/>
            <a:ext cx="5153535"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Usia Pengguna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Freeform 7" id="7"/>
          <p:cNvSpPr/>
          <p:nvPr/>
        </p:nvSpPr>
        <p:spPr>
          <a:xfrm flipH="false" flipV="false" rot="0">
            <a:off x="397582" y="3178842"/>
            <a:ext cx="9463321" cy="5448579"/>
          </a:xfrm>
          <a:custGeom>
            <a:avLst/>
            <a:gdLst/>
            <a:ahLst/>
            <a:cxnLst/>
            <a:rect r="r" b="b" t="t" l="l"/>
            <a:pathLst>
              <a:path h="5448579" w="9463321">
                <a:moveTo>
                  <a:pt x="0" y="0"/>
                </a:moveTo>
                <a:lnTo>
                  <a:pt x="9463321" y="0"/>
                </a:lnTo>
                <a:lnTo>
                  <a:pt x="9463321" y="5448579"/>
                </a:lnTo>
                <a:lnTo>
                  <a:pt x="0" y="5448579"/>
                </a:lnTo>
                <a:lnTo>
                  <a:pt x="0" y="0"/>
                </a:lnTo>
                <a:close/>
              </a:path>
            </a:pathLst>
          </a:custGeom>
          <a:blipFill>
            <a:blip r:embed="rId6"/>
            <a:stretch>
              <a:fillRect l="0" t="0" r="0" b="0"/>
            </a:stretch>
          </a:blipFill>
        </p:spPr>
      </p:sp>
      <p:sp>
        <p:nvSpPr>
          <p:cNvPr name="TextBox 8" id="8"/>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9" id="9"/>
          <p:cNvSpPr txBox="true"/>
          <p:nvPr/>
        </p:nvSpPr>
        <p:spPr>
          <a:xfrm rot="0">
            <a:off x="9986250" y="3497116"/>
            <a:ext cx="5976413" cy="4450080"/>
          </a:xfrm>
          <a:prstGeom prst="rect">
            <a:avLst/>
          </a:prstGeom>
        </p:spPr>
        <p:txBody>
          <a:bodyPr anchor="t" rtlCol="false" tIns="0" lIns="0" bIns="0" rIns="0">
            <a:spAutoFit/>
          </a:bodyPr>
          <a:lstStyle/>
          <a:p>
            <a:pPr algn="l">
              <a:lnSpc>
                <a:spcPts val="2730"/>
              </a:lnSpc>
            </a:pPr>
            <a:r>
              <a:rPr lang="en-US" sz="2100" spc="42">
                <a:solidFill>
                  <a:srgbClr val="FFFFFF"/>
                </a:solidFill>
                <a:latin typeface="Montserrat Ultra-Bold"/>
                <a:ea typeface="Montserrat Ultra-Bold"/>
                <a:cs typeface="Montserrat Ultra-Bold"/>
                <a:sym typeface="Montserrat Ultra-Bold"/>
              </a:rPr>
              <a:t>Hasil:</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Bank DKI memiliki jumlah pengguna terbanyak, yaitu sekitar 16000 pengguna.</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E-money (dari Bank Mandiri) adalah penerbit kartu dengan jumlah pengguna terbanyak kedua, yaitu sekitar 6000 pengguna.</a:t>
            </a:r>
          </a:p>
          <a:p>
            <a:pPr algn="l" marL="453390" indent="-226695" lvl="1">
              <a:lnSpc>
                <a:spcPts val="2730"/>
              </a:lnSpc>
              <a:spcBef>
                <a:spcPct val="0"/>
              </a:spcBef>
              <a:buFont typeface="Arial"/>
              <a:buChar char="•"/>
            </a:pPr>
            <a:r>
              <a:rPr lang="en-US" sz="2100" spc="42">
                <a:solidFill>
                  <a:srgbClr val="FFFFFF"/>
                </a:solidFill>
                <a:latin typeface="Montserrat"/>
                <a:ea typeface="Montserrat"/>
                <a:cs typeface="Montserrat"/>
                <a:sym typeface="Montserrat"/>
              </a:rPr>
              <a:t>Flazz (dari BCA), Online (bisa jadi dari berbagai bank), Brizzi (dari BRI), dan BNI masing-masing memiliki jumlah pengguna yang lebih rendah, berkisar antara 2000 hingga 3000 pengguna.</a:t>
            </a:r>
          </a:p>
        </p:txBody>
      </p:sp>
      <p:sp>
        <p:nvSpPr>
          <p:cNvPr name="TextBox 10" id="10"/>
          <p:cNvSpPr txBox="true"/>
          <p:nvPr/>
        </p:nvSpPr>
        <p:spPr>
          <a:xfrm rot="0">
            <a:off x="2174772" y="2430059"/>
            <a:ext cx="5908941"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Bank Penerbit Kartu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TextBox 7" id="7"/>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8" id="8"/>
          <p:cNvSpPr txBox="true"/>
          <p:nvPr/>
        </p:nvSpPr>
        <p:spPr>
          <a:xfrm rot="0">
            <a:off x="1297214" y="3041531"/>
            <a:ext cx="14967892" cy="5933440"/>
          </a:xfrm>
          <a:prstGeom prst="rect">
            <a:avLst/>
          </a:prstGeom>
        </p:spPr>
        <p:txBody>
          <a:bodyPr anchor="t" rtlCol="false" tIns="0" lIns="0" bIns="0" rIns="0">
            <a:spAutoFit/>
          </a:bodyPr>
          <a:lstStyle/>
          <a:p>
            <a:pPr algn="l">
              <a:lnSpc>
                <a:spcPts val="2990"/>
              </a:lnSpc>
            </a:pPr>
            <a:r>
              <a:rPr lang="en-US" sz="2300" spc="46">
                <a:solidFill>
                  <a:srgbClr val="FFFFFF"/>
                </a:solidFill>
                <a:latin typeface="Montserrat Ultra-Bold"/>
                <a:ea typeface="Montserrat Ultra-Bold"/>
                <a:cs typeface="Montserrat Ultra-Bold"/>
                <a:sym typeface="Montserrat Ultra-Bold"/>
              </a:rPr>
              <a:t>Analisis:</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Kemitraan dengan Bank DKI: </a:t>
            </a:r>
            <a:r>
              <a:rPr lang="en-US" sz="2300" spc="46">
                <a:solidFill>
                  <a:srgbClr val="FFFFFF"/>
                </a:solidFill>
                <a:latin typeface="Montserrat"/>
                <a:ea typeface="Montserrat"/>
                <a:cs typeface="Montserrat"/>
                <a:sym typeface="Montserrat"/>
              </a:rPr>
              <a:t>Perusahaan dapat mempertimbangkan untuk menjalin kemitraan strategis dengan Bank DKI untuk promosi bersama atau penawaran khusus bagi pengguna kartu Bank DKI. Program loyalitas atau diskon eksklusif untuk pengguna kartu Bank DKI bisa menjadi strategi yang efektif untuk menarik dan mempertahankan pelanggan.</a:t>
            </a:r>
          </a:p>
          <a:p>
            <a:pPr algn="l" marL="496571" indent="-248285" lvl="1">
              <a:lnSpc>
                <a:spcPts val="2990"/>
              </a:lnSpc>
              <a:buFont typeface="Arial"/>
              <a:buChar char="•"/>
            </a:pPr>
            <a:r>
              <a:rPr lang="en-US" sz="2300" spc="46">
                <a:solidFill>
                  <a:srgbClr val="FFFFFF"/>
                </a:solidFill>
                <a:latin typeface="Montserrat Ultra-Bold"/>
                <a:ea typeface="Montserrat Ultra-Bold"/>
                <a:cs typeface="Montserrat Ultra-Bold"/>
                <a:sym typeface="Montserrat Ultra-Bold"/>
              </a:rPr>
              <a:t>Promosi kepada Pengguna E-money: </a:t>
            </a:r>
            <a:r>
              <a:rPr lang="en-US" sz="2300" spc="46">
                <a:solidFill>
                  <a:srgbClr val="FFFFFF"/>
                </a:solidFill>
                <a:latin typeface="Montserrat"/>
                <a:ea typeface="Montserrat"/>
                <a:cs typeface="Montserrat"/>
                <a:sym typeface="Montserrat"/>
              </a:rPr>
              <a:t>Meskipun tidak sebesar Bank DKI, pengguna E-money juga cukup banyak. Perusahaan bisa menawarkan promo khusus untuk pengguna E-money untuk meningkatkan penggunaan dan loyalitas mereka.</a:t>
            </a:r>
          </a:p>
          <a:p>
            <a:pPr algn="l" marL="496571" indent="-248285" lvl="1">
              <a:lnSpc>
                <a:spcPts val="2990"/>
              </a:lnSpc>
              <a:buFont typeface="Arial"/>
              <a:buChar char="•"/>
            </a:pPr>
            <a:r>
              <a:rPr lang="en-US" sz="2300" spc="46">
                <a:solidFill>
                  <a:srgbClr val="FFFFFF"/>
                </a:solidFill>
                <a:latin typeface="Montserrat"/>
                <a:ea typeface="Montserrat"/>
                <a:cs typeface="Montserrat"/>
                <a:sym typeface="Montserrat"/>
              </a:rPr>
              <a:t>Pengembangan Produk: Analisis lebih mendalam diperlukan untuk memahami mengapa kartu dari Bank DKI dan E-money lebih populer dibandingkan dengan bank lain. Ini bisa mencakup survei pengguna untuk mendapatkan wawasan tentang fitur dan layanan yang diinginkan atau mungkin ada aspek kepercayaan dan reputasi yang lebih tinggi untuk bank-bank ini.</a:t>
            </a:r>
          </a:p>
          <a:p>
            <a:pPr algn="l" marL="496571" indent="-248285" lvl="1">
              <a:lnSpc>
                <a:spcPts val="2990"/>
              </a:lnSpc>
              <a:spcBef>
                <a:spcPct val="0"/>
              </a:spcBef>
              <a:buFont typeface="Arial"/>
              <a:buChar char="•"/>
            </a:pPr>
            <a:r>
              <a:rPr lang="en-US" sz="2300" spc="46">
                <a:solidFill>
                  <a:srgbClr val="FFFFFF"/>
                </a:solidFill>
                <a:latin typeface="Montserrat Ultra-Bold"/>
                <a:ea typeface="Montserrat Ultra-Bold"/>
                <a:cs typeface="Montserrat Ultra-Bold"/>
                <a:sym typeface="Montserrat Ultra-Bold"/>
              </a:rPr>
              <a:t>S</a:t>
            </a:r>
            <a:r>
              <a:rPr lang="en-US" sz="2300" spc="46">
                <a:solidFill>
                  <a:srgbClr val="FFFFFF"/>
                </a:solidFill>
                <a:latin typeface="Montserrat Ultra-Bold"/>
                <a:ea typeface="Montserrat Ultra-Bold"/>
                <a:cs typeface="Montserrat Ultra-Bold"/>
                <a:sym typeface="Montserrat Ultra-Bold"/>
              </a:rPr>
              <a:t>egmentasi Pemasaran: </a:t>
            </a:r>
            <a:r>
              <a:rPr lang="en-US" sz="2300" spc="46">
                <a:solidFill>
                  <a:srgbClr val="FFFFFF"/>
                </a:solidFill>
                <a:latin typeface="Montserrat"/>
                <a:ea typeface="Montserrat"/>
                <a:cs typeface="Montserrat"/>
                <a:sym typeface="Montserrat"/>
              </a:rPr>
              <a:t>Berdasarkan data distribusi, kampanye pemasaran dapat difokuskan pada pengguna kartu Bank DKI dan E-money dengan menonjolkan fitur-fitur unggulan dan keuntungannya.</a:t>
            </a:r>
          </a:p>
        </p:txBody>
      </p:sp>
      <p:sp>
        <p:nvSpPr>
          <p:cNvPr name="TextBox 9" id="9"/>
          <p:cNvSpPr txBox="true"/>
          <p:nvPr/>
        </p:nvSpPr>
        <p:spPr>
          <a:xfrm rot="0">
            <a:off x="2254288" y="1914129"/>
            <a:ext cx="5908941"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Bank Penerbit Kartu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8231889">
            <a:off x="-10109114" y="6176620"/>
            <a:ext cx="16230600" cy="10441156"/>
          </a:xfrm>
          <a:prstGeom prst="rect">
            <a:avLst/>
          </a:prstGeom>
          <a:solidFill>
            <a:srgbClr val="213559"/>
          </a:solidFill>
        </p:spPr>
      </p:sp>
      <p:sp>
        <p:nvSpPr>
          <p:cNvPr name="AutoShape 4" id="4"/>
          <p:cNvSpPr/>
          <p:nvPr/>
        </p:nvSpPr>
        <p:spPr>
          <a:xfrm rot="-8231889">
            <a:off x="-10507643" y="6538090"/>
            <a:ext cx="16230600" cy="10441156"/>
          </a:xfrm>
          <a:prstGeom prst="rect">
            <a:avLst/>
          </a:prstGeom>
          <a:solidFill>
            <a:srgbClr val="263F6B"/>
          </a:solidFill>
        </p:spPr>
      </p:sp>
      <p:sp>
        <p:nvSpPr>
          <p:cNvPr name="Freeform 5" id="5"/>
          <p:cNvSpPr/>
          <p:nvPr/>
        </p:nvSpPr>
        <p:spPr>
          <a:xfrm flipH="false" flipV="false" rot="0">
            <a:off x="137171" y="293173"/>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52893" y="7316416"/>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12658" y="1126453"/>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827653" y="990600"/>
            <a:ext cx="1386321" cy="0"/>
          </a:xfrm>
          <a:prstGeom prst="line">
            <a:avLst/>
          </a:prstGeom>
          <a:ln cap="flat" w="76200">
            <a:solidFill>
              <a:srgbClr val="263F6B"/>
            </a:solidFill>
            <a:prstDash val="solid"/>
            <a:headEnd type="none" len="sm" w="sm"/>
            <a:tailEnd type="none" len="sm" w="sm"/>
          </a:ln>
        </p:spPr>
      </p:sp>
      <p:sp>
        <p:nvSpPr>
          <p:cNvPr name="Freeform 9" id="9"/>
          <p:cNvSpPr/>
          <p:nvPr/>
        </p:nvSpPr>
        <p:spPr>
          <a:xfrm flipH="false" flipV="false" rot="0">
            <a:off x="6241909" y="2414226"/>
            <a:ext cx="11017391" cy="7165889"/>
          </a:xfrm>
          <a:custGeom>
            <a:avLst/>
            <a:gdLst/>
            <a:ahLst/>
            <a:cxnLst/>
            <a:rect r="r" b="b" t="t" l="l"/>
            <a:pathLst>
              <a:path h="7165889" w="11017391">
                <a:moveTo>
                  <a:pt x="0" y="0"/>
                </a:moveTo>
                <a:lnTo>
                  <a:pt x="11017391" y="0"/>
                </a:lnTo>
                <a:lnTo>
                  <a:pt x="11017391" y="7165890"/>
                </a:lnTo>
                <a:lnTo>
                  <a:pt x="0" y="7165890"/>
                </a:lnTo>
                <a:lnTo>
                  <a:pt x="0" y="0"/>
                </a:lnTo>
                <a:close/>
              </a:path>
            </a:pathLst>
          </a:custGeom>
          <a:blipFill>
            <a:blip r:embed="rId6"/>
            <a:stretch>
              <a:fillRect l="0" t="0" r="0" b="0"/>
            </a:stretch>
          </a:blipFill>
        </p:spPr>
      </p:sp>
      <p:sp>
        <p:nvSpPr>
          <p:cNvPr name="TextBox 10" id="10"/>
          <p:cNvSpPr txBox="true"/>
          <p:nvPr/>
        </p:nvSpPr>
        <p:spPr>
          <a:xfrm rot="0">
            <a:off x="1028700" y="1412577"/>
            <a:ext cx="5679993" cy="2089023"/>
          </a:xfrm>
          <a:prstGeom prst="rect">
            <a:avLst/>
          </a:prstGeom>
        </p:spPr>
        <p:txBody>
          <a:bodyPr anchor="t" rtlCol="false" tIns="0" lIns="0" bIns="0" rIns="0">
            <a:spAutoFit/>
          </a:bodyPr>
          <a:lstStyle/>
          <a:p>
            <a:pPr algn="l">
              <a:lnSpc>
                <a:spcPts val="4116"/>
              </a:lnSpc>
            </a:pPr>
            <a:r>
              <a:rPr lang="en-US" sz="4200" spc="-247">
                <a:solidFill>
                  <a:srgbClr val="263F6B"/>
                </a:solidFill>
                <a:latin typeface="Montserrat Ultra-Bold Italics"/>
                <a:ea typeface="Montserrat Ultra-Bold Italics"/>
                <a:cs typeface="Montserrat Ultra-Bold Italics"/>
                <a:sym typeface="Montserrat Ultra-Bold Italics"/>
              </a:rPr>
              <a:t>APA SAJA POLA PERJALANAN PENGGUNA TRANSJAKARTA?</a:t>
            </a:r>
          </a:p>
        </p:txBody>
      </p:sp>
      <p:sp>
        <p:nvSpPr>
          <p:cNvPr name="TextBox 11" id="11"/>
          <p:cNvSpPr txBox="true"/>
          <p:nvPr/>
        </p:nvSpPr>
        <p:spPr>
          <a:xfrm rot="0">
            <a:off x="8083790" y="1424968"/>
            <a:ext cx="9346825" cy="861204"/>
          </a:xfrm>
          <a:prstGeom prst="rect">
            <a:avLst/>
          </a:prstGeom>
        </p:spPr>
        <p:txBody>
          <a:bodyPr anchor="t" rtlCol="false" tIns="0" lIns="0" bIns="0" rIns="0">
            <a:spAutoFit/>
          </a:bodyPr>
          <a:lstStyle/>
          <a:p>
            <a:pPr algn="ctr">
              <a:lnSpc>
                <a:spcPts val="3495"/>
              </a:lnSpc>
              <a:spcBef>
                <a:spcPct val="0"/>
              </a:spcBef>
            </a:pPr>
            <a:r>
              <a:rPr lang="en-US" sz="2688" spc="53">
                <a:solidFill>
                  <a:srgbClr val="263F6B"/>
                </a:solidFill>
                <a:latin typeface="Montserrat Bold"/>
                <a:ea typeface="Montserrat Bold"/>
                <a:cs typeface="Montserrat Bold"/>
                <a:sym typeface="Montserrat Bold"/>
              </a:rPr>
              <a:t>Rata-rata Durasi Perjalanan Berdasarkan Waktu Perjalanan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8231889">
            <a:off x="-10109114" y="6176620"/>
            <a:ext cx="16230600" cy="10441156"/>
          </a:xfrm>
          <a:prstGeom prst="rect">
            <a:avLst/>
          </a:prstGeom>
          <a:solidFill>
            <a:srgbClr val="213559"/>
          </a:solidFill>
        </p:spPr>
      </p:sp>
      <p:sp>
        <p:nvSpPr>
          <p:cNvPr name="AutoShape 4" id="4"/>
          <p:cNvSpPr/>
          <p:nvPr/>
        </p:nvSpPr>
        <p:spPr>
          <a:xfrm rot="-8231889">
            <a:off x="-10507643" y="6538090"/>
            <a:ext cx="16230600" cy="10441156"/>
          </a:xfrm>
          <a:prstGeom prst="rect">
            <a:avLst/>
          </a:prstGeom>
          <a:solidFill>
            <a:srgbClr val="263F6B"/>
          </a:solidFill>
        </p:spPr>
      </p:sp>
      <p:sp>
        <p:nvSpPr>
          <p:cNvPr name="Freeform 5" id="5"/>
          <p:cNvSpPr/>
          <p:nvPr/>
        </p:nvSpPr>
        <p:spPr>
          <a:xfrm flipH="false" flipV="false" rot="0">
            <a:off x="137171" y="293173"/>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52893" y="7316416"/>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12658" y="1126453"/>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827653" y="990600"/>
            <a:ext cx="1386321" cy="0"/>
          </a:xfrm>
          <a:prstGeom prst="line">
            <a:avLst/>
          </a:prstGeom>
          <a:ln cap="flat" w="76200">
            <a:solidFill>
              <a:srgbClr val="263F6B"/>
            </a:solidFill>
            <a:prstDash val="solid"/>
            <a:headEnd type="none" len="sm" w="sm"/>
            <a:tailEnd type="none" len="sm" w="sm"/>
          </a:ln>
        </p:spPr>
      </p:sp>
      <p:sp>
        <p:nvSpPr>
          <p:cNvPr name="TextBox 9" id="9"/>
          <p:cNvSpPr txBox="true"/>
          <p:nvPr/>
        </p:nvSpPr>
        <p:spPr>
          <a:xfrm rot="0">
            <a:off x="1028700" y="1412577"/>
            <a:ext cx="5679993" cy="2089023"/>
          </a:xfrm>
          <a:prstGeom prst="rect">
            <a:avLst/>
          </a:prstGeom>
        </p:spPr>
        <p:txBody>
          <a:bodyPr anchor="t" rtlCol="false" tIns="0" lIns="0" bIns="0" rIns="0">
            <a:spAutoFit/>
          </a:bodyPr>
          <a:lstStyle/>
          <a:p>
            <a:pPr algn="l">
              <a:lnSpc>
                <a:spcPts val="4116"/>
              </a:lnSpc>
            </a:pPr>
            <a:r>
              <a:rPr lang="en-US" sz="4200" spc="-247">
                <a:solidFill>
                  <a:srgbClr val="263F6B"/>
                </a:solidFill>
                <a:latin typeface="Montserrat Ultra-Bold Italics"/>
                <a:ea typeface="Montserrat Ultra-Bold Italics"/>
                <a:cs typeface="Montserrat Ultra-Bold Italics"/>
                <a:sym typeface="Montserrat Ultra-Bold Italics"/>
              </a:rPr>
              <a:t>APA SAJA POLA PERJALANAN PENGGUNA TRANSJAKARTA?</a:t>
            </a:r>
          </a:p>
        </p:txBody>
      </p:sp>
      <p:sp>
        <p:nvSpPr>
          <p:cNvPr name="TextBox 10" id="10"/>
          <p:cNvSpPr txBox="true"/>
          <p:nvPr/>
        </p:nvSpPr>
        <p:spPr>
          <a:xfrm rot="0">
            <a:off x="8083790" y="1424968"/>
            <a:ext cx="9346825" cy="861204"/>
          </a:xfrm>
          <a:prstGeom prst="rect">
            <a:avLst/>
          </a:prstGeom>
        </p:spPr>
        <p:txBody>
          <a:bodyPr anchor="t" rtlCol="false" tIns="0" lIns="0" bIns="0" rIns="0">
            <a:spAutoFit/>
          </a:bodyPr>
          <a:lstStyle/>
          <a:p>
            <a:pPr algn="ctr">
              <a:lnSpc>
                <a:spcPts val="3495"/>
              </a:lnSpc>
              <a:spcBef>
                <a:spcPct val="0"/>
              </a:spcBef>
            </a:pPr>
            <a:r>
              <a:rPr lang="en-US" sz="2688" spc="53">
                <a:solidFill>
                  <a:srgbClr val="263F6B"/>
                </a:solidFill>
                <a:latin typeface="Montserrat Bold"/>
                <a:ea typeface="Montserrat Bold"/>
                <a:cs typeface="Montserrat Bold"/>
                <a:sym typeface="Montserrat Bold"/>
              </a:rPr>
              <a:t>Rata-rata Durasi Perjalanan Berdasarkan Waktu Perjalanan</a:t>
            </a:r>
          </a:p>
        </p:txBody>
      </p:sp>
      <p:sp>
        <p:nvSpPr>
          <p:cNvPr name="TextBox 11" id="11"/>
          <p:cNvSpPr txBox="true"/>
          <p:nvPr/>
        </p:nvSpPr>
        <p:spPr>
          <a:xfrm rot="0">
            <a:off x="2996731" y="3892125"/>
            <a:ext cx="14433883" cy="5750560"/>
          </a:xfrm>
          <a:prstGeom prst="rect">
            <a:avLst/>
          </a:prstGeom>
        </p:spPr>
        <p:txBody>
          <a:bodyPr anchor="t" rtlCol="false" tIns="0" lIns="0" bIns="0" rIns="0">
            <a:spAutoFit/>
          </a:bodyPr>
          <a:lstStyle/>
          <a:p>
            <a:pPr algn="l">
              <a:lnSpc>
                <a:spcPts val="4159"/>
              </a:lnSpc>
            </a:pPr>
            <a:r>
              <a:rPr lang="en-US" sz="3199" spc="63">
                <a:solidFill>
                  <a:srgbClr val="263F6B"/>
                </a:solidFill>
                <a:latin typeface="Montserrat Bold"/>
                <a:ea typeface="Montserrat Bold"/>
                <a:cs typeface="Montserrat Bold"/>
                <a:sym typeface="Montserrat Bold"/>
              </a:rPr>
              <a:t>Analisa:</a:t>
            </a:r>
          </a:p>
          <a:p>
            <a:pPr algn="l" marL="690879" indent="-345439" lvl="1">
              <a:lnSpc>
                <a:spcPts val="4159"/>
              </a:lnSpc>
              <a:buFont typeface="Arial"/>
              <a:buChar char="•"/>
            </a:pPr>
            <a:r>
              <a:rPr lang="en-US" sz="3199" spc="63">
                <a:solidFill>
                  <a:srgbClr val="263F6B"/>
                </a:solidFill>
                <a:latin typeface="Montserrat Bold"/>
                <a:ea typeface="Montserrat Bold"/>
                <a:cs typeface="Montserrat Bold"/>
                <a:sym typeface="Montserrat Bold"/>
              </a:rPr>
              <a:t>Dur</a:t>
            </a:r>
            <a:r>
              <a:rPr lang="en-US" sz="3199" spc="63">
                <a:solidFill>
                  <a:srgbClr val="263F6B"/>
                </a:solidFill>
                <a:latin typeface="Montserrat Bold"/>
                <a:ea typeface="Montserrat Bold"/>
                <a:cs typeface="Montserrat Bold"/>
                <a:sym typeface="Montserrat Bold"/>
              </a:rPr>
              <a:t>asi Perjalanan di Malam Hari: </a:t>
            </a:r>
            <a:r>
              <a:rPr lang="en-US" sz="3199" spc="63">
                <a:solidFill>
                  <a:srgbClr val="263F6B"/>
                </a:solidFill>
                <a:latin typeface="Montserrat"/>
                <a:ea typeface="Montserrat"/>
                <a:cs typeface="Montserrat"/>
                <a:sym typeface="Montserrat"/>
              </a:rPr>
              <a:t>Malam hari adalah waktu dengan</a:t>
            </a:r>
            <a:r>
              <a:rPr lang="en-US" sz="3199" spc="63">
                <a:solidFill>
                  <a:srgbClr val="263F6B"/>
                </a:solidFill>
                <a:latin typeface="Montserrat"/>
                <a:ea typeface="Montserrat"/>
                <a:cs typeface="Montserrat"/>
                <a:sym typeface="Montserrat"/>
              </a:rPr>
              <a:t> durasi perjalanan terpendek karena lalu lintas yang lebih lancar.</a:t>
            </a:r>
          </a:p>
          <a:p>
            <a:pPr algn="l" marL="690879" indent="-345439" lvl="1">
              <a:lnSpc>
                <a:spcPts val="4159"/>
              </a:lnSpc>
              <a:buFont typeface="Arial"/>
              <a:buChar char="•"/>
            </a:pPr>
            <a:r>
              <a:rPr lang="en-US" sz="3199" spc="63">
                <a:solidFill>
                  <a:srgbClr val="263F6B"/>
                </a:solidFill>
                <a:latin typeface="Montserrat Bold"/>
                <a:ea typeface="Montserrat Bold"/>
                <a:cs typeface="Montserrat Bold"/>
                <a:sym typeface="Montserrat Bold"/>
              </a:rPr>
              <a:t>Durasi Perjalanan di Pagi Hari: </a:t>
            </a:r>
            <a:r>
              <a:rPr lang="en-US" sz="3199" spc="63">
                <a:solidFill>
                  <a:srgbClr val="263F6B"/>
                </a:solidFill>
                <a:latin typeface="Montserrat"/>
                <a:ea typeface="Montserrat"/>
                <a:cs typeface="Montserrat"/>
                <a:sym typeface="Montserrat"/>
              </a:rPr>
              <a:t>Durasi perjalanan lebih lama pada pagi hari karena jam sibuk di mana banyak orang berangkat kerja atau sekolah.</a:t>
            </a:r>
          </a:p>
          <a:p>
            <a:pPr algn="l" marL="690879" indent="-345439" lvl="1">
              <a:lnSpc>
                <a:spcPts val="4159"/>
              </a:lnSpc>
              <a:buFont typeface="Arial"/>
              <a:buChar char="•"/>
            </a:pPr>
            <a:r>
              <a:rPr lang="en-US" sz="3199" spc="63">
                <a:solidFill>
                  <a:srgbClr val="263F6B"/>
                </a:solidFill>
                <a:latin typeface="Montserrat Bold"/>
                <a:ea typeface="Montserrat Bold"/>
                <a:cs typeface="Montserrat Bold"/>
                <a:sym typeface="Montserrat Bold"/>
              </a:rPr>
              <a:t>Durasi Perjalanan di Siang dan Sore Hari: </a:t>
            </a:r>
            <a:r>
              <a:rPr lang="en-US" sz="3199" spc="63">
                <a:solidFill>
                  <a:srgbClr val="263F6B"/>
                </a:solidFill>
                <a:latin typeface="Montserrat"/>
                <a:ea typeface="Montserrat"/>
                <a:cs typeface="Montserrat"/>
                <a:sym typeface="Montserrat"/>
              </a:rPr>
              <a:t>Durasi perjalanan tertinggi pada siang dan sore hari disebabkan oleh volume kendaraan yang tinggi dan kondisi lalu lintas yang padat.</a:t>
            </a:r>
          </a:p>
          <a:p>
            <a:pPr algn="l">
              <a:lnSpc>
                <a:spcPts val="41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8231889">
            <a:off x="-10109114" y="6176620"/>
            <a:ext cx="16230600" cy="10441156"/>
          </a:xfrm>
          <a:prstGeom prst="rect">
            <a:avLst/>
          </a:prstGeom>
          <a:solidFill>
            <a:srgbClr val="213559"/>
          </a:solidFill>
        </p:spPr>
      </p:sp>
      <p:sp>
        <p:nvSpPr>
          <p:cNvPr name="AutoShape 4" id="4"/>
          <p:cNvSpPr/>
          <p:nvPr/>
        </p:nvSpPr>
        <p:spPr>
          <a:xfrm rot="-8231889">
            <a:off x="-10507643" y="6538090"/>
            <a:ext cx="16230600" cy="10441156"/>
          </a:xfrm>
          <a:prstGeom prst="rect">
            <a:avLst/>
          </a:prstGeom>
          <a:solidFill>
            <a:srgbClr val="263F6B"/>
          </a:solidFill>
        </p:spPr>
      </p:sp>
      <p:sp>
        <p:nvSpPr>
          <p:cNvPr name="Freeform 5" id="5"/>
          <p:cNvSpPr/>
          <p:nvPr/>
        </p:nvSpPr>
        <p:spPr>
          <a:xfrm flipH="false" flipV="false" rot="0">
            <a:off x="137171" y="293173"/>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52893" y="7316416"/>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12658" y="1126453"/>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827653" y="990600"/>
            <a:ext cx="1386321" cy="0"/>
          </a:xfrm>
          <a:prstGeom prst="line">
            <a:avLst/>
          </a:prstGeom>
          <a:ln cap="flat" w="76200">
            <a:solidFill>
              <a:srgbClr val="263F6B"/>
            </a:solidFill>
            <a:prstDash val="solid"/>
            <a:headEnd type="none" len="sm" w="sm"/>
            <a:tailEnd type="none" len="sm" w="sm"/>
          </a:ln>
        </p:spPr>
      </p:sp>
      <p:sp>
        <p:nvSpPr>
          <p:cNvPr name="Freeform 9" id="9"/>
          <p:cNvSpPr/>
          <p:nvPr/>
        </p:nvSpPr>
        <p:spPr>
          <a:xfrm flipH="false" flipV="false" rot="0">
            <a:off x="5834983" y="2414226"/>
            <a:ext cx="12198542" cy="6733211"/>
          </a:xfrm>
          <a:custGeom>
            <a:avLst/>
            <a:gdLst/>
            <a:ahLst/>
            <a:cxnLst/>
            <a:rect r="r" b="b" t="t" l="l"/>
            <a:pathLst>
              <a:path h="6733211" w="12198542">
                <a:moveTo>
                  <a:pt x="0" y="0"/>
                </a:moveTo>
                <a:lnTo>
                  <a:pt x="12198542" y="0"/>
                </a:lnTo>
                <a:lnTo>
                  <a:pt x="12198542" y="6733211"/>
                </a:lnTo>
                <a:lnTo>
                  <a:pt x="0" y="6733211"/>
                </a:lnTo>
                <a:lnTo>
                  <a:pt x="0" y="0"/>
                </a:lnTo>
                <a:close/>
              </a:path>
            </a:pathLst>
          </a:custGeom>
          <a:blipFill>
            <a:blip r:embed="rId6"/>
            <a:stretch>
              <a:fillRect l="0" t="0" r="0" b="0"/>
            </a:stretch>
          </a:blipFill>
        </p:spPr>
      </p:sp>
      <p:sp>
        <p:nvSpPr>
          <p:cNvPr name="TextBox 10" id="10"/>
          <p:cNvSpPr txBox="true"/>
          <p:nvPr/>
        </p:nvSpPr>
        <p:spPr>
          <a:xfrm rot="0">
            <a:off x="1028700" y="1412577"/>
            <a:ext cx="5679993" cy="2089023"/>
          </a:xfrm>
          <a:prstGeom prst="rect">
            <a:avLst/>
          </a:prstGeom>
        </p:spPr>
        <p:txBody>
          <a:bodyPr anchor="t" rtlCol="false" tIns="0" lIns="0" bIns="0" rIns="0">
            <a:spAutoFit/>
          </a:bodyPr>
          <a:lstStyle/>
          <a:p>
            <a:pPr algn="l">
              <a:lnSpc>
                <a:spcPts val="4116"/>
              </a:lnSpc>
            </a:pPr>
            <a:r>
              <a:rPr lang="en-US" sz="4200" spc="-247">
                <a:solidFill>
                  <a:srgbClr val="263F6B"/>
                </a:solidFill>
                <a:latin typeface="Montserrat Ultra-Bold Italics"/>
                <a:ea typeface="Montserrat Ultra-Bold Italics"/>
                <a:cs typeface="Montserrat Ultra-Bold Italics"/>
                <a:sym typeface="Montserrat Ultra-Bold Italics"/>
              </a:rPr>
              <a:t>APA SAJA POLA PERJALANAN PENGGUNA TRANSJAKARTA?</a:t>
            </a:r>
          </a:p>
        </p:txBody>
      </p:sp>
      <p:sp>
        <p:nvSpPr>
          <p:cNvPr name="TextBox 11" id="11"/>
          <p:cNvSpPr txBox="true"/>
          <p:nvPr/>
        </p:nvSpPr>
        <p:spPr>
          <a:xfrm rot="0">
            <a:off x="8083790" y="1424968"/>
            <a:ext cx="9346825" cy="423054"/>
          </a:xfrm>
          <a:prstGeom prst="rect">
            <a:avLst/>
          </a:prstGeom>
        </p:spPr>
        <p:txBody>
          <a:bodyPr anchor="t" rtlCol="false" tIns="0" lIns="0" bIns="0" rIns="0">
            <a:spAutoFit/>
          </a:bodyPr>
          <a:lstStyle/>
          <a:p>
            <a:pPr algn="l">
              <a:lnSpc>
                <a:spcPts val="3495"/>
              </a:lnSpc>
              <a:spcBef>
                <a:spcPct val="0"/>
              </a:spcBef>
            </a:pPr>
            <a:r>
              <a:rPr lang="en-US" sz="2688" spc="53">
                <a:solidFill>
                  <a:srgbClr val="263F6B"/>
                </a:solidFill>
                <a:latin typeface="Montserrat Bold"/>
                <a:ea typeface="Montserrat Bold"/>
                <a:cs typeface="Montserrat Bold"/>
                <a:sym typeface="Montserrat Bold"/>
              </a:rPr>
              <a:t>Rata-rata Durasi Perjalanan Berdasarkan Koridor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431369" y="4652542"/>
            <a:ext cx="25783492" cy="9586163"/>
          </a:xfrm>
          <a:prstGeom prst="rect">
            <a:avLst/>
          </a:prstGeom>
          <a:solidFill>
            <a:srgbClr val="545454">
              <a:alpha val="4706"/>
            </a:srgbClr>
          </a:solidFill>
        </p:spPr>
      </p:sp>
      <p:sp>
        <p:nvSpPr>
          <p:cNvPr name="AutoShape 3" id="3"/>
          <p:cNvSpPr/>
          <p:nvPr/>
        </p:nvSpPr>
        <p:spPr>
          <a:xfrm rot="-8231889">
            <a:off x="-10109114" y="6176620"/>
            <a:ext cx="16230600" cy="10441156"/>
          </a:xfrm>
          <a:prstGeom prst="rect">
            <a:avLst/>
          </a:prstGeom>
          <a:solidFill>
            <a:srgbClr val="213559"/>
          </a:solidFill>
        </p:spPr>
      </p:sp>
      <p:sp>
        <p:nvSpPr>
          <p:cNvPr name="AutoShape 4" id="4"/>
          <p:cNvSpPr/>
          <p:nvPr/>
        </p:nvSpPr>
        <p:spPr>
          <a:xfrm rot="-8231889">
            <a:off x="-10507643" y="6538090"/>
            <a:ext cx="16230600" cy="10441156"/>
          </a:xfrm>
          <a:prstGeom prst="rect">
            <a:avLst/>
          </a:prstGeom>
          <a:solidFill>
            <a:srgbClr val="263F6B"/>
          </a:solidFill>
        </p:spPr>
      </p:sp>
      <p:sp>
        <p:nvSpPr>
          <p:cNvPr name="Freeform 5" id="5"/>
          <p:cNvSpPr/>
          <p:nvPr/>
        </p:nvSpPr>
        <p:spPr>
          <a:xfrm flipH="false" flipV="false" rot="0">
            <a:off x="137171" y="293173"/>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52893" y="7316416"/>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12658" y="1126453"/>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827653" y="990600"/>
            <a:ext cx="1386321" cy="0"/>
          </a:xfrm>
          <a:prstGeom prst="line">
            <a:avLst/>
          </a:prstGeom>
          <a:ln cap="flat" w="76200">
            <a:solidFill>
              <a:srgbClr val="263F6B"/>
            </a:solidFill>
            <a:prstDash val="solid"/>
            <a:headEnd type="none" len="sm" w="sm"/>
            <a:tailEnd type="none" len="sm" w="sm"/>
          </a:ln>
        </p:spPr>
      </p:sp>
      <p:sp>
        <p:nvSpPr>
          <p:cNvPr name="TextBox 9" id="9"/>
          <p:cNvSpPr txBox="true"/>
          <p:nvPr/>
        </p:nvSpPr>
        <p:spPr>
          <a:xfrm rot="0">
            <a:off x="1028700" y="1412577"/>
            <a:ext cx="5679993" cy="2089023"/>
          </a:xfrm>
          <a:prstGeom prst="rect">
            <a:avLst/>
          </a:prstGeom>
        </p:spPr>
        <p:txBody>
          <a:bodyPr anchor="t" rtlCol="false" tIns="0" lIns="0" bIns="0" rIns="0">
            <a:spAutoFit/>
          </a:bodyPr>
          <a:lstStyle/>
          <a:p>
            <a:pPr algn="l">
              <a:lnSpc>
                <a:spcPts val="4116"/>
              </a:lnSpc>
            </a:pPr>
            <a:r>
              <a:rPr lang="en-US" sz="4200" spc="-247">
                <a:solidFill>
                  <a:srgbClr val="263F6B"/>
                </a:solidFill>
                <a:latin typeface="Montserrat Ultra-Bold Italics"/>
                <a:ea typeface="Montserrat Ultra-Bold Italics"/>
                <a:cs typeface="Montserrat Ultra-Bold Italics"/>
                <a:sym typeface="Montserrat Ultra-Bold Italics"/>
              </a:rPr>
              <a:t>APA SAJA POLA PERJALANAN PENGGUNA TRANSJAKARTA?</a:t>
            </a:r>
          </a:p>
        </p:txBody>
      </p:sp>
      <p:sp>
        <p:nvSpPr>
          <p:cNvPr name="TextBox 10" id="10"/>
          <p:cNvSpPr txBox="true"/>
          <p:nvPr/>
        </p:nvSpPr>
        <p:spPr>
          <a:xfrm rot="0">
            <a:off x="8083790" y="1424968"/>
            <a:ext cx="9346825" cy="423054"/>
          </a:xfrm>
          <a:prstGeom prst="rect">
            <a:avLst/>
          </a:prstGeom>
        </p:spPr>
        <p:txBody>
          <a:bodyPr anchor="t" rtlCol="false" tIns="0" lIns="0" bIns="0" rIns="0">
            <a:spAutoFit/>
          </a:bodyPr>
          <a:lstStyle/>
          <a:p>
            <a:pPr algn="l">
              <a:lnSpc>
                <a:spcPts val="3495"/>
              </a:lnSpc>
              <a:spcBef>
                <a:spcPct val="0"/>
              </a:spcBef>
            </a:pPr>
            <a:r>
              <a:rPr lang="en-US" sz="2688" spc="53">
                <a:solidFill>
                  <a:srgbClr val="263F6B"/>
                </a:solidFill>
                <a:latin typeface="Montserrat Bold"/>
                <a:ea typeface="Montserrat Bold"/>
                <a:cs typeface="Montserrat Bold"/>
                <a:sym typeface="Montserrat Bold"/>
              </a:rPr>
              <a:t>Rata-rata Durasi Perjalanan Berdasarkan Koridor</a:t>
            </a:r>
          </a:p>
        </p:txBody>
      </p:sp>
      <p:sp>
        <p:nvSpPr>
          <p:cNvPr name="TextBox 11" id="11"/>
          <p:cNvSpPr txBox="true"/>
          <p:nvPr/>
        </p:nvSpPr>
        <p:spPr>
          <a:xfrm rot="0">
            <a:off x="2996731" y="3892125"/>
            <a:ext cx="14433883" cy="4178935"/>
          </a:xfrm>
          <a:prstGeom prst="rect">
            <a:avLst/>
          </a:prstGeom>
        </p:spPr>
        <p:txBody>
          <a:bodyPr anchor="t" rtlCol="false" tIns="0" lIns="0" bIns="0" rIns="0">
            <a:spAutoFit/>
          </a:bodyPr>
          <a:lstStyle/>
          <a:p>
            <a:pPr algn="l">
              <a:lnSpc>
                <a:spcPts val="4159"/>
              </a:lnSpc>
            </a:pPr>
            <a:r>
              <a:rPr lang="en-US" sz="3199" spc="63">
                <a:solidFill>
                  <a:srgbClr val="263F6B"/>
                </a:solidFill>
                <a:latin typeface="Montserrat Bold"/>
                <a:ea typeface="Montserrat Bold"/>
                <a:cs typeface="Montserrat Bold"/>
                <a:sym typeface="Montserrat Bold"/>
              </a:rPr>
              <a:t>Analisa:</a:t>
            </a:r>
          </a:p>
          <a:p>
            <a:pPr algn="l" marL="690879" indent="-345439" lvl="1">
              <a:lnSpc>
                <a:spcPts val="4159"/>
              </a:lnSpc>
              <a:buFont typeface="Arial"/>
              <a:buChar char="•"/>
            </a:pPr>
            <a:r>
              <a:rPr lang="en-US" sz="3199" spc="63">
                <a:solidFill>
                  <a:srgbClr val="263F6B"/>
                </a:solidFill>
                <a:latin typeface="Montserrat Bold"/>
                <a:ea typeface="Montserrat Bold"/>
                <a:cs typeface="Montserrat Bold"/>
                <a:sym typeface="Montserrat Bold"/>
              </a:rPr>
              <a:t>Koridor dengan Durasi Terpendek: </a:t>
            </a:r>
            <a:r>
              <a:rPr lang="en-US" sz="3199" spc="63">
                <a:solidFill>
                  <a:srgbClr val="263F6B"/>
                </a:solidFill>
                <a:latin typeface="Montserrat"/>
                <a:ea typeface="Montserrat"/>
                <a:cs typeface="Montserrat"/>
                <a:sym typeface="Montserrat"/>
              </a:rPr>
              <a:t>Koridor ini mungkin memiliki infrastruktur yang lebih baik, frekuensi bus yang tinggi, atau jarak tempuh yang lebih pendek.</a:t>
            </a:r>
          </a:p>
          <a:p>
            <a:pPr algn="l" marL="690879" indent="-345439" lvl="1">
              <a:lnSpc>
                <a:spcPts val="4159"/>
              </a:lnSpc>
              <a:buFont typeface="Arial"/>
              <a:buChar char="•"/>
            </a:pPr>
            <a:r>
              <a:rPr lang="en-US" sz="3199" spc="63">
                <a:solidFill>
                  <a:srgbClr val="263F6B"/>
                </a:solidFill>
                <a:latin typeface="Montserrat Bold"/>
                <a:ea typeface="Montserrat Bold"/>
                <a:cs typeface="Montserrat Bold"/>
                <a:sym typeface="Montserrat Bold"/>
              </a:rPr>
              <a:t>Koridor dengan Durasi Terpanjang: </a:t>
            </a:r>
            <a:r>
              <a:rPr lang="en-US" sz="3199" spc="63">
                <a:solidFill>
                  <a:srgbClr val="263F6B"/>
                </a:solidFill>
                <a:latin typeface="Montserrat"/>
                <a:ea typeface="Montserrat"/>
                <a:cs typeface="Montserrat"/>
                <a:sym typeface="Montserrat"/>
              </a:rPr>
              <a:t>Koridor ini mungkin menghadapi kendala infrastruktur, volume kendaraan yang tinggi, atau kondisi jalan yang kurang baik.</a:t>
            </a:r>
          </a:p>
          <a:p>
            <a:pPr algn="l">
              <a:lnSpc>
                <a:spcPts val="415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431369" y="4652542"/>
            <a:ext cx="25783492" cy="9586163"/>
          </a:xfrm>
          <a:prstGeom prst="rect">
            <a:avLst/>
          </a:prstGeom>
          <a:solidFill>
            <a:srgbClr val="545454">
              <a:alpha val="4706"/>
            </a:srgbClr>
          </a:solidFill>
        </p:spPr>
      </p:sp>
      <p:sp>
        <p:nvSpPr>
          <p:cNvPr name="AutoShape 3" id="3"/>
          <p:cNvSpPr/>
          <p:nvPr/>
        </p:nvSpPr>
        <p:spPr>
          <a:xfrm rot="-8231889">
            <a:off x="-10109114" y="6176620"/>
            <a:ext cx="16230600" cy="10441156"/>
          </a:xfrm>
          <a:prstGeom prst="rect">
            <a:avLst/>
          </a:prstGeom>
          <a:solidFill>
            <a:srgbClr val="213559"/>
          </a:solidFill>
        </p:spPr>
      </p:sp>
      <p:sp>
        <p:nvSpPr>
          <p:cNvPr name="AutoShape 4" id="4"/>
          <p:cNvSpPr/>
          <p:nvPr/>
        </p:nvSpPr>
        <p:spPr>
          <a:xfrm rot="-8231889">
            <a:off x="-10507643" y="6538090"/>
            <a:ext cx="16230600" cy="10441156"/>
          </a:xfrm>
          <a:prstGeom prst="rect">
            <a:avLst/>
          </a:prstGeom>
          <a:solidFill>
            <a:srgbClr val="263F6B"/>
          </a:solidFill>
        </p:spPr>
      </p:sp>
      <p:sp>
        <p:nvSpPr>
          <p:cNvPr name="Freeform 5" id="5"/>
          <p:cNvSpPr/>
          <p:nvPr/>
        </p:nvSpPr>
        <p:spPr>
          <a:xfrm flipH="false" flipV="false" rot="0">
            <a:off x="137171" y="293173"/>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647857" y="7316416"/>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12658" y="1126453"/>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827653" y="990600"/>
            <a:ext cx="1386321" cy="0"/>
          </a:xfrm>
          <a:prstGeom prst="line">
            <a:avLst/>
          </a:prstGeom>
          <a:ln cap="flat" w="76200">
            <a:solidFill>
              <a:srgbClr val="263F6B"/>
            </a:solidFill>
            <a:prstDash val="solid"/>
            <a:headEnd type="none" len="sm" w="sm"/>
            <a:tailEnd type="none" len="sm" w="sm"/>
          </a:ln>
        </p:spPr>
      </p:sp>
      <p:sp>
        <p:nvSpPr>
          <p:cNvPr name="TextBox 9" id="9"/>
          <p:cNvSpPr txBox="true"/>
          <p:nvPr/>
        </p:nvSpPr>
        <p:spPr>
          <a:xfrm rot="0">
            <a:off x="1028700" y="1412577"/>
            <a:ext cx="5679993" cy="2089023"/>
          </a:xfrm>
          <a:prstGeom prst="rect">
            <a:avLst/>
          </a:prstGeom>
        </p:spPr>
        <p:txBody>
          <a:bodyPr anchor="t" rtlCol="false" tIns="0" lIns="0" bIns="0" rIns="0">
            <a:spAutoFit/>
          </a:bodyPr>
          <a:lstStyle/>
          <a:p>
            <a:pPr algn="l">
              <a:lnSpc>
                <a:spcPts val="4116"/>
              </a:lnSpc>
            </a:pPr>
            <a:r>
              <a:rPr lang="en-US" sz="4200" spc="-247">
                <a:solidFill>
                  <a:srgbClr val="263F6B"/>
                </a:solidFill>
                <a:latin typeface="Montserrat Ultra-Bold Italics"/>
                <a:ea typeface="Montserrat Ultra-Bold Italics"/>
                <a:cs typeface="Montserrat Ultra-Bold Italics"/>
                <a:sym typeface="Montserrat Ultra-Bold Italics"/>
              </a:rPr>
              <a:t>APA SAJA POLA PERJALANAN PENGGUNA TRANSJAKARTA?</a:t>
            </a:r>
          </a:p>
        </p:txBody>
      </p:sp>
      <p:sp>
        <p:nvSpPr>
          <p:cNvPr name="TextBox 10" id="10"/>
          <p:cNvSpPr txBox="true"/>
          <p:nvPr/>
        </p:nvSpPr>
        <p:spPr>
          <a:xfrm rot="0">
            <a:off x="8083790" y="1424968"/>
            <a:ext cx="9346825" cy="423054"/>
          </a:xfrm>
          <a:prstGeom prst="rect">
            <a:avLst/>
          </a:prstGeom>
        </p:spPr>
        <p:txBody>
          <a:bodyPr anchor="t" rtlCol="false" tIns="0" lIns="0" bIns="0" rIns="0">
            <a:spAutoFit/>
          </a:bodyPr>
          <a:lstStyle/>
          <a:p>
            <a:pPr algn="l">
              <a:lnSpc>
                <a:spcPts val="3495"/>
              </a:lnSpc>
              <a:spcBef>
                <a:spcPct val="0"/>
              </a:spcBef>
            </a:pPr>
            <a:r>
              <a:rPr lang="en-US" sz="2688" spc="53">
                <a:solidFill>
                  <a:srgbClr val="263F6B"/>
                </a:solidFill>
                <a:latin typeface="Montserrat Bold"/>
                <a:ea typeface="Montserrat Bold"/>
                <a:cs typeface="Montserrat Bold"/>
                <a:sym typeface="Montserrat Bold"/>
              </a:rPr>
              <a:t>Rata-rata Durasi Perjalanan Berdasarkan Koridor</a:t>
            </a:r>
          </a:p>
        </p:txBody>
      </p:sp>
      <p:sp>
        <p:nvSpPr>
          <p:cNvPr name="TextBox 11" id="11"/>
          <p:cNvSpPr txBox="true"/>
          <p:nvPr/>
        </p:nvSpPr>
        <p:spPr>
          <a:xfrm rot="0">
            <a:off x="3213974" y="3654993"/>
            <a:ext cx="14433883" cy="6236970"/>
          </a:xfrm>
          <a:prstGeom prst="rect">
            <a:avLst/>
          </a:prstGeom>
        </p:spPr>
        <p:txBody>
          <a:bodyPr anchor="t" rtlCol="false" tIns="0" lIns="0" bIns="0" rIns="0">
            <a:spAutoFit/>
          </a:bodyPr>
          <a:lstStyle/>
          <a:p>
            <a:pPr algn="l">
              <a:lnSpc>
                <a:spcPts val="3120"/>
              </a:lnSpc>
            </a:pPr>
            <a:r>
              <a:rPr lang="en-US" sz="2400" spc="48">
                <a:solidFill>
                  <a:srgbClr val="263F6B"/>
                </a:solidFill>
                <a:latin typeface="Montserrat Bold"/>
                <a:ea typeface="Montserrat Bold"/>
                <a:cs typeface="Montserrat Bold"/>
                <a:sym typeface="Montserrat Bold"/>
              </a:rPr>
              <a:t>Insight dan Keputusan Bisnis</a:t>
            </a:r>
          </a:p>
          <a:p>
            <a:pPr algn="l" marL="518163" indent="-259082" lvl="1">
              <a:lnSpc>
                <a:spcPts val="3120"/>
              </a:lnSpc>
              <a:buAutoNum type="arabicPeriod" startAt="1"/>
            </a:pPr>
            <a:r>
              <a:rPr lang="en-US" sz="2400" spc="48">
                <a:solidFill>
                  <a:srgbClr val="263F6B"/>
                </a:solidFill>
                <a:latin typeface="Montserrat Bold"/>
                <a:ea typeface="Montserrat Bold"/>
                <a:cs typeface="Montserrat Bold"/>
                <a:sym typeface="Montserrat Bold"/>
              </a:rPr>
              <a:t>Optimalisasi Rute dan Jadwal:</a:t>
            </a:r>
          </a:p>
          <a:p>
            <a:pPr algn="l" marL="1036326" indent="-345442" lvl="2">
              <a:lnSpc>
                <a:spcPts val="3120"/>
              </a:lnSpc>
              <a:buFont typeface="Arial"/>
              <a:buChar char="⚬"/>
            </a:pPr>
            <a:r>
              <a:rPr lang="en-US" sz="2400" spc="48">
                <a:solidFill>
                  <a:srgbClr val="263F6B"/>
                </a:solidFill>
                <a:latin typeface="Montserrat"/>
                <a:ea typeface="Montserrat"/>
                <a:cs typeface="Montserrat"/>
                <a:sym typeface="Montserrat"/>
              </a:rPr>
              <a:t>Berdasarkan analisis ini, Transjakarta dapat mempertimbangkan untuk mengoptimalkan rute dan jadwal layanan mereka di waktu-waktu tertentu, seperti meningkatkan frekuensi bus di pagi, siang, dan sore hari untuk mengakomodasi volume penumpang yang tinggi dan mengurangi durasi perjalanan.</a:t>
            </a:r>
          </a:p>
          <a:p>
            <a:pPr algn="l" marL="518163" indent="-259082" lvl="1">
              <a:lnSpc>
                <a:spcPts val="3120"/>
              </a:lnSpc>
              <a:buAutoNum type="arabicPeriod" startAt="1"/>
            </a:pPr>
            <a:r>
              <a:rPr lang="en-US" sz="2400" spc="48">
                <a:solidFill>
                  <a:srgbClr val="263F6B"/>
                </a:solidFill>
                <a:latin typeface="Montserrat Bold"/>
                <a:ea typeface="Montserrat Bold"/>
                <a:cs typeface="Montserrat Bold"/>
                <a:sym typeface="Montserrat Bold"/>
              </a:rPr>
              <a:t>Manajemen Lalu Lintas:</a:t>
            </a:r>
          </a:p>
          <a:p>
            <a:pPr algn="l" marL="1036326" indent="-345442" lvl="2">
              <a:lnSpc>
                <a:spcPts val="3120"/>
              </a:lnSpc>
              <a:buFont typeface="Arial"/>
              <a:buChar char="⚬"/>
            </a:pPr>
            <a:r>
              <a:rPr lang="en-US" sz="2400" spc="48">
                <a:solidFill>
                  <a:srgbClr val="263F6B"/>
                </a:solidFill>
                <a:latin typeface="Montserrat"/>
                <a:ea typeface="Montserrat"/>
                <a:cs typeface="Montserrat"/>
                <a:sym typeface="Montserrat"/>
              </a:rPr>
              <a:t>Pemerintah daerah dan pengelola transportasi bisa menggunakan data ini untuk mengembangkan strategi manajemen lalu lintas yang lebih baik selama jam-jam sibuk, seperti pemberlakuan jalur khusus untuk bus Transjakarta yang lebih ketat untuk memastikan perjalanan lebih lancar dan cepat.</a:t>
            </a:r>
          </a:p>
          <a:p>
            <a:pPr algn="l" marL="518163" indent="-259082" lvl="1">
              <a:lnSpc>
                <a:spcPts val="3120"/>
              </a:lnSpc>
              <a:buAutoNum type="arabicPeriod" startAt="1"/>
            </a:pPr>
            <a:r>
              <a:rPr lang="en-US" sz="2400" spc="48">
                <a:solidFill>
                  <a:srgbClr val="263F6B"/>
                </a:solidFill>
                <a:latin typeface="Montserrat Bold"/>
                <a:ea typeface="Montserrat Bold"/>
                <a:cs typeface="Montserrat Bold"/>
                <a:sym typeface="Montserrat Bold"/>
              </a:rPr>
              <a:t>Inf</a:t>
            </a:r>
            <a:r>
              <a:rPr lang="en-US" sz="2400" spc="48">
                <a:solidFill>
                  <a:srgbClr val="263F6B"/>
                </a:solidFill>
                <a:latin typeface="Montserrat Bold"/>
                <a:ea typeface="Montserrat Bold"/>
                <a:cs typeface="Montserrat Bold"/>
                <a:sym typeface="Montserrat Bold"/>
              </a:rPr>
              <a:t>ormasi kepada Penumpang:</a:t>
            </a:r>
          </a:p>
          <a:p>
            <a:pPr algn="l" marL="1036326" indent="-345442" lvl="2">
              <a:lnSpc>
                <a:spcPts val="3120"/>
              </a:lnSpc>
              <a:buFont typeface="Arial"/>
              <a:buChar char="⚬"/>
            </a:pPr>
            <a:r>
              <a:rPr lang="en-US" sz="2400" spc="48">
                <a:solidFill>
                  <a:srgbClr val="263F6B"/>
                </a:solidFill>
                <a:latin typeface="Montserrat"/>
                <a:ea typeface="Montserrat"/>
                <a:cs typeface="Montserrat"/>
                <a:sym typeface="Montserrat"/>
              </a:rPr>
              <a:t>Informasi tentang durasi perjalanan rata-rata di waktu-waktu tertentu bisa disampaikan kepada penumpang untuk membantu mereka merencanakan perjalanan dengan lebih baik dan memilih waktu perjalanan yang lebih tidak padat.</a:t>
            </a:r>
          </a:p>
          <a:p>
            <a:pPr algn="l">
              <a:lnSpc>
                <a:spcPts val="312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6305562" y="-995510"/>
            <a:ext cx="12278020" cy="12278020"/>
          </a:xfrm>
          <a:custGeom>
            <a:avLst/>
            <a:gdLst/>
            <a:ahLst/>
            <a:cxnLst/>
            <a:rect r="r" b="b" t="t" l="l"/>
            <a:pathLst>
              <a:path h="12278020" w="12278020">
                <a:moveTo>
                  <a:pt x="0" y="0"/>
                </a:moveTo>
                <a:lnTo>
                  <a:pt x="12278019" y="0"/>
                </a:lnTo>
                <a:lnTo>
                  <a:pt x="12278019" y="12278020"/>
                </a:lnTo>
                <a:lnTo>
                  <a:pt x="0" y="12278020"/>
                </a:lnTo>
                <a:lnTo>
                  <a:pt x="0" y="0"/>
                </a:lnTo>
                <a:close/>
              </a:path>
            </a:pathLst>
          </a:custGeom>
          <a:blipFill>
            <a:blip r:embed="rId2">
              <a:alphaModFix amt="19999"/>
            </a:blip>
            <a:stretch>
              <a:fillRect l="-36750" t="0" r="-36750" b="0"/>
            </a:stretch>
          </a:blipFill>
        </p:spPr>
      </p:sp>
      <p:sp>
        <p:nvSpPr>
          <p:cNvPr name="AutoShape 4" id="4"/>
          <p:cNvSpPr/>
          <p:nvPr/>
        </p:nvSpPr>
        <p:spPr>
          <a:xfrm rot="0">
            <a:off x="1028700" y="3703457"/>
            <a:ext cx="7856404" cy="5554843"/>
          </a:xfrm>
          <a:prstGeom prst="rect">
            <a:avLst/>
          </a:prstGeom>
          <a:solidFill>
            <a:srgbClr val="213559"/>
          </a:solidFill>
        </p:spPr>
      </p:sp>
      <p:sp>
        <p:nvSpPr>
          <p:cNvPr name="TextBox 5" id="5"/>
          <p:cNvSpPr txBox="true"/>
          <p:nvPr/>
        </p:nvSpPr>
        <p:spPr>
          <a:xfrm rot="0">
            <a:off x="1028700" y="1200150"/>
            <a:ext cx="5935366" cy="2097024"/>
          </a:xfrm>
          <a:prstGeom prst="rect">
            <a:avLst/>
          </a:prstGeom>
        </p:spPr>
        <p:txBody>
          <a:bodyPr anchor="t" rtlCol="false" tIns="0" lIns="0" bIns="0" rIns="0">
            <a:spAutoFit/>
          </a:bodyPr>
          <a:lstStyle/>
          <a:p>
            <a:pPr algn="l">
              <a:lnSpc>
                <a:spcPts val="8071"/>
              </a:lnSpc>
            </a:pPr>
            <a:r>
              <a:rPr lang="en-US" sz="8236" spc="-485">
                <a:solidFill>
                  <a:srgbClr val="263F6B"/>
                </a:solidFill>
                <a:latin typeface="Montserrat Ultra-Bold Italics"/>
                <a:ea typeface="Montserrat Ultra-Bold Italics"/>
                <a:cs typeface="Montserrat Ultra-Bold Italics"/>
                <a:sym typeface="Montserrat Ultra-Bold Italics"/>
              </a:rPr>
              <a:t>TABLE OF CONTENTS</a:t>
            </a:r>
          </a:p>
        </p:txBody>
      </p:sp>
      <p:sp>
        <p:nvSpPr>
          <p:cNvPr name="TextBox 6" id="6"/>
          <p:cNvSpPr txBox="true"/>
          <p:nvPr/>
        </p:nvSpPr>
        <p:spPr>
          <a:xfrm rot="0">
            <a:off x="1028700" y="4173897"/>
            <a:ext cx="7856404" cy="3438525"/>
          </a:xfrm>
          <a:prstGeom prst="rect">
            <a:avLst/>
          </a:prstGeom>
        </p:spPr>
        <p:txBody>
          <a:bodyPr anchor="t" rtlCol="false" tIns="0" lIns="0" bIns="0" rIns="0">
            <a:spAutoFit/>
          </a:bodyPr>
          <a:lstStyle/>
          <a:p>
            <a:pPr algn="l" marL="539749" indent="-269875" lvl="1">
              <a:lnSpc>
                <a:spcPts val="5624"/>
              </a:lnSpc>
              <a:buFont typeface="Arial"/>
              <a:buChar char="•"/>
            </a:pPr>
            <a:r>
              <a:rPr lang="en-US" sz="2499" spc="49">
                <a:solidFill>
                  <a:srgbClr val="FFFFFF"/>
                </a:solidFill>
                <a:latin typeface="Montserrat"/>
                <a:ea typeface="Montserrat"/>
                <a:cs typeface="Montserrat"/>
                <a:sym typeface="Montserrat"/>
              </a:rPr>
              <a:t>Pendahuluan</a:t>
            </a:r>
          </a:p>
          <a:p>
            <a:pPr algn="l" marL="539749" indent="-269875" lvl="1">
              <a:lnSpc>
                <a:spcPts val="5624"/>
              </a:lnSpc>
              <a:buFont typeface="Arial"/>
              <a:buChar char="•"/>
            </a:pPr>
            <a:r>
              <a:rPr lang="en-US" sz="2499" spc="49">
                <a:solidFill>
                  <a:srgbClr val="FFFFFF"/>
                </a:solidFill>
                <a:latin typeface="Montserrat"/>
                <a:ea typeface="Montserrat"/>
                <a:cs typeface="Montserrat"/>
                <a:sym typeface="Montserrat"/>
              </a:rPr>
              <a:t>Pengumpulan Data</a:t>
            </a:r>
          </a:p>
          <a:p>
            <a:pPr algn="l" marL="539749" indent="-269875" lvl="1">
              <a:lnSpc>
                <a:spcPts val="5624"/>
              </a:lnSpc>
              <a:buFont typeface="Arial"/>
              <a:buChar char="•"/>
            </a:pPr>
            <a:r>
              <a:rPr lang="en-US" sz="2499" spc="49">
                <a:solidFill>
                  <a:srgbClr val="FFFFFF"/>
                </a:solidFill>
                <a:latin typeface="Montserrat"/>
                <a:ea typeface="Montserrat"/>
                <a:cs typeface="Montserrat"/>
                <a:sym typeface="Montserrat"/>
              </a:rPr>
              <a:t>Pembersihan dan Pra-pemrosesan Data</a:t>
            </a:r>
          </a:p>
          <a:p>
            <a:pPr algn="l" marL="539749" indent="-269875" lvl="1">
              <a:lnSpc>
                <a:spcPts val="5624"/>
              </a:lnSpc>
              <a:buFont typeface="Arial"/>
              <a:buChar char="•"/>
            </a:pPr>
            <a:r>
              <a:rPr lang="en-US" sz="2499" spc="49">
                <a:solidFill>
                  <a:srgbClr val="FFFFFF"/>
                </a:solidFill>
                <a:latin typeface="Montserrat"/>
                <a:ea typeface="Montserrat"/>
                <a:cs typeface="Montserrat"/>
                <a:sym typeface="Montserrat"/>
              </a:rPr>
              <a:t>Analisis Data Eksploratif (EDA)</a:t>
            </a:r>
          </a:p>
          <a:p>
            <a:pPr algn="l" marL="539749" indent="-269875" lvl="1">
              <a:lnSpc>
                <a:spcPts val="5624"/>
              </a:lnSpc>
              <a:buFont typeface="Arial"/>
              <a:buChar char="•"/>
            </a:pPr>
            <a:r>
              <a:rPr lang="en-US" sz="2499" spc="49">
                <a:solidFill>
                  <a:srgbClr val="FFFFFF"/>
                </a:solidFill>
                <a:latin typeface="Montserrat"/>
                <a:ea typeface="Montserrat"/>
                <a:cs typeface="Montserrat"/>
                <a:sym typeface="Montserrat"/>
              </a:rPr>
              <a:t>Kesimpulan dan Rekomendasi</a:t>
            </a:r>
          </a:p>
        </p:txBody>
      </p:sp>
      <p:sp>
        <p:nvSpPr>
          <p:cNvPr name="Freeform 7" id="7"/>
          <p:cNvSpPr/>
          <p:nvPr/>
        </p:nvSpPr>
        <p:spPr>
          <a:xfrm flipH="false" flipV="false" rot="0">
            <a:off x="15476242" y="895680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Freeform 7" id="7"/>
          <p:cNvSpPr/>
          <p:nvPr/>
        </p:nvSpPr>
        <p:spPr>
          <a:xfrm flipH="false" flipV="false" rot="0">
            <a:off x="4738868" y="2119038"/>
            <a:ext cx="8768412" cy="6812956"/>
          </a:xfrm>
          <a:custGeom>
            <a:avLst/>
            <a:gdLst/>
            <a:ahLst/>
            <a:cxnLst/>
            <a:rect r="r" b="b" t="t" l="l"/>
            <a:pathLst>
              <a:path h="6812956" w="8768412">
                <a:moveTo>
                  <a:pt x="0" y="0"/>
                </a:moveTo>
                <a:lnTo>
                  <a:pt x="8768412" y="0"/>
                </a:lnTo>
                <a:lnTo>
                  <a:pt x="8768412" y="6812956"/>
                </a:lnTo>
                <a:lnTo>
                  <a:pt x="0" y="6812956"/>
                </a:lnTo>
                <a:lnTo>
                  <a:pt x="0" y="0"/>
                </a:lnTo>
                <a:close/>
              </a:path>
            </a:pathLst>
          </a:custGeom>
          <a:blipFill>
            <a:blip r:embed="rId4"/>
            <a:stretch>
              <a:fillRect l="0" t="0" r="0" b="0"/>
            </a:stretch>
          </a:blipFill>
        </p:spPr>
      </p:sp>
      <p:sp>
        <p:nvSpPr>
          <p:cNvPr name="TextBox 8" id="8"/>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9" id="9"/>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Pembayaran Berdasarkan Jenis Kelamin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TextBox 7" id="7"/>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8" id="8"/>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Pembayaran Berdasarkan Jenis Kelamin</a:t>
            </a:r>
          </a:p>
        </p:txBody>
      </p:sp>
      <p:sp>
        <p:nvSpPr>
          <p:cNvPr name="TextBox 9" id="9"/>
          <p:cNvSpPr txBox="true"/>
          <p:nvPr/>
        </p:nvSpPr>
        <p:spPr>
          <a:xfrm rot="0">
            <a:off x="1514297" y="3734888"/>
            <a:ext cx="15998418" cy="3801323"/>
          </a:xfrm>
          <a:prstGeom prst="rect">
            <a:avLst/>
          </a:prstGeom>
        </p:spPr>
        <p:txBody>
          <a:bodyPr anchor="t" rtlCol="false" tIns="0" lIns="0" bIns="0" rIns="0">
            <a:spAutoFit/>
          </a:bodyPr>
          <a:lstStyle/>
          <a:p>
            <a:pPr algn="l">
              <a:lnSpc>
                <a:spcPts val="3813"/>
              </a:lnSpc>
              <a:spcBef>
                <a:spcPct val="0"/>
              </a:spcBef>
            </a:pPr>
            <a:r>
              <a:rPr lang="en-US" sz="2933" spc="58">
                <a:solidFill>
                  <a:srgbClr val="263F6B"/>
                </a:solidFill>
                <a:latin typeface="Montserrat Ultra-Bold"/>
                <a:ea typeface="Montserrat Ultra-Bold"/>
                <a:cs typeface="Montserrat Ultra-Bold"/>
                <a:sym typeface="Montserrat Ultra-Bold"/>
              </a:rPr>
              <a:t>Analisis:</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Pengguna Perempuan:</a:t>
            </a:r>
          </a:p>
          <a:p>
            <a:pPr algn="l">
              <a:lnSpc>
                <a:spcPts val="3813"/>
              </a:lnSpc>
              <a:spcBef>
                <a:spcPct val="0"/>
              </a:spcBef>
            </a:pPr>
            <a:r>
              <a:rPr lang="en-US" sz="2933" spc="58">
                <a:solidFill>
                  <a:srgbClr val="263F6B"/>
                </a:solidFill>
                <a:latin typeface="Montserrat"/>
                <a:ea typeface="Montserrat"/>
                <a:cs typeface="Montserrat"/>
                <a:sym typeface="Montserrat"/>
              </a:rPr>
              <a:t>Rata-rata pembayaran pengguna perempuan sedikit lebih rendah dibandingkan pengguna laki-laki. Ini mungkin disebabkan oleh perbedaan dalam pola pembayaran atau jenis layanan yang digunakan.</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Pengguna Laki-laki:</a:t>
            </a:r>
          </a:p>
          <a:p>
            <a:pPr algn="l">
              <a:lnSpc>
                <a:spcPts val="3813"/>
              </a:lnSpc>
              <a:spcBef>
                <a:spcPct val="0"/>
              </a:spcBef>
            </a:pPr>
            <a:r>
              <a:rPr lang="en-US" sz="2933" spc="58">
                <a:solidFill>
                  <a:srgbClr val="263F6B"/>
                </a:solidFill>
                <a:latin typeface="Montserrat"/>
                <a:ea typeface="Montserrat"/>
                <a:cs typeface="Montserrat"/>
                <a:sym typeface="Montserrat"/>
              </a:rPr>
              <a:t>Rata-rata pembayaran pengguna laki-laki lebih tinggi. Perusahaan bisa mempertimbangkan strategi pemasaran yang berbeda berdasarkan temuan ini.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Freeform 7" id="7"/>
          <p:cNvSpPr/>
          <p:nvPr/>
        </p:nvSpPr>
        <p:spPr>
          <a:xfrm flipH="false" flipV="false" rot="0">
            <a:off x="3576380" y="2303620"/>
            <a:ext cx="11093387" cy="6443792"/>
          </a:xfrm>
          <a:custGeom>
            <a:avLst/>
            <a:gdLst/>
            <a:ahLst/>
            <a:cxnLst/>
            <a:rect r="r" b="b" t="t" l="l"/>
            <a:pathLst>
              <a:path h="6443792" w="11093387">
                <a:moveTo>
                  <a:pt x="0" y="0"/>
                </a:moveTo>
                <a:lnTo>
                  <a:pt x="11093388" y="0"/>
                </a:lnTo>
                <a:lnTo>
                  <a:pt x="11093388" y="6443792"/>
                </a:lnTo>
                <a:lnTo>
                  <a:pt x="0" y="6443792"/>
                </a:lnTo>
                <a:lnTo>
                  <a:pt x="0" y="0"/>
                </a:lnTo>
                <a:close/>
              </a:path>
            </a:pathLst>
          </a:custGeom>
          <a:blipFill>
            <a:blip r:embed="rId4"/>
            <a:stretch>
              <a:fillRect l="0" t="0" r="0" b="0"/>
            </a:stretch>
          </a:blipFill>
        </p:spPr>
      </p:sp>
      <p:sp>
        <p:nvSpPr>
          <p:cNvPr name="TextBox 8" id="8"/>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9" id="9"/>
          <p:cNvSpPr txBox="true"/>
          <p:nvPr/>
        </p:nvSpPr>
        <p:spPr>
          <a:xfrm rot="0">
            <a:off x="4996607" y="9239250"/>
            <a:ext cx="8294787" cy="1625600"/>
          </a:xfrm>
          <a:prstGeom prst="rect">
            <a:avLst/>
          </a:prstGeom>
        </p:spPr>
        <p:txBody>
          <a:bodyPr anchor="t" rtlCol="false" tIns="0" lIns="0" bIns="0" rIns="0">
            <a:spAutoFit/>
          </a:bodyPr>
          <a:lstStyle/>
          <a:p>
            <a:pPr algn="ctr">
              <a:lnSpc>
                <a:spcPts val="3250"/>
              </a:lnSpc>
            </a:pPr>
            <a:r>
              <a:rPr lang="en-US" sz="2500" spc="50">
                <a:solidFill>
                  <a:srgbClr val="263F6B"/>
                </a:solidFill>
                <a:latin typeface="Montserrat Bold"/>
                <a:ea typeface="Montserrat Bold"/>
                <a:cs typeface="Montserrat Bold"/>
                <a:sym typeface="Montserrat Bold"/>
              </a:rPr>
              <a:t>Rata-rata Pembayaran Berdasarkan Bank Penerbit Kartu</a:t>
            </a:r>
          </a:p>
          <a:p>
            <a:pPr algn="ctr">
              <a:lnSpc>
                <a:spcPts val="3250"/>
              </a:lnSpc>
            </a:pPr>
          </a:p>
          <a:p>
            <a:pPr algn="ctr">
              <a:lnSpc>
                <a:spcPts val="325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TextBox 7" id="7"/>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8" id="8"/>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Pembayaran Berdasarkan Bank Penerbit Kartu</a:t>
            </a:r>
          </a:p>
        </p:txBody>
      </p:sp>
      <p:sp>
        <p:nvSpPr>
          <p:cNvPr name="TextBox 9" id="9"/>
          <p:cNvSpPr txBox="true"/>
          <p:nvPr/>
        </p:nvSpPr>
        <p:spPr>
          <a:xfrm rot="0">
            <a:off x="942975" y="2488614"/>
            <a:ext cx="16316325" cy="6658823"/>
          </a:xfrm>
          <a:prstGeom prst="rect">
            <a:avLst/>
          </a:prstGeom>
        </p:spPr>
        <p:txBody>
          <a:bodyPr anchor="t" rtlCol="false" tIns="0" lIns="0" bIns="0" rIns="0">
            <a:spAutoFit/>
          </a:bodyPr>
          <a:lstStyle/>
          <a:p>
            <a:pPr algn="l">
              <a:lnSpc>
                <a:spcPts val="3813"/>
              </a:lnSpc>
              <a:spcBef>
                <a:spcPct val="0"/>
              </a:spcBef>
            </a:pPr>
            <a:r>
              <a:rPr lang="en-US" sz="2933" spc="58">
                <a:solidFill>
                  <a:srgbClr val="263F6B"/>
                </a:solidFill>
                <a:latin typeface="Montserrat Ultra-Bold"/>
                <a:ea typeface="Montserrat Ultra-Bold"/>
                <a:cs typeface="Montserrat Ultra-Bold"/>
                <a:sym typeface="Montserrat Ultra-Bold"/>
              </a:rPr>
              <a:t>Analisis:</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Kartu Flazz: </a:t>
            </a:r>
            <a:r>
              <a:rPr lang="en-US" sz="2933" spc="58">
                <a:solidFill>
                  <a:srgbClr val="263F6B"/>
                </a:solidFill>
                <a:latin typeface="Montserrat"/>
                <a:ea typeface="Montserrat"/>
                <a:cs typeface="Montserrat"/>
                <a:sym typeface="Montserrat"/>
              </a:rPr>
              <a:t>Rata-rata pembayaran tertinggi dilakukan oleh pengguna kartu Flazz. Ini menunjukkan bahwa pengguna kartu Flazz cenderung melakukan transaksi dengan jumlah yang lebih besar.</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Kartu BRIZZI: </a:t>
            </a:r>
            <a:r>
              <a:rPr lang="en-US" sz="2933" spc="58">
                <a:solidFill>
                  <a:srgbClr val="263F6B"/>
                </a:solidFill>
                <a:latin typeface="Montserrat"/>
                <a:ea typeface="Montserrat"/>
                <a:cs typeface="Montserrat"/>
                <a:sym typeface="Montserrat"/>
              </a:rPr>
              <a:t>Pengguna kartu BRIZZI juga memiliki rata-rata pembayaran yang tinggi, hampir setara dengan pengguna kartu Flazz.</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Kartu DKI dan Emoney: </a:t>
            </a:r>
            <a:r>
              <a:rPr lang="en-US" sz="2933" spc="58">
                <a:solidFill>
                  <a:srgbClr val="263F6B"/>
                </a:solidFill>
                <a:latin typeface="Montserrat"/>
                <a:ea typeface="Montserrat"/>
                <a:cs typeface="Montserrat"/>
                <a:sym typeface="Montserrat"/>
              </a:rPr>
              <a:t>Pengguna kartu DKI dan Emoney memiliki rata-rata pembayaran yang serupa, menunjukkan bahwa kedua kartu ini digunakan untuk transaksi dengan jumlah yang hampir sama.</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Kartu Online: </a:t>
            </a:r>
            <a:r>
              <a:rPr lang="en-US" sz="2933" spc="58">
                <a:solidFill>
                  <a:srgbClr val="263F6B"/>
                </a:solidFill>
                <a:latin typeface="Montserrat"/>
                <a:ea typeface="Montserrat"/>
                <a:cs typeface="Montserrat"/>
                <a:sym typeface="Montserrat"/>
              </a:rPr>
              <a:t>Pengguna kartu Online memiliki rata-rata pembayaran terendah. Ini mungkin menunjukkan bahwa kartu ini digunakan untuk transaksi dengan jumlah yang lebih kecil atau kurang sering digunakan dibandingkan kartu lainnya.</a:t>
            </a:r>
          </a:p>
          <a:p>
            <a:pPr algn="l">
              <a:lnSpc>
                <a:spcPts val="3813"/>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Freeform 7" id="7"/>
          <p:cNvSpPr/>
          <p:nvPr/>
        </p:nvSpPr>
        <p:spPr>
          <a:xfrm flipH="false" flipV="false" rot="0">
            <a:off x="3523744" y="2181542"/>
            <a:ext cx="11240512" cy="6407313"/>
          </a:xfrm>
          <a:custGeom>
            <a:avLst/>
            <a:gdLst/>
            <a:ahLst/>
            <a:cxnLst/>
            <a:rect r="r" b="b" t="t" l="l"/>
            <a:pathLst>
              <a:path h="6407313" w="11240512">
                <a:moveTo>
                  <a:pt x="0" y="0"/>
                </a:moveTo>
                <a:lnTo>
                  <a:pt x="11240512" y="0"/>
                </a:lnTo>
                <a:lnTo>
                  <a:pt x="11240512" y="6407313"/>
                </a:lnTo>
                <a:lnTo>
                  <a:pt x="0" y="6407313"/>
                </a:lnTo>
                <a:lnTo>
                  <a:pt x="0" y="0"/>
                </a:lnTo>
                <a:close/>
              </a:path>
            </a:pathLst>
          </a:custGeom>
          <a:blipFill>
            <a:blip r:embed="rId4"/>
            <a:stretch>
              <a:fillRect l="0" t="0" r="0" b="0"/>
            </a:stretch>
          </a:blipFill>
        </p:spPr>
      </p:sp>
      <p:sp>
        <p:nvSpPr>
          <p:cNvPr name="TextBox 8" id="8"/>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9" id="9"/>
          <p:cNvSpPr txBox="true"/>
          <p:nvPr/>
        </p:nvSpPr>
        <p:spPr>
          <a:xfrm rot="0">
            <a:off x="4996607" y="9239250"/>
            <a:ext cx="8294787" cy="1216025"/>
          </a:xfrm>
          <a:prstGeom prst="rect">
            <a:avLst/>
          </a:prstGeom>
        </p:spPr>
        <p:txBody>
          <a:bodyPr anchor="t" rtlCol="false" tIns="0" lIns="0" bIns="0" rIns="0">
            <a:spAutoFit/>
          </a:bodyPr>
          <a:lstStyle/>
          <a:p>
            <a:pPr algn="ctr">
              <a:lnSpc>
                <a:spcPts val="3250"/>
              </a:lnSpc>
            </a:pPr>
            <a:r>
              <a:rPr lang="en-US" sz="2500" spc="50">
                <a:solidFill>
                  <a:srgbClr val="263F6B"/>
                </a:solidFill>
                <a:latin typeface="Montserrat Bold"/>
                <a:ea typeface="Montserrat Bold"/>
                <a:cs typeface="Montserrat Bold"/>
                <a:sym typeface="Montserrat Bold"/>
              </a:rPr>
              <a:t>Rata-rata Jumlah Pembayaran Berdasarkan Kelompok Usia</a:t>
            </a:r>
          </a:p>
          <a:p>
            <a:pPr algn="ctr">
              <a:lnSpc>
                <a:spcPts val="3250"/>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TextBox 7" id="7"/>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8" id="8"/>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Jumlah Pembayaran Berdasarkan Kelompok Usia</a:t>
            </a:r>
          </a:p>
        </p:txBody>
      </p:sp>
      <p:sp>
        <p:nvSpPr>
          <p:cNvPr name="TextBox 9" id="9"/>
          <p:cNvSpPr txBox="true"/>
          <p:nvPr/>
        </p:nvSpPr>
        <p:spPr>
          <a:xfrm rot="0">
            <a:off x="942975" y="2488614"/>
            <a:ext cx="16316325" cy="6658823"/>
          </a:xfrm>
          <a:prstGeom prst="rect">
            <a:avLst/>
          </a:prstGeom>
        </p:spPr>
        <p:txBody>
          <a:bodyPr anchor="t" rtlCol="false" tIns="0" lIns="0" bIns="0" rIns="0">
            <a:spAutoFit/>
          </a:bodyPr>
          <a:lstStyle/>
          <a:p>
            <a:pPr algn="l">
              <a:lnSpc>
                <a:spcPts val="3813"/>
              </a:lnSpc>
              <a:spcBef>
                <a:spcPct val="0"/>
              </a:spcBef>
            </a:pPr>
            <a:r>
              <a:rPr lang="en-US" sz="2933" spc="58">
                <a:solidFill>
                  <a:srgbClr val="263F6B"/>
                </a:solidFill>
                <a:latin typeface="Montserrat Ultra-Bold"/>
                <a:ea typeface="Montserrat Ultra-Bold"/>
                <a:cs typeface="Montserrat Ultra-Bold"/>
                <a:sym typeface="Montserrat Ultra-Bold"/>
              </a:rPr>
              <a:t>Analisis:</a:t>
            </a:r>
          </a:p>
          <a:p>
            <a:pPr algn="l">
              <a:lnSpc>
                <a:spcPts val="3813"/>
              </a:lnSpc>
            </a:pPr>
            <a:r>
              <a:rPr lang="en-US" sz="2933" spc="58">
                <a:solidFill>
                  <a:srgbClr val="263F6B"/>
                </a:solidFill>
                <a:latin typeface="Montserrat Ultra-Bold"/>
                <a:ea typeface="Montserrat Ultra-Bold"/>
                <a:cs typeface="Montserrat Ultra-Bold"/>
                <a:sym typeface="Montserrat Ultra-Bold"/>
              </a:rPr>
              <a:t>Kelompok Usia Muda (0-30): </a:t>
            </a:r>
            <a:r>
              <a:rPr lang="en-US" sz="2933" spc="58">
                <a:solidFill>
                  <a:srgbClr val="263F6B"/>
                </a:solidFill>
                <a:latin typeface="Montserrat"/>
                <a:ea typeface="Montserrat"/>
                <a:cs typeface="Montserrat"/>
                <a:sym typeface="Montserrat"/>
              </a:rPr>
              <a:t>Pengguna muda cenderung memiliki pembayaran rata-rata yang tinggi. Hal ini mungkin disebabkan oleh tingginya aktivitas atau kebutuhan transportasi pada kelompok usia ini.</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Strategi:</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Diskon dan Promosi: </a:t>
            </a:r>
            <a:r>
              <a:rPr lang="en-US" sz="2933" spc="58">
                <a:solidFill>
                  <a:srgbClr val="263F6B"/>
                </a:solidFill>
                <a:latin typeface="Montserrat"/>
                <a:ea typeface="Montserrat"/>
                <a:cs typeface="Montserrat"/>
                <a:sym typeface="Montserrat"/>
              </a:rPr>
              <a:t>Perusahaan dapat menawarkan diskon khusus pada jam sibuk pagi dan sore hari ketika banyak pengguna muda yang berangkat atau pulang dari tempat kerja/sekolah.</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Program Loyalitas: </a:t>
            </a:r>
            <a:r>
              <a:rPr lang="en-US" sz="2933" spc="58">
                <a:solidFill>
                  <a:srgbClr val="263F6B"/>
                </a:solidFill>
                <a:latin typeface="Montserrat"/>
                <a:ea typeface="Montserrat"/>
                <a:cs typeface="Montserrat"/>
                <a:sym typeface="Montserrat"/>
              </a:rPr>
              <a:t>Meningkatkan program loyalitas dengan reward yang menarik, seperti poin yang bisa ditukar dengan tiket gratis atau merchandise.</a:t>
            </a:r>
          </a:p>
          <a:p>
            <a:pPr algn="l" marL="633281" indent="-316640" lvl="1">
              <a:lnSpc>
                <a:spcPts val="3813"/>
              </a:lnSpc>
              <a:spcBef>
                <a:spcPct val="0"/>
              </a:spcBef>
              <a:buFont typeface="Arial"/>
              <a:buChar char="•"/>
            </a:pPr>
            <a:r>
              <a:rPr lang="en-US" sz="2933" spc="58">
                <a:solidFill>
                  <a:srgbClr val="263F6B"/>
                </a:solidFill>
                <a:latin typeface="Montserrat Ultra-Bold"/>
                <a:ea typeface="Montserrat Ultra-Bold"/>
                <a:cs typeface="Montserrat Ultra-Bold"/>
                <a:sym typeface="Montserrat Ultra-Bold"/>
              </a:rPr>
              <a:t>Kolaborasi: </a:t>
            </a:r>
            <a:r>
              <a:rPr lang="en-US" sz="2933" spc="58">
                <a:solidFill>
                  <a:srgbClr val="263F6B"/>
                </a:solidFill>
                <a:latin typeface="Montserrat"/>
                <a:ea typeface="Montserrat"/>
                <a:cs typeface="Montserrat"/>
                <a:sym typeface="Montserrat"/>
              </a:rPr>
              <a:t>Mengadakan kolaborasi dengan institusi pendidikan atau perusahaan untuk memberikan diskon khusus bagi karyawan atau mahasiswa.</a:t>
            </a:r>
          </a:p>
          <a:p>
            <a:pPr algn="l">
              <a:lnSpc>
                <a:spcPts val="3813"/>
              </a:lnSpc>
              <a:spcBef>
                <a:spcPct val="0"/>
              </a:spcBef>
            </a:pPr>
          </a:p>
          <a:p>
            <a:pPr algn="l">
              <a:lnSpc>
                <a:spcPts val="3813"/>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TextBox 7" id="7"/>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8" id="8"/>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Jumlah Pembayaran Berdasarkan Kelompok Usia</a:t>
            </a:r>
          </a:p>
        </p:txBody>
      </p:sp>
      <p:sp>
        <p:nvSpPr>
          <p:cNvPr name="TextBox 9" id="9"/>
          <p:cNvSpPr txBox="true"/>
          <p:nvPr/>
        </p:nvSpPr>
        <p:spPr>
          <a:xfrm rot="0">
            <a:off x="1678502" y="2351552"/>
            <a:ext cx="14594236" cy="7236995"/>
          </a:xfrm>
          <a:prstGeom prst="rect">
            <a:avLst/>
          </a:prstGeom>
        </p:spPr>
        <p:txBody>
          <a:bodyPr anchor="t" rtlCol="false" tIns="0" lIns="0" bIns="0" rIns="0">
            <a:spAutoFit/>
          </a:bodyPr>
          <a:lstStyle/>
          <a:p>
            <a:pPr algn="l">
              <a:lnSpc>
                <a:spcPts val="3410"/>
              </a:lnSpc>
              <a:spcBef>
                <a:spcPct val="0"/>
              </a:spcBef>
            </a:pPr>
            <a:r>
              <a:rPr lang="en-US" sz="2623" spc="52">
                <a:solidFill>
                  <a:srgbClr val="263F6B"/>
                </a:solidFill>
                <a:latin typeface="Montserrat Ultra-Bold"/>
                <a:ea typeface="Montserrat Ultra-Bold"/>
                <a:cs typeface="Montserrat Ultra-Bold"/>
                <a:sym typeface="Montserrat Ultra-Bold"/>
              </a:rPr>
              <a:t>Analisis:</a:t>
            </a:r>
          </a:p>
          <a:p>
            <a:pPr algn="l">
              <a:lnSpc>
                <a:spcPts val="3410"/>
              </a:lnSpc>
            </a:pPr>
            <a:r>
              <a:rPr lang="en-US" sz="2623" spc="52">
                <a:solidFill>
                  <a:srgbClr val="263F6B"/>
                </a:solidFill>
                <a:latin typeface="Montserrat Ultra-Bold"/>
                <a:ea typeface="Montserrat Ultra-Bold"/>
                <a:cs typeface="Montserrat Ultra-Bold"/>
                <a:sym typeface="Montserrat Ultra-Bold"/>
              </a:rPr>
              <a:t>Kelompok Usia Dewasa (31-60): </a:t>
            </a:r>
            <a:r>
              <a:rPr lang="en-US" sz="2623" spc="52">
                <a:solidFill>
                  <a:srgbClr val="263F6B"/>
                </a:solidFill>
                <a:latin typeface="Montserrat"/>
                <a:ea typeface="Montserrat"/>
                <a:cs typeface="Montserrat"/>
                <a:sym typeface="Montserrat"/>
              </a:rPr>
              <a:t>Rata-rata jumlah pembayaran menurun untuk kelompok usia dewasa. Penurunan ini mungkin disebabkan oleh perubahan pola mobilitas atau penggunaan transportasi umum.</a:t>
            </a:r>
          </a:p>
          <a:p>
            <a:pPr algn="l" marL="566442" indent="-283221" lvl="1">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Strategi:</a:t>
            </a:r>
          </a:p>
          <a:p>
            <a:pPr algn="l" marL="1132883" indent="-377628"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Promosi Berlangganan: </a:t>
            </a:r>
            <a:r>
              <a:rPr lang="en-US" sz="2623" spc="52">
                <a:solidFill>
                  <a:srgbClr val="263F6B"/>
                </a:solidFill>
                <a:latin typeface="Montserrat"/>
                <a:ea typeface="Montserrat"/>
                <a:cs typeface="Montserrat"/>
                <a:sym typeface="Montserrat"/>
              </a:rPr>
              <a:t>Menawarkan paket berlangganan bulanan atau tahunan dengan harga lebih hemat untuk menarik minat pengguna yang melakukan perjalanan rutin.</a:t>
            </a:r>
          </a:p>
          <a:p>
            <a:pPr algn="l" marL="1132883" indent="-377628"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Program Loyalitas: </a:t>
            </a:r>
            <a:r>
              <a:rPr lang="en-US" sz="2623" spc="52">
                <a:solidFill>
                  <a:srgbClr val="263F6B"/>
                </a:solidFill>
                <a:latin typeface="Montserrat"/>
                <a:ea typeface="Montserrat"/>
                <a:cs typeface="Montserrat"/>
                <a:sym typeface="Montserrat"/>
              </a:rPr>
              <a:t>Mengembangkan program loyalitas yang memberikan keuntungan jangka panjang, seperti diskon setelah penggunaan tertentu atau fasilitas eksklusif di halte tertentu.</a:t>
            </a:r>
          </a:p>
          <a:p>
            <a:pPr algn="l" marL="1132883" indent="-377628"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Survei d</a:t>
            </a:r>
            <a:r>
              <a:rPr lang="en-US" sz="2623" spc="52">
                <a:solidFill>
                  <a:srgbClr val="263F6B"/>
                </a:solidFill>
                <a:latin typeface="Montserrat Ultra-Bold"/>
                <a:ea typeface="Montserrat Ultra-Bold"/>
                <a:cs typeface="Montserrat Ultra-Bold"/>
                <a:sym typeface="Montserrat Ultra-Bold"/>
              </a:rPr>
              <a:t>an Feedback:</a:t>
            </a:r>
            <a:r>
              <a:rPr lang="en-US" sz="2623" spc="52">
                <a:solidFill>
                  <a:srgbClr val="263F6B"/>
                </a:solidFill>
                <a:latin typeface="Montserrat"/>
                <a:ea typeface="Montserrat"/>
                <a:cs typeface="Montserrat"/>
                <a:sym typeface="Montserrat"/>
              </a:rPr>
              <a:t> Melakukan survei untuk memahami alasan penurunan pembayaran dan merancang program yang dapat memenuhi kebutuhan pengguna dewasa, seperti peningkatan frekuensi atau kualitas layanan.</a:t>
            </a:r>
          </a:p>
          <a:p>
            <a:pPr algn="l">
              <a:lnSpc>
                <a:spcPts val="3410"/>
              </a:lnSpc>
              <a:spcBef>
                <a:spcPct val="0"/>
              </a:spcBef>
            </a:pPr>
          </a:p>
          <a:p>
            <a:pPr algn="l">
              <a:lnSpc>
                <a:spcPts val="3410"/>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7231243" y="698454"/>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0059" y="701299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0">
            <a:off x="-2646503" y="-1243700"/>
            <a:ext cx="5293007" cy="2487400"/>
          </a:xfrm>
          <a:prstGeom prst="rect">
            <a:avLst/>
          </a:prstGeom>
          <a:solidFill>
            <a:srgbClr val="213559"/>
          </a:solidFill>
        </p:spPr>
      </p:sp>
      <p:sp>
        <p:nvSpPr>
          <p:cNvPr name="AutoShape 6" id="6"/>
          <p:cNvSpPr/>
          <p:nvPr/>
        </p:nvSpPr>
        <p:spPr>
          <a:xfrm rot="-2700000">
            <a:off x="15641497" y="9043300"/>
            <a:ext cx="5293007" cy="2487400"/>
          </a:xfrm>
          <a:prstGeom prst="rect">
            <a:avLst/>
          </a:prstGeom>
          <a:solidFill>
            <a:srgbClr val="213559"/>
          </a:solidFill>
        </p:spPr>
      </p:sp>
      <p:sp>
        <p:nvSpPr>
          <p:cNvPr name="TextBox 7" id="7"/>
          <p:cNvSpPr txBox="true"/>
          <p:nvPr/>
        </p:nvSpPr>
        <p:spPr>
          <a:xfrm rot="0">
            <a:off x="3786333" y="1095375"/>
            <a:ext cx="10673482" cy="697357"/>
          </a:xfrm>
          <a:prstGeom prst="rect">
            <a:avLst/>
          </a:prstGeom>
        </p:spPr>
        <p:txBody>
          <a:bodyPr anchor="t" rtlCol="false" tIns="0" lIns="0" bIns="0" rIns="0">
            <a:spAutoFit/>
          </a:bodyPr>
          <a:lstStyle/>
          <a:p>
            <a:pPr algn="ctr">
              <a:lnSpc>
                <a:spcPts val="2743"/>
              </a:lnSpc>
            </a:pPr>
            <a:r>
              <a:rPr lang="en-US" sz="2799" spc="-165">
                <a:solidFill>
                  <a:srgbClr val="263F6B"/>
                </a:solidFill>
                <a:latin typeface="Montserrat Ultra-Bold Italics"/>
                <a:ea typeface="Montserrat Ultra-Bold Italics"/>
                <a:cs typeface="Montserrat Ultra-Bold Italics"/>
                <a:sym typeface="Montserrat Ultra-Bold Italics"/>
              </a:rPr>
              <a:t>BAGAIMANA RATA-RATA PEMBAYARAN PENGGUNA BERDASARKAN JENIS KELAMIN DAN KELOMPOK USIA?</a:t>
            </a:r>
          </a:p>
        </p:txBody>
      </p:sp>
      <p:sp>
        <p:nvSpPr>
          <p:cNvPr name="TextBox 8" id="8"/>
          <p:cNvSpPr txBox="true"/>
          <p:nvPr/>
        </p:nvSpPr>
        <p:spPr>
          <a:xfrm rot="0">
            <a:off x="4996607" y="9239250"/>
            <a:ext cx="8294787" cy="806450"/>
          </a:xfrm>
          <a:prstGeom prst="rect">
            <a:avLst/>
          </a:prstGeom>
        </p:spPr>
        <p:txBody>
          <a:bodyPr anchor="t" rtlCol="false" tIns="0" lIns="0" bIns="0" rIns="0">
            <a:spAutoFit/>
          </a:bodyPr>
          <a:lstStyle/>
          <a:p>
            <a:pPr algn="ctr">
              <a:lnSpc>
                <a:spcPts val="3250"/>
              </a:lnSpc>
              <a:spcBef>
                <a:spcPct val="0"/>
              </a:spcBef>
            </a:pPr>
            <a:r>
              <a:rPr lang="en-US" sz="2500" spc="50">
                <a:solidFill>
                  <a:srgbClr val="263F6B"/>
                </a:solidFill>
                <a:latin typeface="Montserrat Bold"/>
                <a:ea typeface="Montserrat Bold"/>
                <a:cs typeface="Montserrat Bold"/>
                <a:sym typeface="Montserrat Bold"/>
              </a:rPr>
              <a:t>Rata-rata Jumlah Pembayaran Berdasarkan Kelompok Usia</a:t>
            </a:r>
          </a:p>
        </p:txBody>
      </p:sp>
      <p:sp>
        <p:nvSpPr>
          <p:cNvPr name="TextBox 9" id="9"/>
          <p:cNvSpPr txBox="true"/>
          <p:nvPr/>
        </p:nvSpPr>
        <p:spPr>
          <a:xfrm rot="0">
            <a:off x="1678502" y="2733393"/>
            <a:ext cx="14594236" cy="5567380"/>
          </a:xfrm>
          <a:prstGeom prst="rect">
            <a:avLst/>
          </a:prstGeom>
        </p:spPr>
        <p:txBody>
          <a:bodyPr anchor="t" rtlCol="false" tIns="0" lIns="0" bIns="0" rIns="0">
            <a:spAutoFit/>
          </a:bodyPr>
          <a:lstStyle/>
          <a:p>
            <a:pPr algn="l">
              <a:lnSpc>
                <a:spcPts val="3410"/>
              </a:lnSpc>
              <a:spcBef>
                <a:spcPct val="0"/>
              </a:spcBef>
            </a:pPr>
            <a:r>
              <a:rPr lang="en-US" sz="2623" spc="52">
                <a:solidFill>
                  <a:srgbClr val="263F6B"/>
                </a:solidFill>
                <a:latin typeface="Montserrat Ultra-Bold"/>
                <a:ea typeface="Montserrat Ultra-Bold"/>
                <a:cs typeface="Montserrat Ultra-Bold"/>
                <a:sym typeface="Montserrat Ultra-Bold"/>
              </a:rPr>
              <a:t>Analisis:</a:t>
            </a:r>
          </a:p>
          <a:p>
            <a:pPr algn="l">
              <a:lnSpc>
                <a:spcPts val="3410"/>
              </a:lnSpc>
            </a:pPr>
            <a:r>
              <a:rPr lang="en-US" sz="2623" spc="52">
                <a:solidFill>
                  <a:srgbClr val="263F6B"/>
                </a:solidFill>
                <a:latin typeface="Montserrat Ultra-Bold"/>
                <a:ea typeface="Montserrat Ultra-Bold"/>
                <a:cs typeface="Montserrat Ultra-Bold"/>
                <a:sym typeface="Montserrat Ultra-Bold"/>
              </a:rPr>
              <a:t>Kelompok Usia Lanjut (61-80): </a:t>
            </a:r>
            <a:r>
              <a:rPr lang="en-US" sz="2623" spc="52">
                <a:solidFill>
                  <a:srgbClr val="263F6B"/>
                </a:solidFill>
                <a:latin typeface="Montserrat"/>
                <a:ea typeface="Montserrat"/>
                <a:cs typeface="Montserrat"/>
                <a:sym typeface="Montserrat"/>
              </a:rPr>
              <a:t>Rata-rata jumlah pembayaran meningkat tajam untuk kelompok usia ini. Hal ini mungkin disebabkan oleh kebutuhan mobilitas yang berbeda atau adanya peningkatan penggunaan transportasi umum.</a:t>
            </a:r>
          </a:p>
          <a:p>
            <a:pPr algn="l" marL="566441" indent="-283221" lvl="1">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Strategi:</a:t>
            </a:r>
          </a:p>
          <a:p>
            <a:pPr algn="l" marL="1132882" indent="-377627"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L</a:t>
            </a:r>
            <a:r>
              <a:rPr lang="en-US" sz="2623" spc="52">
                <a:solidFill>
                  <a:srgbClr val="263F6B"/>
                </a:solidFill>
                <a:latin typeface="Montserrat Ultra-Bold"/>
                <a:ea typeface="Montserrat Ultra-Bold"/>
                <a:cs typeface="Montserrat Ultra-Bold"/>
                <a:sym typeface="Montserrat Ultra-Bold"/>
              </a:rPr>
              <a:t>ayanan Khusus: </a:t>
            </a:r>
            <a:r>
              <a:rPr lang="en-US" sz="2623" spc="52">
                <a:solidFill>
                  <a:srgbClr val="263F6B"/>
                </a:solidFill>
                <a:latin typeface="Montserrat"/>
                <a:ea typeface="Montserrat"/>
                <a:cs typeface="Montserrat"/>
                <a:sym typeface="Montserrat"/>
              </a:rPr>
              <a:t>Mengembangkan layanan khusus seperti jalur prioritas, kursi khusus lansia, atau petugas yang membantu di halte-halte utama.</a:t>
            </a:r>
          </a:p>
          <a:p>
            <a:pPr algn="l" marL="1132882" indent="-377627"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Promosi Khusus: </a:t>
            </a:r>
            <a:r>
              <a:rPr lang="en-US" sz="2623" spc="52">
                <a:solidFill>
                  <a:srgbClr val="263F6B"/>
                </a:solidFill>
                <a:latin typeface="Montserrat"/>
                <a:ea typeface="Montserrat"/>
                <a:cs typeface="Montserrat"/>
                <a:sym typeface="Montserrat"/>
              </a:rPr>
              <a:t>Menawarkan promosi khusus atau tiket dengan harga lebih murah untuk pengguna lanjut usia, terutama di luar jam sibuk.</a:t>
            </a:r>
          </a:p>
          <a:p>
            <a:pPr algn="l" marL="1132882" indent="-377627" lvl="2">
              <a:lnSpc>
                <a:spcPts val="3410"/>
              </a:lnSpc>
              <a:spcBef>
                <a:spcPct val="0"/>
              </a:spcBef>
              <a:buFont typeface="Arial"/>
              <a:buChar char="⚬"/>
            </a:pPr>
            <a:r>
              <a:rPr lang="en-US" sz="2623" spc="52">
                <a:solidFill>
                  <a:srgbClr val="263F6B"/>
                </a:solidFill>
                <a:latin typeface="Montserrat Ultra-Bold"/>
                <a:ea typeface="Montserrat Ultra-Bold"/>
                <a:cs typeface="Montserrat Ultra-Bold"/>
                <a:sym typeface="Montserrat Ultra-Bold"/>
              </a:rPr>
              <a:t>Program Sosialisasi: </a:t>
            </a:r>
            <a:r>
              <a:rPr lang="en-US" sz="2623" spc="52">
                <a:solidFill>
                  <a:srgbClr val="263F6B"/>
                </a:solidFill>
                <a:latin typeface="Montserrat"/>
                <a:ea typeface="Montserrat"/>
                <a:cs typeface="Montserrat"/>
                <a:sym typeface="Montserrat"/>
              </a:rPr>
              <a:t>Mengadakan program sosialisasi dan edukasi mengenai penggunaan transportasi umum yang aman dan nyaman bagi lansia.</a:t>
            </a:r>
          </a:p>
          <a:p>
            <a:pPr algn="l">
              <a:lnSpc>
                <a:spcPts val="3410"/>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KESIMPULAN</a:t>
            </a:r>
          </a:p>
        </p:txBody>
      </p:sp>
      <p:grpSp>
        <p:nvGrpSpPr>
          <p:cNvPr name="Group 7" id="7"/>
          <p:cNvGrpSpPr/>
          <p:nvPr/>
        </p:nvGrpSpPr>
        <p:grpSpPr>
          <a:xfrm rot="0">
            <a:off x="2896683" y="3599167"/>
            <a:ext cx="12857934" cy="5659133"/>
            <a:chOff x="0" y="0"/>
            <a:chExt cx="17143912" cy="7545511"/>
          </a:xfrm>
        </p:grpSpPr>
        <p:grpSp>
          <p:nvGrpSpPr>
            <p:cNvPr name="Group 8" id="8"/>
            <p:cNvGrpSpPr/>
            <p:nvPr/>
          </p:nvGrpSpPr>
          <p:grpSpPr>
            <a:xfrm rot="0">
              <a:off x="0" y="0"/>
              <a:ext cx="17143912" cy="7545511"/>
              <a:chOff x="0" y="0"/>
              <a:chExt cx="1500474" cy="660400"/>
            </a:xfrm>
          </p:grpSpPr>
          <p:sp>
            <p:nvSpPr>
              <p:cNvPr name="Freeform 9" id="9"/>
              <p:cNvSpPr/>
              <p:nvPr/>
            </p:nvSpPr>
            <p:spPr>
              <a:xfrm flipH="false" flipV="false" rot="0">
                <a:off x="0" y="0"/>
                <a:ext cx="1500474" cy="660400"/>
              </a:xfrm>
              <a:custGeom>
                <a:avLst/>
                <a:gdLst/>
                <a:ahLst/>
                <a:cxnLst/>
                <a:rect r="r" b="b" t="t" l="l"/>
                <a:pathLst>
                  <a:path h="660400" w="1500474">
                    <a:moveTo>
                      <a:pt x="1376013" y="660400"/>
                    </a:moveTo>
                    <a:lnTo>
                      <a:pt x="124460" y="660400"/>
                    </a:lnTo>
                    <a:cubicBezTo>
                      <a:pt x="55880" y="660400"/>
                      <a:pt x="0" y="604520"/>
                      <a:pt x="0" y="535940"/>
                    </a:cubicBezTo>
                    <a:lnTo>
                      <a:pt x="0" y="124460"/>
                    </a:lnTo>
                    <a:cubicBezTo>
                      <a:pt x="0" y="55880"/>
                      <a:pt x="55880" y="0"/>
                      <a:pt x="124460" y="0"/>
                    </a:cubicBezTo>
                    <a:lnTo>
                      <a:pt x="1376014" y="0"/>
                    </a:lnTo>
                    <a:cubicBezTo>
                      <a:pt x="1444594" y="0"/>
                      <a:pt x="1500474" y="55880"/>
                      <a:pt x="1500474" y="124460"/>
                    </a:cubicBezTo>
                    <a:lnTo>
                      <a:pt x="1500474" y="535940"/>
                    </a:lnTo>
                    <a:cubicBezTo>
                      <a:pt x="1500474" y="604520"/>
                      <a:pt x="1444594" y="660400"/>
                      <a:pt x="1376014" y="660400"/>
                    </a:cubicBezTo>
                    <a:close/>
                  </a:path>
                </a:pathLst>
              </a:custGeom>
              <a:solidFill>
                <a:srgbClr val="263F6B"/>
              </a:solidFill>
            </p:spPr>
          </p:sp>
        </p:grpSp>
        <p:sp>
          <p:nvSpPr>
            <p:cNvPr name="TextBox 10" id="10"/>
            <p:cNvSpPr txBox="true"/>
            <p:nvPr/>
          </p:nvSpPr>
          <p:spPr>
            <a:xfrm rot="0">
              <a:off x="5603576" y="791684"/>
              <a:ext cx="5936761" cy="720637"/>
            </a:xfrm>
            <a:prstGeom prst="rect">
              <a:avLst/>
            </a:prstGeom>
          </p:spPr>
          <p:txBody>
            <a:bodyPr anchor="t" rtlCol="false" tIns="0" lIns="0" bIns="0" rIns="0">
              <a:spAutoFit/>
            </a:bodyPr>
            <a:lstStyle/>
            <a:p>
              <a:pPr algn="ctr">
                <a:lnSpc>
                  <a:spcPts val="4464"/>
                </a:lnSpc>
              </a:pPr>
              <a:r>
                <a:rPr lang="en-US" sz="3434" spc="68">
                  <a:solidFill>
                    <a:srgbClr val="FFFFFF"/>
                  </a:solidFill>
                  <a:latin typeface="Montserrat Ultra-Bold"/>
                  <a:ea typeface="Montserrat Ultra-Bold"/>
                  <a:cs typeface="Montserrat Ultra-Bold"/>
                  <a:sym typeface="Montserrat Ultra-Bold"/>
                </a:rPr>
                <a:t>Durasi Perjalanan</a:t>
              </a:r>
            </a:p>
          </p:txBody>
        </p:sp>
        <p:sp>
          <p:nvSpPr>
            <p:cNvPr name="TextBox 11" id="11"/>
            <p:cNvSpPr txBox="true"/>
            <p:nvPr/>
          </p:nvSpPr>
          <p:spPr>
            <a:xfrm rot="0">
              <a:off x="696467" y="2339676"/>
              <a:ext cx="15750977" cy="3615205"/>
            </a:xfrm>
            <a:prstGeom prst="rect">
              <a:avLst/>
            </a:prstGeom>
          </p:spPr>
          <p:txBody>
            <a:bodyPr anchor="t" rtlCol="false" tIns="0" lIns="0" bIns="0" rIns="0">
              <a:spAutoFit/>
            </a:bodyPr>
            <a:lstStyle/>
            <a:p>
              <a:pPr algn="l" marL="597772" indent="-298886" lvl="1">
                <a:lnSpc>
                  <a:spcPts val="3599"/>
                </a:lnSpc>
                <a:buFont typeface="Arial"/>
                <a:buChar char="•"/>
              </a:pPr>
              <a:r>
                <a:rPr lang="en-US" sz="2768" spc="55">
                  <a:solidFill>
                    <a:srgbClr val="FFFFFF"/>
                  </a:solidFill>
                  <a:latin typeface="Montserrat"/>
                  <a:ea typeface="Montserrat"/>
                  <a:cs typeface="Montserrat"/>
                  <a:sym typeface="Montserrat"/>
                </a:rPr>
                <a:t>Malam hari: Durasi terpendek, lalu lintas lancar.</a:t>
              </a:r>
            </a:p>
            <a:p>
              <a:pPr algn="l" marL="597772" indent="-298886" lvl="1">
                <a:lnSpc>
                  <a:spcPts val="3599"/>
                </a:lnSpc>
                <a:buFont typeface="Arial"/>
                <a:buChar char="•"/>
              </a:pPr>
              <a:r>
                <a:rPr lang="en-US" sz="2768" spc="55">
                  <a:solidFill>
                    <a:srgbClr val="FFFFFF"/>
                  </a:solidFill>
                  <a:latin typeface="Montserrat"/>
                  <a:ea typeface="Montserrat"/>
                  <a:cs typeface="Montserrat"/>
                  <a:sym typeface="Montserrat"/>
                </a:rPr>
                <a:t>Pagi hari: Durasi lebih lama, lalu lintas padat.</a:t>
              </a:r>
            </a:p>
            <a:p>
              <a:pPr algn="l" marL="597772" indent="-298886" lvl="1">
                <a:lnSpc>
                  <a:spcPts val="3599"/>
                </a:lnSpc>
                <a:buFont typeface="Arial"/>
                <a:buChar char="•"/>
              </a:pPr>
              <a:r>
                <a:rPr lang="en-US" sz="2768" spc="55">
                  <a:solidFill>
                    <a:srgbClr val="FFFFFF"/>
                  </a:solidFill>
                  <a:latin typeface="Montserrat"/>
                  <a:ea typeface="Montserrat"/>
                  <a:cs typeface="Montserrat"/>
                  <a:sym typeface="Montserrat"/>
                </a:rPr>
                <a:t>Siang hari: Durasi tertinggi, pengaruh cuaca dan aktivitas tinggi.</a:t>
              </a:r>
            </a:p>
            <a:p>
              <a:pPr algn="l" marL="597772" indent="-298886" lvl="1">
                <a:lnSpc>
                  <a:spcPts val="3599"/>
                </a:lnSpc>
                <a:buFont typeface="Arial"/>
                <a:buChar char="•"/>
              </a:pPr>
              <a:r>
                <a:rPr lang="en-US" sz="2768" spc="55">
                  <a:solidFill>
                    <a:srgbClr val="FFFFFF"/>
                  </a:solidFill>
                  <a:latin typeface="Montserrat"/>
                  <a:ea typeface="Montserrat"/>
                  <a:cs typeface="Montserrat"/>
                  <a:sym typeface="Montserrat"/>
                </a:rPr>
                <a:t>Sore hari: Durasi hampir sama dengan siang, jam pulang kerja.</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KESIMPULAN</a:t>
            </a:r>
          </a:p>
        </p:txBody>
      </p:sp>
      <p:grpSp>
        <p:nvGrpSpPr>
          <p:cNvPr name="Group 7" id="7"/>
          <p:cNvGrpSpPr/>
          <p:nvPr/>
        </p:nvGrpSpPr>
        <p:grpSpPr>
          <a:xfrm rot="0">
            <a:off x="2896683" y="3599167"/>
            <a:ext cx="12857934" cy="5659133"/>
            <a:chOff x="0" y="0"/>
            <a:chExt cx="1500474" cy="660400"/>
          </a:xfrm>
        </p:grpSpPr>
        <p:sp>
          <p:nvSpPr>
            <p:cNvPr name="Freeform 8" id="8"/>
            <p:cNvSpPr/>
            <p:nvPr/>
          </p:nvSpPr>
          <p:spPr>
            <a:xfrm flipH="false" flipV="false" rot="0">
              <a:off x="0" y="0"/>
              <a:ext cx="1500474" cy="660400"/>
            </a:xfrm>
            <a:custGeom>
              <a:avLst/>
              <a:gdLst/>
              <a:ahLst/>
              <a:cxnLst/>
              <a:rect r="r" b="b" t="t" l="l"/>
              <a:pathLst>
                <a:path h="660400" w="1500474">
                  <a:moveTo>
                    <a:pt x="1376013" y="660400"/>
                  </a:moveTo>
                  <a:lnTo>
                    <a:pt x="124460" y="660400"/>
                  </a:lnTo>
                  <a:cubicBezTo>
                    <a:pt x="55880" y="660400"/>
                    <a:pt x="0" y="604520"/>
                    <a:pt x="0" y="535940"/>
                  </a:cubicBezTo>
                  <a:lnTo>
                    <a:pt x="0" y="124460"/>
                  </a:lnTo>
                  <a:cubicBezTo>
                    <a:pt x="0" y="55880"/>
                    <a:pt x="55880" y="0"/>
                    <a:pt x="124460" y="0"/>
                  </a:cubicBezTo>
                  <a:lnTo>
                    <a:pt x="1376014" y="0"/>
                  </a:lnTo>
                  <a:cubicBezTo>
                    <a:pt x="1444594" y="0"/>
                    <a:pt x="1500474" y="55880"/>
                    <a:pt x="1500474" y="124460"/>
                  </a:cubicBezTo>
                  <a:lnTo>
                    <a:pt x="1500474" y="535940"/>
                  </a:lnTo>
                  <a:cubicBezTo>
                    <a:pt x="1500474" y="604520"/>
                    <a:pt x="1444594" y="660400"/>
                    <a:pt x="1376014" y="660400"/>
                  </a:cubicBezTo>
                  <a:close/>
                </a:path>
              </a:pathLst>
            </a:custGeom>
            <a:solidFill>
              <a:srgbClr val="263F6B"/>
            </a:solidFill>
          </p:spPr>
        </p:sp>
      </p:grpSp>
      <p:sp>
        <p:nvSpPr>
          <p:cNvPr name="TextBox 9" id="9"/>
          <p:cNvSpPr txBox="true"/>
          <p:nvPr/>
        </p:nvSpPr>
        <p:spPr>
          <a:xfrm rot="0">
            <a:off x="6433415" y="3866214"/>
            <a:ext cx="5784471" cy="547621"/>
          </a:xfrm>
          <a:prstGeom prst="rect">
            <a:avLst/>
          </a:prstGeom>
        </p:spPr>
        <p:txBody>
          <a:bodyPr anchor="t" rtlCol="false" tIns="0" lIns="0" bIns="0" rIns="0">
            <a:spAutoFit/>
          </a:bodyPr>
          <a:lstStyle/>
          <a:p>
            <a:pPr algn="ctr">
              <a:lnSpc>
                <a:spcPts val="4464"/>
              </a:lnSpc>
            </a:pPr>
            <a:r>
              <a:rPr lang="en-US" sz="3434" spc="68">
                <a:solidFill>
                  <a:srgbClr val="FFFFFF"/>
                </a:solidFill>
                <a:latin typeface="Montserrat Ultra-Bold"/>
                <a:ea typeface="Montserrat Ultra-Bold"/>
                <a:cs typeface="Montserrat Ultra-Bold"/>
                <a:sym typeface="Montserrat Ultra-Bold"/>
              </a:rPr>
              <a:t>Koridor Perjalanan</a:t>
            </a:r>
          </a:p>
        </p:txBody>
      </p:sp>
      <p:sp>
        <p:nvSpPr>
          <p:cNvPr name="TextBox 10" id="10"/>
          <p:cNvSpPr txBox="true"/>
          <p:nvPr/>
        </p:nvSpPr>
        <p:spPr>
          <a:xfrm rot="0">
            <a:off x="5340057" y="4617016"/>
            <a:ext cx="7971186" cy="4641284"/>
          </a:xfrm>
          <a:prstGeom prst="rect">
            <a:avLst/>
          </a:prstGeom>
        </p:spPr>
        <p:txBody>
          <a:bodyPr anchor="t" rtlCol="false" tIns="0" lIns="0" bIns="0" rIns="0">
            <a:spAutoFit/>
          </a:bodyPr>
          <a:lstStyle/>
          <a:p>
            <a:pPr algn="l">
              <a:lnSpc>
                <a:spcPts val="3066"/>
              </a:lnSpc>
            </a:pPr>
            <a:r>
              <a:rPr lang="en-US" sz="2358" spc="47">
                <a:solidFill>
                  <a:srgbClr val="FFFFFF"/>
                </a:solidFill>
                <a:latin typeface="Montserrat"/>
                <a:ea typeface="Montserrat"/>
                <a:cs typeface="Montserrat"/>
                <a:sym typeface="Montserrat"/>
              </a:rPr>
              <a:t>Durasi Terpendek:</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Pulo Gebang - Pulo Gadung 2</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Pulo Gadung 2 - Dukuh Atas 2</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Pasar Minggu - Jagakarsa</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Tanah Abang - Blok M</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Stasiun Tebet - BNN</a:t>
            </a:r>
          </a:p>
          <a:p>
            <a:pPr algn="l">
              <a:lnSpc>
                <a:spcPts val="3066"/>
              </a:lnSpc>
            </a:pPr>
            <a:r>
              <a:rPr lang="en-US" sz="2358" spc="47">
                <a:solidFill>
                  <a:srgbClr val="FFFFFF"/>
                </a:solidFill>
                <a:latin typeface="Montserrat"/>
                <a:ea typeface="Montserrat"/>
                <a:cs typeface="Montserrat"/>
                <a:sym typeface="Montserrat"/>
              </a:rPr>
              <a:t>Durasi Terpanjang:</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Puri Kembangan - Sentraland Cengkareng</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Rawamangun - Klender</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Senen - Pulo Gadung via Kelapa Gading</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Rusun Pinus Elok - Rusun Pulo Gebang</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Stasiun Palmerah - Tosari</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2700000">
            <a:off x="-2646503" y="9043300"/>
            <a:ext cx="5293007" cy="2487400"/>
          </a:xfrm>
          <a:prstGeom prst="rect">
            <a:avLst/>
          </a:prstGeom>
          <a:solidFill>
            <a:srgbClr val="213559"/>
          </a:solidFill>
        </p:spPr>
      </p:sp>
      <p:sp>
        <p:nvSpPr>
          <p:cNvPr name="AutoShape 4" id="4"/>
          <p:cNvSpPr/>
          <p:nvPr/>
        </p:nvSpPr>
        <p:spPr>
          <a:xfrm rot="2700000">
            <a:off x="15938943" y="-1518887"/>
            <a:ext cx="4331199" cy="2044488"/>
          </a:xfrm>
          <a:prstGeom prst="rect">
            <a:avLst/>
          </a:prstGeom>
          <a:solidFill>
            <a:srgbClr val="213559"/>
          </a:solidFill>
        </p:spPr>
      </p:sp>
      <p:grpSp>
        <p:nvGrpSpPr>
          <p:cNvPr name="Group 5" id="5"/>
          <p:cNvGrpSpPr/>
          <p:nvPr/>
        </p:nvGrpSpPr>
        <p:grpSpPr>
          <a:xfrm rot="0">
            <a:off x="-2512615" y="1102557"/>
            <a:ext cx="8253464" cy="1309890"/>
            <a:chOff x="0" y="0"/>
            <a:chExt cx="4161103" cy="660400"/>
          </a:xfrm>
        </p:grpSpPr>
        <p:sp>
          <p:nvSpPr>
            <p:cNvPr name="Freeform 6" id="6"/>
            <p:cNvSpPr/>
            <p:nvPr/>
          </p:nvSpPr>
          <p:spPr>
            <a:xfrm flipH="false" flipV="false" rot="0">
              <a:off x="0" y="0"/>
              <a:ext cx="4161103" cy="660400"/>
            </a:xfrm>
            <a:custGeom>
              <a:avLst/>
              <a:gdLst/>
              <a:ahLst/>
              <a:cxnLst/>
              <a:rect r="r" b="b" t="t" l="l"/>
              <a:pathLst>
                <a:path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p:spPr>
        </p:sp>
      </p:grpSp>
      <p:grpSp>
        <p:nvGrpSpPr>
          <p:cNvPr name="Group 7" id="7"/>
          <p:cNvGrpSpPr/>
          <p:nvPr/>
        </p:nvGrpSpPr>
        <p:grpSpPr>
          <a:xfrm rot="0">
            <a:off x="12547151" y="1102557"/>
            <a:ext cx="8253464" cy="1309890"/>
            <a:chOff x="0" y="0"/>
            <a:chExt cx="4161103" cy="660400"/>
          </a:xfrm>
        </p:grpSpPr>
        <p:sp>
          <p:nvSpPr>
            <p:cNvPr name="Freeform 8" id="8"/>
            <p:cNvSpPr/>
            <p:nvPr/>
          </p:nvSpPr>
          <p:spPr>
            <a:xfrm flipH="false" flipV="false" rot="0">
              <a:off x="0" y="0"/>
              <a:ext cx="4161103" cy="660400"/>
            </a:xfrm>
            <a:custGeom>
              <a:avLst/>
              <a:gdLst/>
              <a:ahLst/>
              <a:cxnLst/>
              <a:rect r="r" b="b" t="t" l="l"/>
              <a:pathLst>
                <a:path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p:spPr>
        </p:sp>
      </p:grpSp>
      <p:sp>
        <p:nvSpPr>
          <p:cNvPr name="TextBox 9" id="9"/>
          <p:cNvSpPr txBox="true"/>
          <p:nvPr/>
        </p:nvSpPr>
        <p:spPr>
          <a:xfrm rot="0">
            <a:off x="6176317" y="1435557"/>
            <a:ext cx="5935366" cy="777240"/>
          </a:xfrm>
          <a:prstGeom prst="rect">
            <a:avLst/>
          </a:prstGeom>
        </p:spPr>
        <p:txBody>
          <a:bodyPr anchor="t" rtlCol="false" tIns="0" lIns="0" bIns="0" rIns="0">
            <a:spAutoFit/>
          </a:bodyPr>
          <a:lstStyle/>
          <a:p>
            <a:pPr algn="ctr">
              <a:lnSpc>
                <a:spcPts val="5880"/>
              </a:lnSpc>
            </a:pPr>
            <a:r>
              <a:rPr lang="en-US" sz="6000" spc="-354">
                <a:solidFill>
                  <a:srgbClr val="263F6B"/>
                </a:solidFill>
                <a:latin typeface="Montserrat Ultra-Bold Italics"/>
                <a:ea typeface="Montserrat Ultra-Bold Italics"/>
                <a:cs typeface="Montserrat Ultra-Bold Italics"/>
                <a:sym typeface="Montserrat Ultra-Bold Italics"/>
              </a:rPr>
              <a:t>PENDAHULUAN</a:t>
            </a:r>
          </a:p>
        </p:txBody>
      </p:sp>
      <p:sp>
        <p:nvSpPr>
          <p:cNvPr name="TextBox 10" id="10"/>
          <p:cNvSpPr txBox="true"/>
          <p:nvPr/>
        </p:nvSpPr>
        <p:spPr>
          <a:xfrm rot="0">
            <a:off x="1822783" y="4293088"/>
            <a:ext cx="14235199" cy="3243123"/>
          </a:xfrm>
          <a:prstGeom prst="rect">
            <a:avLst/>
          </a:prstGeom>
        </p:spPr>
        <p:txBody>
          <a:bodyPr anchor="t" rtlCol="false" tIns="0" lIns="0" bIns="0" rIns="0">
            <a:spAutoFit/>
          </a:bodyPr>
          <a:lstStyle/>
          <a:p>
            <a:pPr algn="ctr">
              <a:lnSpc>
                <a:spcPts val="4333"/>
              </a:lnSpc>
            </a:pPr>
            <a:r>
              <a:rPr lang="en-US" sz="3095" spc="61">
                <a:solidFill>
                  <a:srgbClr val="212423"/>
                </a:solidFill>
                <a:latin typeface="Montserrat"/>
                <a:ea typeface="Montserrat"/>
                <a:cs typeface="Montserrat"/>
                <a:sym typeface="Montserrat"/>
              </a:rPr>
              <a:t>Transjakarta adalah perusahaan transportasi umum di Jakarta yang menyediakan layanan bus BRT, non-BRT, dan Mikrotrans. Dengan menggunakan sistem Tap-In dan Tap-Out, layanan ini dirancang untuk efisiensi dan kenyamanan penduduk Jakarta. Analisis data perjalanan bertujuan untuk meningkatkan pelayanan dan operasional.</a:t>
            </a:r>
          </a:p>
        </p:txBody>
      </p:sp>
      <p:sp>
        <p:nvSpPr>
          <p:cNvPr name="TextBox 11" id="11"/>
          <p:cNvSpPr txBox="true"/>
          <p:nvPr/>
        </p:nvSpPr>
        <p:spPr>
          <a:xfrm rot="0">
            <a:off x="5887934" y="3500816"/>
            <a:ext cx="6104896" cy="787071"/>
          </a:xfrm>
          <a:prstGeom prst="rect">
            <a:avLst/>
          </a:prstGeom>
        </p:spPr>
        <p:txBody>
          <a:bodyPr anchor="t" rtlCol="false" tIns="0" lIns="0" bIns="0" rIns="0">
            <a:spAutoFit/>
          </a:bodyPr>
          <a:lstStyle/>
          <a:p>
            <a:pPr algn="ctr">
              <a:lnSpc>
                <a:spcPts val="6920"/>
              </a:lnSpc>
            </a:pPr>
            <a:r>
              <a:rPr lang="en-US" sz="3642" spc="72">
                <a:solidFill>
                  <a:srgbClr val="263F6B"/>
                </a:solidFill>
                <a:latin typeface="Montserrat Ultra-Bold"/>
                <a:ea typeface="Montserrat Ultra-Bold"/>
                <a:cs typeface="Montserrat Ultra-Bold"/>
                <a:sym typeface="Montserrat Ultra-Bold"/>
              </a:rPr>
              <a:t>Latar Belakang</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KESIMPULAN</a:t>
            </a:r>
          </a:p>
        </p:txBody>
      </p:sp>
      <p:grpSp>
        <p:nvGrpSpPr>
          <p:cNvPr name="Group 7" id="7"/>
          <p:cNvGrpSpPr/>
          <p:nvPr/>
        </p:nvGrpSpPr>
        <p:grpSpPr>
          <a:xfrm rot="0">
            <a:off x="2896683" y="3599167"/>
            <a:ext cx="12857934" cy="5659133"/>
            <a:chOff x="0" y="0"/>
            <a:chExt cx="1500474" cy="660400"/>
          </a:xfrm>
        </p:grpSpPr>
        <p:sp>
          <p:nvSpPr>
            <p:cNvPr name="Freeform 8" id="8"/>
            <p:cNvSpPr/>
            <p:nvPr/>
          </p:nvSpPr>
          <p:spPr>
            <a:xfrm flipH="false" flipV="false" rot="0">
              <a:off x="0" y="0"/>
              <a:ext cx="1500474" cy="660400"/>
            </a:xfrm>
            <a:custGeom>
              <a:avLst/>
              <a:gdLst/>
              <a:ahLst/>
              <a:cxnLst/>
              <a:rect r="r" b="b" t="t" l="l"/>
              <a:pathLst>
                <a:path h="660400" w="1500474">
                  <a:moveTo>
                    <a:pt x="1376013" y="660400"/>
                  </a:moveTo>
                  <a:lnTo>
                    <a:pt x="124460" y="660400"/>
                  </a:lnTo>
                  <a:cubicBezTo>
                    <a:pt x="55880" y="660400"/>
                    <a:pt x="0" y="604520"/>
                    <a:pt x="0" y="535940"/>
                  </a:cubicBezTo>
                  <a:lnTo>
                    <a:pt x="0" y="124460"/>
                  </a:lnTo>
                  <a:cubicBezTo>
                    <a:pt x="0" y="55880"/>
                    <a:pt x="55880" y="0"/>
                    <a:pt x="124460" y="0"/>
                  </a:cubicBezTo>
                  <a:lnTo>
                    <a:pt x="1376014" y="0"/>
                  </a:lnTo>
                  <a:cubicBezTo>
                    <a:pt x="1444594" y="0"/>
                    <a:pt x="1500474" y="55880"/>
                    <a:pt x="1500474" y="124460"/>
                  </a:cubicBezTo>
                  <a:lnTo>
                    <a:pt x="1500474" y="535940"/>
                  </a:lnTo>
                  <a:cubicBezTo>
                    <a:pt x="1500474" y="604520"/>
                    <a:pt x="1444594" y="660400"/>
                    <a:pt x="1376014" y="660400"/>
                  </a:cubicBezTo>
                  <a:close/>
                </a:path>
              </a:pathLst>
            </a:custGeom>
            <a:solidFill>
              <a:srgbClr val="263F6B"/>
            </a:solidFill>
          </p:spPr>
        </p:sp>
      </p:grpSp>
      <p:sp>
        <p:nvSpPr>
          <p:cNvPr name="TextBox 9" id="9"/>
          <p:cNvSpPr txBox="true"/>
          <p:nvPr/>
        </p:nvSpPr>
        <p:spPr>
          <a:xfrm rot="0">
            <a:off x="3342214" y="4367612"/>
            <a:ext cx="11966872" cy="511810"/>
          </a:xfrm>
          <a:prstGeom prst="rect">
            <a:avLst/>
          </a:prstGeom>
        </p:spPr>
        <p:txBody>
          <a:bodyPr anchor="t" rtlCol="false" tIns="0" lIns="0" bIns="0" rIns="0">
            <a:spAutoFit/>
          </a:bodyPr>
          <a:lstStyle/>
          <a:p>
            <a:pPr algn="ctr">
              <a:lnSpc>
                <a:spcPts val="4160"/>
              </a:lnSpc>
            </a:pPr>
            <a:r>
              <a:rPr lang="en-US" sz="3200" spc="64">
                <a:solidFill>
                  <a:srgbClr val="FFFFFF"/>
                </a:solidFill>
                <a:latin typeface="Montserrat Ultra-Bold"/>
                <a:ea typeface="Montserrat Ultra-Bold"/>
                <a:cs typeface="Montserrat Ultra-Bold"/>
                <a:sym typeface="Montserrat Ultra-Bold"/>
              </a:rPr>
              <a:t>Pembayaran Berdasarkan Jenis Kelamin</a:t>
            </a:r>
          </a:p>
        </p:txBody>
      </p:sp>
      <p:sp>
        <p:nvSpPr>
          <p:cNvPr name="TextBox 10" id="10"/>
          <p:cNvSpPr txBox="true"/>
          <p:nvPr/>
        </p:nvSpPr>
        <p:spPr>
          <a:xfrm rot="0">
            <a:off x="5330118" y="5118414"/>
            <a:ext cx="7971186" cy="772399"/>
          </a:xfrm>
          <a:prstGeom prst="rect">
            <a:avLst/>
          </a:prstGeom>
        </p:spPr>
        <p:txBody>
          <a:bodyPr anchor="t" rtlCol="false" tIns="0" lIns="0" bIns="0" rIns="0">
            <a:spAutoFit/>
          </a:bodyPr>
          <a:lstStyle/>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Peremp</a:t>
            </a:r>
            <a:r>
              <a:rPr lang="en-US" sz="2358" spc="47">
                <a:solidFill>
                  <a:srgbClr val="FFFFFF"/>
                </a:solidFill>
                <a:latin typeface="Montserrat"/>
                <a:ea typeface="Montserrat"/>
                <a:cs typeface="Montserrat"/>
                <a:sym typeface="Montserrat"/>
              </a:rPr>
              <a:t>uan: Rata-rata pembayaran 1837.31.</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Laki-laki: Rata-rata pembayaran 1903.74.</a:t>
            </a:r>
          </a:p>
        </p:txBody>
      </p:sp>
      <p:sp>
        <p:nvSpPr>
          <p:cNvPr name="TextBox 11" id="11"/>
          <p:cNvSpPr txBox="true"/>
          <p:nvPr/>
        </p:nvSpPr>
        <p:spPr>
          <a:xfrm rot="0">
            <a:off x="3160564" y="6682414"/>
            <a:ext cx="11966872" cy="511810"/>
          </a:xfrm>
          <a:prstGeom prst="rect">
            <a:avLst/>
          </a:prstGeom>
        </p:spPr>
        <p:txBody>
          <a:bodyPr anchor="t" rtlCol="false" tIns="0" lIns="0" bIns="0" rIns="0">
            <a:spAutoFit/>
          </a:bodyPr>
          <a:lstStyle/>
          <a:p>
            <a:pPr algn="ctr">
              <a:lnSpc>
                <a:spcPts val="4160"/>
              </a:lnSpc>
            </a:pPr>
            <a:r>
              <a:rPr lang="en-US" sz="3200" spc="64">
                <a:solidFill>
                  <a:srgbClr val="FFFFFF"/>
                </a:solidFill>
                <a:latin typeface="Montserrat Ultra-Bold"/>
                <a:ea typeface="Montserrat Ultra-Bold"/>
                <a:cs typeface="Montserrat Ultra-Bold"/>
                <a:sym typeface="Montserrat Ultra-Bold"/>
              </a:rPr>
              <a:t>Pembayaran Berdasarkan Bank Penerbit Kartu</a:t>
            </a:r>
          </a:p>
        </p:txBody>
      </p:sp>
      <p:sp>
        <p:nvSpPr>
          <p:cNvPr name="TextBox 12" id="12"/>
          <p:cNvSpPr txBox="true"/>
          <p:nvPr/>
        </p:nvSpPr>
        <p:spPr>
          <a:xfrm rot="0">
            <a:off x="5340057" y="7432349"/>
            <a:ext cx="7971186" cy="772399"/>
          </a:xfrm>
          <a:prstGeom prst="rect">
            <a:avLst/>
          </a:prstGeom>
        </p:spPr>
        <p:txBody>
          <a:bodyPr anchor="t" rtlCol="false" tIns="0" lIns="0" bIns="0" rIns="0">
            <a:spAutoFit/>
          </a:bodyPr>
          <a:lstStyle/>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Tertinggi: Kartu Flazz dan BRIZZI.</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Terendah: Kartu Online.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KESIMPULAN</a:t>
            </a:r>
          </a:p>
        </p:txBody>
      </p:sp>
      <p:grpSp>
        <p:nvGrpSpPr>
          <p:cNvPr name="Group 7" id="7"/>
          <p:cNvGrpSpPr/>
          <p:nvPr/>
        </p:nvGrpSpPr>
        <p:grpSpPr>
          <a:xfrm rot="0">
            <a:off x="2896683" y="3599167"/>
            <a:ext cx="12857934" cy="5659133"/>
            <a:chOff x="0" y="0"/>
            <a:chExt cx="1500474" cy="660400"/>
          </a:xfrm>
        </p:grpSpPr>
        <p:sp>
          <p:nvSpPr>
            <p:cNvPr name="Freeform 8" id="8"/>
            <p:cNvSpPr/>
            <p:nvPr/>
          </p:nvSpPr>
          <p:spPr>
            <a:xfrm flipH="false" flipV="false" rot="0">
              <a:off x="0" y="0"/>
              <a:ext cx="1500474" cy="660400"/>
            </a:xfrm>
            <a:custGeom>
              <a:avLst/>
              <a:gdLst/>
              <a:ahLst/>
              <a:cxnLst/>
              <a:rect r="r" b="b" t="t" l="l"/>
              <a:pathLst>
                <a:path h="660400" w="1500474">
                  <a:moveTo>
                    <a:pt x="1376013" y="660400"/>
                  </a:moveTo>
                  <a:lnTo>
                    <a:pt x="124460" y="660400"/>
                  </a:lnTo>
                  <a:cubicBezTo>
                    <a:pt x="55880" y="660400"/>
                    <a:pt x="0" y="604520"/>
                    <a:pt x="0" y="535940"/>
                  </a:cubicBezTo>
                  <a:lnTo>
                    <a:pt x="0" y="124460"/>
                  </a:lnTo>
                  <a:cubicBezTo>
                    <a:pt x="0" y="55880"/>
                    <a:pt x="55880" y="0"/>
                    <a:pt x="124460" y="0"/>
                  </a:cubicBezTo>
                  <a:lnTo>
                    <a:pt x="1376014" y="0"/>
                  </a:lnTo>
                  <a:cubicBezTo>
                    <a:pt x="1444594" y="0"/>
                    <a:pt x="1500474" y="55880"/>
                    <a:pt x="1500474" y="124460"/>
                  </a:cubicBezTo>
                  <a:lnTo>
                    <a:pt x="1500474" y="535940"/>
                  </a:lnTo>
                  <a:cubicBezTo>
                    <a:pt x="1500474" y="604520"/>
                    <a:pt x="1444594" y="660400"/>
                    <a:pt x="1376014" y="660400"/>
                  </a:cubicBezTo>
                  <a:close/>
                </a:path>
              </a:pathLst>
            </a:custGeom>
            <a:solidFill>
              <a:srgbClr val="263F6B"/>
            </a:solidFill>
          </p:spPr>
        </p:sp>
      </p:grpSp>
      <p:sp>
        <p:nvSpPr>
          <p:cNvPr name="TextBox 9" id="9"/>
          <p:cNvSpPr txBox="true"/>
          <p:nvPr/>
        </p:nvSpPr>
        <p:spPr>
          <a:xfrm rot="0">
            <a:off x="3342214" y="4873308"/>
            <a:ext cx="11966872" cy="511810"/>
          </a:xfrm>
          <a:prstGeom prst="rect">
            <a:avLst/>
          </a:prstGeom>
        </p:spPr>
        <p:txBody>
          <a:bodyPr anchor="t" rtlCol="false" tIns="0" lIns="0" bIns="0" rIns="0">
            <a:spAutoFit/>
          </a:bodyPr>
          <a:lstStyle/>
          <a:p>
            <a:pPr algn="ctr">
              <a:lnSpc>
                <a:spcPts val="4160"/>
              </a:lnSpc>
            </a:pPr>
            <a:r>
              <a:rPr lang="en-US" sz="3200" spc="64">
                <a:solidFill>
                  <a:srgbClr val="FFFFFF"/>
                </a:solidFill>
                <a:latin typeface="Montserrat Ultra-Bold"/>
                <a:ea typeface="Montserrat Ultra-Bold"/>
                <a:cs typeface="Montserrat Ultra-Bold"/>
                <a:sym typeface="Montserrat Ultra-Bold"/>
              </a:rPr>
              <a:t>Pembayaran Berdasarkan Kelompok Usia</a:t>
            </a:r>
          </a:p>
        </p:txBody>
      </p:sp>
      <p:sp>
        <p:nvSpPr>
          <p:cNvPr name="TextBox 10" id="10"/>
          <p:cNvSpPr txBox="true"/>
          <p:nvPr/>
        </p:nvSpPr>
        <p:spPr>
          <a:xfrm rot="0">
            <a:off x="5340057" y="6072611"/>
            <a:ext cx="7971186" cy="1933065"/>
          </a:xfrm>
          <a:prstGeom prst="rect">
            <a:avLst/>
          </a:prstGeom>
        </p:spPr>
        <p:txBody>
          <a:bodyPr anchor="t" rtlCol="false" tIns="0" lIns="0" bIns="0" rIns="0">
            <a:spAutoFit/>
          </a:bodyPr>
          <a:lstStyle/>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Usia 0-30: Pembayaran tinggi.</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Usia 31-60: Pembayaran menurun.</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Usia 61-80: Pembayaran meningkat.</a:t>
            </a:r>
          </a:p>
          <a:p>
            <a:pPr algn="l" marL="509195" indent="-254598" lvl="1">
              <a:lnSpc>
                <a:spcPts val="3066"/>
              </a:lnSpc>
              <a:buFont typeface="Arial"/>
              <a:buChar char="•"/>
            </a:pPr>
            <a:r>
              <a:rPr lang="en-US" sz="2358" spc="47">
                <a:solidFill>
                  <a:srgbClr val="FFFFFF"/>
                </a:solidFill>
                <a:latin typeface="Montserrat"/>
                <a:ea typeface="Montserrat"/>
                <a:cs typeface="Montserrat"/>
                <a:sym typeface="Montserrat"/>
              </a:rPr>
              <a:t>Usia 81-100: Data tidak tersedia.</a:t>
            </a:r>
          </a:p>
          <a:p>
            <a:pPr algn="l">
              <a:lnSpc>
                <a:spcPts val="3066"/>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10087">
            <a:off x="1028665" y="6130773"/>
            <a:ext cx="16230670" cy="0"/>
          </a:xfrm>
          <a:prstGeom prst="line">
            <a:avLst/>
          </a:prstGeom>
          <a:ln cap="rnd" w="95250">
            <a:solidFill>
              <a:srgbClr val="000000"/>
            </a:solidFill>
            <a:prstDash val="solid"/>
            <a:headEnd type="none" len="sm" w="sm"/>
            <a:tailEnd type="none" len="sm" w="sm"/>
          </a:ln>
        </p:spPr>
      </p:sp>
      <p:grpSp>
        <p:nvGrpSpPr>
          <p:cNvPr name="Group 4" id="4"/>
          <p:cNvGrpSpPr/>
          <p:nvPr/>
        </p:nvGrpSpPr>
        <p:grpSpPr>
          <a:xfrm rot="0">
            <a:off x="2726348" y="5922707"/>
            <a:ext cx="511382" cy="51138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6" id="6"/>
          <p:cNvGrpSpPr/>
          <p:nvPr/>
        </p:nvGrpSpPr>
        <p:grpSpPr>
          <a:xfrm rot="0">
            <a:off x="925484" y="6809379"/>
            <a:ext cx="4113110" cy="2903329"/>
            <a:chOff x="0" y="0"/>
            <a:chExt cx="1500474" cy="1059142"/>
          </a:xfrm>
        </p:grpSpPr>
        <p:sp>
          <p:nvSpPr>
            <p:cNvPr name="Freeform 7" id="7"/>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name="Group 8" id="8"/>
          <p:cNvGrpSpPr/>
          <p:nvPr/>
        </p:nvGrpSpPr>
        <p:grpSpPr>
          <a:xfrm rot="0">
            <a:off x="3866749" y="2702647"/>
            <a:ext cx="10414786" cy="2903329"/>
            <a:chOff x="0" y="0"/>
            <a:chExt cx="3799342" cy="1059142"/>
          </a:xfrm>
        </p:grpSpPr>
        <p:sp>
          <p:nvSpPr>
            <p:cNvPr name="Freeform 9" id="9"/>
            <p:cNvSpPr/>
            <p:nvPr/>
          </p:nvSpPr>
          <p:spPr>
            <a:xfrm flipH="false" flipV="false" rot="0">
              <a:off x="0" y="0"/>
              <a:ext cx="3799342" cy="1059143"/>
            </a:xfrm>
            <a:custGeom>
              <a:avLst/>
              <a:gdLst/>
              <a:ahLst/>
              <a:cxnLst/>
              <a:rect r="r" b="b" t="t" l="l"/>
              <a:pathLst>
                <a:path h="1059143" w="3799342">
                  <a:moveTo>
                    <a:pt x="3674882" y="1059142"/>
                  </a:moveTo>
                  <a:lnTo>
                    <a:pt x="124460" y="1059142"/>
                  </a:lnTo>
                  <a:cubicBezTo>
                    <a:pt x="55880" y="1059142"/>
                    <a:pt x="0" y="1003262"/>
                    <a:pt x="0" y="934682"/>
                  </a:cubicBezTo>
                  <a:lnTo>
                    <a:pt x="0" y="124460"/>
                  </a:lnTo>
                  <a:cubicBezTo>
                    <a:pt x="0" y="55880"/>
                    <a:pt x="55880" y="0"/>
                    <a:pt x="124460" y="0"/>
                  </a:cubicBezTo>
                  <a:lnTo>
                    <a:pt x="3674882" y="0"/>
                  </a:lnTo>
                  <a:cubicBezTo>
                    <a:pt x="3743462" y="0"/>
                    <a:pt x="3799342" y="55880"/>
                    <a:pt x="3799342" y="124460"/>
                  </a:cubicBezTo>
                  <a:lnTo>
                    <a:pt x="3799342" y="934682"/>
                  </a:lnTo>
                  <a:cubicBezTo>
                    <a:pt x="3799342" y="1003262"/>
                    <a:pt x="3743462" y="1059143"/>
                    <a:pt x="3674882" y="1059143"/>
                  </a:cubicBezTo>
                  <a:close/>
                </a:path>
              </a:pathLst>
            </a:custGeom>
            <a:solidFill>
              <a:srgbClr val="263F6B"/>
            </a:solidFill>
          </p:spPr>
        </p:sp>
      </p:grpSp>
      <p:grpSp>
        <p:nvGrpSpPr>
          <p:cNvPr name="Group 10" id="10"/>
          <p:cNvGrpSpPr/>
          <p:nvPr/>
        </p:nvGrpSpPr>
        <p:grpSpPr>
          <a:xfrm rot="0">
            <a:off x="8888309" y="5922707"/>
            <a:ext cx="511382" cy="51138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12" id="12"/>
          <p:cNvGrpSpPr/>
          <p:nvPr/>
        </p:nvGrpSpPr>
        <p:grpSpPr>
          <a:xfrm rot="0">
            <a:off x="15050270" y="5922707"/>
            <a:ext cx="511382" cy="51138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sp>
        <p:nvSpPr>
          <p:cNvPr name="Freeform 14" id="14"/>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REKOMENDASI BISNIS</a:t>
            </a:r>
          </a:p>
        </p:txBody>
      </p:sp>
      <p:sp>
        <p:nvSpPr>
          <p:cNvPr name="TextBox 18" id="18"/>
          <p:cNvSpPr txBox="true"/>
          <p:nvPr/>
        </p:nvSpPr>
        <p:spPr>
          <a:xfrm rot="0">
            <a:off x="1361478" y="7026275"/>
            <a:ext cx="3241123"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Usia Muda (0-30)</a:t>
            </a:r>
          </a:p>
        </p:txBody>
      </p:sp>
      <p:sp>
        <p:nvSpPr>
          <p:cNvPr name="TextBox 19" id="19"/>
          <p:cNvSpPr txBox="true"/>
          <p:nvPr/>
        </p:nvSpPr>
        <p:spPr>
          <a:xfrm rot="0">
            <a:off x="845010" y="7813675"/>
            <a:ext cx="4193584" cy="1706880"/>
          </a:xfrm>
          <a:prstGeom prst="rect">
            <a:avLst/>
          </a:prstGeom>
        </p:spPr>
        <p:txBody>
          <a:bodyPr anchor="t" rtlCol="false" tIns="0" lIns="0" bIns="0" rIns="0">
            <a:spAutoFit/>
          </a:bodyPr>
          <a:lstStyle/>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Diskon khusus pada jam sibuk.</a:t>
            </a:r>
          </a:p>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Program loyalitas menarik.</a:t>
            </a:r>
          </a:p>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Kolaborasi dengan institusi pendidikan.</a:t>
            </a:r>
          </a:p>
        </p:txBody>
      </p:sp>
      <p:sp>
        <p:nvSpPr>
          <p:cNvPr name="TextBox 20" id="20"/>
          <p:cNvSpPr txBox="true"/>
          <p:nvPr/>
        </p:nvSpPr>
        <p:spPr>
          <a:xfrm rot="0">
            <a:off x="6093991" y="3768809"/>
            <a:ext cx="5960303" cy="732906"/>
          </a:xfrm>
          <a:prstGeom prst="rect">
            <a:avLst/>
          </a:prstGeom>
        </p:spPr>
        <p:txBody>
          <a:bodyPr anchor="t" rtlCol="false" tIns="0" lIns="0" bIns="0" rIns="0">
            <a:spAutoFit/>
          </a:bodyPr>
          <a:lstStyle/>
          <a:p>
            <a:pPr algn="ctr">
              <a:lnSpc>
                <a:spcPts val="5976"/>
              </a:lnSpc>
            </a:pPr>
            <a:r>
              <a:rPr lang="en-US" sz="4597" spc="91">
                <a:solidFill>
                  <a:srgbClr val="FFFFFF"/>
                </a:solidFill>
                <a:latin typeface="Montserrat Ultra-Bold"/>
                <a:ea typeface="Montserrat Ultra-Bold"/>
                <a:cs typeface="Montserrat Ultra-Bold"/>
                <a:sym typeface="Montserrat Ultra-Bold"/>
              </a:rPr>
              <a:t>Strategi Promosi</a:t>
            </a:r>
          </a:p>
        </p:txBody>
      </p:sp>
      <p:grpSp>
        <p:nvGrpSpPr>
          <p:cNvPr name="Group 21" id="21"/>
          <p:cNvGrpSpPr/>
          <p:nvPr/>
        </p:nvGrpSpPr>
        <p:grpSpPr>
          <a:xfrm rot="0">
            <a:off x="7057825" y="6809379"/>
            <a:ext cx="4113110" cy="2903329"/>
            <a:chOff x="0" y="0"/>
            <a:chExt cx="1500474" cy="1059142"/>
          </a:xfrm>
        </p:grpSpPr>
        <p:sp>
          <p:nvSpPr>
            <p:cNvPr name="Freeform 22" id="22"/>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name="TextBox 23" id="23"/>
          <p:cNvSpPr txBox="true"/>
          <p:nvPr/>
        </p:nvSpPr>
        <p:spPr>
          <a:xfrm rot="0">
            <a:off x="7304488" y="7026275"/>
            <a:ext cx="3539309"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Usia Dewasa (31-60)</a:t>
            </a:r>
          </a:p>
        </p:txBody>
      </p:sp>
      <p:sp>
        <p:nvSpPr>
          <p:cNvPr name="TextBox 24" id="24"/>
          <p:cNvSpPr txBox="true"/>
          <p:nvPr/>
        </p:nvSpPr>
        <p:spPr>
          <a:xfrm rot="0">
            <a:off x="6977350" y="7566025"/>
            <a:ext cx="4193584" cy="2049780"/>
          </a:xfrm>
          <a:prstGeom prst="rect">
            <a:avLst/>
          </a:prstGeom>
        </p:spPr>
        <p:txBody>
          <a:bodyPr anchor="t" rtlCol="false" tIns="0" lIns="0" bIns="0" rIns="0">
            <a:spAutoFit/>
          </a:bodyPr>
          <a:lstStyle/>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Paket berlangganan hemat.</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Program loyalitas jangka panjang.</a:t>
            </a:r>
          </a:p>
          <a:p>
            <a:pPr algn="l" marL="453390" indent="-226695" lvl="1">
              <a:lnSpc>
                <a:spcPts val="2730"/>
              </a:lnSpc>
              <a:buFont typeface="Arial"/>
              <a:buChar char="•"/>
            </a:pPr>
            <a:r>
              <a:rPr lang="en-US" sz="2100" spc="42">
                <a:solidFill>
                  <a:srgbClr val="FFFFFF"/>
                </a:solidFill>
                <a:latin typeface="Montserrat"/>
                <a:ea typeface="Montserrat"/>
                <a:cs typeface="Montserrat"/>
                <a:sym typeface="Montserrat"/>
              </a:rPr>
              <a:t>Survei untuk memahami kebutuhan pengguna.</a:t>
            </a:r>
          </a:p>
        </p:txBody>
      </p:sp>
      <p:grpSp>
        <p:nvGrpSpPr>
          <p:cNvPr name="Group 25" id="25"/>
          <p:cNvGrpSpPr/>
          <p:nvPr/>
        </p:nvGrpSpPr>
        <p:grpSpPr>
          <a:xfrm rot="0">
            <a:off x="13289643" y="6809379"/>
            <a:ext cx="4113110" cy="2903329"/>
            <a:chOff x="0" y="0"/>
            <a:chExt cx="1500474" cy="1059142"/>
          </a:xfrm>
        </p:grpSpPr>
        <p:sp>
          <p:nvSpPr>
            <p:cNvPr name="Freeform 26" id="26"/>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name="TextBox 27" id="27"/>
          <p:cNvSpPr txBox="true"/>
          <p:nvPr/>
        </p:nvSpPr>
        <p:spPr>
          <a:xfrm rot="0">
            <a:off x="13536306" y="7026275"/>
            <a:ext cx="3539309"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Usia Lanjut (61-80)</a:t>
            </a:r>
          </a:p>
        </p:txBody>
      </p:sp>
      <p:sp>
        <p:nvSpPr>
          <p:cNvPr name="TextBox 28" id="28"/>
          <p:cNvSpPr txBox="true"/>
          <p:nvPr/>
        </p:nvSpPr>
        <p:spPr>
          <a:xfrm rot="0">
            <a:off x="13209169" y="7566025"/>
            <a:ext cx="4193584" cy="1936750"/>
          </a:xfrm>
          <a:prstGeom prst="rect">
            <a:avLst/>
          </a:prstGeom>
        </p:spPr>
        <p:txBody>
          <a:bodyPr anchor="t" rtlCol="false" tIns="0" lIns="0" bIns="0" rIns="0">
            <a:spAutoFit/>
          </a:bodyPr>
          <a:lstStyle/>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Layanan khusus seperti jalur prioritas.</a:t>
            </a:r>
          </a:p>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Promosi khusus bagi lansia.</a:t>
            </a:r>
          </a:p>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Program sosialisasi mengenai penggunaan transportasi</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10087">
            <a:off x="1028665" y="6130773"/>
            <a:ext cx="16230670" cy="0"/>
          </a:xfrm>
          <a:prstGeom prst="line">
            <a:avLst/>
          </a:prstGeom>
          <a:ln cap="rnd" w="95250">
            <a:solidFill>
              <a:srgbClr val="000000"/>
            </a:solidFill>
            <a:prstDash val="solid"/>
            <a:headEnd type="none" len="sm" w="sm"/>
            <a:tailEnd type="none" len="sm" w="sm"/>
          </a:ln>
        </p:spPr>
      </p:sp>
      <p:grpSp>
        <p:nvGrpSpPr>
          <p:cNvPr name="Group 4" id="4"/>
          <p:cNvGrpSpPr/>
          <p:nvPr/>
        </p:nvGrpSpPr>
        <p:grpSpPr>
          <a:xfrm rot="0">
            <a:off x="5838300" y="5951987"/>
            <a:ext cx="511382" cy="51138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6" id="6"/>
          <p:cNvGrpSpPr/>
          <p:nvPr/>
        </p:nvGrpSpPr>
        <p:grpSpPr>
          <a:xfrm rot="0">
            <a:off x="4077673" y="6968193"/>
            <a:ext cx="4113110" cy="2903329"/>
            <a:chOff x="0" y="0"/>
            <a:chExt cx="1500474" cy="1059142"/>
          </a:xfrm>
        </p:grpSpPr>
        <p:sp>
          <p:nvSpPr>
            <p:cNvPr name="Freeform 7" id="7"/>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name="Group 8" id="8"/>
          <p:cNvGrpSpPr/>
          <p:nvPr/>
        </p:nvGrpSpPr>
        <p:grpSpPr>
          <a:xfrm rot="0">
            <a:off x="3866749" y="2702647"/>
            <a:ext cx="10414786" cy="2903329"/>
            <a:chOff x="0" y="0"/>
            <a:chExt cx="3799342" cy="1059142"/>
          </a:xfrm>
        </p:grpSpPr>
        <p:sp>
          <p:nvSpPr>
            <p:cNvPr name="Freeform 9" id="9"/>
            <p:cNvSpPr/>
            <p:nvPr/>
          </p:nvSpPr>
          <p:spPr>
            <a:xfrm flipH="false" flipV="false" rot="0">
              <a:off x="0" y="0"/>
              <a:ext cx="3799342" cy="1059143"/>
            </a:xfrm>
            <a:custGeom>
              <a:avLst/>
              <a:gdLst/>
              <a:ahLst/>
              <a:cxnLst/>
              <a:rect r="r" b="b" t="t" l="l"/>
              <a:pathLst>
                <a:path h="1059143" w="3799342">
                  <a:moveTo>
                    <a:pt x="3674882" y="1059142"/>
                  </a:moveTo>
                  <a:lnTo>
                    <a:pt x="124460" y="1059142"/>
                  </a:lnTo>
                  <a:cubicBezTo>
                    <a:pt x="55880" y="1059142"/>
                    <a:pt x="0" y="1003262"/>
                    <a:pt x="0" y="934682"/>
                  </a:cubicBezTo>
                  <a:lnTo>
                    <a:pt x="0" y="124460"/>
                  </a:lnTo>
                  <a:cubicBezTo>
                    <a:pt x="0" y="55880"/>
                    <a:pt x="55880" y="0"/>
                    <a:pt x="124460" y="0"/>
                  </a:cubicBezTo>
                  <a:lnTo>
                    <a:pt x="3674882" y="0"/>
                  </a:lnTo>
                  <a:cubicBezTo>
                    <a:pt x="3743462" y="0"/>
                    <a:pt x="3799342" y="55880"/>
                    <a:pt x="3799342" y="124460"/>
                  </a:cubicBezTo>
                  <a:lnTo>
                    <a:pt x="3799342" y="934682"/>
                  </a:lnTo>
                  <a:cubicBezTo>
                    <a:pt x="3799342" y="1003262"/>
                    <a:pt x="3743462" y="1059143"/>
                    <a:pt x="3674882" y="1059143"/>
                  </a:cubicBezTo>
                  <a:close/>
                </a:path>
              </a:pathLst>
            </a:custGeom>
            <a:solidFill>
              <a:srgbClr val="263F6B"/>
            </a:solidFill>
          </p:spPr>
        </p:sp>
      </p:grpSp>
      <p:grpSp>
        <p:nvGrpSpPr>
          <p:cNvPr name="Group 10" id="10"/>
          <p:cNvGrpSpPr/>
          <p:nvPr/>
        </p:nvGrpSpPr>
        <p:grpSpPr>
          <a:xfrm rot="0">
            <a:off x="11798603" y="5951987"/>
            <a:ext cx="511382" cy="51138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sp>
        <p:nvSpPr>
          <p:cNvPr name="Freeform 12" id="12"/>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REKOMENDASI BISNIS</a:t>
            </a:r>
          </a:p>
        </p:txBody>
      </p:sp>
      <p:sp>
        <p:nvSpPr>
          <p:cNvPr name="TextBox 16" id="16"/>
          <p:cNvSpPr txBox="true"/>
          <p:nvPr/>
        </p:nvSpPr>
        <p:spPr>
          <a:xfrm rot="0">
            <a:off x="4513667" y="7185090"/>
            <a:ext cx="3241123"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Usia Muda</a:t>
            </a:r>
          </a:p>
        </p:txBody>
      </p:sp>
      <p:sp>
        <p:nvSpPr>
          <p:cNvPr name="TextBox 17" id="17"/>
          <p:cNvSpPr txBox="true"/>
          <p:nvPr/>
        </p:nvSpPr>
        <p:spPr>
          <a:xfrm rot="0">
            <a:off x="3997199" y="7972489"/>
            <a:ext cx="4193584" cy="1363980"/>
          </a:xfrm>
          <a:prstGeom prst="rect">
            <a:avLst/>
          </a:prstGeom>
        </p:spPr>
        <p:txBody>
          <a:bodyPr anchor="t" rtlCol="false" tIns="0" lIns="0" bIns="0" rIns="0">
            <a:spAutoFit/>
          </a:bodyPr>
          <a:lstStyle/>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Aplikasi dengan fitur digital menarik.</a:t>
            </a:r>
          </a:p>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Fasilitas hiburan seperti Wi-Fi gratis.</a:t>
            </a:r>
          </a:p>
        </p:txBody>
      </p:sp>
      <p:sp>
        <p:nvSpPr>
          <p:cNvPr name="TextBox 18" id="18"/>
          <p:cNvSpPr txBox="true"/>
          <p:nvPr/>
        </p:nvSpPr>
        <p:spPr>
          <a:xfrm rot="0">
            <a:off x="6093991" y="3392212"/>
            <a:ext cx="5960303" cy="1486099"/>
          </a:xfrm>
          <a:prstGeom prst="rect">
            <a:avLst/>
          </a:prstGeom>
        </p:spPr>
        <p:txBody>
          <a:bodyPr anchor="t" rtlCol="false" tIns="0" lIns="0" bIns="0" rIns="0">
            <a:spAutoFit/>
          </a:bodyPr>
          <a:lstStyle/>
          <a:p>
            <a:pPr algn="ctr">
              <a:lnSpc>
                <a:spcPts val="5976"/>
              </a:lnSpc>
            </a:pPr>
            <a:r>
              <a:rPr lang="en-US" sz="4597" spc="91">
                <a:solidFill>
                  <a:srgbClr val="FFFFFF"/>
                </a:solidFill>
                <a:latin typeface="Montserrat Ultra-Bold"/>
                <a:ea typeface="Montserrat Ultra-Bold"/>
                <a:cs typeface="Montserrat Ultra-Bold"/>
                <a:sym typeface="Montserrat Ultra-Bold"/>
              </a:rPr>
              <a:t>Pengembangan Layanan</a:t>
            </a:r>
          </a:p>
        </p:txBody>
      </p:sp>
      <p:grpSp>
        <p:nvGrpSpPr>
          <p:cNvPr name="Group 19" id="19"/>
          <p:cNvGrpSpPr/>
          <p:nvPr/>
        </p:nvGrpSpPr>
        <p:grpSpPr>
          <a:xfrm rot="0">
            <a:off x="10037976" y="6968193"/>
            <a:ext cx="4113110" cy="2903329"/>
            <a:chOff x="0" y="0"/>
            <a:chExt cx="1500474" cy="1059142"/>
          </a:xfrm>
        </p:grpSpPr>
        <p:sp>
          <p:nvSpPr>
            <p:cNvPr name="Freeform 20" id="20"/>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name="TextBox 21" id="21"/>
          <p:cNvSpPr txBox="true"/>
          <p:nvPr/>
        </p:nvSpPr>
        <p:spPr>
          <a:xfrm rot="0">
            <a:off x="10284639" y="7185090"/>
            <a:ext cx="3539309"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Usia Lanjut (61-80)</a:t>
            </a:r>
          </a:p>
        </p:txBody>
      </p:sp>
      <p:sp>
        <p:nvSpPr>
          <p:cNvPr name="TextBox 22" id="22"/>
          <p:cNvSpPr txBox="true"/>
          <p:nvPr/>
        </p:nvSpPr>
        <p:spPr>
          <a:xfrm rot="0">
            <a:off x="9957501" y="7724840"/>
            <a:ext cx="4193584" cy="1936750"/>
          </a:xfrm>
          <a:prstGeom prst="rect">
            <a:avLst/>
          </a:prstGeom>
        </p:spPr>
        <p:txBody>
          <a:bodyPr anchor="t" rtlCol="false" tIns="0" lIns="0" bIns="0" rIns="0">
            <a:spAutoFit/>
          </a:bodyPr>
          <a:lstStyle/>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Program transportasi terjadwal.</a:t>
            </a:r>
          </a:p>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Fasilitas khusus seperti pegangan tambahan.</a:t>
            </a:r>
          </a:p>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Petugas bantuan di halte utama.</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10087">
            <a:off x="1028665" y="6130773"/>
            <a:ext cx="16230670" cy="0"/>
          </a:xfrm>
          <a:prstGeom prst="line">
            <a:avLst/>
          </a:prstGeom>
          <a:ln cap="rnd" w="95250">
            <a:solidFill>
              <a:srgbClr val="000000"/>
            </a:solidFill>
            <a:prstDash val="solid"/>
            <a:headEnd type="none" len="sm" w="sm"/>
            <a:tailEnd type="none" len="sm" w="sm"/>
          </a:ln>
        </p:spPr>
      </p:sp>
      <p:grpSp>
        <p:nvGrpSpPr>
          <p:cNvPr name="Group 4" id="4"/>
          <p:cNvGrpSpPr/>
          <p:nvPr/>
        </p:nvGrpSpPr>
        <p:grpSpPr>
          <a:xfrm rot="0">
            <a:off x="5838300" y="5951987"/>
            <a:ext cx="511382" cy="51138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6" id="6"/>
          <p:cNvGrpSpPr/>
          <p:nvPr/>
        </p:nvGrpSpPr>
        <p:grpSpPr>
          <a:xfrm rot="0">
            <a:off x="4077673" y="6968193"/>
            <a:ext cx="4113110" cy="2903329"/>
            <a:chOff x="0" y="0"/>
            <a:chExt cx="1500474" cy="1059142"/>
          </a:xfrm>
        </p:grpSpPr>
        <p:sp>
          <p:nvSpPr>
            <p:cNvPr name="Freeform 7" id="7"/>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name="Group 8" id="8"/>
          <p:cNvGrpSpPr/>
          <p:nvPr/>
        </p:nvGrpSpPr>
        <p:grpSpPr>
          <a:xfrm rot="0">
            <a:off x="3866749" y="2702647"/>
            <a:ext cx="10414786" cy="2903329"/>
            <a:chOff x="0" y="0"/>
            <a:chExt cx="3799342" cy="1059142"/>
          </a:xfrm>
        </p:grpSpPr>
        <p:sp>
          <p:nvSpPr>
            <p:cNvPr name="Freeform 9" id="9"/>
            <p:cNvSpPr/>
            <p:nvPr/>
          </p:nvSpPr>
          <p:spPr>
            <a:xfrm flipH="false" flipV="false" rot="0">
              <a:off x="0" y="0"/>
              <a:ext cx="3799342" cy="1059143"/>
            </a:xfrm>
            <a:custGeom>
              <a:avLst/>
              <a:gdLst/>
              <a:ahLst/>
              <a:cxnLst/>
              <a:rect r="r" b="b" t="t" l="l"/>
              <a:pathLst>
                <a:path h="1059143" w="3799342">
                  <a:moveTo>
                    <a:pt x="3674882" y="1059142"/>
                  </a:moveTo>
                  <a:lnTo>
                    <a:pt x="124460" y="1059142"/>
                  </a:lnTo>
                  <a:cubicBezTo>
                    <a:pt x="55880" y="1059142"/>
                    <a:pt x="0" y="1003262"/>
                    <a:pt x="0" y="934682"/>
                  </a:cubicBezTo>
                  <a:lnTo>
                    <a:pt x="0" y="124460"/>
                  </a:lnTo>
                  <a:cubicBezTo>
                    <a:pt x="0" y="55880"/>
                    <a:pt x="55880" y="0"/>
                    <a:pt x="124460" y="0"/>
                  </a:cubicBezTo>
                  <a:lnTo>
                    <a:pt x="3674882" y="0"/>
                  </a:lnTo>
                  <a:cubicBezTo>
                    <a:pt x="3743462" y="0"/>
                    <a:pt x="3799342" y="55880"/>
                    <a:pt x="3799342" y="124460"/>
                  </a:cubicBezTo>
                  <a:lnTo>
                    <a:pt x="3799342" y="934682"/>
                  </a:lnTo>
                  <a:cubicBezTo>
                    <a:pt x="3799342" y="1003262"/>
                    <a:pt x="3743462" y="1059143"/>
                    <a:pt x="3674882" y="1059143"/>
                  </a:cubicBezTo>
                  <a:close/>
                </a:path>
              </a:pathLst>
            </a:custGeom>
            <a:solidFill>
              <a:srgbClr val="263F6B"/>
            </a:solidFill>
          </p:spPr>
        </p:sp>
      </p:grpSp>
      <p:grpSp>
        <p:nvGrpSpPr>
          <p:cNvPr name="Group 10" id="10"/>
          <p:cNvGrpSpPr/>
          <p:nvPr/>
        </p:nvGrpSpPr>
        <p:grpSpPr>
          <a:xfrm rot="0">
            <a:off x="11798603" y="5951987"/>
            <a:ext cx="511382" cy="51138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sp>
        <p:nvSpPr>
          <p:cNvPr name="Freeform 12" id="12"/>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REKOMENDASI BISNIS</a:t>
            </a:r>
          </a:p>
        </p:txBody>
      </p:sp>
      <p:sp>
        <p:nvSpPr>
          <p:cNvPr name="TextBox 16" id="16"/>
          <p:cNvSpPr txBox="true"/>
          <p:nvPr/>
        </p:nvSpPr>
        <p:spPr>
          <a:xfrm rot="0">
            <a:off x="4513667" y="7185090"/>
            <a:ext cx="3241123"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Perempuan</a:t>
            </a:r>
          </a:p>
        </p:txBody>
      </p:sp>
      <p:sp>
        <p:nvSpPr>
          <p:cNvPr name="TextBox 17" id="17"/>
          <p:cNvSpPr txBox="true"/>
          <p:nvPr/>
        </p:nvSpPr>
        <p:spPr>
          <a:xfrm rot="0">
            <a:off x="3997199" y="7972489"/>
            <a:ext cx="4193584" cy="1363980"/>
          </a:xfrm>
          <a:prstGeom prst="rect">
            <a:avLst/>
          </a:prstGeom>
        </p:spPr>
        <p:txBody>
          <a:bodyPr anchor="t" rtlCol="false" tIns="0" lIns="0" bIns="0" rIns="0">
            <a:spAutoFit/>
          </a:bodyPr>
          <a:lstStyle/>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Diskon khusus dan cashback.</a:t>
            </a:r>
          </a:p>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Promosi pada hari-hari khusus.</a:t>
            </a:r>
          </a:p>
        </p:txBody>
      </p:sp>
      <p:sp>
        <p:nvSpPr>
          <p:cNvPr name="TextBox 18" id="18"/>
          <p:cNvSpPr txBox="true"/>
          <p:nvPr/>
        </p:nvSpPr>
        <p:spPr>
          <a:xfrm rot="0">
            <a:off x="6163849" y="3768809"/>
            <a:ext cx="5960303" cy="732906"/>
          </a:xfrm>
          <a:prstGeom prst="rect">
            <a:avLst/>
          </a:prstGeom>
        </p:spPr>
        <p:txBody>
          <a:bodyPr anchor="t" rtlCol="false" tIns="0" lIns="0" bIns="0" rIns="0">
            <a:spAutoFit/>
          </a:bodyPr>
          <a:lstStyle/>
          <a:p>
            <a:pPr algn="ctr">
              <a:lnSpc>
                <a:spcPts val="5976"/>
              </a:lnSpc>
            </a:pPr>
            <a:r>
              <a:rPr lang="en-US" sz="4597" spc="91">
                <a:solidFill>
                  <a:srgbClr val="FFFFFF"/>
                </a:solidFill>
                <a:latin typeface="Montserrat Ultra-Bold"/>
                <a:ea typeface="Montserrat Ultra-Bold"/>
                <a:cs typeface="Montserrat Ultra-Bold"/>
                <a:sym typeface="Montserrat Ultra-Bold"/>
              </a:rPr>
              <a:t>Jenis Kelamin</a:t>
            </a:r>
          </a:p>
        </p:txBody>
      </p:sp>
      <p:grpSp>
        <p:nvGrpSpPr>
          <p:cNvPr name="Group 19" id="19"/>
          <p:cNvGrpSpPr/>
          <p:nvPr/>
        </p:nvGrpSpPr>
        <p:grpSpPr>
          <a:xfrm rot="0">
            <a:off x="10037976" y="6968193"/>
            <a:ext cx="4113110" cy="2903329"/>
            <a:chOff x="0" y="0"/>
            <a:chExt cx="1500474" cy="1059142"/>
          </a:xfrm>
        </p:grpSpPr>
        <p:sp>
          <p:nvSpPr>
            <p:cNvPr name="Freeform 20" id="20"/>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name="TextBox 21" id="21"/>
          <p:cNvSpPr txBox="true"/>
          <p:nvPr/>
        </p:nvSpPr>
        <p:spPr>
          <a:xfrm rot="0">
            <a:off x="10284639" y="7185090"/>
            <a:ext cx="3539309"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Laki-laki</a:t>
            </a:r>
          </a:p>
        </p:txBody>
      </p:sp>
      <p:sp>
        <p:nvSpPr>
          <p:cNvPr name="TextBox 22" id="22"/>
          <p:cNvSpPr txBox="true"/>
          <p:nvPr/>
        </p:nvSpPr>
        <p:spPr>
          <a:xfrm rot="0">
            <a:off x="9957501" y="8089658"/>
            <a:ext cx="4193584" cy="641350"/>
          </a:xfrm>
          <a:prstGeom prst="rect">
            <a:avLst/>
          </a:prstGeom>
        </p:spPr>
        <p:txBody>
          <a:bodyPr anchor="t" rtlCol="false" tIns="0" lIns="0" bIns="0" rIns="0">
            <a:spAutoFit/>
          </a:bodyPr>
          <a:lstStyle/>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Paket bundling untuk produk teknologi.</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10087">
            <a:off x="1028665" y="6130773"/>
            <a:ext cx="16230670" cy="0"/>
          </a:xfrm>
          <a:prstGeom prst="line">
            <a:avLst/>
          </a:prstGeom>
          <a:ln cap="rnd" w="95250">
            <a:solidFill>
              <a:srgbClr val="000000"/>
            </a:solidFill>
            <a:prstDash val="solid"/>
            <a:headEnd type="none" len="sm" w="sm"/>
            <a:tailEnd type="none" len="sm" w="sm"/>
          </a:ln>
        </p:spPr>
      </p:sp>
      <p:grpSp>
        <p:nvGrpSpPr>
          <p:cNvPr name="Group 4" id="4"/>
          <p:cNvGrpSpPr/>
          <p:nvPr/>
        </p:nvGrpSpPr>
        <p:grpSpPr>
          <a:xfrm rot="0">
            <a:off x="5838300" y="5951987"/>
            <a:ext cx="511382" cy="51138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6" id="6"/>
          <p:cNvGrpSpPr/>
          <p:nvPr/>
        </p:nvGrpSpPr>
        <p:grpSpPr>
          <a:xfrm rot="0">
            <a:off x="4077673" y="6968193"/>
            <a:ext cx="4113110" cy="2903329"/>
            <a:chOff x="0" y="0"/>
            <a:chExt cx="1500474" cy="1059142"/>
          </a:xfrm>
        </p:grpSpPr>
        <p:sp>
          <p:nvSpPr>
            <p:cNvPr name="Freeform 7" id="7"/>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name="Group 8" id="8"/>
          <p:cNvGrpSpPr/>
          <p:nvPr/>
        </p:nvGrpSpPr>
        <p:grpSpPr>
          <a:xfrm rot="0">
            <a:off x="3866749" y="2702647"/>
            <a:ext cx="10414786" cy="2903329"/>
            <a:chOff x="0" y="0"/>
            <a:chExt cx="3799342" cy="1059142"/>
          </a:xfrm>
        </p:grpSpPr>
        <p:sp>
          <p:nvSpPr>
            <p:cNvPr name="Freeform 9" id="9"/>
            <p:cNvSpPr/>
            <p:nvPr/>
          </p:nvSpPr>
          <p:spPr>
            <a:xfrm flipH="false" flipV="false" rot="0">
              <a:off x="0" y="0"/>
              <a:ext cx="3799342" cy="1059143"/>
            </a:xfrm>
            <a:custGeom>
              <a:avLst/>
              <a:gdLst/>
              <a:ahLst/>
              <a:cxnLst/>
              <a:rect r="r" b="b" t="t" l="l"/>
              <a:pathLst>
                <a:path h="1059143" w="3799342">
                  <a:moveTo>
                    <a:pt x="3674882" y="1059142"/>
                  </a:moveTo>
                  <a:lnTo>
                    <a:pt x="124460" y="1059142"/>
                  </a:lnTo>
                  <a:cubicBezTo>
                    <a:pt x="55880" y="1059142"/>
                    <a:pt x="0" y="1003262"/>
                    <a:pt x="0" y="934682"/>
                  </a:cubicBezTo>
                  <a:lnTo>
                    <a:pt x="0" y="124460"/>
                  </a:lnTo>
                  <a:cubicBezTo>
                    <a:pt x="0" y="55880"/>
                    <a:pt x="55880" y="0"/>
                    <a:pt x="124460" y="0"/>
                  </a:cubicBezTo>
                  <a:lnTo>
                    <a:pt x="3674882" y="0"/>
                  </a:lnTo>
                  <a:cubicBezTo>
                    <a:pt x="3743462" y="0"/>
                    <a:pt x="3799342" y="55880"/>
                    <a:pt x="3799342" y="124460"/>
                  </a:cubicBezTo>
                  <a:lnTo>
                    <a:pt x="3799342" y="934682"/>
                  </a:lnTo>
                  <a:cubicBezTo>
                    <a:pt x="3799342" y="1003262"/>
                    <a:pt x="3743462" y="1059143"/>
                    <a:pt x="3674882" y="1059143"/>
                  </a:cubicBezTo>
                  <a:close/>
                </a:path>
              </a:pathLst>
            </a:custGeom>
            <a:solidFill>
              <a:srgbClr val="263F6B"/>
            </a:solidFill>
          </p:spPr>
        </p:sp>
      </p:grpSp>
      <p:grpSp>
        <p:nvGrpSpPr>
          <p:cNvPr name="Group 10" id="10"/>
          <p:cNvGrpSpPr/>
          <p:nvPr/>
        </p:nvGrpSpPr>
        <p:grpSpPr>
          <a:xfrm rot="0">
            <a:off x="11798603" y="5951987"/>
            <a:ext cx="511382" cy="51138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sp>
        <p:nvSpPr>
          <p:cNvPr name="Freeform 12" id="12"/>
          <p:cNvSpPr/>
          <p:nvPr/>
        </p:nvSpPr>
        <p:spPr>
          <a:xfrm flipH="false" flipV="false" rot="0">
            <a:off x="925484" y="2146609"/>
            <a:ext cx="1971199" cy="2007702"/>
          </a:xfrm>
          <a:custGeom>
            <a:avLst/>
            <a:gdLst/>
            <a:ahLst/>
            <a:cxnLst/>
            <a:rect r="r" b="b" t="t" l="l"/>
            <a:pathLst>
              <a:path h="2007702" w="1971199">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561652" y="1510881"/>
            <a:ext cx="1579438" cy="1608687"/>
          </a:xfrm>
          <a:custGeom>
            <a:avLst/>
            <a:gdLst/>
            <a:ahLst/>
            <a:cxnLst/>
            <a:rect r="r" b="b" t="t" l="l"/>
            <a:pathLst>
              <a:path h="1608687" w="1579438">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864399" y="4316564"/>
            <a:ext cx="646089" cy="658053"/>
          </a:xfrm>
          <a:custGeom>
            <a:avLst/>
            <a:gdLst/>
            <a:ahLst/>
            <a:cxnLst/>
            <a:rect r="r" b="b" t="t" l="l"/>
            <a:pathLst>
              <a:path h="658053" w="646089">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34937" y="1143000"/>
            <a:ext cx="14018125" cy="642348"/>
          </a:xfrm>
          <a:prstGeom prst="rect">
            <a:avLst/>
          </a:prstGeom>
        </p:spPr>
        <p:txBody>
          <a:bodyPr anchor="t" rtlCol="false" tIns="0" lIns="0" bIns="0" rIns="0">
            <a:spAutoFit/>
          </a:bodyPr>
          <a:lstStyle/>
          <a:p>
            <a:pPr algn="ctr">
              <a:lnSpc>
                <a:spcPts val="4895"/>
              </a:lnSpc>
            </a:pPr>
            <a:r>
              <a:rPr lang="en-US" sz="4995" spc="-294">
                <a:solidFill>
                  <a:srgbClr val="263F6B"/>
                </a:solidFill>
                <a:latin typeface="Montserrat Ultra-Bold Italics"/>
                <a:ea typeface="Montserrat Ultra-Bold Italics"/>
                <a:cs typeface="Montserrat Ultra-Bold Italics"/>
                <a:sym typeface="Montserrat Ultra-Bold Italics"/>
              </a:rPr>
              <a:t>REKOMENDASI BISNIS</a:t>
            </a:r>
          </a:p>
        </p:txBody>
      </p:sp>
      <p:sp>
        <p:nvSpPr>
          <p:cNvPr name="TextBox 16" id="16"/>
          <p:cNvSpPr txBox="true"/>
          <p:nvPr/>
        </p:nvSpPr>
        <p:spPr>
          <a:xfrm rot="0">
            <a:off x="4513667" y="7185090"/>
            <a:ext cx="3241123"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Flazz dan BRIZZI</a:t>
            </a:r>
          </a:p>
        </p:txBody>
      </p:sp>
      <p:sp>
        <p:nvSpPr>
          <p:cNvPr name="TextBox 17" id="17"/>
          <p:cNvSpPr txBox="true"/>
          <p:nvPr/>
        </p:nvSpPr>
        <p:spPr>
          <a:xfrm rot="0">
            <a:off x="3997199" y="8305864"/>
            <a:ext cx="4193584" cy="678180"/>
          </a:xfrm>
          <a:prstGeom prst="rect">
            <a:avLst/>
          </a:prstGeom>
        </p:spPr>
        <p:txBody>
          <a:bodyPr anchor="t" rtlCol="false" tIns="0" lIns="0" bIns="0" rIns="0">
            <a:spAutoFit/>
          </a:bodyPr>
          <a:lstStyle/>
          <a:p>
            <a:pPr algn="l" marL="453388" indent="-226694" lvl="1">
              <a:lnSpc>
                <a:spcPts val="2729"/>
              </a:lnSpc>
              <a:buFont typeface="Arial"/>
              <a:buChar char="•"/>
            </a:pPr>
            <a:r>
              <a:rPr lang="en-US" sz="2099" spc="41">
                <a:solidFill>
                  <a:srgbClr val="FFFFFF"/>
                </a:solidFill>
                <a:latin typeface="Montserrat"/>
                <a:ea typeface="Montserrat"/>
                <a:cs typeface="Montserrat"/>
                <a:sym typeface="Montserrat"/>
              </a:rPr>
              <a:t>Diskon khusus dan cashback.</a:t>
            </a:r>
          </a:p>
        </p:txBody>
      </p:sp>
      <p:sp>
        <p:nvSpPr>
          <p:cNvPr name="TextBox 18" id="18"/>
          <p:cNvSpPr txBox="true"/>
          <p:nvPr/>
        </p:nvSpPr>
        <p:spPr>
          <a:xfrm rot="0">
            <a:off x="6093991" y="3392212"/>
            <a:ext cx="5960303" cy="1486099"/>
          </a:xfrm>
          <a:prstGeom prst="rect">
            <a:avLst/>
          </a:prstGeom>
        </p:spPr>
        <p:txBody>
          <a:bodyPr anchor="t" rtlCol="false" tIns="0" lIns="0" bIns="0" rIns="0">
            <a:spAutoFit/>
          </a:bodyPr>
          <a:lstStyle/>
          <a:p>
            <a:pPr algn="ctr">
              <a:lnSpc>
                <a:spcPts val="5976"/>
              </a:lnSpc>
            </a:pPr>
            <a:r>
              <a:rPr lang="en-US" sz="4597" spc="91">
                <a:solidFill>
                  <a:srgbClr val="FFFFFF"/>
                </a:solidFill>
                <a:latin typeface="Montserrat Ultra-Bold"/>
                <a:ea typeface="Montserrat Ultra-Bold"/>
                <a:cs typeface="Montserrat Ultra-Bold"/>
                <a:sym typeface="Montserrat Ultra-Bold"/>
              </a:rPr>
              <a:t>Bank Penerbit Kartu</a:t>
            </a:r>
          </a:p>
        </p:txBody>
      </p:sp>
      <p:grpSp>
        <p:nvGrpSpPr>
          <p:cNvPr name="Group 19" id="19"/>
          <p:cNvGrpSpPr/>
          <p:nvPr/>
        </p:nvGrpSpPr>
        <p:grpSpPr>
          <a:xfrm rot="0">
            <a:off x="10037976" y="6968193"/>
            <a:ext cx="4113110" cy="2903329"/>
            <a:chOff x="0" y="0"/>
            <a:chExt cx="1500474" cy="1059142"/>
          </a:xfrm>
        </p:grpSpPr>
        <p:sp>
          <p:nvSpPr>
            <p:cNvPr name="Freeform 20" id="20"/>
            <p:cNvSpPr/>
            <p:nvPr/>
          </p:nvSpPr>
          <p:spPr>
            <a:xfrm flipH="false" flipV="false" rot="0">
              <a:off x="0" y="0"/>
              <a:ext cx="1500474" cy="1059143"/>
            </a:xfrm>
            <a:custGeom>
              <a:avLst/>
              <a:gdLst/>
              <a:ahLst/>
              <a:cxnLst/>
              <a:rect r="r" b="b" t="t" l="l"/>
              <a:pathLst>
                <a:path h="1059143" w="1500474">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name="TextBox 21" id="21"/>
          <p:cNvSpPr txBox="true"/>
          <p:nvPr/>
        </p:nvSpPr>
        <p:spPr>
          <a:xfrm rot="0">
            <a:off x="10284639" y="7185090"/>
            <a:ext cx="3539309" cy="396875"/>
          </a:xfrm>
          <a:prstGeom prst="rect">
            <a:avLst/>
          </a:prstGeom>
        </p:spPr>
        <p:txBody>
          <a:bodyPr anchor="t" rtlCol="false" tIns="0" lIns="0" bIns="0" rIns="0">
            <a:spAutoFit/>
          </a:bodyPr>
          <a:lstStyle/>
          <a:p>
            <a:pPr algn="ctr">
              <a:lnSpc>
                <a:spcPts val="3250"/>
              </a:lnSpc>
            </a:pPr>
            <a:r>
              <a:rPr lang="en-US" sz="2500" spc="50">
                <a:solidFill>
                  <a:srgbClr val="FFFFFF"/>
                </a:solidFill>
                <a:latin typeface="Montserrat Ultra-Bold"/>
                <a:ea typeface="Montserrat Ultra-Bold"/>
                <a:cs typeface="Montserrat Ultra-Bold"/>
                <a:sym typeface="Montserrat Ultra-Bold"/>
              </a:rPr>
              <a:t>Kartu Online</a:t>
            </a:r>
          </a:p>
        </p:txBody>
      </p:sp>
      <p:sp>
        <p:nvSpPr>
          <p:cNvPr name="TextBox 22" id="22"/>
          <p:cNvSpPr txBox="true"/>
          <p:nvPr/>
        </p:nvSpPr>
        <p:spPr>
          <a:xfrm rot="0">
            <a:off x="9957501" y="8089658"/>
            <a:ext cx="4193584" cy="965200"/>
          </a:xfrm>
          <a:prstGeom prst="rect">
            <a:avLst/>
          </a:prstGeom>
        </p:spPr>
        <p:txBody>
          <a:bodyPr anchor="t" rtlCol="false" tIns="0" lIns="0" bIns="0" rIns="0">
            <a:spAutoFit/>
          </a:bodyPr>
          <a:lstStyle/>
          <a:p>
            <a:pPr algn="l" marL="431801" indent="-215900" lvl="1">
              <a:lnSpc>
                <a:spcPts val="2600"/>
              </a:lnSpc>
              <a:buFont typeface="Arial"/>
              <a:buChar char="•"/>
            </a:pPr>
            <a:r>
              <a:rPr lang="en-US" sz="2000" spc="40">
                <a:solidFill>
                  <a:srgbClr val="FFFFFF"/>
                </a:solidFill>
                <a:latin typeface="Montserrat"/>
                <a:ea typeface="Montserrat"/>
                <a:cs typeface="Montserrat"/>
                <a:sym typeface="Montserrat"/>
              </a:rPr>
              <a:t>Insentif tambahan untuk meningkatkan penggunaan.</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263F6B"/>
        </a:solidFill>
      </p:bgPr>
    </p:bg>
    <p:spTree>
      <p:nvGrpSpPr>
        <p:cNvPr id="1" name=""/>
        <p:cNvGrpSpPr/>
        <p:nvPr/>
      </p:nvGrpSpPr>
      <p:grpSpPr>
        <a:xfrm>
          <a:off x="0" y="0"/>
          <a:ext cx="0" cy="0"/>
          <a:chOff x="0" y="0"/>
          <a:chExt cx="0" cy="0"/>
        </a:xfrm>
      </p:grpSpPr>
      <p:sp>
        <p:nvSpPr>
          <p:cNvPr name="AutoShape 2" id="2"/>
          <p:cNvSpPr/>
          <p:nvPr/>
        </p:nvSpPr>
        <p:spPr>
          <a:xfrm rot="-1753206">
            <a:off x="-1183237" y="4465219"/>
            <a:ext cx="25783492" cy="9586163"/>
          </a:xfrm>
          <a:prstGeom prst="rect">
            <a:avLst/>
          </a:prstGeom>
          <a:solidFill>
            <a:srgbClr val="000000">
              <a:alpha val="6667"/>
            </a:srgbClr>
          </a:solidFill>
        </p:spPr>
      </p:sp>
      <p:sp>
        <p:nvSpPr>
          <p:cNvPr name="Freeform 3" id="3"/>
          <p:cNvSpPr/>
          <p:nvPr/>
        </p:nvSpPr>
        <p:spPr>
          <a:xfrm flipH="false" flipV="false" rot="0">
            <a:off x="1028700" y="1028700"/>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476242" y="895680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494137" y="698454"/>
            <a:ext cx="2556816" cy="2575547"/>
          </a:xfrm>
          <a:custGeom>
            <a:avLst/>
            <a:gdLst/>
            <a:ahLst/>
            <a:cxnLst/>
            <a:rect r="r" b="b" t="t" l="l"/>
            <a:pathLst>
              <a:path h="2575547" w="2556816">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79461" y="9578419"/>
            <a:ext cx="2556816" cy="2575547"/>
          </a:xfrm>
          <a:custGeom>
            <a:avLst/>
            <a:gdLst/>
            <a:ahLst/>
            <a:cxnLst/>
            <a:rect r="r" b="b" t="t" l="l"/>
            <a:pathLst>
              <a:path h="2575547" w="2556816">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rot="0">
            <a:off x="1028700" y="8302951"/>
            <a:ext cx="16230600" cy="169519"/>
          </a:xfrm>
          <a:prstGeom prst="rect">
            <a:avLst/>
          </a:prstGeom>
          <a:solidFill>
            <a:srgbClr val="FFFFFF"/>
          </a:solidFill>
        </p:spPr>
      </p:sp>
      <p:sp>
        <p:nvSpPr>
          <p:cNvPr name="AutoShape 8" id="8"/>
          <p:cNvSpPr/>
          <p:nvPr/>
        </p:nvSpPr>
        <p:spPr>
          <a:xfrm rot="0">
            <a:off x="1028700" y="1814529"/>
            <a:ext cx="16230600" cy="169519"/>
          </a:xfrm>
          <a:prstGeom prst="rect">
            <a:avLst/>
          </a:prstGeom>
          <a:solidFill>
            <a:srgbClr val="FFFFFF"/>
          </a:solidFill>
        </p:spPr>
      </p:sp>
      <p:sp>
        <p:nvSpPr>
          <p:cNvPr name="TextBox 9" id="9"/>
          <p:cNvSpPr txBox="true"/>
          <p:nvPr/>
        </p:nvSpPr>
        <p:spPr>
          <a:xfrm rot="0">
            <a:off x="1028700" y="3041058"/>
            <a:ext cx="9582790" cy="4848820"/>
          </a:xfrm>
          <a:prstGeom prst="rect">
            <a:avLst/>
          </a:prstGeom>
        </p:spPr>
        <p:txBody>
          <a:bodyPr anchor="t" rtlCol="false" tIns="0" lIns="0" bIns="0" rIns="0">
            <a:spAutoFit/>
          </a:bodyPr>
          <a:lstStyle/>
          <a:p>
            <a:pPr algn="l">
              <a:lnSpc>
                <a:spcPts val="18475"/>
              </a:lnSpc>
            </a:pPr>
            <a:r>
              <a:rPr lang="en-US" sz="20082" spc="-1184">
                <a:solidFill>
                  <a:srgbClr val="FFFFFF"/>
                </a:solidFill>
                <a:latin typeface="Montserrat Ultra-Bold"/>
                <a:ea typeface="Montserrat Ultra-Bold"/>
                <a:cs typeface="Montserrat Ultra-Bold"/>
                <a:sym typeface="Montserrat Ultra-Bold"/>
              </a:rPr>
              <a:t>THANK YOU</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AutoShape 3" id="3"/>
          <p:cNvSpPr/>
          <p:nvPr/>
        </p:nvSpPr>
        <p:spPr>
          <a:xfrm rot="2700000">
            <a:off x="-2646503" y="9043300"/>
            <a:ext cx="5293007" cy="2487400"/>
          </a:xfrm>
          <a:prstGeom prst="rect">
            <a:avLst/>
          </a:prstGeom>
          <a:solidFill>
            <a:srgbClr val="213559"/>
          </a:solidFill>
        </p:spPr>
      </p:sp>
      <p:sp>
        <p:nvSpPr>
          <p:cNvPr name="AutoShape 4" id="4"/>
          <p:cNvSpPr/>
          <p:nvPr/>
        </p:nvSpPr>
        <p:spPr>
          <a:xfrm rot="2700000">
            <a:off x="15938943" y="-1518887"/>
            <a:ext cx="4331199" cy="2044488"/>
          </a:xfrm>
          <a:prstGeom prst="rect">
            <a:avLst/>
          </a:prstGeom>
          <a:solidFill>
            <a:srgbClr val="213559"/>
          </a:solidFill>
        </p:spPr>
      </p:sp>
      <p:grpSp>
        <p:nvGrpSpPr>
          <p:cNvPr name="Group 5" id="5"/>
          <p:cNvGrpSpPr/>
          <p:nvPr/>
        </p:nvGrpSpPr>
        <p:grpSpPr>
          <a:xfrm rot="0">
            <a:off x="-2512615" y="1102557"/>
            <a:ext cx="8253464" cy="1309890"/>
            <a:chOff x="0" y="0"/>
            <a:chExt cx="4161103" cy="660400"/>
          </a:xfrm>
        </p:grpSpPr>
        <p:sp>
          <p:nvSpPr>
            <p:cNvPr name="Freeform 6" id="6"/>
            <p:cNvSpPr/>
            <p:nvPr/>
          </p:nvSpPr>
          <p:spPr>
            <a:xfrm flipH="false" flipV="false" rot="0">
              <a:off x="0" y="0"/>
              <a:ext cx="4161103" cy="660400"/>
            </a:xfrm>
            <a:custGeom>
              <a:avLst/>
              <a:gdLst/>
              <a:ahLst/>
              <a:cxnLst/>
              <a:rect r="r" b="b" t="t" l="l"/>
              <a:pathLst>
                <a:path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p:spPr>
        </p:sp>
      </p:grpSp>
      <p:grpSp>
        <p:nvGrpSpPr>
          <p:cNvPr name="Group 7" id="7"/>
          <p:cNvGrpSpPr/>
          <p:nvPr/>
        </p:nvGrpSpPr>
        <p:grpSpPr>
          <a:xfrm rot="0">
            <a:off x="12547151" y="1102557"/>
            <a:ext cx="8253464" cy="1309890"/>
            <a:chOff x="0" y="0"/>
            <a:chExt cx="4161103" cy="660400"/>
          </a:xfrm>
        </p:grpSpPr>
        <p:sp>
          <p:nvSpPr>
            <p:cNvPr name="Freeform 8" id="8"/>
            <p:cNvSpPr/>
            <p:nvPr/>
          </p:nvSpPr>
          <p:spPr>
            <a:xfrm flipH="false" flipV="false" rot="0">
              <a:off x="0" y="0"/>
              <a:ext cx="4161103" cy="660400"/>
            </a:xfrm>
            <a:custGeom>
              <a:avLst/>
              <a:gdLst/>
              <a:ahLst/>
              <a:cxnLst/>
              <a:rect r="r" b="b" t="t" l="l"/>
              <a:pathLst>
                <a:path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p:spPr>
        </p:sp>
      </p:grpSp>
      <p:sp>
        <p:nvSpPr>
          <p:cNvPr name="TextBox 9" id="9"/>
          <p:cNvSpPr txBox="true"/>
          <p:nvPr/>
        </p:nvSpPr>
        <p:spPr>
          <a:xfrm rot="0">
            <a:off x="6176317" y="1435557"/>
            <a:ext cx="5935366" cy="777240"/>
          </a:xfrm>
          <a:prstGeom prst="rect">
            <a:avLst/>
          </a:prstGeom>
        </p:spPr>
        <p:txBody>
          <a:bodyPr anchor="t" rtlCol="false" tIns="0" lIns="0" bIns="0" rIns="0">
            <a:spAutoFit/>
          </a:bodyPr>
          <a:lstStyle/>
          <a:p>
            <a:pPr algn="ctr">
              <a:lnSpc>
                <a:spcPts val="5880"/>
              </a:lnSpc>
            </a:pPr>
            <a:r>
              <a:rPr lang="en-US" sz="6000" spc="-354">
                <a:solidFill>
                  <a:srgbClr val="263F6B"/>
                </a:solidFill>
                <a:latin typeface="Montserrat Ultra-Bold Italics"/>
                <a:ea typeface="Montserrat Ultra-Bold Italics"/>
                <a:cs typeface="Montserrat Ultra-Bold Italics"/>
                <a:sym typeface="Montserrat Ultra-Bold Italics"/>
              </a:rPr>
              <a:t>PENDAHULUAN</a:t>
            </a:r>
          </a:p>
        </p:txBody>
      </p:sp>
      <p:grpSp>
        <p:nvGrpSpPr>
          <p:cNvPr name="Group 10" id="10"/>
          <p:cNvGrpSpPr/>
          <p:nvPr/>
        </p:nvGrpSpPr>
        <p:grpSpPr>
          <a:xfrm rot="0">
            <a:off x="6999828" y="3036895"/>
            <a:ext cx="4626722" cy="2474232"/>
            <a:chOff x="0" y="0"/>
            <a:chExt cx="6168963" cy="3298976"/>
          </a:xfrm>
        </p:grpSpPr>
        <p:grpSp>
          <p:nvGrpSpPr>
            <p:cNvPr name="Group 11" id="11"/>
            <p:cNvGrpSpPr/>
            <p:nvPr/>
          </p:nvGrpSpPr>
          <p:grpSpPr>
            <a:xfrm rot="0">
              <a:off x="0" y="885252"/>
              <a:ext cx="6168963" cy="2413725"/>
              <a:chOff x="0" y="0"/>
              <a:chExt cx="1687841" cy="660400"/>
            </a:xfrm>
          </p:grpSpPr>
          <p:sp>
            <p:nvSpPr>
              <p:cNvPr name="Freeform 12" id="12"/>
              <p:cNvSpPr/>
              <p:nvPr/>
            </p:nvSpPr>
            <p:spPr>
              <a:xfrm flipH="false" flipV="false" rot="0">
                <a:off x="0" y="0"/>
                <a:ext cx="1687841" cy="660400"/>
              </a:xfrm>
              <a:custGeom>
                <a:avLst/>
                <a:gdLst/>
                <a:ahLst/>
                <a:cxnLst/>
                <a:rect r="r" b="b" t="t" l="l"/>
                <a:pathLst>
                  <a:path h="660400" w="1687841">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solidFill>
                <a:srgbClr val="263F6B"/>
              </a:solidFill>
            </p:spPr>
          </p:sp>
        </p:grpSp>
        <p:sp>
          <p:nvSpPr>
            <p:cNvPr name="TextBox 13" id="13"/>
            <p:cNvSpPr txBox="true"/>
            <p:nvPr/>
          </p:nvSpPr>
          <p:spPr>
            <a:xfrm rot="0">
              <a:off x="0" y="1220047"/>
              <a:ext cx="6165932" cy="1706033"/>
            </a:xfrm>
            <a:prstGeom prst="rect">
              <a:avLst/>
            </a:prstGeom>
          </p:spPr>
          <p:txBody>
            <a:bodyPr anchor="t" rtlCol="false" tIns="0" lIns="0" bIns="0" rIns="0">
              <a:spAutoFit/>
            </a:bodyPr>
            <a:lstStyle/>
            <a:p>
              <a:pPr algn="l" marL="539749" indent="-269875" lvl="1">
                <a:lnSpc>
                  <a:spcPts val="3499"/>
                </a:lnSpc>
                <a:buFont typeface="Arial"/>
                <a:buChar char="•"/>
              </a:pPr>
              <a:r>
                <a:rPr lang="en-US" sz="2499" spc="49">
                  <a:solidFill>
                    <a:srgbClr val="FFFFFF"/>
                  </a:solidFill>
                  <a:latin typeface="Montserrat"/>
                  <a:ea typeface="Montserrat"/>
                  <a:cs typeface="Montserrat"/>
                  <a:sym typeface="Montserrat"/>
                </a:rPr>
                <a:t>Demografi Pengguna</a:t>
              </a:r>
            </a:p>
            <a:p>
              <a:pPr algn="l" marL="539749" indent="-269875" lvl="1">
                <a:lnSpc>
                  <a:spcPts val="3499"/>
                </a:lnSpc>
                <a:buFont typeface="Arial"/>
                <a:buChar char="•"/>
              </a:pPr>
              <a:r>
                <a:rPr lang="en-US" sz="2499" spc="49">
                  <a:solidFill>
                    <a:srgbClr val="FFFFFF"/>
                  </a:solidFill>
                  <a:latin typeface="Montserrat"/>
                  <a:ea typeface="Montserrat"/>
                  <a:cs typeface="Montserrat"/>
                  <a:sym typeface="Montserrat"/>
                </a:rPr>
                <a:t>Pola Perjalanan</a:t>
              </a:r>
            </a:p>
            <a:p>
              <a:pPr algn="l" marL="539749" indent="-269875" lvl="1">
                <a:lnSpc>
                  <a:spcPts val="3499"/>
                </a:lnSpc>
                <a:buFont typeface="Arial"/>
                <a:buChar char="•"/>
              </a:pPr>
              <a:r>
                <a:rPr lang="en-US" sz="2499" spc="49">
                  <a:solidFill>
                    <a:srgbClr val="FFFFFF"/>
                  </a:solidFill>
                  <a:latin typeface="Montserrat"/>
                  <a:ea typeface="Montserrat"/>
                  <a:cs typeface="Montserrat"/>
                  <a:sym typeface="Montserrat"/>
                </a:rPr>
                <a:t>Analisis Pembayaran</a:t>
              </a:r>
            </a:p>
          </p:txBody>
        </p:sp>
        <p:sp>
          <p:nvSpPr>
            <p:cNvPr name="TextBox 14" id="14"/>
            <p:cNvSpPr txBox="true"/>
            <p:nvPr/>
          </p:nvSpPr>
          <p:spPr>
            <a:xfrm rot="0">
              <a:off x="751684" y="-190500"/>
              <a:ext cx="4665596" cy="781628"/>
            </a:xfrm>
            <a:prstGeom prst="rect">
              <a:avLst/>
            </a:prstGeom>
          </p:spPr>
          <p:txBody>
            <a:bodyPr anchor="t" rtlCol="false" tIns="0" lIns="0" bIns="0" rIns="0">
              <a:spAutoFit/>
            </a:bodyPr>
            <a:lstStyle/>
            <a:p>
              <a:pPr algn="ctr">
                <a:lnSpc>
                  <a:spcPts val="5588"/>
                </a:lnSpc>
              </a:pPr>
              <a:r>
                <a:rPr lang="en-US" sz="2941" spc="58">
                  <a:solidFill>
                    <a:srgbClr val="263F6B"/>
                  </a:solidFill>
                  <a:latin typeface="Montserrat Ultra-Bold"/>
                  <a:ea typeface="Montserrat Ultra-Bold"/>
                  <a:cs typeface="Montserrat Ultra-Bold"/>
                  <a:sym typeface="Montserrat Ultra-Bold"/>
                </a:rPr>
                <a:t>Tujuan Analisis</a:t>
              </a:r>
            </a:p>
          </p:txBody>
        </p:sp>
      </p:grpSp>
      <p:grpSp>
        <p:nvGrpSpPr>
          <p:cNvPr name="Group 15" id="15"/>
          <p:cNvGrpSpPr/>
          <p:nvPr/>
        </p:nvGrpSpPr>
        <p:grpSpPr>
          <a:xfrm rot="0">
            <a:off x="6999828" y="6145039"/>
            <a:ext cx="4778615" cy="3366913"/>
            <a:chOff x="0" y="0"/>
            <a:chExt cx="6371486" cy="4489217"/>
          </a:xfrm>
        </p:grpSpPr>
        <p:grpSp>
          <p:nvGrpSpPr>
            <p:cNvPr name="Group 16" id="16"/>
            <p:cNvGrpSpPr/>
            <p:nvPr/>
          </p:nvGrpSpPr>
          <p:grpSpPr>
            <a:xfrm rot="0">
              <a:off x="202523" y="800234"/>
              <a:ext cx="6168963" cy="3688983"/>
              <a:chOff x="0" y="0"/>
              <a:chExt cx="1687841" cy="1009313"/>
            </a:xfrm>
          </p:grpSpPr>
          <p:sp>
            <p:nvSpPr>
              <p:cNvPr name="Freeform 17" id="17"/>
              <p:cNvSpPr/>
              <p:nvPr/>
            </p:nvSpPr>
            <p:spPr>
              <a:xfrm flipH="false" flipV="false" rot="0">
                <a:off x="0" y="0"/>
                <a:ext cx="1687841" cy="1009313"/>
              </a:xfrm>
              <a:custGeom>
                <a:avLst/>
                <a:gdLst/>
                <a:ahLst/>
                <a:cxnLst/>
                <a:rect r="r" b="b" t="t" l="l"/>
                <a:pathLst>
                  <a:path h="1009313" w="1687841">
                    <a:moveTo>
                      <a:pt x="1563381" y="1009313"/>
                    </a:moveTo>
                    <a:lnTo>
                      <a:pt x="124460" y="1009313"/>
                    </a:lnTo>
                    <a:cubicBezTo>
                      <a:pt x="55880" y="1009313"/>
                      <a:pt x="0" y="953433"/>
                      <a:pt x="0" y="884853"/>
                    </a:cubicBezTo>
                    <a:lnTo>
                      <a:pt x="0" y="124460"/>
                    </a:lnTo>
                    <a:cubicBezTo>
                      <a:pt x="0" y="55880"/>
                      <a:pt x="55880" y="0"/>
                      <a:pt x="124460" y="0"/>
                    </a:cubicBezTo>
                    <a:lnTo>
                      <a:pt x="1563381" y="0"/>
                    </a:lnTo>
                    <a:cubicBezTo>
                      <a:pt x="1631961" y="0"/>
                      <a:pt x="1687841" y="55880"/>
                      <a:pt x="1687841" y="124460"/>
                    </a:cubicBezTo>
                    <a:lnTo>
                      <a:pt x="1687841" y="884853"/>
                    </a:lnTo>
                    <a:cubicBezTo>
                      <a:pt x="1687841" y="953433"/>
                      <a:pt x="1631961" y="1009313"/>
                      <a:pt x="1563381" y="1009313"/>
                    </a:cubicBezTo>
                    <a:close/>
                  </a:path>
                </a:pathLst>
              </a:custGeom>
              <a:solidFill>
                <a:srgbClr val="263F6B"/>
              </a:solidFill>
            </p:spPr>
          </p:sp>
        </p:grpSp>
        <p:sp>
          <p:nvSpPr>
            <p:cNvPr name="TextBox 18" id="18"/>
            <p:cNvSpPr txBox="true"/>
            <p:nvPr/>
          </p:nvSpPr>
          <p:spPr>
            <a:xfrm rot="0">
              <a:off x="739080" y="1135030"/>
              <a:ext cx="5095849" cy="2874433"/>
            </a:xfrm>
            <a:prstGeom prst="rect">
              <a:avLst/>
            </a:prstGeom>
          </p:spPr>
          <p:txBody>
            <a:bodyPr anchor="t" rtlCol="false" tIns="0" lIns="0" bIns="0" rIns="0">
              <a:spAutoFit/>
            </a:bodyPr>
            <a:lstStyle/>
            <a:p>
              <a:pPr algn="l" marL="539749" indent="-269875" lvl="1">
                <a:lnSpc>
                  <a:spcPts val="3499"/>
                </a:lnSpc>
                <a:buFont typeface="Arial"/>
                <a:buChar char="•"/>
              </a:pPr>
              <a:r>
                <a:rPr lang="en-US" sz="2499" spc="49">
                  <a:solidFill>
                    <a:srgbClr val="FFFFFF"/>
                  </a:solidFill>
                  <a:latin typeface="Montserrat"/>
                  <a:ea typeface="Montserrat"/>
                  <a:cs typeface="Montserrat"/>
                  <a:sym typeface="Montserrat"/>
                </a:rPr>
                <a:t>Pemeriksaan </a:t>
              </a:r>
              <a:r>
                <a:rPr lang="en-US" sz="2499" spc="49">
                  <a:solidFill>
                    <a:srgbClr val="FFFFFF"/>
                  </a:solidFill>
                  <a:latin typeface="Montserrat Italics"/>
                  <a:ea typeface="Montserrat Italics"/>
                  <a:cs typeface="Montserrat Italics"/>
                  <a:sym typeface="Montserrat Italics"/>
                </a:rPr>
                <a:t>Missing Values</a:t>
              </a:r>
            </a:p>
            <a:p>
              <a:pPr algn="l" marL="539749" indent="-269875" lvl="1">
                <a:lnSpc>
                  <a:spcPts val="3499"/>
                </a:lnSpc>
                <a:buFont typeface="Arial"/>
                <a:buChar char="•"/>
              </a:pPr>
              <a:r>
                <a:rPr lang="en-US" sz="2499" spc="49">
                  <a:solidFill>
                    <a:srgbClr val="FFFFFF"/>
                  </a:solidFill>
                  <a:latin typeface="Montserrat Italics"/>
                  <a:ea typeface="Montserrat Italics"/>
                  <a:cs typeface="Montserrat Italics"/>
                  <a:sym typeface="Montserrat Italics"/>
                </a:rPr>
                <a:t>Filling Missing Values</a:t>
              </a:r>
            </a:p>
            <a:p>
              <a:pPr algn="l" marL="539749" indent="-269875" lvl="1">
                <a:lnSpc>
                  <a:spcPts val="3499"/>
                </a:lnSpc>
                <a:buFont typeface="Arial"/>
                <a:buChar char="•"/>
              </a:pPr>
              <a:r>
                <a:rPr lang="en-US" sz="2499" spc="49">
                  <a:solidFill>
                    <a:srgbClr val="FFFFFF"/>
                  </a:solidFill>
                  <a:latin typeface="Montserrat"/>
                  <a:ea typeface="Montserrat"/>
                  <a:cs typeface="Montserrat"/>
                  <a:sym typeface="Montserrat"/>
                </a:rPr>
                <a:t>Penghapusan Baris</a:t>
              </a:r>
            </a:p>
          </p:txBody>
        </p:sp>
        <p:sp>
          <p:nvSpPr>
            <p:cNvPr name="TextBox 19" id="19"/>
            <p:cNvSpPr txBox="true"/>
            <p:nvPr/>
          </p:nvSpPr>
          <p:spPr>
            <a:xfrm rot="0">
              <a:off x="0" y="-190500"/>
              <a:ext cx="6289708" cy="781628"/>
            </a:xfrm>
            <a:prstGeom prst="rect">
              <a:avLst/>
            </a:prstGeom>
          </p:spPr>
          <p:txBody>
            <a:bodyPr anchor="t" rtlCol="false" tIns="0" lIns="0" bIns="0" rIns="0">
              <a:spAutoFit/>
            </a:bodyPr>
            <a:lstStyle/>
            <a:p>
              <a:pPr algn="ctr">
                <a:lnSpc>
                  <a:spcPts val="5588"/>
                </a:lnSpc>
              </a:pPr>
              <a:r>
                <a:rPr lang="en-US" sz="2941" spc="58">
                  <a:solidFill>
                    <a:srgbClr val="263F6B"/>
                  </a:solidFill>
                  <a:latin typeface="Montserrat Ultra-Bold"/>
                  <a:ea typeface="Montserrat Ultra-Bold"/>
                  <a:cs typeface="Montserrat Ultra-Bold"/>
                  <a:sym typeface="Montserrat Ultra-Bold"/>
                </a:rPr>
                <a:t>Langkah Pendahuluan</a:t>
              </a:r>
            </a:p>
          </p:txBody>
        </p:sp>
      </p:grpSp>
      <p:grpSp>
        <p:nvGrpSpPr>
          <p:cNvPr name="Group 20" id="20"/>
          <p:cNvGrpSpPr/>
          <p:nvPr/>
        </p:nvGrpSpPr>
        <p:grpSpPr>
          <a:xfrm rot="0">
            <a:off x="12547151" y="4939804"/>
            <a:ext cx="5245969" cy="2410469"/>
            <a:chOff x="0" y="0"/>
            <a:chExt cx="6994626" cy="3213959"/>
          </a:xfrm>
        </p:grpSpPr>
        <p:grpSp>
          <p:nvGrpSpPr>
            <p:cNvPr name="Group 21" id="21"/>
            <p:cNvGrpSpPr/>
            <p:nvPr/>
          </p:nvGrpSpPr>
          <p:grpSpPr>
            <a:xfrm rot="0">
              <a:off x="450931" y="800234"/>
              <a:ext cx="6168963" cy="2413725"/>
              <a:chOff x="0" y="0"/>
              <a:chExt cx="1687841" cy="660400"/>
            </a:xfrm>
          </p:grpSpPr>
          <p:sp>
            <p:nvSpPr>
              <p:cNvPr name="Freeform 22" id="22"/>
              <p:cNvSpPr/>
              <p:nvPr/>
            </p:nvSpPr>
            <p:spPr>
              <a:xfrm flipH="false" flipV="false" rot="0">
                <a:off x="0" y="0"/>
                <a:ext cx="1687841" cy="660400"/>
              </a:xfrm>
              <a:custGeom>
                <a:avLst/>
                <a:gdLst/>
                <a:ahLst/>
                <a:cxnLst/>
                <a:rect r="r" b="b" t="t" l="l"/>
                <a:pathLst>
                  <a:path h="660400" w="1687841">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solidFill>
                <a:srgbClr val="263F6B"/>
              </a:solidFill>
            </p:spPr>
          </p:sp>
        </p:grpSp>
        <p:sp>
          <p:nvSpPr>
            <p:cNvPr name="TextBox 23" id="23"/>
            <p:cNvSpPr txBox="true"/>
            <p:nvPr/>
          </p:nvSpPr>
          <p:spPr>
            <a:xfrm rot="0">
              <a:off x="958152" y="1719230"/>
              <a:ext cx="5078321" cy="537633"/>
            </a:xfrm>
            <a:prstGeom prst="rect">
              <a:avLst/>
            </a:prstGeom>
          </p:spPr>
          <p:txBody>
            <a:bodyPr anchor="t" rtlCol="false" tIns="0" lIns="0" bIns="0" rIns="0">
              <a:spAutoFit/>
            </a:bodyPr>
            <a:lstStyle/>
            <a:p>
              <a:pPr algn="ctr">
                <a:lnSpc>
                  <a:spcPts val="3499"/>
                </a:lnSpc>
              </a:pPr>
              <a:r>
                <a:rPr lang="en-US" sz="2499" spc="49">
                  <a:solidFill>
                    <a:srgbClr val="FFFFFF"/>
                  </a:solidFill>
                  <a:latin typeface="Montserrat"/>
                  <a:ea typeface="Montserrat"/>
                  <a:cs typeface="Montserrat"/>
                  <a:sym typeface="Montserrat"/>
                </a:rPr>
                <a:t>Data Bersih</a:t>
              </a:r>
            </a:p>
          </p:txBody>
        </p:sp>
        <p:sp>
          <p:nvSpPr>
            <p:cNvPr name="TextBox 24" id="24"/>
            <p:cNvSpPr txBox="true"/>
            <p:nvPr/>
          </p:nvSpPr>
          <p:spPr>
            <a:xfrm rot="0">
              <a:off x="0" y="-190500"/>
              <a:ext cx="6994626" cy="781628"/>
            </a:xfrm>
            <a:prstGeom prst="rect">
              <a:avLst/>
            </a:prstGeom>
          </p:spPr>
          <p:txBody>
            <a:bodyPr anchor="t" rtlCol="false" tIns="0" lIns="0" bIns="0" rIns="0">
              <a:spAutoFit/>
            </a:bodyPr>
            <a:lstStyle/>
            <a:p>
              <a:pPr algn="ctr">
                <a:lnSpc>
                  <a:spcPts val="5588"/>
                </a:lnSpc>
              </a:pPr>
              <a:r>
                <a:rPr lang="en-US" sz="2941" spc="58">
                  <a:solidFill>
                    <a:srgbClr val="263F6B"/>
                  </a:solidFill>
                  <a:latin typeface="Montserrat Ultra-Bold"/>
                  <a:ea typeface="Montserrat Ultra-Bold"/>
                  <a:cs typeface="Montserrat Ultra-Bold"/>
                  <a:sym typeface="Montserrat Ultra-Bold"/>
                </a:rPr>
                <a:t>Output yang diharapkan</a:t>
              </a:r>
            </a:p>
          </p:txBody>
        </p:sp>
      </p:grpSp>
      <p:grpSp>
        <p:nvGrpSpPr>
          <p:cNvPr name="Group 25" id="25"/>
          <p:cNvGrpSpPr/>
          <p:nvPr/>
        </p:nvGrpSpPr>
        <p:grpSpPr>
          <a:xfrm rot="0">
            <a:off x="1028700" y="3458772"/>
            <a:ext cx="5047203" cy="5372532"/>
            <a:chOff x="0" y="0"/>
            <a:chExt cx="6729604" cy="7163376"/>
          </a:xfrm>
        </p:grpSpPr>
        <p:grpSp>
          <p:nvGrpSpPr>
            <p:cNvPr name="Group 26" id="26"/>
            <p:cNvGrpSpPr/>
            <p:nvPr/>
          </p:nvGrpSpPr>
          <p:grpSpPr>
            <a:xfrm rot="0">
              <a:off x="0" y="907128"/>
              <a:ext cx="6729604" cy="6256249"/>
              <a:chOff x="0" y="0"/>
              <a:chExt cx="1804145" cy="1677243"/>
            </a:xfrm>
          </p:grpSpPr>
          <p:sp>
            <p:nvSpPr>
              <p:cNvPr name="Freeform 27" id="27"/>
              <p:cNvSpPr/>
              <p:nvPr/>
            </p:nvSpPr>
            <p:spPr>
              <a:xfrm flipH="false" flipV="false" rot="0">
                <a:off x="0" y="0"/>
                <a:ext cx="1804145" cy="1677243"/>
              </a:xfrm>
              <a:custGeom>
                <a:avLst/>
                <a:gdLst/>
                <a:ahLst/>
                <a:cxnLst/>
                <a:rect r="r" b="b" t="t" l="l"/>
                <a:pathLst>
                  <a:path h="1677243" w="1804145">
                    <a:moveTo>
                      <a:pt x="1679685" y="1677243"/>
                    </a:moveTo>
                    <a:lnTo>
                      <a:pt x="124460" y="1677243"/>
                    </a:lnTo>
                    <a:cubicBezTo>
                      <a:pt x="55880" y="1677243"/>
                      <a:pt x="0" y="1621363"/>
                      <a:pt x="0" y="1552783"/>
                    </a:cubicBezTo>
                    <a:lnTo>
                      <a:pt x="0" y="124460"/>
                    </a:lnTo>
                    <a:cubicBezTo>
                      <a:pt x="0" y="55880"/>
                      <a:pt x="55880" y="0"/>
                      <a:pt x="124460" y="0"/>
                    </a:cubicBezTo>
                    <a:lnTo>
                      <a:pt x="1679685" y="0"/>
                    </a:lnTo>
                    <a:cubicBezTo>
                      <a:pt x="1748265" y="0"/>
                      <a:pt x="1804145" y="55880"/>
                      <a:pt x="1804145" y="124460"/>
                    </a:cubicBezTo>
                    <a:lnTo>
                      <a:pt x="1804145" y="1552783"/>
                    </a:lnTo>
                    <a:cubicBezTo>
                      <a:pt x="1804145" y="1621363"/>
                      <a:pt x="1748265" y="1677243"/>
                      <a:pt x="1679685" y="1677243"/>
                    </a:cubicBezTo>
                    <a:close/>
                  </a:path>
                </a:pathLst>
              </a:custGeom>
              <a:solidFill>
                <a:srgbClr val="263F6B"/>
              </a:solidFill>
            </p:spPr>
          </p:sp>
        </p:grpSp>
        <p:sp>
          <p:nvSpPr>
            <p:cNvPr name="TextBox 28" id="28"/>
            <p:cNvSpPr txBox="true"/>
            <p:nvPr/>
          </p:nvSpPr>
          <p:spPr>
            <a:xfrm rot="0">
              <a:off x="0" y="1240064"/>
              <a:ext cx="6729604" cy="5923313"/>
            </a:xfrm>
            <a:prstGeom prst="rect">
              <a:avLst/>
            </a:prstGeom>
          </p:spPr>
          <p:txBody>
            <a:bodyPr anchor="t" rtlCol="false" tIns="0" lIns="0" bIns="0" rIns="0">
              <a:spAutoFit/>
            </a:bodyPr>
            <a:lstStyle/>
            <a:p>
              <a:pPr algn="l" marL="550845" indent="-275423" lvl="1">
                <a:lnSpc>
                  <a:spcPts val="3571"/>
                </a:lnSpc>
                <a:buFont typeface="Arial"/>
                <a:buChar char="•"/>
              </a:pPr>
              <a:r>
                <a:rPr lang="en-US" sz="2551" spc="51">
                  <a:solidFill>
                    <a:srgbClr val="FFFFFF"/>
                  </a:solidFill>
                  <a:latin typeface="Montserrat"/>
                  <a:ea typeface="Montserrat"/>
                  <a:cs typeface="Montserrat"/>
                  <a:sym typeface="Montserrat"/>
                </a:rPr>
                <a:t>Bagaimana distribusi demografi pengguna Transjakarta?</a:t>
              </a:r>
            </a:p>
            <a:p>
              <a:pPr algn="l" marL="550845" indent="-275423" lvl="1">
                <a:lnSpc>
                  <a:spcPts val="3571"/>
                </a:lnSpc>
                <a:buFont typeface="Arial"/>
                <a:buChar char="•"/>
              </a:pPr>
              <a:r>
                <a:rPr lang="en-US" sz="2551" spc="51">
                  <a:solidFill>
                    <a:srgbClr val="FFFFFF"/>
                  </a:solidFill>
                  <a:latin typeface="Montserrat"/>
                  <a:ea typeface="Montserrat"/>
                  <a:cs typeface="Montserrat"/>
                  <a:sym typeface="Montserrat"/>
                </a:rPr>
                <a:t>Apa saja pola perjalanan pengguna Transjakarta?</a:t>
              </a:r>
            </a:p>
            <a:p>
              <a:pPr algn="l" marL="550845" indent="-275423" lvl="1">
                <a:lnSpc>
                  <a:spcPts val="3571"/>
                </a:lnSpc>
                <a:buFont typeface="Arial"/>
                <a:buChar char="•"/>
              </a:pPr>
              <a:r>
                <a:rPr lang="en-US" sz="2551" spc="51">
                  <a:solidFill>
                    <a:srgbClr val="FFFFFF"/>
                  </a:solidFill>
                  <a:latin typeface="Montserrat"/>
                  <a:ea typeface="Montserrat"/>
                  <a:cs typeface="Montserrat"/>
                  <a:sym typeface="Montserrat"/>
                </a:rPr>
                <a:t>Bagaimana rata-rata pembayaran pengguna berdasarkan jenis kelamin dan kelompok usia?</a:t>
              </a:r>
            </a:p>
            <a:p>
              <a:pPr algn="l">
                <a:lnSpc>
                  <a:spcPts val="3571"/>
                </a:lnSpc>
              </a:pPr>
            </a:p>
          </p:txBody>
        </p:sp>
        <p:sp>
          <p:nvSpPr>
            <p:cNvPr name="TextBox 29" id="29"/>
            <p:cNvSpPr txBox="true"/>
            <p:nvPr/>
          </p:nvSpPr>
          <p:spPr>
            <a:xfrm rot="0">
              <a:off x="558598" y="-200025"/>
              <a:ext cx="5311018" cy="803305"/>
            </a:xfrm>
            <a:prstGeom prst="rect">
              <a:avLst/>
            </a:prstGeom>
          </p:spPr>
          <p:txBody>
            <a:bodyPr anchor="t" rtlCol="false" tIns="0" lIns="0" bIns="0" rIns="0">
              <a:spAutoFit/>
            </a:bodyPr>
            <a:lstStyle/>
            <a:p>
              <a:pPr algn="ctr">
                <a:lnSpc>
                  <a:spcPts val="5703"/>
                </a:lnSpc>
              </a:pPr>
              <a:r>
                <a:rPr lang="en-US" sz="3002" spc="60">
                  <a:solidFill>
                    <a:srgbClr val="263F6B"/>
                  </a:solidFill>
                  <a:latin typeface="Montserrat Ultra-Bold"/>
                  <a:ea typeface="Montserrat Ultra-Bold"/>
                  <a:cs typeface="Montserrat Ultra-Bold"/>
                  <a:sym typeface="Montserrat Ultra-Bold"/>
                </a:rPr>
                <a:t>Rumusan Masalah</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63F6B"/>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000000">
              <a:alpha val="6667"/>
            </a:srgbClr>
          </a:solidFill>
        </p:spPr>
      </p:sp>
      <p:grpSp>
        <p:nvGrpSpPr>
          <p:cNvPr name="Group 3" id="3"/>
          <p:cNvGrpSpPr/>
          <p:nvPr/>
        </p:nvGrpSpPr>
        <p:grpSpPr>
          <a:xfrm rot="0">
            <a:off x="904875" y="1193565"/>
            <a:ext cx="4552996" cy="3638449"/>
            <a:chOff x="0" y="0"/>
            <a:chExt cx="1687841" cy="1348809"/>
          </a:xfrm>
        </p:grpSpPr>
        <p:sp>
          <p:nvSpPr>
            <p:cNvPr name="Freeform 4" id="4"/>
            <p:cNvSpPr/>
            <p:nvPr/>
          </p:nvSpPr>
          <p:spPr>
            <a:xfrm flipH="false" flipV="false" rot="0">
              <a:off x="0" y="0"/>
              <a:ext cx="1687841" cy="1348809"/>
            </a:xfrm>
            <a:custGeom>
              <a:avLst/>
              <a:gdLst/>
              <a:ahLst/>
              <a:cxnLst/>
              <a:rect r="r" b="b" t="t" l="l"/>
              <a:pathLst>
                <a:path h="1348809" w="1687841">
                  <a:moveTo>
                    <a:pt x="1563381" y="1348809"/>
                  </a:moveTo>
                  <a:lnTo>
                    <a:pt x="124460" y="1348809"/>
                  </a:lnTo>
                  <a:cubicBezTo>
                    <a:pt x="55880" y="1348809"/>
                    <a:pt x="0" y="1292929"/>
                    <a:pt x="0" y="1224349"/>
                  </a:cubicBezTo>
                  <a:lnTo>
                    <a:pt x="0" y="124460"/>
                  </a:lnTo>
                  <a:cubicBezTo>
                    <a:pt x="0" y="55880"/>
                    <a:pt x="55880" y="0"/>
                    <a:pt x="124460" y="0"/>
                  </a:cubicBezTo>
                  <a:lnTo>
                    <a:pt x="1563381" y="0"/>
                  </a:lnTo>
                  <a:cubicBezTo>
                    <a:pt x="1631961" y="0"/>
                    <a:pt x="1687841" y="55880"/>
                    <a:pt x="1687841" y="124460"/>
                  </a:cubicBezTo>
                  <a:lnTo>
                    <a:pt x="1687841" y="1224349"/>
                  </a:lnTo>
                  <a:cubicBezTo>
                    <a:pt x="1687841" y="1292929"/>
                    <a:pt x="1631961" y="1348809"/>
                    <a:pt x="1563381" y="1348809"/>
                  </a:cubicBezTo>
                  <a:close/>
                </a:path>
              </a:pathLst>
            </a:custGeom>
            <a:solidFill>
              <a:srgbClr val="FFFFFF"/>
            </a:solidFill>
          </p:spPr>
        </p:sp>
      </p:grpSp>
      <p:grpSp>
        <p:nvGrpSpPr>
          <p:cNvPr name="Group 5" id="5"/>
          <p:cNvGrpSpPr/>
          <p:nvPr/>
        </p:nvGrpSpPr>
        <p:grpSpPr>
          <a:xfrm rot="0">
            <a:off x="12632578" y="7086683"/>
            <a:ext cx="4626722" cy="2171617"/>
            <a:chOff x="0" y="0"/>
            <a:chExt cx="1687841" cy="792212"/>
          </a:xfrm>
        </p:grpSpPr>
        <p:sp>
          <p:nvSpPr>
            <p:cNvPr name="Freeform 6" id="6"/>
            <p:cNvSpPr/>
            <p:nvPr/>
          </p:nvSpPr>
          <p:spPr>
            <a:xfrm flipH="false" flipV="false" rot="0">
              <a:off x="0" y="0"/>
              <a:ext cx="1687841" cy="792212"/>
            </a:xfrm>
            <a:custGeom>
              <a:avLst/>
              <a:gdLst/>
              <a:ahLst/>
              <a:cxnLst/>
              <a:rect r="r" b="b" t="t" l="l"/>
              <a:pathLst>
                <a:path h="792212" w="1687841">
                  <a:moveTo>
                    <a:pt x="1563381" y="792212"/>
                  </a:moveTo>
                  <a:lnTo>
                    <a:pt x="124460" y="792212"/>
                  </a:lnTo>
                  <a:cubicBezTo>
                    <a:pt x="55880" y="792212"/>
                    <a:pt x="0" y="736332"/>
                    <a:pt x="0" y="667752"/>
                  </a:cubicBezTo>
                  <a:lnTo>
                    <a:pt x="0" y="124460"/>
                  </a:lnTo>
                  <a:cubicBezTo>
                    <a:pt x="0" y="55880"/>
                    <a:pt x="55880" y="0"/>
                    <a:pt x="124460" y="0"/>
                  </a:cubicBezTo>
                  <a:lnTo>
                    <a:pt x="1563381" y="0"/>
                  </a:lnTo>
                  <a:cubicBezTo>
                    <a:pt x="1631961" y="0"/>
                    <a:pt x="1687841" y="55880"/>
                    <a:pt x="1687841" y="124460"/>
                  </a:cubicBezTo>
                  <a:lnTo>
                    <a:pt x="1687841" y="667752"/>
                  </a:lnTo>
                  <a:cubicBezTo>
                    <a:pt x="1687841" y="736332"/>
                    <a:pt x="1631961" y="792212"/>
                    <a:pt x="1563381" y="792212"/>
                  </a:cubicBezTo>
                  <a:close/>
                </a:path>
              </a:pathLst>
            </a:custGeom>
            <a:solidFill>
              <a:srgbClr val="FFFFFF"/>
            </a:solidFill>
          </p:spPr>
        </p:sp>
      </p:grpSp>
      <p:sp>
        <p:nvSpPr>
          <p:cNvPr name="Freeform 7" id="7"/>
          <p:cNvSpPr/>
          <p:nvPr/>
        </p:nvSpPr>
        <p:spPr>
          <a:xfrm flipH="false" flipV="false" rot="0">
            <a:off x="5655422" y="1654922"/>
            <a:ext cx="6977156" cy="6977156"/>
          </a:xfrm>
          <a:custGeom>
            <a:avLst/>
            <a:gdLst/>
            <a:ahLst/>
            <a:cxnLst/>
            <a:rect r="r" b="b" t="t" l="l"/>
            <a:pathLst>
              <a:path h="6977156" w="6977156">
                <a:moveTo>
                  <a:pt x="0" y="0"/>
                </a:moveTo>
                <a:lnTo>
                  <a:pt x="6977156" y="0"/>
                </a:lnTo>
                <a:lnTo>
                  <a:pt x="6977156" y="6977156"/>
                </a:lnTo>
                <a:lnTo>
                  <a:pt x="0" y="69771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707239">
            <a:off x="10339641" y="7796868"/>
            <a:ext cx="1675183" cy="831310"/>
          </a:xfrm>
          <a:custGeom>
            <a:avLst/>
            <a:gdLst/>
            <a:ahLst/>
            <a:cxnLst/>
            <a:rect r="r" b="b" t="t" l="l"/>
            <a:pathLst>
              <a:path h="831310" w="1675183">
                <a:moveTo>
                  <a:pt x="0" y="0"/>
                </a:moveTo>
                <a:lnTo>
                  <a:pt x="1675183" y="0"/>
                </a:lnTo>
                <a:lnTo>
                  <a:pt x="1675183" y="831310"/>
                </a:lnTo>
                <a:lnTo>
                  <a:pt x="0" y="831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707239">
            <a:off x="6064753" y="2118368"/>
            <a:ext cx="1675183" cy="831310"/>
          </a:xfrm>
          <a:custGeom>
            <a:avLst/>
            <a:gdLst/>
            <a:ahLst/>
            <a:cxnLst/>
            <a:rect r="r" b="b" t="t" l="l"/>
            <a:pathLst>
              <a:path h="831310" w="1675183">
                <a:moveTo>
                  <a:pt x="1675184" y="831309"/>
                </a:moveTo>
                <a:lnTo>
                  <a:pt x="0" y="831309"/>
                </a:lnTo>
                <a:lnTo>
                  <a:pt x="0" y="0"/>
                </a:lnTo>
                <a:lnTo>
                  <a:pt x="1675184" y="0"/>
                </a:lnTo>
                <a:lnTo>
                  <a:pt x="1675184" y="8313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758822" y="4521181"/>
            <a:ext cx="6845180" cy="1625638"/>
          </a:xfrm>
          <a:prstGeom prst="rect">
            <a:avLst/>
          </a:prstGeom>
        </p:spPr>
        <p:txBody>
          <a:bodyPr anchor="t" rtlCol="false" tIns="0" lIns="0" bIns="0" rIns="0">
            <a:spAutoFit/>
          </a:bodyPr>
          <a:lstStyle/>
          <a:p>
            <a:pPr algn="ctr">
              <a:lnSpc>
                <a:spcPts val="6254"/>
              </a:lnSpc>
            </a:pPr>
            <a:r>
              <a:rPr lang="en-US" sz="6382" spc="-376">
                <a:solidFill>
                  <a:srgbClr val="FFFFFF"/>
                </a:solidFill>
                <a:latin typeface="Montserrat Ultra-Bold Italics"/>
                <a:ea typeface="Montserrat Ultra-Bold Italics"/>
                <a:cs typeface="Montserrat Ultra-Bold Italics"/>
                <a:sym typeface="Montserrat Ultra-Bold Italics"/>
              </a:rPr>
              <a:t>PENGUMPULAN DATA</a:t>
            </a:r>
          </a:p>
        </p:txBody>
      </p:sp>
      <p:sp>
        <p:nvSpPr>
          <p:cNvPr name="TextBox 11" id="11"/>
          <p:cNvSpPr txBox="true"/>
          <p:nvPr/>
        </p:nvSpPr>
        <p:spPr>
          <a:xfrm rot="0">
            <a:off x="1232017" y="1435136"/>
            <a:ext cx="3824986" cy="3041650"/>
          </a:xfrm>
          <a:prstGeom prst="rect">
            <a:avLst/>
          </a:prstGeom>
        </p:spPr>
        <p:txBody>
          <a:bodyPr anchor="t" rtlCol="false" tIns="0" lIns="0" bIns="0" rIns="0">
            <a:spAutoFit/>
          </a:bodyPr>
          <a:lstStyle/>
          <a:p>
            <a:pPr algn="ctr">
              <a:lnSpc>
                <a:spcPts val="3499"/>
              </a:lnSpc>
            </a:pPr>
            <a:r>
              <a:rPr lang="en-US" sz="2499" spc="49">
                <a:solidFill>
                  <a:srgbClr val="212423"/>
                </a:solidFill>
                <a:latin typeface="Montserrat"/>
                <a:ea typeface="Montserrat"/>
                <a:cs typeface="Montserrat"/>
                <a:sym typeface="Montserrat"/>
              </a:rPr>
              <a:t>Data diperoleh dari sistem Transjakarta yang mencatat perjalanan pengguna menggunakan mekanisme Tap-In dan Tap-Out.</a:t>
            </a:r>
          </a:p>
        </p:txBody>
      </p:sp>
      <p:sp>
        <p:nvSpPr>
          <p:cNvPr name="TextBox 12" id="12"/>
          <p:cNvSpPr txBox="true"/>
          <p:nvPr/>
        </p:nvSpPr>
        <p:spPr>
          <a:xfrm rot="0">
            <a:off x="12632578" y="7428956"/>
            <a:ext cx="4626722" cy="1353590"/>
          </a:xfrm>
          <a:prstGeom prst="rect">
            <a:avLst/>
          </a:prstGeom>
        </p:spPr>
        <p:txBody>
          <a:bodyPr anchor="t" rtlCol="false" tIns="0" lIns="0" bIns="0" rIns="0">
            <a:spAutoFit/>
          </a:bodyPr>
          <a:lstStyle/>
          <a:p>
            <a:pPr algn="l" marL="557898" indent="-278949" lvl="1">
              <a:lnSpc>
                <a:spcPts val="3617"/>
              </a:lnSpc>
              <a:buFont typeface="Arial"/>
              <a:buChar char="•"/>
            </a:pPr>
            <a:r>
              <a:rPr lang="en-US" sz="2584" spc="51">
                <a:solidFill>
                  <a:srgbClr val="212423"/>
                </a:solidFill>
                <a:latin typeface="Montserrat"/>
                <a:ea typeface="Montserrat"/>
                <a:cs typeface="Montserrat"/>
                <a:sym typeface="Montserrat"/>
              </a:rPr>
              <a:t>Demografi Pengguna</a:t>
            </a:r>
          </a:p>
          <a:p>
            <a:pPr algn="l" marL="557898" indent="-278949" lvl="1">
              <a:lnSpc>
                <a:spcPts val="3617"/>
              </a:lnSpc>
              <a:buFont typeface="Arial"/>
              <a:buChar char="•"/>
            </a:pPr>
            <a:r>
              <a:rPr lang="en-US" sz="2584" spc="51">
                <a:solidFill>
                  <a:srgbClr val="212423"/>
                </a:solidFill>
                <a:latin typeface="Montserrat"/>
                <a:ea typeface="Montserrat"/>
                <a:cs typeface="Montserrat"/>
                <a:sym typeface="Montserrat"/>
              </a:rPr>
              <a:t>Pola Perjalanan</a:t>
            </a:r>
          </a:p>
          <a:p>
            <a:pPr algn="l" marL="557898" indent="-278949" lvl="1">
              <a:lnSpc>
                <a:spcPts val="3617"/>
              </a:lnSpc>
              <a:buFont typeface="Arial"/>
              <a:buChar char="•"/>
            </a:pPr>
            <a:r>
              <a:rPr lang="en-US" sz="2584" spc="51">
                <a:solidFill>
                  <a:srgbClr val="212423"/>
                </a:solidFill>
                <a:latin typeface="Montserrat"/>
                <a:ea typeface="Montserrat"/>
                <a:cs typeface="Montserrat"/>
                <a:sym typeface="Montserrat"/>
              </a:rPr>
              <a:t>Detail Pembayaran</a:t>
            </a:r>
          </a:p>
        </p:txBody>
      </p:sp>
      <p:sp>
        <p:nvSpPr>
          <p:cNvPr name="TextBox 13" id="13"/>
          <p:cNvSpPr txBox="true"/>
          <p:nvPr/>
        </p:nvSpPr>
        <p:spPr>
          <a:xfrm rot="0">
            <a:off x="1431775" y="523133"/>
            <a:ext cx="3499197" cy="467467"/>
          </a:xfrm>
          <a:prstGeom prst="rect">
            <a:avLst/>
          </a:prstGeom>
        </p:spPr>
        <p:txBody>
          <a:bodyPr anchor="t" rtlCol="false" tIns="0" lIns="0" bIns="0" rIns="0">
            <a:spAutoFit/>
          </a:bodyPr>
          <a:lstStyle/>
          <a:p>
            <a:pPr algn="ctr">
              <a:lnSpc>
                <a:spcPts val="3824"/>
              </a:lnSpc>
            </a:pPr>
            <a:r>
              <a:rPr lang="en-US" sz="2941" spc="58">
                <a:solidFill>
                  <a:srgbClr val="FFFFFF"/>
                </a:solidFill>
                <a:latin typeface="Montserrat Ultra-Bold"/>
                <a:ea typeface="Montserrat Ultra-Bold"/>
                <a:cs typeface="Montserrat Ultra-Bold"/>
                <a:sym typeface="Montserrat Ultra-Bold"/>
              </a:rPr>
              <a:t>Sumber Data</a:t>
            </a:r>
          </a:p>
        </p:txBody>
      </p:sp>
      <p:sp>
        <p:nvSpPr>
          <p:cNvPr name="TextBox 14" id="14"/>
          <p:cNvSpPr txBox="true"/>
          <p:nvPr/>
        </p:nvSpPr>
        <p:spPr>
          <a:xfrm rot="0">
            <a:off x="13033446" y="6289694"/>
            <a:ext cx="3824986" cy="467467"/>
          </a:xfrm>
          <a:prstGeom prst="rect">
            <a:avLst/>
          </a:prstGeom>
        </p:spPr>
        <p:txBody>
          <a:bodyPr anchor="t" rtlCol="false" tIns="0" lIns="0" bIns="0" rIns="0">
            <a:spAutoFit/>
          </a:bodyPr>
          <a:lstStyle/>
          <a:p>
            <a:pPr algn="ctr">
              <a:lnSpc>
                <a:spcPts val="3824"/>
              </a:lnSpc>
            </a:pPr>
            <a:r>
              <a:rPr lang="en-US" sz="2941" spc="58">
                <a:solidFill>
                  <a:srgbClr val="FFFFFF"/>
                </a:solidFill>
                <a:latin typeface="Montserrat Ultra-Bold"/>
                <a:ea typeface="Montserrat Ultra-Bold"/>
                <a:cs typeface="Montserrat Ultra-Bold"/>
                <a:sym typeface="Montserrat Ultra-Bold"/>
              </a:rPr>
              <a:t>Deskripsi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63F6B"/>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000000">
              <a:alpha val="6667"/>
            </a:srgbClr>
          </a:solidFill>
        </p:spPr>
      </p:sp>
      <p:sp>
        <p:nvSpPr>
          <p:cNvPr name="Freeform 3" id="3"/>
          <p:cNvSpPr/>
          <p:nvPr/>
        </p:nvSpPr>
        <p:spPr>
          <a:xfrm flipH="false" flipV="false" rot="0">
            <a:off x="168789" y="124231"/>
            <a:ext cx="5436525" cy="5436525"/>
          </a:xfrm>
          <a:custGeom>
            <a:avLst/>
            <a:gdLst/>
            <a:ahLst/>
            <a:cxnLst/>
            <a:rect r="r" b="b" t="t" l="l"/>
            <a:pathLst>
              <a:path h="5436525" w="5436525">
                <a:moveTo>
                  <a:pt x="0" y="0"/>
                </a:moveTo>
                <a:lnTo>
                  <a:pt x="5436525" y="0"/>
                </a:lnTo>
                <a:lnTo>
                  <a:pt x="5436525" y="5436525"/>
                </a:lnTo>
                <a:lnTo>
                  <a:pt x="0" y="5436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707239">
            <a:off x="4415667" y="4760966"/>
            <a:ext cx="1675183" cy="831310"/>
          </a:xfrm>
          <a:custGeom>
            <a:avLst/>
            <a:gdLst/>
            <a:ahLst/>
            <a:cxnLst/>
            <a:rect r="r" b="b" t="t" l="l"/>
            <a:pathLst>
              <a:path h="831310" w="1675183">
                <a:moveTo>
                  <a:pt x="0" y="0"/>
                </a:moveTo>
                <a:lnTo>
                  <a:pt x="1675184" y="0"/>
                </a:lnTo>
                <a:lnTo>
                  <a:pt x="1675184" y="831310"/>
                </a:lnTo>
                <a:lnTo>
                  <a:pt x="0" y="831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332840" y="3993004"/>
            <a:ext cx="11276871" cy="5709409"/>
          </a:xfrm>
          <a:custGeom>
            <a:avLst/>
            <a:gdLst/>
            <a:ahLst/>
            <a:cxnLst/>
            <a:rect r="r" b="b" t="t" l="l"/>
            <a:pathLst>
              <a:path h="5709409" w="11276871">
                <a:moveTo>
                  <a:pt x="0" y="0"/>
                </a:moveTo>
                <a:lnTo>
                  <a:pt x="11276872" y="0"/>
                </a:lnTo>
                <a:lnTo>
                  <a:pt x="11276872" y="5709409"/>
                </a:lnTo>
                <a:lnTo>
                  <a:pt x="0" y="5709409"/>
                </a:lnTo>
                <a:lnTo>
                  <a:pt x="0" y="0"/>
                </a:lnTo>
                <a:close/>
              </a:path>
            </a:pathLst>
          </a:custGeom>
          <a:blipFill>
            <a:blip r:embed="rId6"/>
            <a:stretch>
              <a:fillRect l="0" t="0" r="0" b="0"/>
            </a:stretch>
          </a:blipFill>
        </p:spPr>
      </p:sp>
      <p:sp>
        <p:nvSpPr>
          <p:cNvPr name="TextBox 6" id="6"/>
          <p:cNvSpPr txBox="true"/>
          <p:nvPr/>
        </p:nvSpPr>
        <p:spPr>
          <a:xfrm rot="0">
            <a:off x="366424" y="2290025"/>
            <a:ext cx="5041255" cy="1200188"/>
          </a:xfrm>
          <a:prstGeom prst="rect">
            <a:avLst/>
          </a:prstGeom>
        </p:spPr>
        <p:txBody>
          <a:bodyPr anchor="t" rtlCol="false" tIns="0" lIns="0" bIns="0" rIns="0">
            <a:spAutoFit/>
          </a:bodyPr>
          <a:lstStyle/>
          <a:p>
            <a:pPr algn="ctr">
              <a:lnSpc>
                <a:spcPts val="4606"/>
              </a:lnSpc>
            </a:pPr>
            <a:r>
              <a:rPr lang="en-US" sz="4700" spc="-277">
                <a:solidFill>
                  <a:srgbClr val="FFFFFF"/>
                </a:solidFill>
                <a:latin typeface="Montserrat Ultra-Bold Italics"/>
                <a:ea typeface="Montserrat Ultra-Bold Italics"/>
                <a:cs typeface="Montserrat Ultra-Bold Italics"/>
                <a:sym typeface="Montserrat Ultra-Bold Italics"/>
              </a:rPr>
              <a:t>PENGUMPULAN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028700" y="881192"/>
            <a:ext cx="1783058" cy="295015"/>
          </a:xfrm>
          <a:custGeom>
            <a:avLst/>
            <a:gdLst/>
            <a:ahLst/>
            <a:cxnLst/>
            <a:rect r="r" b="b" t="t" l="l"/>
            <a:pathLst>
              <a:path h="295015" w="1783058">
                <a:moveTo>
                  <a:pt x="0" y="0"/>
                </a:moveTo>
                <a:lnTo>
                  <a:pt x="1783058" y="0"/>
                </a:lnTo>
                <a:lnTo>
                  <a:pt x="1783058" y="295016"/>
                </a:lnTo>
                <a:lnTo>
                  <a:pt x="0" y="295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476242" y="9147437"/>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028700" y="9591065"/>
            <a:ext cx="16230600" cy="1351653"/>
          </a:xfrm>
          <a:prstGeom prst="rect">
            <a:avLst/>
          </a:prstGeom>
          <a:solidFill>
            <a:srgbClr val="213559"/>
          </a:solidFill>
        </p:spPr>
      </p:sp>
      <p:sp>
        <p:nvSpPr>
          <p:cNvPr name="AutoShape 6" id="6"/>
          <p:cNvSpPr/>
          <p:nvPr/>
        </p:nvSpPr>
        <p:spPr>
          <a:xfrm rot="0">
            <a:off x="1028700" y="-675827"/>
            <a:ext cx="16230600" cy="1351653"/>
          </a:xfrm>
          <a:prstGeom prst="rect">
            <a:avLst/>
          </a:prstGeom>
          <a:solidFill>
            <a:srgbClr val="213559"/>
          </a:solidFill>
        </p:spPr>
      </p:sp>
      <p:sp>
        <p:nvSpPr>
          <p:cNvPr name="TextBox 7" id="7"/>
          <p:cNvSpPr txBox="true"/>
          <p:nvPr/>
        </p:nvSpPr>
        <p:spPr>
          <a:xfrm rot="0">
            <a:off x="1028700" y="1364260"/>
            <a:ext cx="16998939" cy="2744470"/>
          </a:xfrm>
          <a:prstGeom prst="rect">
            <a:avLst/>
          </a:prstGeom>
        </p:spPr>
        <p:txBody>
          <a:bodyPr anchor="t" rtlCol="false" tIns="0" lIns="0" bIns="0" rIns="0">
            <a:spAutoFit/>
          </a:bodyPr>
          <a:lstStyle/>
          <a:p>
            <a:pPr algn="just">
              <a:lnSpc>
                <a:spcPts val="5390"/>
              </a:lnSpc>
            </a:pPr>
            <a:r>
              <a:rPr lang="en-US" sz="5500" spc="-324">
                <a:solidFill>
                  <a:srgbClr val="263F6B"/>
                </a:solidFill>
                <a:latin typeface="Montserrat Ultra-Bold Italics"/>
                <a:ea typeface="Montserrat Ultra-Bold Italics"/>
                <a:cs typeface="Montserrat Ultra-Bold Italics"/>
                <a:sym typeface="Montserrat Ultra-Bold Italics"/>
              </a:rPr>
              <a:t>PEMBERSIHAN</a:t>
            </a:r>
          </a:p>
          <a:p>
            <a:pPr algn="just">
              <a:lnSpc>
                <a:spcPts val="5390"/>
              </a:lnSpc>
            </a:pPr>
            <a:r>
              <a:rPr lang="en-US" sz="5500" spc="-324">
                <a:solidFill>
                  <a:srgbClr val="263F6B"/>
                </a:solidFill>
                <a:latin typeface="Montserrat Ultra-Bold Italics"/>
                <a:ea typeface="Montserrat Ultra-Bold Italics"/>
                <a:cs typeface="Montserrat Ultra-Bold Italics"/>
                <a:sym typeface="Montserrat Ultra-Bold Italics"/>
              </a:rPr>
              <a:t>DAN</a:t>
            </a:r>
          </a:p>
          <a:p>
            <a:pPr algn="just">
              <a:lnSpc>
                <a:spcPts val="5390"/>
              </a:lnSpc>
            </a:pPr>
            <a:r>
              <a:rPr lang="en-US" sz="5500" spc="-324">
                <a:solidFill>
                  <a:srgbClr val="263F6B"/>
                </a:solidFill>
                <a:latin typeface="Montserrat Ultra-Bold Italics"/>
                <a:ea typeface="Montserrat Ultra-Bold Italics"/>
                <a:cs typeface="Montserrat Ultra-Bold Italics"/>
                <a:sym typeface="Montserrat Ultra-Bold Italics"/>
              </a:rPr>
              <a:t>PRA-PEMROSESAN</a:t>
            </a:r>
          </a:p>
          <a:p>
            <a:pPr algn="just">
              <a:lnSpc>
                <a:spcPts val="5390"/>
              </a:lnSpc>
            </a:pPr>
            <a:r>
              <a:rPr lang="en-US" sz="5500" spc="-324">
                <a:solidFill>
                  <a:srgbClr val="263F6B"/>
                </a:solidFill>
                <a:latin typeface="Montserrat Ultra-Bold Italics"/>
                <a:ea typeface="Montserrat Ultra-Bold Italics"/>
                <a:cs typeface="Montserrat Ultra-Bold Italics"/>
                <a:sym typeface="Montserrat Ultra-Bold Italics"/>
              </a:rPr>
              <a:t>DATA</a:t>
            </a:r>
          </a:p>
        </p:txBody>
      </p:sp>
      <p:sp>
        <p:nvSpPr>
          <p:cNvPr name="TextBox 8" id="8"/>
          <p:cNvSpPr txBox="true"/>
          <p:nvPr/>
        </p:nvSpPr>
        <p:spPr>
          <a:xfrm rot="0">
            <a:off x="7938358" y="3403694"/>
            <a:ext cx="9320942" cy="5321206"/>
          </a:xfrm>
          <a:prstGeom prst="rect">
            <a:avLst/>
          </a:prstGeom>
        </p:spPr>
        <p:txBody>
          <a:bodyPr anchor="t" rtlCol="false" tIns="0" lIns="0" bIns="0" rIns="0">
            <a:spAutoFit/>
          </a:bodyPr>
          <a:lstStyle/>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Identifikasi, Mengisi dan Menghapus Missing Values</a:t>
            </a:r>
          </a:p>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Mengidentifikasi dan Menghapus Data Duplikat</a:t>
            </a:r>
          </a:p>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Mengubah Kolom Tanggal ke Tipe Datetime</a:t>
            </a:r>
          </a:p>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Menambahkan Kolom Usia</a:t>
            </a:r>
          </a:p>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Menghitung Durasi Perjalanan</a:t>
            </a:r>
          </a:p>
          <a:p>
            <a:pPr algn="l" marL="703279" indent="-351640" lvl="1">
              <a:lnSpc>
                <a:spcPts val="4234"/>
              </a:lnSpc>
              <a:buAutoNum type="arabicPeriod" startAt="1"/>
            </a:pPr>
            <a:r>
              <a:rPr lang="en-US" sz="3257" spc="65">
                <a:solidFill>
                  <a:srgbClr val="000000"/>
                </a:solidFill>
                <a:latin typeface="Montserrat Bold"/>
                <a:ea typeface="Montserrat Bold"/>
                <a:cs typeface="Montserrat Bold"/>
                <a:sym typeface="Montserrat Bold"/>
              </a:rPr>
              <a:t>Identifikasi dan Penanganan Outliers</a:t>
            </a:r>
          </a:p>
          <a:p>
            <a:pPr algn="l">
              <a:lnSpc>
                <a:spcPts val="423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grpSp>
        <p:nvGrpSpPr>
          <p:cNvPr name="Group 3" id="3"/>
          <p:cNvGrpSpPr/>
          <p:nvPr/>
        </p:nvGrpSpPr>
        <p:grpSpPr>
          <a:xfrm rot="0">
            <a:off x="7527747" y="-1825476"/>
            <a:ext cx="16230600" cy="162306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name="Group 5" id="5"/>
          <p:cNvGrpSpPr>
            <a:grpSpLocks noChangeAspect="true"/>
          </p:cNvGrpSpPr>
          <p:nvPr/>
        </p:nvGrpSpPr>
        <p:grpSpPr>
          <a:xfrm rot="0">
            <a:off x="8002557" y="1028700"/>
            <a:ext cx="12008422" cy="12008374"/>
            <a:chOff x="0" y="0"/>
            <a:chExt cx="6350000" cy="6349975"/>
          </a:xfrm>
        </p:grpSpPr>
        <p:sp>
          <p:nvSpPr>
            <p:cNvPr name="Freeform 6" id="6"/>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71569" t="0" r="-12056" b="0"/>
              </a:stretch>
            </a:blipFill>
          </p:spPr>
        </p:sp>
      </p:grpSp>
      <p:sp>
        <p:nvSpPr>
          <p:cNvPr name="TextBox 7" id="7"/>
          <p:cNvSpPr txBox="true"/>
          <p:nvPr/>
        </p:nvSpPr>
        <p:spPr>
          <a:xfrm rot="0">
            <a:off x="1028700" y="2274757"/>
            <a:ext cx="5943253" cy="3287978"/>
          </a:xfrm>
          <a:prstGeom prst="rect">
            <a:avLst/>
          </a:prstGeom>
        </p:spPr>
        <p:txBody>
          <a:bodyPr anchor="t" rtlCol="false" tIns="0" lIns="0" bIns="0" rIns="0">
            <a:spAutoFit/>
          </a:bodyPr>
          <a:lstStyle/>
          <a:p>
            <a:pPr algn="l">
              <a:lnSpc>
                <a:spcPts val="6412"/>
              </a:lnSpc>
            </a:pPr>
            <a:r>
              <a:rPr lang="en-US" sz="6543" spc="-386">
                <a:solidFill>
                  <a:srgbClr val="263F6B"/>
                </a:solidFill>
                <a:latin typeface="Montserrat Ultra-Bold Italics"/>
                <a:ea typeface="Montserrat Ultra-Bold Italics"/>
                <a:cs typeface="Montserrat Ultra-Bold Italics"/>
                <a:sym typeface="Montserrat Ultra-Bold Italics"/>
              </a:rPr>
              <a:t>ANALISIS DATA EKSPLORATIF (EDA)</a:t>
            </a:r>
          </a:p>
        </p:txBody>
      </p:sp>
      <p:sp>
        <p:nvSpPr>
          <p:cNvPr name="TextBox 8" id="8"/>
          <p:cNvSpPr txBox="true"/>
          <p:nvPr/>
        </p:nvSpPr>
        <p:spPr>
          <a:xfrm rot="0">
            <a:off x="848318" y="5640518"/>
            <a:ext cx="6123635" cy="2028825"/>
          </a:xfrm>
          <a:prstGeom prst="rect">
            <a:avLst/>
          </a:prstGeom>
        </p:spPr>
        <p:txBody>
          <a:bodyPr anchor="t" rtlCol="false" tIns="0" lIns="0" bIns="0" rIns="0">
            <a:spAutoFit/>
          </a:bodyPr>
          <a:lstStyle/>
          <a:p>
            <a:pPr algn="l">
              <a:lnSpc>
                <a:spcPts val="5624"/>
              </a:lnSpc>
            </a:pPr>
            <a:r>
              <a:rPr lang="en-US" sz="2499" spc="49">
                <a:solidFill>
                  <a:srgbClr val="212423"/>
                </a:solidFill>
                <a:latin typeface="Montserrat"/>
                <a:ea typeface="Montserrat"/>
                <a:cs typeface="Montserrat"/>
                <a:sym typeface="Montserrat"/>
              </a:rPr>
              <a:t>Menjawab Rumusan Masalah dengan Data Visualisasi disertai analisa dan hasil</a:t>
            </a:r>
          </a:p>
        </p:txBody>
      </p:sp>
      <p:sp>
        <p:nvSpPr>
          <p:cNvPr name="Freeform 9" id="9"/>
          <p:cNvSpPr/>
          <p:nvPr/>
        </p:nvSpPr>
        <p:spPr>
          <a:xfrm flipH="false" flipV="false" rot="0">
            <a:off x="15476242" y="885242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8700" y="1028700"/>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1753206">
            <a:off x="-1113304" y="4354356"/>
            <a:ext cx="25783492" cy="9586163"/>
          </a:xfrm>
          <a:prstGeom prst="rect">
            <a:avLst/>
          </a:prstGeom>
          <a:solidFill>
            <a:srgbClr val="545454">
              <a:alpha val="4706"/>
            </a:srgbClr>
          </a:solidFill>
        </p:spPr>
      </p:sp>
      <p:sp>
        <p:nvSpPr>
          <p:cNvPr name="Freeform 3" id="3"/>
          <p:cNvSpPr/>
          <p:nvPr/>
        </p:nvSpPr>
        <p:spPr>
          <a:xfrm flipH="false" flipV="false" rot="0">
            <a:off x="1297214" y="-726996"/>
            <a:ext cx="11740992" cy="11740992"/>
          </a:xfrm>
          <a:custGeom>
            <a:avLst/>
            <a:gdLst/>
            <a:ahLst/>
            <a:cxnLst/>
            <a:rect r="r" b="b" t="t" l="l"/>
            <a:pathLst>
              <a:path h="11740992" w="11740992">
                <a:moveTo>
                  <a:pt x="0" y="0"/>
                </a:moveTo>
                <a:lnTo>
                  <a:pt x="11740992" y="0"/>
                </a:lnTo>
                <a:lnTo>
                  <a:pt x="11740992" y="11740992"/>
                </a:lnTo>
                <a:lnTo>
                  <a:pt x="0" y="1174099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15601"/>
            <a:ext cx="16230600" cy="9055797"/>
          </a:xfrm>
          <a:prstGeom prst="rect">
            <a:avLst/>
          </a:prstGeom>
          <a:solidFill>
            <a:srgbClr val="213559"/>
          </a:solidFill>
        </p:spPr>
      </p:sp>
      <p:sp>
        <p:nvSpPr>
          <p:cNvPr name="Freeform 5" id="5"/>
          <p:cNvSpPr/>
          <p:nvPr/>
        </p:nvSpPr>
        <p:spPr>
          <a:xfrm flipH="false" flipV="false" rot="0">
            <a:off x="15071134" y="1054482"/>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13018986" y="5376538"/>
            <a:ext cx="6492240" cy="0"/>
          </a:xfrm>
          <a:prstGeom prst="line">
            <a:avLst/>
          </a:prstGeom>
          <a:ln cap="rnd" w="9525">
            <a:solidFill>
              <a:srgbClr val="FFFFFF"/>
            </a:solidFill>
            <a:prstDash val="solid"/>
            <a:headEnd type="none" len="sm" w="sm"/>
            <a:tailEnd type="none" len="sm" w="sm"/>
          </a:ln>
        </p:spPr>
      </p:sp>
      <p:sp>
        <p:nvSpPr>
          <p:cNvPr name="Freeform 7" id="7"/>
          <p:cNvSpPr/>
          <p:nvPr/>
        </p:nvSpPr>
        <p:spPr>
          <a:xfrm flipH="false" flipV="false" rot="0">
            <a:off x="1463899" y="2853113"/>
            <a:ext cx="8236716" cy="6486414"/>
          </a:xfrm>
          <a:custGeom>
            <a:avLst/>
            <a:gdLst/>
            <a:ahLst/>
            <a:cxnLst/>
            <a:rect r="r" b="b" t="t" l="l"/>
            <a:pathLst>
              <a:path h="6486414" w="8236716">
                <a:moveTo>
                  <a:pt x="0" y="0"/>
                </a:moveTo>
                <a:lnTo>
                  <a:pt x="8236716" y="0"/>
                </a:lnTo>
                <a:lnTo>
                  <a:pt x="8236716" y="6486414"/>
                </a:lnTo>
                <a:lnTo>
                  <a:pt x="0" y="6486414"/>
                </a:lnTo>
                <a:lnTo>
                  <a:pt x="0" y="0"/>
                </a:lnTo>
                <a:close/>
              </a:path>
            </a:pathLst>
          </a:custGeom>
          <a:blipFill>
            <a:blip r:embed="rId6"/>
            <a:stretch>
              <a:fillRect l="0" t="0" r="0" b="0"/>
            </a:stretch>
          </a:blipFill>
        </p:spPr>
      </p:sp>
      <p:sp>
        <p:nvSpPr>
          <p:cNvPr name="TextBox 8" id="8"/>
          <p:cNvSpPr txBox="true"/>
          <p:nvPr/>
        </p:nvSpPr>
        <p:spPr>
          <a:xfrm rot="0">
            <a:off x="10553005" y="1493448"/>
            <a:ext cx="6545798" cy="1359665"/>
          </a:xfrm>
          <a:prstGeom prst="rect">
            <a:avLst/>
          </a:prstGeom>
        </p:spPr>
        <p:txBody>
          <a:bodyPr anchor="t" rtlCol="false" tIns="0" lIns="0" bIns="0" rIns="0">
            <a:spAutoFit/>
          </a:bodyPr>
          <a:lstStyle/>
          <a:p>
            <a:pPr algn="l">
              <a:lnSpc>
                <a:spcPts val="3525"/>
              </a:lnSpc>
            </a:pPr>
            <a:r>
              <a:rPr lang="en-US" sz="3596" spc="-212">
                <a:solidFill>
                  <a:srgbClr val="FFFFFF"/>
                </a:solidFill>
                <a:latin typeface="Montserrat Ultra-Bold Italics"/>
                <a:ea typeface="Montserrat Ultra-Bold Italics"/>
                <a:cs typeface="Montserrat Ultra-Bold Italics"/>
                <a:sym typeface="Montserrat Ultra-Bold Italics"/>
              </a:rPr>
              <a:t>BAGAIMANA DISTRIBUSI DEMOGRAFI PENGGUNA TRANSJAKARTA?</a:t>
            </a:r>
          </a:p>
        </p:txBody>
      </p:sp>
      <p:sp>
        <p:nvSpPr>
          <p:cNvPr name="TextBox 9" id="9"/>
          <p:cNvSpPr txBox="true"/>
          <p:nvPr/>
        </p:nvSpPr>
        <p:spPr>
          <a:xfrm rot="0">
            <a:off x="2017095" y="1914129"/>
            <a:ext cx="7130325" cy="423054"/>
          </a:xfrm>
          <a:prstGeom prst="rect">
            <a:avLst/>
          </a:prstGeom>
        </p:spPr>
        <p:txBody>
          <a:bodyPr anchor="t" rtlCol="false" tIns="0" lIns="0" bIns="0" rIns="0">
            <a:spAutoFit/>
          </a:bodyPr>
          <a:lstStyle/>
          <a:p>
            <a:pPr algn="l">
              <a:lnSpc>
                <a:spcPts val="3495"/>
              </a:lnSpc>
              <a:spcBef>
                <a:spcPct val="0"/>
              </a:spcBef>
            </a:pPr>
            <a:r>
              <a:rPr lang="en-US" sz="2688" spc="53">
                <a:solidFill>
                  <a:srgbClr val="FFFFFF"/>
                </a:solidFill>
                <a:latin typeface="Montserrat Ultra-Bold"/>
                <a:ea typeface="Montserrat Ultra-Bold"/>
                <a:cs typeface="Montserrat Ultra-Bold"/>
                <a:sym typeface="Montserrat Ultra-Bold"/>
              </a:rPr>
              <a:t>Distribusi Jenis Kelamin Pengguna </a:t>
            </a:r>
          </a:p>
        </p:txBody>
      </p:sp>
      <p:sp>
        <p:nvSpPr>
          <p:cNvPr name="TextBox 10" id="10"/>
          <p:cNvSpPr txBox="true"/>
          <p:nvPr/>
        </p:nvSpPr>
        <p:spPr>
          <a:xfrm rot="0">
            <a:off x="10403712" y="4530410"/>
            <a:ext cx="4667422" cy="2722245"/>
          </a:xfrm>
          <a:prstGeom prst="rect">
            <a:avLst/>
          </a:prstGeom>
        </p:spPr>
        <p:txBody>
          <a:bodyPr anchor="t" rtlCol="false" tIns="0" lIns="0" bIns="0" rIns="0">
            <a:spAutoFit/>
          </a:bodyPr>
          <a:lstStyle/>
          <a:p>
            <a:pPr algn="l">
              <a:lnSpc>
                <a:spcPts val="3120"/>
              </a:lnSpc>
            </a:pPr>
            <a:r>
              <a:rPr lang="en-US" sz="2400" spc="48">
                <a:solidFill>
                  <a:srgbClr val="FFFFFF"/>
                </a:solidFill>
                <a:latin typeface="Montserrat Ultra-Bold"/>
                <a:ea typeface="Montserrat Ultra-Bold"/>
                <a:cs typeface="Montserrat Ultra-Bold"/>
                <a:sym typeface="Montserrat Ultra-Bold"/>
              </a:rPr>
              <a:t>Hasil:</a:t>
            </a:r>
          </a:p>
          <a:p>
            <a:pPr algn="l" marL="518160" indent="-259080" lvl="1">
              <a:lnSpc>
                <a:spcPts val="3120"/>
              </a:lnSpc>
              <a:buFont typeface="Arial"/>
              <a:buChar char="•"/>
            </a:pPr>
            <a:r>
              <a:rPr lang="en-US" sz="2400" spc="48">
                <a:solidFill>
                  <a:srgbClr val="FFFFFF"/>
                </a:solidFill>
                <a:latin typeface="Montserrat"/>
                <a:ea typeface="Montserrat"/>
                <a:cs typeface="Montserrat"/>
                <a:sym typeface="Montserrat"/>
              </a:rPr>
              <a:t>Pengguna perempuan (F) mendominasi dengan persentase sebesar 53.3%.</a:t>
            </a:r>
          </a:p>
          <a:p>
            <a:pPr algn="l" marL="518160" indent="-259080" lvl="1">
              <a:lnSpc>
                <a:spcPts val="3120"/>
              </a:lnSpc>
              <a:buFont typeface="Arial"/>
              <a:buChar char="•"/>
            </a:pPr>
            <a:r>
              <a:rPr lang="en-US" sz="2400" spc="48">
                <a:solidFill>
                  <a:srgbClr val="FFFFFF"/>
                </a:solidFill>
                <a:latin typeface="Montserrat"/>
                <a:ea typeface="Montserrat"/>
                <a:cs typeface="Montserrat"/>
                <a:sym typeface="Montserrat"/>
              </a:rPr>
              <a:t>Pengguna laki-laki (M) berjumlah 46.7%.</a:t>
            </a:r>
          </a:p>
          <a:p>
            <a:pPr algn="l">
              <a:lnSpc>
                <a:spcPts val="312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DAGKltHFOt4</dc:identifier>
  <dcterms:modified xsi:type="dcterms:W3CDTF">2011-08-01T06:04:30Z</dcterms:modified>
  <cp:revision>1</cp:revision>
  <dc:title>Blue Modern Company Profile Presentation</dc:title>
</cp:coreProperties>
</file>