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Albert Sans Medium"/>
      <p:regular r:id="rId30"/>
      <p:bold r:id="rId31"/>
      <p:italic r:id="rId32"/>
      <p:boldItalic r:id="rId33"/>
    </p:embeddedFont>
    <p:embeddedFont>
      <p:font typeface="Lexend"/>
      <p:regular r:id="rId34"/>
      <p:bold r:id="rId35"/>
    </p:embeddedFont>
    <p:embeddedFont>
      <p:font typeface="Albert Sans"/>
      <p:regular r:id="rId36"/>
      <p:bold r:id="rId37"/>
      <p:italic r:id="rId38"/>
      <p:boldItalic r:id="rId39"/>
    </p:embeddedFont>
    <p:embeddedFont>
      <p:font typeface="PT Sans"/>
      <p:regular r:id="rId40"/>
      <p:bold r:id="rId41"/>
      <p:italic r:id="rId42"/>
      <p:boldItalic r:id="rId43"/>
    </p:embeddedFont>
    <p:embeddedFont>
      <p:font typeface="Century Gothic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regular.fntdata"/><Relationship Id="rId20" Type="http://schemas.openxmlformats.org/officeDocument/2006/relationships/slide" Target="slides/slide16.xml"/><Relationship Id="rId42" Type="http://schemas.openxmlformats.org/officeDocument/2006/relationships/font" Target="fonts/PTSans-italic.fntdata"/><Relationship Id="rId41" Type="http://schemas.openxmlformats.org/officeDocument/2006/relationships/font" Target="fonts/PTSans-bold.fntdata"/><Relationship Id="rId22" Type="http://schemas.openxmlformats.org/officeDocument/2006/relationships/font" Target="fonts/Raleway-regular.fntdata"/><Relationship Id="rId44" Type="http://schemas.openxmlformats.org/officeDocument/2006/relationships/font" Target="fonts/CenturyGothic-regular.fntdata"/><Relationship Id="rId21" Type="http://schemas.openxmlformats.org/officeDocument/2006/relationships/slide" Target="slides/slide17.xml"/><Relationship Id="rId43" Type="http://schemas.openxmlformats.org/officeDocument/2006/relationships/font" Target="fonts/PTSans-boldItalic.fntdata"/><Relationship Id="rId24" Type="http://schemas.openxmlformats.org/officeDocument/2006/relationships/font" Target="fonts/Raleway-italic.fntdata"/><Relationship Id="rId46" Type="http://schemas.openxmlformats.org/officeDocument/2006/relationships/font" Target="fonts/CenturyGothic-italic.fntdata"/><Relationship Id="rId23" Type="http://schemas.openxmlformats.org/officeDocument/2006/relationships/font" Target="fonts/Raleway-bold.fntdata"/><Relationship Id="rId45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regular.fntdata"/><Relationship Id="rId25" Type="http://schemas.openxmlformats.org/officeDocument/2006/relationships/font" Target="fonts/Raleway-boldItalic.fntdata"/><Relationship Id="rId47" Type="http://schemas.openxmlformats.org/officeDocument/2006/relationships/font" Target="fonts/CenturyGothic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bertSansMedium-bold.fntdata"/><Relationship Id="rId30" Type="http://schemas.openxmlformats.org/officeDocument/2006/relationships/font" Target="fonts/AlbertSansMedium-regular.fntdata"/><Relationship Id="rId11" Type="http://schemas.openxmlformats.org/officeDocument/2006/relationships/slide" Target="slides/slide7.xml"/><Relationship Id="rId33" Type="http://schemas.openxmlformats.org/officeDocument/2006/relationships/font" Target="fonts/AlbertSans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AlbertSansMedium-italic.fntdata"/><Relationship Id="rId13" Type="http://schemas.openxmlformats.org/officeDocument/2006/relationships/slide" Target="slides/slide9.xml"/><Relationship Id="rId35" Type="http://schemas.openxmlformats.org/officeDocument/2006/relationships/font" Target="fonts/Lexend-bold.fntdata"/><Relationship Id="rId12" Type="http://schemas.openxmlformats.org/officeDocument/2006/relationships/slide" Target="slides/slide8.xml"/><Relationship Id="rId34" Type="http://schemas.openxmlformats.org/officeDocument/2006/relationships/font" Target="fonts/Lexend-regular.fntdata"/><Relationship Id="rId15" Type="http://schemas.openxmlformats.org/officeDocument/2006/relationships/slide" Target="slides/slide11.xml"/><Relationship Id="rId37" Type="http://schemas.openxmlformats.org/officeDocument/2006/relationships/font" Target="fonts/AlbertSans-bold.fntdata"/><Relationship Id="rId14" Type="http://schemas.openxmlformats.org/officeDocument/2006/relationships/slide" Target="slides/slide10.xml"/><Relationship Id="rId36" Type="http://schemas.openxmlformats.org/officeDocument/2006/relationships/font" Target="fonts/AlbertSans-regular.fntdata"/><Relationship Id="rId17" Type="http://schemas.openxmlformats.org/officeDocument/2006/relationships/slide" Target="slides/slide13.xml"/><Relationship Id="rId39" Type="http://schemas.openxmlformats.org/officeDocument/2006/relationships/font" Target="fonts/Albert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Albert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45c0eab0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2e45c0eab03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45c0eab03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5" name="Google Shape;295;g2e45c0eab03_0_1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45c0eab03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12" name="Google Shape;312;g2e45c0eab03_0_1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45c0eab03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3" name="Google Shape;323;g2e45c0eab03_0_1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47e1fa7bc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2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Optimalisasi Armada di Rute Ramai</a:t>
            </a:r>
            <a:endParaRPr b="1" sz="12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Tingkatkan distribusi armada dan pengembangan layanan di rute ramai, </a:t>
            </a:r>
            <a:b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terutama </a:t>
            </a:r>
            <a:r>
              <a:rPr b="1"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Ciputat - CSW</a:t>
            </a: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paling sibuk.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Tambah armada di rute ini untuk mengurangi waktu tunggu.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Pastikan pemeliharaan armada dan perbaikan halte berjalan dengan baik.</a:t>
            </a:r>
            <a:endParaRPr/>
          </a:p>
        </p:txBody>
      </p:sp>
      <p:sp>
        <p:nvSpPr>
          <p:cNvPr id="336" name="Google Shape;336;g2e47e1fa7bc_1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47e1fa7b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2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Tingkatkan distribusi armada dan pengembangan layanan di rute ramai, </a:t>
            </a:r>
            <a:b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terutama </a:t>
            </a:r>
            <a:r>
              <a:rPr b="1"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Ciputat - CSW</a:t>
            </a: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paling sibuk.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Tambah armada di rute ini untuk mengurangi waktu tunggu.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Pastikan pemeliharaan armada dan perbaikan halte berjalan dengan baik.</a:t>
            </a:r>
            <a:endParaRPr/>
          </a:p>
        </p:txBody>
      </p:sp>
      <p:sp>
        <p:nvSpPr>
          <p:cNvPr id="352" name="Google Shape;352;g2e47e1fa7bc_1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34e68c317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2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Tingkatkan distribusi armada dan pengembangan layanan di rute ramai, </a:t>
            </a:r>
            <a:b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terutama </a:t>
            </a:r>
            <a:r>
              <a:rPr b="1"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Ciputat - CSW</a:t>
            </a: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paling sibuk.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Tambah armada di rute ini untuk mengurangi waktu tunggu.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Pastikan pemeliharaan armada dan perbaikan halte berjalan dengan baik.</a:t>
            </a:r>
            <a:endParaRPr/>
          </a:p>
        </p:txBody>
      </p:sp>
      <p:sp>
        <p:nvSpPr>
          <p:cNvPr id="366" name="Google Shape;366;g2734e68c317_6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e48c4936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2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Tingkatkan distribusi armada dan pengembangan layanan di rute ramai, </a:t>
            </a:r>
            <a:b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terutama </a:t>
            </a:r>
            <a:r>
              <a:rPr b="1"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Ciputat - CSW</a:t>
            </a: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paling sibuk.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Tambah armada di rute ini untuk mengurangi waktu tunggu.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Char char="○"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Pastikan pemeliharaan armada dan perbaikan halte berjalan dengan baik.</a:t>
            </a:r>
            <a:endParaRPr/>
          </a:p>
        </p:txBody>
      </p:sp>
      <p:sp>
        <p:nvSpPr>
          <p:cNvPr id="377" name="Google Shape;377;g2e48c49366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e48c4936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g2e48c493662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34e68c31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2734e68c317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47e1fa7bc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2e47e1fa7bc_1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45c0eab03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2e45c0eab03_0_9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45c0eab0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2e45c0eab03_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45c0eab0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2e45c0eab03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45c0eab0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2e45c0eab03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45c0eab0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2e45c0eab03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45c0eab03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4" name="Google Shape;284;g2e45c0eab03_0_1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5215800" y="75"/>
            <a:ext cx="39282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713225" y="4604000"/>
            <a:ext cx="183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713225" y="916776"/>
            <a:ext cx="4853100" cy="25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3225" y="3585113"/>
            <a:ext cx="4853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5786400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5215800" y="75"/>
            <a:ext cx="39282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8" name="Google Shape;58;p11"/>
          <p:cNvCxnSpPr/>
          <p:nvPr/>
        </p:nvCxnSpPr>
        <p:spPr>
          <a:xfrm rot="10800000">
            <a:off x="713225" y="1340875"/>
            <a:ext cx="183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713225" y="1340875"/>
            <a:ext cx="4827000" cy="16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713225" y="3101850"/>
            <a:ext cx="482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1"/>
          <p:cNvSpPr/>
          <p:nvPr>
            <p:ph idx="2" type="pic"/>
          </p:nvPr>
        </p:nvSpPr>
        <p:spPr>
          <a:xfrm>
            <a:off x="5786400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282500" y="1207700"/>
            <a:ext cx="31482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5" name="Google Shape;65;p13"/>
          <p:cNvSpPr/>
          <p:nvPr/>
        </p:nvSpPr>
        <p:spPr>
          <a:xfrm flipH="1">
            <a:off x="0" y="0"/>
            <a:ext cx="3928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713225" y="1953900"/>
            <a:ext cx="33291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67" name="Google Shape;67;p13"/>
          <p:cNvCxnSpPr/>
          <p:nvPr/>
        </p:nvCxnSpPr>
        <p:spPr>
          <a:xfrm rot="10800000">
            <a:off x="7263100" y="372394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 txBox="1"/>
          <p:nvPr>
            <p:ph hasCustomPrompt="1" idx="2" type="title"/>
          </p:nvPr>
        </p:nvSpPr>
        <p:spPr>
          <a:xfrm>
            <a:off x="4450900" y="52475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>
            <a:off x="5282500" y="524750"/>
            <a:ext cx="31482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4" type="title"/>
          </p:nvPr>
        </p:nvSpPr>
        <p:spPr>
          <a:xfrm>
            <a:off x="4450900" y="120770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5" type="title"/>
          </p:nvPr>
        </p:nvSpPr>
        <p:spPr>
          <a:xfrm>
            <a:off x="4450900" y="189065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5282500" y="1890650"/>
            <a:ext cx="31482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7" type="title"/>
          </p:nvPr>
        </p:nvSpPr>
        <p:spPr>
          <a:xfrm>
            <a:off x="4450900" y="257360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8" type="subTitle"/>
          </p:nvPr>
        </p:nvSpPr>
        <p:spPr>
          <a:xfrm>
            <a:off x="5282500" y="2573600"/>
            <a:ext cx="31482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9" type="title"/>
          </p:nvPr>
        </p:nvSpPr>
        <p:spPr>
          <a:xfrm>
            <a:off x="4450900" y="325655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3" type="subTitle"/>
          </p:nvPr>
        </p:nvSpPr>
        <p:spPr>
          <a:xfrm>
            <a:off x="5282500" y="3256550"/>
            <a:ext cx="31482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>
            <a:off x="4450900" y="393950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5282500" y="3939500"/>
            <a:ext cx="31482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0" y="75"/>
            <a:ext cx="39282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 rot="10800000">
            <a:off x="6432275" y="4604000"/>
            <a:ext cx="183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 txBox="1"/>
          <p:nvPr>
            <p:ph type="title"/>
          </p:nvPr>
        </p:nvSpPr>
        <p:spPr>
          <a:xfrm>
            <a:off x="3889175" y="949375"/>
            <a:ext cx="32055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3889175" y="2055125"/>
            <a:ext cx="43737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3200" y="539500"/>
            <a:ext cx="24021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3113200" y="1591600"/>
            <a:ext cx="24021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5"/>
          <p:cNvSpPr/>
          <p:nvPr>
            <p:ph idx="2" type="pic"/>
          </p:nvPr>
        </p:nvSpPr>
        <p:spPr>
          <a:xfrm>
            <a:off x="561097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5"/>
          <p:cNvSpPr/>
          <p:nvPr>
            <p:ph idx="3" type="pic"/>
          </p:nvPr>
        </p:nvSpPr>
        <p:spPr>
          <a:xfrm>
            <a:off x="71322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5"/>
          <p:cNvSpPr/>
          <p:nvPr>
            <p:ph idx="4" type="pic"/>
          </p:nvPr>
        </p:nvSpPr>
        <p:spPr>
          <a:xfrm>
            <a:off x="713225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 flipH="1">
            <a:off x="8024400" y="3677600"/>
            <a:ext cx="1119600" cy="1465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720000" y="2341800"/>
            <a:ext cx="24462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2" type="subTitle"/>
          </p:nvPr>
        </p:nvSpPr>
        <p:spPr>
          <a:xfrm>
            <a:off x="3348875" y="2341800"/>
            <a:ext cx="24462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5977750" y="2341800"/>
            <a:ext cx="24462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subTitle"/>
          </p:nvPr>
        </p:nvSpPr>
        <p:spPr>
          <a:xfrm>
            <a:off x="720000" y="1494175"/>
            <a:ext cx="24462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5" type="subTitle"/>
          </p:nvPr>
        </p:nvSpPr>
        <p:spPr>
          <a:xfrm>
            <a:off x="3348879" y="1494175"/>
            <a:ext cx="24462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6" type="subTitle"/>
          </p:nvPr>
        </p:nvSpPr>
        <p:spPr>
          <a:xfrm>
            <a:off x="5977751" y="1494175"/>
            <a:ext cx="24462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 rot="10800000">
            <a:off x="8213400" y="100"/>
            <a:ext cx="930600" cy="1218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1001574" y="1735625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2" type="subTitle"/>
          </p:nvPr>
        </p:nvSpPr>
        <p:spPr>
          <a:xfrm>
            <a:off x="4828026" y="1735625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3" type="subTitle"/>
          </p:nvPr>
        </p:nvSpPr>
        <p:spPr>
          <a:xfrm>
            <a:off x="1001574" y="3396200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4" type="subTitle"/>
          </p:nvPr>
        </p:nvSpPr>
        <p:spPr>
          <a:xfrm>
            <a:off x="4828026" y="3396200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5" type="subTitle"/>
          </p:nvPr>
        </p:nvSpPr>
        <p:spPr>
          <a:xfrm>
            <a:off x="1001575" y="1090375"/>
            <a:ext cx="33144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6" type="subTitle"/>
          </p:nvPr>
        </p:nvSpPr>
        <p:spPr>
          <a:xfrm>
            <a:off x="1001575" y="2751075"/>
            <a:ext cx="33144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7" type="subTitle"/>
          </p:nvPr>
        </p:nvSpPr>
        <p:spPr>
          <a:xfrm>
            <a:off x="4827999" y="1090375"/>
            <a:ext cx="33144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8" type="subTitle"/>
          </p:nvPr>
        </p:nvSpPr>
        <p:spPr>
          <a:xfrm>
            <a:off x="4827999" y="2751075"/>
            <a:ext cx="33144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18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8"/>
          <p:cNvSpPr/>
          <p:nvPr/>
        </p:nvSpPr>
        <p:spPr>
          <a:xfrm>
            <a:off x="0" y="3925200"/>
            <a:ext cx="930600" cy="1218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720000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2" type="subTitle"/>
          </p:nvPr>
        </p:nvSpPr>
        <p:spPr>
          <a:xfrm>
            <a:off x="3455250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3" type="subTitle"/>
          </p:nvPr>
        </p:nvSpPr>
        <p:spPr>
          <a:xfrm>
            <a:off x="72000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4" type="subTitle"/>
          </p:nvPr>
        </p:nvSpPr>
        <p:spPr>
          <a:xfrm>
            <a:off x="345525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5" type="subTitle"/>
          </p:nvPr>
        </p:nvSpPr>
        <p:spPr>
          <a:xfrm>
            <a:off x="6190500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6" type="subTitle"/>
          </p:nvPr>
        </p:nvSpPr>
        <p:spPr>
          <a:xfrm>
            <a:off x="619050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7" type="subTitle"/>
          </p:nvPr>
        </p:nvSpPr>
        <p:spPr>
          <a:xfrm>
            <a:off x="720000" y="1336275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8" type="subTitle"/>
          </p:nvPr>
        </p:nvSpPr>
        <p:spPr>
          <a:xfrm>
            <a:off x="3455250" y="133627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9" type="subTitle"/>
          </p:nvPr>
        </p:nvSpPr>
        <p:spPr>
          <a:xfrm>
            <a:off x="6190500" y="133627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13" type="subTitle"/>
          </p:nvPr>
        </p:nvSpPr>
        <p:spPr>
          <a:xfrm>
            <a:off x="720000" y="3063351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14" type="subTitle"/>
          </p:nvPr>
        </p:nvSpPr>
        <p:spPr>
          <a:xfrm>
            <a:off x="3455250" y="306335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5" type="subTitle"/>
          </p:nvPr>
        </p:nvSpPr>
        <p:spPr>
          <a:xfrm>
            <a:off x="6190500" y="306335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0" y="75"/>
            <a:ext cx="39282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0" name="Google Shape;130;p19"/>
          <p:cNvCxnSpPr/>
          <p:nvPr/>
        </p:nvCxnSpPr>
        <p:spPr>
          <a:xfrm rot="10800000">
            <a:off x="558475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9"/>
          <p:cNvSpPr txBox="1"/>
          <p:nvPr>
            <p:ph hasCustomPrompt="1" type="title"/>
          </p:nvPr>
        </p:nvSpPr>
        <p:spPr>
          <a:xfrm>
            <a:off x="4422259" y="359055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4422259" y="4272111"/>
            <a:ext cx="34926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hasCustomPrompt="1" idx="2" type="title"/>
          </p:nvPr>
        </p:nvSpPr>
        <p:spPr>
          <a:xfrm>
            <a:off x="4422259" y="539489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/>
          <p:nvPr>
            <p:ph idx="3" type="subTitle"/>
          </p:nvPr>
        </p:nvSpPr>
        <p:spPr>
          <a:xfrm>
            <a:off x="4422259" y="1220913"/>
            <a:ext cx="34926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hasCustomPrompt="1" idx="4" type="title"/>
          </p:nvPr>
        </p:nvSpPr>
        <p:spPr>
          <a:xfrm>
            <a:off x="4422259" y="206502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9"/>
          <p:cNvSpPr txBox="1"/>
          <p:nvPr>
            <p:ph idx="5" type="subTitle"/>
          </p:nvPr>
        </p:nvSpPr>
        <p:spPr>
          <a:xfrm>
            <a:off x="4422259" y="2746512"/>
            <a:ext cx="34926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7" name="Google Shape;137;p19"/>
          <p:cNvSpPr/>
          <p:nvPr>
            <p:ph idx="6" type="pic"/>
          </p:nvPr>
        </p:nvSpPr>
        <p:spPr>
          <a:xfrm>
            <a:off x="583800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20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0"/>
          <p:cNvSpPr/>
          <p:nvPr/>
        </p:nvSpPr>
        <p:spPr>
          <a:xfrm>
            <a:off x="0" y="3677600"/>
            <a:ext cx="1119600" cy="1465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75"/>
            <a:ext cx="39282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047175" y="217935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4047175" y="1182675"/>
            <a:ext cx="1474500" cy="996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583800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0" y="75"/>
            <a:ext cx="39282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3733813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3733775" y="1745009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21"/>
          <p:cNvSpPr/>
          <p:nvPr>
            <p:ph idx="2" type="pic"/>
          </p:nvPr>
        </p:nvSpPr>
        <p:spPr>
          <a:xfrm>
            <a:off x="583800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1"/>
          <p:cNvSpPr txBox="1"/>
          <p:nvPr/>
        </p:nvSpPr>
        <p:spPr>
          <a:xfrm>
            <a:off x="3733825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0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 rot="10800000">
            <a:off x="5042525" y="539500"/>
            <a:ext cx="183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 rot="10800000">
            <a:off x="8213400" y="100"/>
            <a:ext cx="930600" cy="1218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1" name="Google Shape;151;p22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 flipH="1">
            <a:off x="8024400" y="3677600"/>
            <a:ext cx="1119600" cy="1465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4" name="Google Shape;154;p23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 flipH="1">
            <a:off x="8024400" y="3677600"/>
            <a:ext cx="1119600" cy="1465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" name="Google Shape;23;p4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>
            <a:off x="5215800" y="75"/>
            <a:ext cx="39282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6" name="Google Shape;26;p5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214975" y="1694876"/>
            <a:ext cx="40008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214975" y="1362575"/>
            <a:ext cx="40008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214975" y="3255950"/>
            <a:ext cx="40008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1214975" y="2923650"/>
            <a:ext cx="40008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Google Shape;32;p5"/>
          <p:cNvSpPr/>
          <p:nvPr>
            <p:ph idx="5" type="pic"/>
          </p:nvPr>
        </p:nvSpPr>
        <p:spPr>
          <a:xfrm>
            <a:off x="5786400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6"/>
          <p:cNvSpPr/>
          <p:nvPr/>
        </p:nvSpPr>
        <p:spPr>
          <a:xfrm flipH="1">
            <a:off x="8024400" y="3677600"/>
            <a:ext cx="1119600" cy="1465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5215800" y="75"/>
            <a:ext cx="39282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9" name="Google Shape;39;p7"/>
          <p:cNvCxnSpPr/>
          <p:nvPr/>
        </p:nvCxnSpPr>
        <p:spPr>
          <a:xfrm rot="10800000">
            <a:off x="639000" y="5394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7"/>
          <p:cNvSpPr txBox="1"/>
          <p:nvPr>
            <p:ph type="title"/>
          </p:nvPr>
        </p:nvSpPr>
        <p:spPr>
          <a:xfrm>
            <a:off x="735775" y="539500"/>
            <a:ext cx="4316400" cy="13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735775" y="2004497"/>
            <a:ext cx="4316400" cy="25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2" name="Google Shape;42;p7"/>
          <p:cNvSpPr/>
          <p:nvPr>
            <p:ph idx="2" type="pic"/>
          </p:nvPr>
        </p:nvSpPr>
        <p:spPr>
          <a:xfrm>
            <a:off x="5786400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0" y="75"/>
            <a:ext cx="39282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 rot="10800000">
            <a:off x="6432275" y="4604000"/>
            <a:ext cx="183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 flipH="1">
            <a:off x="5215800" y="75"/>
            <a:ext cx="39282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" name="Google Shape;51;p9"/>
          <p:cNvSpPr/>
          <p:nvPr>
            <p:ph idx="2" type="pic"/>
          </p:nvPr>
        </p:nvSpPr>
        <p:spPr>
          <a:xfrm>
            <a:off x="5786400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2" name="Google Shape;52;p9"/>
          <p:cNvCxnSpPr/>
          <p:nvPr/>
        </p:nvCxnSpPr>
        <p:spPr>
          <a:xfrm rot="10800000">
            <a:off x="713225" y="539500"/>
            <a:ext cx="183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dikisahkan/transjakarta-transportation-transaction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" y="1169350"/>
            <a:ext cx="6742575" cy="28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/>
          <p:nvPr/>
        </p:nvSpPr>
        <p:spPr>
          <a:xfrm>
            <a:off x="-6450" y="0"/>
            <a:ext cx="9156900" cy="51435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908150" y="1688600"/>
            <a:ext cx="3823200" cy="1863000"/>
          </a:xfrm>
          <a:prstGeom prst="roundRect">
            <a:avLst>
              <a:gd fmla="val 16667" name="adj"/>
            </a:avLst>
          </a:prstGeom>
          <a:solidFill>
            <a:srgbClr val="DFEAF4"/>
          </a:solidFill>
          <a:ln cap="flat" cmpd="sng" w="1905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1202025" y="1943400"/>
            <a:ext cx="3412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400"/>
              <a:buFont typeface="Arial"/>
              <a:buNone/>
            </a:pPr>
            <a:r>
              <a:rPr b="1" lang="en" sz="1900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Strategi Optimasi Rute: </a:t>
            </a:r>
            <a:endParaRPr b="1" sz="1900">
              <a:solidFill>
                <a:srgbClr val="5F7D9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400"/>
              <a:buFont typeface="Arial"/>
              <a:buNone/>
            </a:pPr>
            <a:r>
              <a:rPr b="1" lang="en" sz="1900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Meningkatkan Profitabilitas </a:t>
            </a:r>
            <a:endParaRPr b="1" sz="1900">
              <a:solidFill>
                <a:srgbClr val="5F7D9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400"/>
              <a:buFont typeface="Arial"/>
              <a:buNone/>
            </a:pPr>
            <a:r>
              <a:rPr b="1" lang="en" sz="1900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untuk</a:t>
            </a:r>
            <a:endParaRPr b="1" sz="2100">
              <a:solidFill>
                <a:srgbClr val="5F7D9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013" y="2851000"/>
            <a:ext cx="1686225" cy="3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9000" y="1169350"/>
            <a:ext cx="3096300" cy="309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6">
            <a:alphaModFix/>
          </a:blip>
          <a:srcRect b="0" l="0" r="0" t="-103665"/>
          <a:stretch/>
        </p:blipFill>
        <p:spPr>
          <a:xfrm>
            <a:off x="-12900" y="4521250"/>
            <a:ext cx="9156900" cy="6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 rotWithShape="1">
          <a:blip r:embed="rId6">
            <a:alphaModFix/>
          </a:blip>
          <a:srcRect b="0" l="0" r="0" t="-103665"/>
          <a:stretch/>
        </p:blipFill>
        <p:spPr>
          <a:xfrm rot="10800000">
            <a:off x="-6450" y="0"/>
            <a:ext cx="9156900" cy="6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676511" y="4244737"/>
            <a:ext cx="4790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/>
          <p:nvPr/>
        </p:nvSpPr>
        <p:spPr>
          <a:xfrm>
            <a:off x="-6450" y="0"/>
            <a:ext cx="9156900" cy="690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222325" y="85351"/>
            <a:ext cx="8229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entury Gothic"/>
              <a:buNone/>
            </a:pPr>
            <a:r>
              <a:rPr b="1" lang="en" sz="23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Distribusi Gender</a:t>
            </a:r>
            <a:endParaRPr b="1" sz="23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9" name="Google Shape;299;p33"/>
          <p:cNvCxnSpPr/>
          <p:nvPr/>
        </p:nvCxnSpPr>
        <p:spPr>
          <a:xfrm>
            <a:off x="-6450" y="688675"/>
            <a:ext cx="91719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0" name="Google Shape;3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01" y="889250"/>
            <a:ext cx="3361150" cy="315654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/>
          <p:nvPr/>
        </p:nvSpPr>
        <p:spPr>
          <a:xfrm>
            <a:off x="1173458" y="2942447"/>
            <a:ext cx="1019100" cy="701100"/>
          </a:xfrm>
          <a:prstGeom prst="roundRect">
            <a:avLst>
              <a:gd fmla="val 16667" name="adj"/>
            </a:avLst>
          </a:prstGeom>
          <a:solidFill>
            <a:srgbClr val="31688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53.4 %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1757254" y="1752264"/>
            <a:ext cx="1103100" cy="480300"/>
          </a:xfrm>
          <a:prstGeom prst="roundRect">
            <a:avLst>
              <a:gd fmla="val 16667" name="adj"/>
            </a:avLst>
          </a:prstGeom>
          <a:solidFill>
            <a:srgbClr val="35B77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46.6%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2783471" y="1082096"/>
            <a:ext cx="426600" cy="376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200">
                <a:solidFill>
                  <a:srgbClr val="0C2E3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endParaRPr b="1" sz="1200">
              <a:solidFill>
                <a:srgbClr val="0C2E3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705667" y="3767041"/>
            <a:ext cx="426600" cy="376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200">
                <a:solidFill>
                  <a:srgbClr val="0C2E3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b="1" sz="1200">
              <a:solidFill>
                <a:srgbClr val="0C2E3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647075" y="4143250"/>
            <a:ext cx="2882700" cy="570600"/>
          </a:xfrm>
          <a:prstGeom prst="roundRect">
            <a:avLst>
              <a:gd fmla="val 16667" name="adj"/>
            </a:avLst>
          </a:prstGeom>
          <a:solidFill>
            <a:srgbClr val="EDFF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Penumpang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wanita 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lebih banyak daripada pria.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6" name="Google Shape;306;p33"/>
          <p:cNvPicPr preferRelativeResize="0"/>
          <p:nvPr/>
        </p:nvPicPr>
        <p:blipFill rotWithShape="1">
          <a:blip r:embed="rId4">
            <a:alphaModFix/>
          </a:blip>
          <a:srcRect b="0" l="0" r="0" t="-103665"/>
          <a:stretch/>
        </p:blipFill>
        <p:spPr>
          <a:xfrm>
            <a:off x="-6450" y="4499953"/>
            <a:ext cx="9156900" cy="6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3"/>
          <p:cNvSpPr/>
          <p:nvPr/>
        </p:nvSpPr>
        <p:spPr>
          <a:xfrm>
            <a:off x="4445725" y="4143250"/>
            <a:ext cx="4006200" cy="570600"/>
          </a:xfrm>
          <a:prstGeom prst="roundRect">
            <a:avLst>
              <a:gd fmla="val 16667" name="adj"/>
            </a:avLst>
          </a:prstGeom>
          <a:solidFill>
            <a:srgbClr val="EDFF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Kelompok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umur 26 - 40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sebagai kelompok yang menyumbang pendapatan Transjakarta terbanyak.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8" name="Google Shape;30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7450" y="1245914"/>
            <a:ext cx="5427475" cy="26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/>
          <p:nvPr/>
        </p:nvSpPr>
        <p:spPr>
          <a:xfrm rot="5400000">
            <a:off x="5622700" y="2055500"/>
            <a:ext cx="2195100" cy="994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A7D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/>
          <p:nvPr/>
        </p:nvSpPr>
        <p:spPr>
          <a:xfrm>
            <a:off x="-6450" y="0"/>
            <a:ext cx="9156900" cy="690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222325" y="85351"/>
            <a:ext cx="8229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entury Gothic"/>
              <a:buNone/>
            </a:pPr>
            <a:r>
              <a:rPr b="1" lang="en" sz="23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Penggunaan Kartu (Bank)</a:t>
            </a:r>
            <a:endParaRPr b="1" sz="23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16" name="Google Shape;316;p34"/>
          <p:cNvCxnSpPr/>
          <p:nvPr/>
        </p:nvCxnSpPr>
        <p:spPr>
          <a:xfrm>
            <a:off x="-6450" y="688675"/>
            <a:ext cx="91719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7" name="Google Shape;317;p34"/>
          <p:cNvPicPr preferRelativeResize="0"/>
          <p:nvPr/>
        </p:nvPicPr>
        <p:blipFill rotWithShape="1">
          <a:blip r:embed="rId3">
            <a:alphaModFix/>
          </a:blip>
          <a:srcRect b="0" l="0" r="0" t="-103665"/>
          <a:stretch/>
        </p:blipFill>
        <p:spPr>
          <a:xfrm>
            <a:off x="-6450" y="4499953"/>
            <a:ext cx="9156900" cy="6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175" y="1057813"/>
            <a:ext cx="6028601" cy="32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4"/>
          <p:cNvSpPr/>
          <p:nvPr/>
        </p:nvSpPr>
        <p:spPr>
          <a:xfrm>
            <a:off x="6967475" y="1550150"/>
            <a:ext cx="1906200" cy="1512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Mayoritas pengguna Transjakarta memakai kartu bank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DKI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/>
          </a:p>
        </p:txBody>
      </p:sp>
      <p:sp>
        <p:nvSpPr>
          <p:cNvPr id="320" name="Google Shape;320;p34"/>
          <p:cNvSpPr/>
          <p:nvPr/>
        </p:nvSpPr>
        <p:spPr>
          <a:xfrm rot="5400000">
            <a:off x="43925" y="2059600"/>
            <a:ext cx="3421800" cy="122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A7D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/>
          <p:nvPr/>
        </p:nvSpPr>
        <p:spPr>
          <a:xfrm>
            <a:off x="-6450" y="0"/>
            <a:ext cx="9156900" cy="690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222325" y="85351"/>
            <a:ext cx="8229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entury Gothic"/>
              <a:buNone/>
            </a:pPr>
            <a:r>
              <a:rPr b="1" lang="en" sz="23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Distribusi Tipe Tiket dan Perhitungan Total Pendapatan</a:t>
            </a:r>
            <a:endParaRPr b="1" sz="23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7" name="Google Shape;327;p35"/>
          <p:cNvCxnSpPr/>
          <p:nvPr/>
        </p:nvCxnSpPr>
        <p:spPr>
          <a:xfrm>
            <a:off x="-6450" y="688675"/>
            <a:ext cx="91719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35"/>
          <p:cNvSpPr/>
          <p:nvPr/>
        </p:nvSpPr>
        <p:spPr>
          <a:xfrm>
            <a:off x="4156175" y="1146650"/>
            <a:ext cx="4636800" cy="1357800"/>
          </a:xfrm>
          <a:prstGeom prst="roundRect">
            <a:avLst>
              <a:gd fmla="val 16667" name="adj"/>
            </a:avLst>
          </a:prstGeom>
          <a:solidFill>
            <a:srgbClr val="ECE9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Mayoritas orang menggunakan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Transjakarta 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dengan tarif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3500.</a:t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Keterangan tarif lain:</a:t>
            </a:r>
            <a:b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Royal : 20000</a:t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JakLingo : 0</a:t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9" name="Google Shape;329;p35"/>
          <p:cNvPicPr preferRelativeResize="0"/>
          <p:nvPr/>
        </p:nvPicPr>
        <p:blipFill rotWithShape="1">
          <a:blip r:embed="rId3">
            <a:alphaModFix/>
          </a:blip>
          <a:srcRect b="0" l="7321" r="0" t="0"/>
          <a:stretch/>
        </p:blipFill>
        <p:spPr>
          <a:xfrm>
            <a:off x="115825" y="1205875"/>
            <a:ext cx="3675850" cy="329406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/>
          <p:nvPr/>
        </p:nvSpPr>
        <p:spPr>
          <a:xfrm rot="5400000">
            <a:off x="2179475" y="1474750"/>
            <a:ext cx="1515600" cy="1703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A7D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35"/>
          <p:cNvPicPr preferRelativeResize="0"/>
          <p:nvPr/>
        </p:nvPicPr>
        <p:blipFill rotWithShape="1">
          <a:blip r:embed="rId4">
            <a:alphaModFix/>
          </a:blip>
          <a:srcRect b="0" l="0" r="0" t="-103665"/>
          <a:stretch/>
        </p:blipFill>
        <p:spPr>
          <a:xfrm>
            <a:off x="-6450" y="4499953"/>
            <a:ext cx="9156900" cy="6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/>
          <p:nvPr/>
        </p:nvSpPr>
        <p:spPr>
          <a:xfrm>
            <a:off x="4156175" y="2669400"/>
            <a:ext cx="4760100" cy="1457100"/>
          </a:xfrm>
          <a:prstGeom prst="roundRect">
            <a:avLst>
              <a:gd fmla="val 16667" name="adj"/>
            </a:avLst>
          </a:prstGeom>
          <a:solidFill>
            <a:srgbClr val="FFF9E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Perhitungan Total Pendapatan:</a:t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3" name="Google Shape;3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5863" y="3197400"/>
            <a:ext cx="4467225" cy="609600"/>
          </a:xfrm>
          <a:prstGeom prst="rect">
            <a:avLst/>
          </a:prstGeom>
          <a:solidFill>
            <a:srgbClr val="FFF9E6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/>
          <p:nvPr/>
        </p:nvSpPr>
        <p:spPr>
          <a:xfrm>
            <a:off x="-6450" y="0"/>
            <a:ext cx="9156900" cy="690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222325" y="85351"/>
            <a:ext cx="8229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entury Gothic"/>
              <a:buNone/>
            </a:pPr>
            <a:r>
              <a:rPr b="1" lang="en" sz="23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Kesimpulan dan Saran</a:t>
            </a:r>
            <a:endParaRPr b="1" sz="23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40" name="Google Shape;340;p36"/>
          <p:cNvCxnSpPr/>
          <p:nvPr/>
        </p:nvCxnSpPr>
        <p:spPr>
          <a:xfrm>
            <a:off x="-6450" y="688675"/>
            <a:ext cx="91719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36"/>
          <p:cNvSpPr/>
          <p:nvPr/>
        </p:nvSpPr>
        <p:spPr>
          <a:xfrm>
            <a:off x="578100" y="1142650"/>
            <a:ext cx="3574500" cy="762000"/>
          </a:xfrm>
          <a:prstGeom prst="roundRect">
            <a:avLst>
              <a:gd fmla="val 16667" name="adj"/>
            </a:avLst>
          </a:prstGeom>
          <a:solidFill>
            <a:srgbClr val="E5EF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Rute teramai: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800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Ciputat - CSW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Pulo Gadung - Monas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Harmoni - Jakarta International Stadium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36"/>
          <p:cNvSpPr/>
          <p:nvPr/>
        </p:nvSpPr>
        <p:spPr>
          <a:xfrm>
            <a:off x="1840050" y="772100"/>
            <a:ext cx="1050600" cy="281100"/>
          </a:xfrm>
          <a:prstGeom prst="roundRect">
            <a:avLst>
              <a:gd fmla="val 16667" name="adj"/>
            </a:avLst>
          </a:prstGeom>
          <a:solidFill>
            <a:srgbClr val="E5EF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Kesimpulan</a:t>
            </a:r>
            <a:endParaRPr b="1" sz="10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3" name="Google Shape;343;p36"/>
          <p:cNvSpPr/>
          <p:nvPr/>
        </p:nvSpPr>
        <p:spPr>
          <a:xfrm>
            <a:off x="589238" y="2213300"/>
            <a:ext cx="3574500" cy="762000"/>
          </a:xfrm>
          <a:prstGeom prst="roundRect">
            <a:avLst>
              <a:gd fmla="val 16667" name="adj"/>
            </a:avLst>
          </a:prstGeom>
          <a:solidFill>
            <a:srgbClr val="E5EF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Rute tersepi: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Kampung Rambutan - Blok M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4969125" y="1142650"/>
            <a:ext cx="3574500" cy="762000"/>
          </a:xfrm>
          <a:prstGeom prst="roundRect">
            <a:avLst>
              <a:gd fmla="val 16667" name="adj"/>
            </a:avLst>
          </a:prstGeom>
          <a:solidFill>
            <a:srgbClr val="FFF7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Optimalisasi armada di rute ramai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800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Tambahkan armada dan pengembangan layanan pada rute teramai.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36"/>
          <p:cNvSpPr/>
          <p:nvPr/>
        </p:nvSpPr>
        <p:spPr>
          <a:xfrm>
            <a:off x="6231075" y="772100"/>
            <a:ext cx="1050600" cy="281100"/>
          </a:xfrm>
          <a:prstGeom prst="roundRect">
            <a:avLst>
              <a:gd fmla="val 16667" name="adj"/>
            </a:avLst>
          </a:prstGeom>
          <a:solidFill>
            <a:srgbClr val="FFFB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Saran</a:t>
            </a:r>
            <a:endParaRPr b="1" sz="10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p36"/>
          <p:cNvSpPr/>
          <p:nvPr/>
        </p:nvSpPr>
        <p:spPr>
          <a:xfrm>
            <a:off x="4980263" y="2172125"/>
            <a:ext cx="3574500" cy="762000"/>
          </a:xfrm>
          <a:prstGeom prst="roundRect">
            <a:avLst>
              <a:gd fmla="val 16667" name="adj"/>
            </a:avLst>
          </a:prstGeom>
          <a:solidFill>
            <a:srgbClr val="FFF7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Realokasi sumber daya (armada) dari rute tersepi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Alokasikan sebagian armada rute Kampung Rambutan - Blok M ke rute teramai.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36"/>
          <p:cNvSpPr/>
          <p:nvPr/>
        </p:nvSpPr>
        <p:spPr>
          <a:xfrm>
            <a:off x="589238" y="3427825"/>
            <a:ext cx="3574500" cy="762000"/>
          </a:xfrm>
          <a:prstGeom prst="roundRect">
            <a:avLst>
              <a:gd fmla="val 16667" name="adj"/>
            </a:avLst>
          </a:prstGeom>
          <a:solidFill>
            <a:srgbClr val="E5EF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Puncak jam sibuk: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 pagi dan 5 sore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4980263" y="3201625"/>
            <a:ext cx="3574500" cy="1214400"/>
          </a:xfrm>
          <a:prstGeom prst="roundRect">
            <a:avLst>
              <a:gd fmla="val 16667" name="adj"/>
            </a:avLst>
          </a:prstGeom>
          <a:solidFill>
            <a:srgbClr val="FFF7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Penambahan Kapasitas: 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Selama jam sibuk, pastikan ketersediaan armada bus yang memadai untuk mengakomodasi lonjakan permintaan penumpang. 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 dapat melibatkan penambahan bus tambahan atau peningkatan frekuensi perjalanan.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9" name="Google Shape;349;p36"/>
          <p:cNvPicPr preferRelativeResize="0"/>
          <p:nvPr/>
        </p:nvPicPr>
        <p:blipFill rotWithShape="1">
          <a:blip r:embed="rId3">
            <a:alphaModFix/>
          </a:blip>
          <a:srcRect b="0" l="0" r="0" t="-103665"/>
          <a:stretch/>
        </p:blipFill>
        <p:spPr>
          <a:xfrm>
            <a:off x="-6450" y="4499953"/>
            <a:ext cx="9156900" cy="6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/>
          <p:nvPr/>
        </p:nvSpPr>
        <p:spPr>
          <a:xfrm>
            <a:off x="-6450" y="0"/>
            <a:ext cx="9156900" cy="690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222325" y="85351"/>
            <a:ext cx="8229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entury Gothic"/>
              <a:buNone/>
            </a:pPr>
            <a:r>
              <a:rPr b="1" lang="en" sz="23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Kesimpulan dan Saran</a:t>
            </a:r>
            <a:endParaRPr b="1" sz="23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6" name="Google Shape;356;p37"/>
          <p:cNvCxnSpPr/>
          <p:nvPr/>
        </p:nvCxnSpPr>
        <p:spPr>
          <a:xfrm>
            <a:off x="-6450" y="688675"/>
            <a:ext cx="91719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37"/>
          <p:cNvSpPr/>
          <p:nvPr/>
        </p:nvSpPr>
        <p:spPr>
          <a:xfrm>
            <a:off x="1840050" y="772100"/>
            <a:ext cx="1050600" cy="281100"/>
          </a:xfrm>
          <a:prstGeom prst="roundRect">
            <a:avLst>
              <a:gd fmla="val 16667" name="adj"/>
            </a:avLst>
          </a:prstGeom>
          <a:solidFill>
            <a:srgbClr val="E5EF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Kesimpulan</a:t>
            </a:r>
            <a:endParaRPr b="1" sz="10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6231075" y="772100"/>
            <a:ext cx="1050600" cy="281100"/>
          </a:xfrm>
          <a:prstGeom prst="roundRect">
            <a:avLst>
              <a:gd fmla="val 16667" name="adj"/>
            </a:avLst>
          </a:prstGeom>
          <a:solidFill>
            <a:srgbClr val="FFFB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Saran</a:t>
            </a:r>
            <a:endParaRPr b="1" sz="10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32825" y="1686338"/>
            <a:ext cx="3574500" cy="762000"/>
          </a:xfrm>
          <a:prstGeom prst="roundRect">
            <a:avLst>
              <a:gd fmla="val 16667" name="adj"/>
            </a:avLst>
          </a:prstGeom>
          <a:solidFill>
            <a:srgbClr val="E5EF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Puncak hari sibuk: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rtl="0" algn="l">
              <a:spcBef>
                <a:spcPts val="200"/>
              </a:spcBef>
              <a:spcAft>
                <a:spcPts val="0"/>
              </a:spcAft>
              <a:buSzPts val="800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Senin sampai Jumat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061225" y="1220050"/>
            <a:ext cx="3574500" cy="1864200"/>
          </a:xfrm>
          <a:prstGeom prst="roundRect">
            <a:avLst>
              <a:gd fmla="val 16667" name="adj"/>
            </a:avLst>
          </a:prstGeom>
          <a:solidFill>
            <a:srgbClr val="FFF7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Kolaborasi dengan Perusahaan dan Institusi: 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45D73"/>
              </a:buClr>
              <a:buSzPts val="900"/>
              <a:buFont typeface="Century Gothic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Bekerjasama dengan perusahaan dan institusi di sekitar area puncak untuk menyediakan transportasi yang efisien bagi karyawan atau peserta acara. Ini bisa mencakup kerjasama dalam menyediakan shuttle bus atau diskon khusus.</a:t>
            </a:r>
            <a:b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Promosi Khusus untuk Akhir Pekan: 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rgbClr val="445D73"/>
              </a:buClr>
              <a:buSzPts val="900"/>
              <a:buFont typeface="Century Gothic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Meluncurkan promosi akhir pekan dengan acara budaya, diskon, atau program insentif lainnya untuk meningkatkan jumlah penumpang.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32825" y="3529450"/>
            <a:ext cx="3574500" cy="762000"/>
          </a:xfrm>
          <a:prstGeom prst="roundRect">
            <a:avLst>
              <a:gd fmla="val 16667" name="adj"/>
            </a:avLst>
          </a:prstGeom>
          <a:solidFill>
            <a:srgbClr val="E5EF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Pengguna </a:t>
            </a:r>
            <a:r>
              <a:rPr b="1" lang="en" sz="1000">
                <a:solidFill>
                  <a:srgbClr val="35B7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wanita </a:t>
            </a: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lebih banyak daripada Pria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4969125" y="3268375"/>
            <a:ext cx="3574500" cy="1446600"/>
          </a:xfrm>
          <a:prstGeom prst="roundRect">
            <a:avLst>
              <a:gd fmla="val 16667" name="adj"/>
            </a:avLst>
          </a:prstGeom>
          <a:solidFill>
            <a:srgbClr val="FFF7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Area Tunggu Khusus Wanita: 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Sediakan area tunggu yang terpisah atau gerbong khusus wanita di bus untuk mengurangi risiko pelecehan dan meningkatkan kenyamanan.</a:t>
            </a:r>
            <a:b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Kerjasama dengan Komunitas Wanita: 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45D73"/>
              </a:buClr>
              <a:buSzPts val="900"/>
              <a:buFont typeface="Century Gothic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Bekerjasama dengan komunitas dan organisasi wanita untuk mempromosikan penggunaan TransJakarta.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3" name="Google Shape;363;p37"/>
          <p:cNvPicPr preferRelativeResize="0"/>
          <p:nvPr/>
        </p:nvPicPr>
        <p:blipFill rotWithShape="1">
          <a:blip r:embed="rId3">
            <a:alphaModFix/>
          </a:blip>
          <a:srcRect b="0" l="0" r="0" t="-103665"/>
          <a:stretch/>
        </p:blipFill>
        <p:spPr>
          <a:xfrm>
            <a:off x="-6450" y="4499953"/>
            <a:ext cx="9156900" cy="6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/>
          <p:nvPr/>
        </p:nvSpPr>
        <p:spPr>
          <a:xfrm>
            <a:off x="-6450" y="0"/>
            <a:ext cx="9156900" cy="690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222325" y="85351"/>
            <a:ext cx="8229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entury Gothic"/>
              <a:buNone/>
            </a:pPr>
            <a:r>
              <a:rPr b="1" lang="en" sz="23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Kesimpulan dan Saran</a:t>
            </a:r>
            <a:endParaRPr b="1" sz="23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70" name="Google Shape;370;p38"/>
          <p:cNvCxnSpPr/>
          <p:nvPr/>
        </p:nvCxnSpPr>
        <p:spPr>
          <a:xfrm>
            <a:off x="-6450" y="688675"/>
            <a:ext cx="91719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Google Shape;371;p38"/>
          <p:cNvSpPr/>
          <p:nvPr/>
        </p:nvSpPr>
        <p:spPr>
          <a:xfrm>
            <a:off x="1840050" y="772100"/>
            <a:ext cx="1050600" cy="281100"/>
          </a:xfrm>
          <a:prstGeom prst="roundRect">
            <a:avLst>
              <a:gd fmla="val 16667" name="adj"/>
            </a:avLst>
          </a:prstGeom>
          <a:solidFill>
            <a:srgbClr val="E5EF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Kesimpulan</a:t>
            </a:r>
            <a:endParaRPr b="1" sz="10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6231075" y="772100"/>
            <a:ext cx="1050600" cy="281100"/>
          </a:xfrm>
          <a:prstGeom prst="roundRect">
            <a:avLst>
              <a:gd fmla="val 16667" name="adj"/>
            </a:avLst>
          </a:prstGeom>
          <a:solidFill>
            <a:srgbClr val="FFFB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Saran</a:t>
            </a:r>
            <a:endParaRPr b="1" sz="10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632825" y="1686338"/>
            <a:ext cx="3574500" cy="762000"/>
          </a:xfrm>
          <a:prstGeom prst="roundRect">
            <a:avLst>
              <a:gd fmla="val 16667" name="adj"/>
            </a:avLst>
          </a:prstGeom>
          <a:solidFill>
            <a:srgbClr val="E5EF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Kelompok umur</a:t>
            </a:r>
            <a:r>
              <a:rPr b="1" lang="en" sz="11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" sz="1100">
                <a:solidFill>
                  <a:srgbClr val="35B7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26 - 40</a:t>
            </a:r>
            <a:r>
              <a:rPr b="1" lang="en" sz="11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sebagai kelompok yang menyumbang pendapatan Transjakarta terbanyak.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4784475" y="1635350"/>
            <a:ext cx="4068000" cy="2651700"/>
          </a:xfrm>
          <a:prstGeom prst="roundRect">
            <a:avLst>
              <a:gd fmla="val 16667" name="adj"/>
            </a:avLst>
          </a:prstGeom>
          <a:solidFill>
            <a:srgbClr val="FFF7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Kolaborasi dengan Perusahaan dan Komunitas: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rgbClr val="445D73"/>
              </a:buClr>
              <a:buSzPts val="900"/>
              <a:buFont typeface="Century Gothic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Kerjasama dengan Perusahaan: </a:t>
            </a:r>
            <a:b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Menawarkan program corporate pass atau diskon khusus bagi perusahaan yang mendorong karyawan mereka menggunakan Transjakarta.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rgbClr val="445D73"/>
              </a:buClr>
              <a:buSzPts val="900"/>
              <a:buFont typeface="Century Gothic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Komunitas dan Event: </a:t>
            </a:r>
            <a:b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Mengadakan event atau kerjasama dengan komunitas yang relevan dengan kelompok umur 26-40, seperti seminar, workshop, atau event olahraga.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Iklan dan Sponsorship: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rgbClr val="445D73"/>
              </a:buClr>
              <a:buSzPts val="900"/>
              <a:buFont typeface="Century Gothic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Ruang Iklan: Menjual ruang iklan di dalam bus, halte, dan aplikasi Transjakarta kepada perusahaan yang ingin menjangkau kelompok umur 26-40.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/>
          <p:nvPr/>
        </p:nvSpPr>
        <p:spPr>
          <a:xfrm>
            <a:off x="-6450" y="0"/>
            <a:ext cx="9156900" cy="690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222325" y="85351"/>
            <a:ext cx="8229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entury Gothic"/>
              <a:buNone/>
            </a:pPr>
            <a:r>
              <a:rPr b="1" lang="en" sz="23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Kesimpulan dan Saran</a:t>
            </a:r>
            <a:endParaRPr b="1" sz="23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1" name="Google Shape;381;p39"/>
          <p:cNvCxnSpPr/>
          <p:nvPr/>
        </p:nvCxnSpPr>
        <p:spPr>
          <a:xfrm>
            <a:off x="-6450" y="688675"/>
            <a:ext cx="91719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39"/>
          <p:cNvSpPr/>
          <p:nvPr/>
        </p:nvSpPr>
        <p:spPr>
          <a:xfrm>
            <a:off x="1840050" y="772100"/>
            <a:ext cx="1050600" cy="281100"/>
          </a:xfrm>
          <a:prstGeom prst="roundRect">
            <a:avLst>
              <a:gd fmla="val 16667" name="adj"/>
            </a:avLst>
          </a:prstGeom>
          <a:solidFill>
            <a:srgbClr val="E5EF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Kesimpulan</a:t>
            </a:r>
            <a:endParaRPr b="1" sz="10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p39"/>
          <p:cNvSpPr/>
          <p:nvPr/>
        </p:nvSpPr>
        <p:spPr>
          <a:xfrm>
            <a:off x="6231075" y="772100"/>
            <a:ext cx="1050600" cy="281100"/>
          </a:xfrm>
          <a:prstGeom prst="roundRect">
            <a:avLst>
              <a:gd fmla="val 16667" name="adj"/>
            </a:avLst>
          </a:prstGeom>
          <a:solidFill>
            <a:srgbClr val="FFFB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Saran</a:t>
            </a:r>
            <a:endParaRPr b="1" sz="10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39"/>
          <p:cNvSpPr/>
          <p:nvPr/>
        </p:nvSpPr>
        <p:spPr>
          <a:xfrm>
            <a:off x="578100" y="1519838"/>
            <a:ext cx="3574500" cy="762000"/>
          </a:xfrm>
          <a:prstGeom prst="roundRect">
            <a:avLst>
              <a:gd fmla="val 16667" name="adj"/>
            </a:avLst>
          </a:prstGeom>
          <a:solidFill>
            <a:srgbClr val="E5EF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Mayoritas pengguna Transjakarta menggunakan </a:t>
            </a:r>
            <a:r>
              <a:rPr b="1" lang="en" sz="1000">
                <a:solidFill>
                  <a:srgbClr val="35B7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 DKI</a:t>
            </a: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4445850" y="1170888"/>
            <a:ext cx="4623600" cy="1537800"/>
          </a:xfrm>
          <a:prstGeom prst="roundRect">
            <a:avLst>
              <a:gd fmla="val 16667" name="adj"/>
            </a:avLst>
          </a:prstGeom>
          <a:solidFill>
            <a:srgbClr val="FFF7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Loyalitas dan Reward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rgbClr val="445D73"/>
              </a:buClr>
              <a:buSzPts val="900"/>
              <a:buFont typeface="Century Gothic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 Reward: </a:t>
            </a:r>
            <a:b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Implementasikan program poin reward bagi pengguna kartu Bank DKI untuk setiap perjalanan dengan Transjakarta. Poin dapat ditukarkan dengan diskon tiket, merchandise, atau hadiah lainnya.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rgbClr val="445D73"/>
              </a:buClr>
              <a:buSzPts val="900"/>
              <a:buFont typeface="Century Gothic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Cashback: </a:t>
            </a:r>
            <a:b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Berikan cashback atau diskon langsung bagi pengguna kartu Bank DKI untuk pembayaran tiket, berupa persentase diskon atau cashback setelah penggunaan tertentu.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6" name="Google Shape;386;p39"/>
          <p:cNvPicPr preferRelativeResize="0"/>
          <p:nvPr/>
        </p:nvPicPr>
        <p:blipFill rotWithShape="1">
          <a:blip r:embed="rId3">
            <a:alphaModFix/>
          </a:blip>
          <a:srcRect b="0" l="0" r="0" t="-103665"/>
          <a:stretch/>
        </p:blipFill>
        <p:spPr>
          <a:xfrm>
            <a:off x="-6450" y="4499953"/>
            <a:ext cx="9156900" cy="6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9"/>
          <p:cNvSpPr/>
          <p:nvPr/>
        </p:nvSpPr>
        <p:spPr>
          <a:xfrm>
            <a:off x="578100" y="3346850"/>
            <a:ext cx="3574500" cy="762000"/>
          </a:xfrm>
          <a:prstGeom prst="roundRect">
            <a:avLst>
              <a:gd fmla="val 16667" name="adj"/>
            </a:avLst>
          </a:prstGeom>
          <a:solidFill>
            <a:srgbClr val="E5EFF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pengguna transportasi umum, pendapatan disumbang terbesar oleh </a:t>
            </a:r>
            <a:r>
              <a:rPr b="1" lang="en" sz="1000">
                <a:solidFill>
                  <a:srgbClr val="35B7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Transjakarta.</a:t>
            </a:r>
            <a:endParaRPr b="1" sz="1000">
              <a:solidFill>
                <a:srgbClr val="35B7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p39"/>
          <p:cNvSpPr/>
          <p:nvPr/>
        </p:nvSpPr>
        <p:spPr>
          <a:xfrm>
            <a:off x="4500575" y="2826400"/>
            <a:ext cx="4486800" cy="1983600"/>
          </a:xfrm>
          <a:prstGeom prst="roundRect">
            <a:avLst>
              <a:gd fmla="val 16667" name="adj"/>
            </a:avLst>
          </a:prstGeom>
          <a:solidFill>
            <a:srgbClr val="FFF7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Untuk layanan </a:t>
            </a:r>
            <a:r>
              <a:rPr b="1" lang="en" sz="1000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Transjakarta</a:t>
            </a: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rgbClr val="445D73"/>
              </a:buClr>
              <a:buSzPts val="900"/>
              <a:buFont typeface="Century Gothic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Paket Langganan: Tawarkan paket langganan bulanan dengan harga diskon untuk pengguna setia, tingkatkan loyalitas dan pendapatan stabil.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Untuk layanan </a:t>
            </a:r>
            <a:r>
              <a:rPr b="1" lang="en" sz="1000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Royal</a:t>
            </a: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rgbClr val="445D73"/>
              </a:buClr>
              <a:buSzPts val="900"/>
              <a:buFont typeface="Century Gothic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Penawaran Khusus: Berikan diskon atau paket khusus untuk perjalanan berulang atau penumpang korporat yang menggunakan layanan Royal.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Untuk </a:t>
            </a:r>
            <a:r>
              <a:rPr b="1" lang="en" sz="1000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JakLingo</a:t>
            </a: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rgbClr val="445D73"/>
              </a:buClr>
              <a:buSzPts val="900"/>
              <a:buFont typeface="Century Gothic"/>
              <a:buChar char="●"/>
            </a:pPr>
            <a:r>
              <a:rPr b="1" lang="en" sz="900">
                <a:solidFill>
                  <a:srgbClr val="445D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Pendanaan Alternatif: Dapatkan sponsor, CSR perusahaan, atau program pemerintah untuk mendukung JakLingo tanpa membebani operasional TransJakarta.</a:t>
            </a:r>
            <a:endParaRPr b="1" sz="900">
              <a:solidFill>
                <a:srgbClr val="445D7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" y="1169350"/>
            <a:ext cx="6742575" cy="28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0"/>
          <p:cNvSpPr/>
          <p:nvPr/>
        </p:nvSpPr>
        <p:spPr>
          <a:xfrm>
            <a:off x="-6450" y="0"/>
            <a:ext cx="9156900" cy="51435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0"/>
          <p:cNvSpPr/>
          <p:nvPr/>
        </p:nvSpPr>
        <p:spPr>
          <a:xfrm>
            <a:off x="2850650" y="1491025"/>
            <a:ext cx="3823200" cy="2052000"/>
          </a:xfrm>
          <a:prstGeom prst="roundRect">
            <a:avLst>
              <a:gd fmla="val 16667" name="adj"/>
            </a:avLst>
          </a:prstGeom>
          <a:solidFill>
            <a:srgbClr val="DFEAF4"/>
          </a:solidFill>
          <a:ln cap="flat" cmpd="sng" w="1905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br>
              <a:rPr b="1" lang="en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Terima kasih</a:t>
            </a:r>
            <a:endParaRPr b="1"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6" name="Google Shape;396;p40"/>
          <p:cNvPicPr preferRelativeResize="0"/>
          <p:nvPr/>
        </p:nvPicPr>
        <p:blipFill rotWithShape="1">
          <a:blip r:embed="rId4">
            <a:alphaModFix/>
          </a:blip>
          <a:srcRect b="0" l="0" r="0" t="-103665"/>
          <a:stretch/>
        </p:blipFill>
        <p:spPr>
          <a:xfrm>
            <a:off x="-12900" y="4521250"/>
            <a:ext cx="9156900" cy="6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0"/>
          <p:cNvPicPr preferRelativeResize="0"/>
          <p:nvPr/>
        </p:nvPicPr>
        <p:blipFill rotWithShape="1">
          <a:blip r:embed="rId4">
            <a:alphaModFix/>
          </a:blip>
          <a:srcRect b="0" l="0" r="0" t="-103665"/>
          <a:stretch/>
        </p:blipFill>
        <p:spPr>
          <a:xfrm rot="10800000">
            <a:off x="-6450" y="0"/>
            <a:ext cx="9156900" cy="6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0"/>
          <p:cNvSpPr txBox="1"/>
          <p:nvPr/>
        </p:nvSpPr>
        <p:spPr>
          <a:xfrm>
            <a:off x="3056150" y="2013400"/>
            <a:ext cx="3412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400"/>
              <a:buFont typeface="Arial"/>
              <a:buNone/>
            </a:pPr>
            <a:r>
              <a:rPr b="1" lang="en" sz="1300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Semoga bisa mengoptimalkan pendapatan </a:t>
            </a:r>
            <a:endParaRPr b="1" sz="1500">
              <a:solidFill>
                <a:srgbClr val="5F7D9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9" name="Google Shape;39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7473" y="2809975"/>
            <a:ext cx="1429549" cy="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66925" y="772100"/>
            <a:ext cx="8966400" cy="403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-6450" y="0"/>
            <a:ext cx="9156900" cy="690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22325" y="85351"/>
            <a:ext cx="8229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entury Gothic"/>
              <a:buNone/>
            </a:pPr>
            <a:r>
              <a:rPr b="1" lang="en" sz="23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KELOMPOK 2</a:t>
            </a:r>
            <a:endParaRPr b="1" sz="23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5" name="Google Shape;175;p25"/>
          <p:cNvCxnSpPr/>
          <p:nvPr/>
        </p:nvCxnSpPr>
        <p:spPr>
          <a:xfrm>
            <a:off x="-6450" y="688675"/>
            <a:ext cx="91719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-103665"/>
          <a:stretch/>
        </p:blipFill>
        <p:spPr>
          <a:xfrm>
            <a:off x="-6450" y="4623588"/>
            <a:ext cx="9156900" cy="5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549450" y="1052575"/>
            <a:ext cx="8060100" cy="3182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●"/>
            </a:pPr>
            <a:r>
              <a:rPr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Marcia Devana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●"/>
            </a:pPr>
            <a:r>
              <a:rPr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Rimbi Rodiyana Sova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●"/>
            </a:pPr>
            <a:r>
              <a:rPr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Siti Hafsoh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●"/>
            </a:pPr>
            <a:r>
              <a:rPr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Sandra Helenna Mulyadi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●"/>
            </a:pPr>
            <a:r>
              <a:rPr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Amartiya Shalaisya Raihani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66925" y="772100"/>
            <a:ext cx="8966400" cy="403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-6450" y="0"/>
            <a:ext cx="9156900" cy="690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222325" y="85351"/>
            <a:ext cx="8229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entury Gothic"/>
              <a:buNone/>
            </a:pPr>
            <a:r>
              <a:rPr b="1" lang="en" sz="23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Kerangka Kerja</a:t>
            </a:r>
            <a:endParaRPr b="1" sz="23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5" name="Google Shape;185;p26"/>
          <p:cNvCxnSpPr/>
          <p:nvPr/>
        </p:nvCxnSpPr>
        <p:spPr>
          <a:xfrm>
            <a:off x="-6450" y="688675"/>
            <a:ext cx="91719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-103665"/>
          <a:stretch/>
        </p:blipFill>
        <p:spPr>
          <a:xfrm>
            <a:off x="-6450" y="4623588"/>
            <a:ext cx="9156900" cy="5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400" y="1082999"/>
            <a:ext cx="7820626" cy="34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/>
          <p:nvPr/>
        </p:nvSpPr>
        <p:spPr>
          <a:xfrm>
            <a:off x="222325" y="911250"/>
            <a:ext cx="4295700" cy="3786900"/>
          </a:xfrm>
          <a:prstGeom prst="roundRect">
            <a:avLst>
              <a:gd fmla="val 16667" name="adj"/>
            </a:avLst>
          </a:prstGeom>
          <a:solidFill>
            <a:srgbClr val="FFFBEF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-6450" y="0"/>
            <a:ext cx="9156900" cy="690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222325" y="85351"/>
            <a:ext cx="8229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entury Gothic"/>
              <a:buNone/>
            </a:pPr>
            <a:r>
              <a:rPr b="1" lang="en" sz="23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Tinjauan</a:t>
            </a:r>
            <a:endParaRPr b="1" sz="23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5" name="Google Shape;195;p27"/>
          <p:cNvCxnSpPr/>
          <p:nvPr/>
        </p:nvCxnSpPr>
        <p:spPr>
          <a:xfrm>
            <a:off x="-6450" y="688675"/>
            <a:ext cx="91719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27"/>
          <p:cNvSpPr txBox="1"/>
          <p:nvPr/>
        </p:nvSpPr>
        <p:spPr>
          <a:xfrm>
            <a:off x="1158419" y="1125238"/>
            <a:ext cx="2786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5F7D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Pemangku Kepentingan:</a:t>
            </a:r>
            <a:br>
              <a:rPr lang="en" sz="11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1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Eksekutif Bisnis, Tim Strategi</a:t>
            </a:r>
            <a:endParaRPr sz="1100">
              <a:solidFill>
                <a:srgbClr val="9FA0A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1158425" y="3278525"/>
            <a:ext cx="30936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5F7D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Tujuan</a:t>
            </a:r>
            <a:r>
              <a:rPr b="1" lang="en" sz="1100">
                <a:solidFill>
                  <a:srgbClr val="5F7D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n" sz="11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1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Memperoleh </a:t>
            </a:r>
            <a:r>
              <a:rPr lang="en" sz="11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wawasan bisnis terkait rute Transjakarta saat ini untuk dapat mengoptimalkan rute dan penempatan armada guna meningkatkan profitabilitas Transjakarta.</a:t>
            </a:r>
            <a:endParaRPr sz="1100">
              <a:solidFill>
                <a:srgbClr val="9FA0A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27"/>
          <p:cNvSpPr/>
          <p:nvPr/>
        </p:nvSpPr>
        <p:spPr>
          <a:xfrm flipH="1">
            <a:off x="602175" y="1155188"/>
            <a:ext cx="492600" cy="49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FA0A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678833" y="1272259"/>
            <a:ext cx="347143" cy="254684"/>
            <a:chOff x="5331913" y="3413947"/>
            <a:chExt cx="347143" cy="254684"/>
          </a:xfrm>
        </p:grpSpPr>
        <p:sp>
          <p:nvSpPr>
            <p:cNvPr id="200" name="Google Shape;200;p27"/>
            <p:cNvSpPr/>
            <p:nvPr/>
          </p:nvSpPr>
          <p:spPr>
            <a:xfrm>
              <a:off x="5597163" y="3523083"/>
              <a:ext cx="43222" cy="15564"/>
            </a:xfrm>
            <a:custGeom>
              <a:rect b="b" l="l" r="r" t="t"/>
              <a:pathLst>
                <a:path extrusionOk="0" h="489" w="1358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331913" y="3413947"/>
              <a:ext cx="347143" cy="253538"/>
            </a:xfrm>
            <a:custGeom>
              <a:rect b="b" l="l" r="r" t="t"/>
              <a:pathLst>
                <a:path extrusionOk="0" h="7966" w="10907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645669" y="3625759"/>
              <a:ext cx="10248" cy="42872"/>
            </a:xfrm>
            <a:custGeom>
              <a:rect b="b" l="l" r="r" t="t"/>
              <a:pathLst>
                <a:path extrusionOk="0" h="1347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462247" y="3461115"/>
              <a:ext cx="86825" cy="29759"/>
            </a:xfrm>
            <a:custGeom>
              <a:rect b="b" l="l" r="r" t="t"/>
              <a:pathLst>
                <a:path extrusionOk="0" h="935" w="2728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441050" y="3636389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559257" y="3636389"/>
              <a:ext cx="10662" cy="32241"/>
            </a:xfrm>
            <a:custGeom>
              <a:rect b="b" l="l" r="r" t="t"/>
              <a:pathLst>
                <a:path extrusionOk="0" h="1013" w="335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06" name="Google Shape;206;p27"/>
          <p:cNvSpPr/>
          <p:nvPr/>
        </p:nvSpPr>
        <p:spPr>
          <a:xfrm flipH="1">
            <a:off x="543600" y="3412338"/>
            <a:ext cx="492600" cy="49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FA0A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07" name="Google Shape;207;p27"/>
          <p:cNvGrpSpPr/>
          <p:nvPr/>
        </p:nvGrpSpPr>
        <p:grpSpPr>
          <a:xfrm>
            <a:off x="615370" y="3591890"/>
            <a:ext cx="349052" cy="313055"/>
            <a:chOff x="5778676" y="3826972"/>
            <a:chExt cx="349052" cy="313055"/>
          </a:xfrm>
        </p:grpSpPr>
        <p:sp>
          <p:nvSpPr>
            <p:cNvPr id="208" name="Google Shape;208;p27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13" name="Google Shape;213;p27"/>
          <p:cNvSpPr txBox="1"/>
          <p:nvPr/>
        </p:nvSpPr>
        <p:spPr>
          <a:xfrm>
            <a:off x="1158425" y="1922950"/>
            <a:ext cx="33597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F7D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Masalah:</a:t>
            </a:r>
            <a:br>
              <a:rPr lang="en" sz="11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1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Profitabilitas Transjakarta belum maksimal.</a:t>
            </a:r>
            <a:endParaRPr sz="1100">
              <a:solidFill>
                <a:srgbClr val="9FA0A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FA0A4"/>
              </a:buClr>
              <a:buSzPts val="1100"/>
              <a:buFont typeface="Century Gothic"/>
              <a:buAutoNum type="arabicPeriod"/>
            </a:pPr>
            <a:r>
              <a:rPr lang="en" sz="11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Rute belum optimal</a:t>
            </a:r>
            <a:endParaRPr sz="1100">
              <a:solidFill>
                <a:srgbClr val="9FA0A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FA0A4"/>
              </a:buClr>
              <a:buSzPts val="1100"/>
              <a:buFont typeface="Century Gothic"/>
              <a:buAutoNum type="arabicPeriod"/>
            </a:pPr>
            <a:r>
              <a:rPr lang="en" sz="11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Pendapatan seluruh layanan belum optimal</a:t>
            </a:r>
            <a:endParaRPr sz="1100">
              <a:solidFill>
                <a:srgbClr val="9FA0A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27"/>
          <p:cNvSpPr/>
          <p:nvPr/>
        </p:nvSpPr>
        <p:spPr>
          <a:xfrm flipH="1">
            <a:off x="602163" y="2004446"/>
            <a:ext cx="492600" cy="49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FA0A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15" name="Google Shape;215;p27"/>
          <p:cNvGrpSpPr/>
          <p:nvPr/>
        </p:nvGrpSpPr>
        <p:grpSpPr>
          <a:xfrm>
            <a:off x="663426" y="2112377"/>
            <a:ext cx="380604" cy="313854"/>
            <a:chOff x="3074027" y="1983777"/>
            <a:chExt cx="380604" cy="313854"/>
          </a:xfrm>
        </p:grpSpPr>
        <p:sp>
          <p:nvSpPr>
            <p:cNvPr id="216" name="Google Shape;216;p27"/>
            <p:cNvSpPr/>
            <p:nvPr/>
          </p:nvSpPr>
          <p:spPr>
            <a:xfrm>
              <a:off x="3130608" y="1984886"/>
              <a:ext cx="324023" cy="312745"/>
            </a:xfrm>
            <a:custGeom>
              <a:rect b="b" l="l" r="r" t="t"/>
              <a:pathLst>
                <a:path extrusionOk="0" h="9872" w="10228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3243008" y="2008678"/>
              <a:ext cx="185613" cy="169741"/>
            </a:xfrm>
            <a:custGeom>
              <a:rect b="b" l="l" r="r" t="t"/>
              <a:pathLst>
                <a:path extrusionOk="0" h="5358" w="5859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3074027" y="1983777"/>
              <a:ext cx="155802" cy="163342"/>
            </a:xfrm>
            <a:custGeom>
              <a:rect b="b" l="l" r="r" t="t"/>
              <a:pathLst>
                <a:path extrusionOk="0" h="5156" w="4918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3135518" y="2038077"/>
              <a:ext cx="28322" cy="54363"/>
            </a:xfrm>
            <a:custGeom>
              <a:rect b="b" l="l" r="r" t="t"/>
              <a:pathLst>
                <a:path extrusionOk="0" h="1716" w="894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3138908" y="2021096"/>
              <a:ext cx="16252" cy="16252"/>
            </a:xfrm>
            <a:custGeom>
              <a:rect b="b" l="l" r="r" t="t"/>
              <a:pathLst>
                <a:path extrusionOk="0" h="513" w="513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21" name="Google Shape;221;p27"/>
          <p:cNvSpPr/>
          <p:nvPr/>
        </p:nvSpPr>
        <p:spPr>
          <a:xfrm>
            <a:off x="4581775" y="911250"/>
            <a:ext cx="4295700" cy="3786900"/>
          </a:xfrm>
          <a:prstGeom prst="roundRect">
            <a:avLst>
              <a:gd fmla="val 16667" name="adj"/>
            </a:avLst>
          </a:prstGeom>
          <a:solidFill>
            <a:srgbClr val="FFFBEF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27"/>
          <p:cNvSpPr/>
          <p:nvPr/>
        </p:nvSpPr>
        <p:spPr>
          <a:xfrm flipH="1">
            <a:off x="4770650" y="2274479"/>
            <a:ext cx="492600" cy="49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FA0A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23" name="Google Shape;223;p27"/>
          <p:cNvGrpSpPr/>
          <p:nvPr/>
        </p:nvGrpSpPr>
        <p:grpSpPr>
          <a:xfrm>
            <a:off x="4873794" y="2346693"/>
            <a:ext cx="286324" cy="348163"/>
            <a:chOff x="1767069" y="3360146"/>
            <a:chExt cx="286324" cy="348163"/>
          </a:xfrm>
        </p:grpSpPr>
        <p:sp>
          <p:nvSpPr>
            <p:cNvPr id="224" name="Google Shape;224;p27"/>
            <p:cNvSpPr/>
            <p:nvPr/>
          </p:nvSpPr>
          <p:spPr>
            <a:xfrm>
              <a:off x="1767069" y="3404277"/>
              <a:ext cx="228223" cy="304033"/>
            </a:xfrm>
            <a:custGeom>
              <a:rect b="b" l="l" r="r" t="t"/>
              <a:pathLst>
                <a:path extrusionOk="0" h="9597" w="7204">
                  <a:moveTo>
                    <a:pt x="2072" y="7537"/>
                  </a:moveTo>
                  <a:lnTo>
                    <a:pt x="2072" y="9049"/>
                  </a:lnTo>
                  <a:lnTo>
                    <a:pt x="572" y="7537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7382"/>
                  </a:lnTo>
                  <a:cubicBezTo>
                    <a:pt x="0" y="7418"/>
                    <a:pt x="12" y="7465"/>
                    <a:pt x="48" y="7501"/>
                  </a:cubicBezTo>
                  <a:lnTo>
                    <a:pt x="2096" y="9549"/>
                  </a:lnTo>
                  <a:cubicBezTo>
                    <a:pt x="2132" y="9585"/>
                    <a:pt x="2179" y="9597"/>
                    <a:pt x="2215" y="9597"/>
                  </a:cubicBezTo>
                  <a:lnTo>
                    <a:pt x="7025" y="9597"/>
                  </a:lnTo>
                  <a:cubicBezTo>
                    <a:pt x="7120" y="9597"/>
                    <a:pt x="7192" y="9513"/>
                    <a:pt x="7192" y="9430"/>
                  </a:cubicBezTo>
                  <a:lnTo>
                    <a:pt x="7192" y="7811"/>
                  </a:lnTo>
                  <a:cubicBezTo>
                    <a:pt x="7204" y="7715"/>
                    <a:pt x="7132" y="7644"/>
                    <a:pt x="7037" y="7644"/>
                  </a:cubicBezTo>
                  <a:cubicBezTo>
                    <a:pt x="6954" y="7644"/>
                    <a:pt x="6882" y="7715"/>
                    <a:pt x="6882" y="7811"/>
                  </a:cubicBezTo>
                  <a:lnTo>
                    <a:pt x="6882" y="9263"/>
                  </a:lnTo>
                  <a:lnTo>
                    <a:pt x="2382" y="9263"/>
                  </a:lnTo>
                  <a:lnTo>
                    <a:pt x="2382" y="7382"/>
                  </a:lnTo>
                  <a:cubicBezTo>
                    <a:pt x="2382" y="7287"/>
                    <a:pt x="2310" y="7215"/>
                    <a:pt x="2215" y="7215"/>
                  </a:cubicBezTo>
                  <a:lnTo>
                    <a:pt x="334" y="7215"/>
                  </a:lnTo>
                  <a:lnTo>
                    <a:pt x="334" y="322"/>
                  </a:lnTo>
                  <a:lnTo>
                    <a:pt x="1858" y="322"/>
                  </a:lnTo>
                  <a:cubicBezTo>
                    <a:pt x="1953" y="322"/>
                    <a:pt x="2024" y="250"/>
                    <a:pt x="2024" y="155"/>
                  </a:cubicBezTo>
                  <a:cubicBezTo>
                    <a:pt x="2024" y="72"/>
                    <a:pt x="1953" y="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799509" y="3360146"/>
              <a:ext cx="253884" cy="276883"/>
            </a:xfrm>
            <a:custGeom>
              <a:rect b="b" l="l" r="r" t="t"/>
              <a:pathLst>
                <a:path extrusionOk="0" h="8740" w="8014">
                  <a:moveTo>
                    <a:pt x="4406" y="3751"/>
                  </a:moveTo>
                  <a:cubicBezTo>
                    <a:pt x="4525" y="3870"/>
                    <a:pt x="4680" y="3965"/>
                    <a:pt x="4822" y="4048"/>
                  </a:cubicBezTo>
                  <a:lnTo>
                    <a:pt x="4822" y="4132"/>
                  </a:lnTo>
                  <a:lnTo>
                    <a:pt x="334" y="4132"/>
                  </a:lnTo>
                  <a:lnTo>
                    <a:pt x="334" y="3751"/>
                  </a:lnTo>
                  <a:close/>
                  <a:moveTo>
                    <a:pt x="5870" y="0"/>
                  </a:moveTo>
                  <a:cubicBezTo>
                    <a:pt x="4941" y="0"/>
                    <a:pt x="4156" y="583"/>
                    <a:pt x="3846" y="1405"/>
                  </a:cubicBezTo>
                  <a:lnTo>
                    <a:pt x="1477" y="1405"/>
                  </a:lnTo>
                  <a:cubicBezTo>
                    <a:pt x="1393" y="1405"/>
                    <a:pt x="1310" y="1476"/>
                    <a:pt x="1310" y="1572"/>
                  </a:cubicBezTo>
                  <a:cubicBezTo>
                    <a:pt x="1310" y="1655"/>
                    <a:pt x="1393" y="1726"/>
                    <a:pt x="1477" y="1726"/>
                  </a:cubicBezTo>
                  <a:lnTo>
                    <a:pt x="3739" y="1726"/>
                  </a:lnTo>
                  <a:cubicBezTo>
                    <a:pt x="3715" y="1869"/>
                    <a:pt x="3691" y="2012"/>
                    <a:pt x="3691" y="2167"/>
                  </a:cubicBezTo>
                  <a:cubicBezTo>
                    <a:pt x="3691" y="2643"/>
                    <a:pt x="3858" y="3084"/>
                    <a:pt x="4108" y="3441"/>
                  </a:cubicBezTo>
                  <a:lnTo>
                    <a:pt x="167" y="3441"/>
                  </a:lnTo>
                  <a:cubicBezTo>
                    <a:pt x="84" y="3441"/>
                    <a:pt x="0" y="3512"/>
                    <a:pt x="0" y="3608"/>
                  </a:cubicBezTo>
                  <a:lnTo>
                    <a:pt x="0" y="4310"/>
                  </a:lnTo>
                  <a:cubicBezTo>
                    <a:pt x="0" y="4393"/>
                    <a:pt x="84" y="4465"/>
                    <a:pt x="167" y="4465"/>
                  </a:cubicBezTo>
                  <a:lnTo>
                    <a:pt x="4977" y="4465"/>
                  </a:lnTo>
                  <a:cubicBezTo>
                    <a:pt x="5061" y="4465"/>
                    <a:pt x="5144" y="4393"/>
                    <a:pt x="5144" y="4310"/>
                  </a:cubicBezTo>
                  <a:lnTo>
                    <a:pt x="5144" y="4203"/>
                  </a:lnTo>
                  <a:cubicBezTo>
                    <a:pt x="5358" y="4274"/>
                    <a:pt x="5596" y="4322"/>
                    <a:pt x="5834" y="4322"/>
                  </a:cubicBezTo>
                  <a:lnTo>
                    <a:pt x="5834" y="8573"/>
                  </a:lnTo>
                  <a:cubicBezTo>
                    <a:pt x="5834" y="8668"/>
                    <a:pt x="5918" y="8739"/>
                    <a:pt x="6001" y="8739"/>
                  </a:cubicBezTo>
                  <a:cubicBezTo>
                    <a:pt x="6096" y="8739"/>
                    <a:pt x="6168" y="8668"/>
                    <a:pt x="6168" y="8573"/>
                  </a:cubicBezTo>
                  <a:lnTo>
                    <a:pt x="6168" y="4286"/>
                  </a:lnTo>
                  <a:cubicBezTo>
                    <a:pt x="6549" y="4227"/>
                    <a:pt x="6906" y="4084"/>
                    <a:pt x="7204" y="3834"/>
                  </a:cubicBezTo>
                  <a:cubicBezTo>
                    <a:pt x="7585" y="3512"/>
                    <a:pt x="7847" y="3096"/>
                    <a:pt x="7954" y="2619"/>
                  </a:cubicBezTo>
                  <a:cubicBezTo>
                    <a:pt x="7978" y="2536"/>
                    <a:pt x="7918" y="2441"/>
                    <a:pt x="7835" y="2429"/>
                  </a:cubicBezTo>
                  <a:cubicBezTo>
                    <a:pt x="7825" y="2428"/>
                    <a:pt x="7815" y="2427"/>
                    <a:pt x="7806" y="2427"/>
                  </a:cubicBezTo>
                  <a:cubicBezTo>
                    <a:pt x="7723" y="2427"/>
                    <a:pt x="7655" y="2473"/>
                    <a:pt x="7644" y="2548"/>
                  </a:cubicBezTo>
                  <a:cubicBezTo>
                    <a:pt x="7466" y="3381"/>
                    <a:pt x="6704" y="3989"/>
                    <a:pt x="5858" y="3989"/>
                  </a:cubicBezTo>
                  <a:cubicBezTo>
                    <a:pt x="4846" y="3989"/>
                    <a:pt x="4025" y="3179"/>
                    <a:pt x="4025" y="2167"/>
                  </a:cubicBezTo>
                  <a:cubicBezTo>
                    <a:pt x="4025" y="1155"/>
                    <a:pt x="4846" y="333"/>
                    <a:pt x="5858" y="333"/>
                  </a:cubicBezTo>
                  <a:cubicBezTo>
                    <a:pt x="6787" y="333"/>
                    <a:pt x="7585" y="1048"/>
                    <a:pt x="7680" y="1965"/>
                  </a:cubicBezTo>
                  <a:cubicBezTo>
                    <a:pt x="7704" y="2060"/>
                    <a:pt x="7775" y="2119"/>
                    <a:pt x="7858" y="2119"/>
                  </a:cubicBezTo>
                  <a:cubicBezTo>
                    <a:pt x="7954" y="2107"/>
                    <a:pt x="8013" y="2024"/>
                    <a:pt x="8013" y="1941"/>
                  </a:cubicBezTo>
                  <a:cubicBezTo>
                    <a:pt x="7954" y="1417"/>
                    <a:pt x="7716" y="929"/>
                    <a:pt x="7311" y="572"/>
                  </a:cubicBezTo>
                  <a:cubicBezTo>
                    <a:pt x="6906" y="214"/>
                    <a:pt x="6406" y="0"/>
                    <a:pt x="5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948120" y="3388532"/>
              <a:ext cx="78852" cy="75367"/>
            </a:xfrm>
            <a:custGeom>
              <a:rect b="b" l="l" r="r" t="t"/>
              <a:pathLst>
                <a:path extrusionOk="0" h="2379" w="2489">
                  <a:moveTo>
                    <a:pt x="1513" y="330"/>
                  </a:moveTo>
                  <a:cubicBezTo>
                    <a:pt x="1667" y="330"/>
                    <a:pt x="1798" y="390"/>
                    <a:pt x="1917" y="497"/>
                  </a:cubicBezTo>
                  <a:cubicBezTo>
                    <a:pt x="2132" y="700"/>
                    <a:pt x="2132" y="1057"/>
                    <a:pt x="1905" y="1283"/>
                  </a:cubicBezTo>
                  <a:cubicBezTo>
                    <a:pt x="1792" y="1396"/>
                    <a:pt x="1646" y="1453"/>
                    <a:pt x="1504" y="1453"/>
                  </a:cubicBezTo>
                  <a:cubicBezTo>
                    <a:pt x="1361" y="1453"/>
                    <a:pt x="1221" y="1396"/>
                    <a:pt x="1120" y="1283"/>
                  </a:cubicBezTo>
                  <a:cubicBezTo>
                    <a:pt x="893" y="1057"/>
                    <a:pt x="893" y="700"/>
                    <a:pt x="1120" y="497"/>
                  </a:cubicBezTo>
                  <a:cubicBezTo>
                    <a:pt x="1215" y="390"/>
                    <a:pt x="1370" y="330"/>
                    <a:pt x="1513" y="330"/>
                  </a:cubicBezTo>
                  <a:close/>
                  <a:moveTo>
                    <a:pt x="1518" y="0"/>
                  </a:moveTo>
                  <a:cubicBezTo>
                    <a:pt x="1292" y="0"/>
                    <a:pt x="1066" y="86"/>
                    <a:pt x="893" y="259"/>
                  </a:cubicBezTo>
                  <a:cubicBezTo>
                    <a:pt x="584" y="569"/>
                    <a:pt x="548" y="1033"/>
                    <a:pt x="786" y="1390"/>
                  </a:cubicBezTo>
                  <a:lnTo>
                    <a:pt x="60" y="2116"/>
                  </a:lnTo>
                  <a:cubicBezTo>
                    <a:pt x="0" y="2176"/>
                    <a:pt x="0" y="2283"/>
                    <a:pt x="60" y="2343"/>
                  </a:cubicBezTo>
                  <a:cubicBezTo>
                    <a:pt x="96" y="2366"/>
                    <a:pt x="131" y="2378"/>
                    <a:pt x="179" y="2378"/>
                  </a:cubicBezTo>
                  <a:cubicBezTo>
                    <a:pt x="227" y="2378"/>
                    <a:pt x="274" y="2366"/>
                    <a:pt x="298" y="2343"/>
                  </a:cubicBezTo>
                  <a:lnTo>
                    <a:pt x="1024" y="1604"/>
                  </a:lnTo>
                  <a:cubicBezTo>
                    <a:pt x="1179" y="1712"/>
                    <a:pt x="1358" y="1759"/>
                    <a:pt x="1536" y="1759"/>
                  </a:cubicBezTo>
                  <a:cubicBezTo>
                    <a:pt x="1763" y="1759"/>
                    <a:pt x="1977" y="1664"/>
                    <a:pt x="2155" y="1509"/>
                  </a:cubicBezTo>
                  <a:cubicBezTo>
                    <a:pt x="2489" y="1164"/>
                    <a:pt x="2489" y="592"/>
                    <a:pt x="2144" y="259"/>
                  </a:cubicBezTo>
                  <a:cubicBezTo>
                    <a:pt x="1971" y="86"/>
                    <a:pt x="1745" y="0"/>
                    <a:pt x="1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800270" y="3513636"/>
              <a:ext cx="162582" cy="10233"/>
            </a:xfrm>
            <a:custGeom>
              <a:rect b="b" l="l" r="r" t="t"/>
              <a:pathLst>
                <a:path extrusionOk="0" h="323" w="513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800270" y="3536287"/>
              <a:ext cx="162582" cy="10201"/>
            </a:xfrm>
            <a:custGeom>
              <a:rect b="b" l="l" r="r" t="t"/>
              <a:pathLst>
                <a:path extrusionOk="0" h="322" w="513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0"/>
                    <a:pt x="5132" y="155"/>
                  </a:cubicBezTo>
                  <a:cubicBezTo>
                    <a:pt x="5132" y="72"/>
                    <a:pt x="5060" y="0"/>
                    <a:pt x="4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863282" y="3558334"/>
              <a:ext cx="162582" cy="10613"/>
            </a:xfrm>
            <a:custGeom>
              <a:rect b="b" l="l" r="r" t="t"/>
              <a:pathLst>
                <a:path extrusionOk="0" h="335" w="5132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3"/>
                    <a:pt x="5132" y="168"/>
                  </a:cubicBezTo>
                  <a:cubicBezTo>
                    <a:pt x="5132" y="84"/>
                    <a:pt x="5060" y="1"/>
                    <a:pt x="4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800270" y="3580798"/>
              <a:ext cx="162582" cy="10581"/>
            </a:xfrm>
            <a:custGeom>
              <a:rect b="b" l="l" r="r" t="t"/>
              <a:pathLst>
                <a:path extrusionOk="0" h="334" w="513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2"/>
                    <a:pt x="5132" y="167"/>
                  </a:cubicBezTo>
                  <a:cubicBezTo>
                    <a:pt x="5132" y="84"/>
                    <a:pt x="5060" y="0"/>
                    <a:pt x="4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9FA0A4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31" name="Google Shape;231;p27"/>
          <p:cNvSpPr txBox="1"/>
          <p:nvPr/>
        </p:nvSpPr>
        <p:spPr>
          <a:xfrm>
            <a:off x="5313425" y="1574325"/>
            <a:ext cx="3564000" cy="20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F7D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</a:t>
            </a:r>
            <a:r>
              <a:rPr b="1" lang="en" sz="1100">
                <a:solidFill>
                  <a:srgbClr val="5F7D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b="1" lang="en" sz="1100">
                <a:solidFill>
                  <a:srgbClr val="5F7D95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0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Transjakarta, perusahaan transportasi publik di Jakarta, menyediakan BRT, bus non-BRT, dan </a:t>
            </a:r>
            <a:r>
              <a:rPr lang="en" sz="10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Mikrotrans</a:t>
            </a:r>
            <a:r>
              <a:rPr lang="en" sz="10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1000">
              <a:solidFill>
                <a:srgbClr val="9FA0A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57E93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Dataset</a:t>
            </a:r>
            <a:r>
              <a:rPr lang="en" sz="1000">
                <a:solidFill>
                  <a:srgbClr val="657E9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10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berisi data dummy transaksi </a:t>
            </a:r>
            <a:br>
              <a:rPr lang="en" sz="10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0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April 2023 data ini adalah simulasi untuk data transaksi di Transjakarta. Ini tidak mewakili data atau struktur nyata yang digunakan di Transjakarta.</a:t>
            </a:r>
            <a:endParaRPr sz="1000">
              <a:solidFill>
                <a:srgbClr val="9FA0A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9FA0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terdiri dari 37 ribu baris.</a:t>
            </a:r>
            <a:endParaRPr sz="1000">
              <a:solidFill>
                <a:srgbClr val="9FA0A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 b="0" l="0" r="0" t="-103665"/>
          <a:stretch/>
        </p:blipFill>
        <p:spPr>
          <a:xfrm>
            <a:off x="-6450" y="4623588"/>
            <a:ext cx="9156900" cy="5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-6450" y="0"/>
            <a:ext cx="9156900" cy="690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222325" y="85351"/>
            <a:ext cx="8229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entury Gothic"/>
              <a:buNone/>
            </a:pPr>
            <a:r>
              <a:rPr b="1" lang="en" sz="23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Rute Teramai</a:t>
            </a:r>
            <a:endParaRPr b="1" sz="23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9" name="Google Shape;239;p28"/>
          <p:cNvCxnSpPr/>
          <p:nvPr/>
        </p:nvCxnSpPr>
        <p:spPr>
          <a:xfrm>
            <a:off x="-6450" y="688675"/>
            <a:ext cx="91719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48" y="1337850"/>
            <a:ext cx="6797078" cy="26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/>
          <p:nvPr/>
        </p:nvSpPr>
        <p:spPr>
          <a:xfrm>
            <a:off x="6956825" y="1723000"/>
            <a:ext cx="1906200" cy="1512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Koridor/rute 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Ciputat - CSW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adalah yang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teramai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digunakan sebanyak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383 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kali.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1525850" y="1633400"/>
            <a:ext cx="873300" cy="27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6051625" y="1633400"/>
            <a:ext cx="617700" cy="27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 rotWithShape="1">
          <a:blip r:embed="rId4">
            <a:alphaModFix/>
          </a:blip>
          <a:srcRect b="0" l="0" r="0" t="-103665"/>
          <a:stretch/>
        </p:blipFill>
        <p:spPr>
          <a:xfrm>
            <a:off x="-6450" y="4499953"/>
            <a:ext cx="9156900" cy="6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" y="1169350"/>
            <a:ext cx="6742575" cy="28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/>
          <p:nvPr/>
        </p:nvSpPr>
        <p:spPr>
          <a:xfrm>
            <a:off x="-6450" y="0"/>
            <a:ext cx="9156900" cy="690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222325" y="85351"/>
            <a:ext cx="8229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entury Gothic"/>
              <a:buNone/>
            </a:pPr>
            <a:r>
              <a:rPr b="1" lang="en" sz="23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Rute Tersepi</a:t>
            </a:r>
            <a:endParaRPr b="1" sz="23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2" name="Google Shape;252;p29"/>
          <p:cNvCxnSpPr/>
          <p:nvPr/>
        </p:nvCxnSpPr>
        <p:spPr>
          <a:xfrm>
            <a:off x="-6450" y="688675"/>
            <a:ext cx="91719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29"/>
          <p:cNvSpPr/>
          <p:nvPr/>
        </p:nvSpPr>
        <p:spPr>
          <a:xfrm>
            <a:off x="354450" y="1460550"/>
            <a:ext cx="1704000" cy="27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3208325" y="1460550"/>
            <a:ext cx="617700" cy="27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6967475" y="1550150"/>
            <a:ext cx="1906200" cy="1512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Koridor/rute 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Kampung Rambutan - Blok M 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adalah yang paling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sedikit 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digunakan, hanya digunakan sebanyak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 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kali.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6" name="Google Shape;256;p29"/>
          <p:cNvPicPr preferRelativeResize="0"/>
          <p:nvPr/>
        </p:nvPicPr>
        <p:blipFill rotWithShape="1">
          <a:blip r:embed="rId4">
            <a:alphaModFix/>
          </a:blip>
          <a:srcRect b="0" l="0" r="0" t="-103665"/>
          <a:stretch/>
        </p:blipFill>
        <p:spPr>
          <a:xfrm>
            <a:off x="-6450" y="4499953"/>
            <a:ext cx="9156900" cy="6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-6450" y="0"/>
            <a:ext cx="9156900" cy="690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222325" y="85351"/>
            <a:ext cx="8229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entury Gothic"/>
              <a:buNone/>
            </a:pPr>
            <a:r>
              <a:rPr b="1" lang="en" sz="23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Puncak Jam</a:t>
            </a:r>
            <a:endParaRPr b="1" sz="23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3" name="Google Shape;263;p30"/>
          <p:cNvCxnSpPr/>
          <p:nvPr/>
        </p:nvCxnSpPr>
        <p:spPr>
          <a:xfrm>
            <a:off x="-6450" y="688675"/>
            <a:ext cx="91719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" y="1007050"/>
            <a:ext cx="6648676" cy="31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/>
          <p:nvPr/>
        </p:nvSpPr>
        <p:spPr>
          <a:xfrm>
            <a:off x="6967475" y="1550150"/>
            <a:ext cx="1906200" cy="1512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Puncak jam sibuk terdapat di jam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 pagi 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jam 5 sore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30"/>
          <p:cNvSpPr/>
          <p:nvPr/>
        </p:nvSpPr>
        <p:spPr>
          <a:xfrm rot="5400000">
            <a:off x="3211675" y="2499325"/>
            <a:ext cx="3608700" cy="22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6D7A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0"/>
          <p:cNvSpPr/>
          <p:nvPr/>
        </p:nvSpPr>
        <p:spPr>
          <a:xfrm rot="5400000">
            <a:off x="595450" y="2475788"/>
            <a:ext cx="3629700" cy="22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6D7A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4">
            <a:alphaModFix/>
          </a:blip>
          <a:srcRect b="0" l="0" r="0" t="-103665"/>
          <a:stretch/>
        </p:blipFill>
        <p:spPr>
          <a:xfrm>
            <a:off x="-6450" y="4499953"/>
            <a:ext cx="9156900" cy="6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/>
          <p:nvPr/>
        </p:nvSpPr>
        <p:spPr>
          <a:xfrm>
            <a:off x="-6450" y="0"/>
            <a:ext cx="9156900" cy="690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222325" y="85351"/>
            <a:ext cx="8229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entury Gothic"/>
              <a:buNone/>
            </a:pPr>
            <a:r>
              <a:rPr b="1" lang="en" sz="23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Puncak Hari (Kondisi Hari Kerja dan Akhir Pekan)</a:t>
            </a:r>
            <a:endParaRPr b="1" sz="23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5" name="Google Shape;275;p31"/>
          <p:cNvCxnSpPr/>
          <p:nvPr/>
        </p:nvCxnSpPr>
        <p:spPr>
          <a:xfrm>
            <a:off x="-6450" y="688675"/>
            <a:ext cx="91719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31"/>
          <p:cNvSpPr/>
          <p:nvPr/>
        </p:nvSpPr>
        <p:spPr>
          <a:xfrm>
            <a:off x="7653600" y="2377525"/>
            <a:ext cx="1146600" cy="865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Cenderung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sepi 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pada saat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akhir pekan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 rotWithShape="1">
          <a:blip r:embed="rId3">
            <a:alphaModFix/>
          </a:blip>
          <a:srcRect b="0" l="0" r="1835" t="0"/>
          <a:stretch/>
        </p:blipFill>
        <p:spPr>
          <a:xfrm>
            <a:off x="1723475" y="986000"/>
            <a:ext cx="5930124" cy="32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/>
          <p:nvPr/>
        </p:nvSpPr>
        <p:spPr>
          <a:xfrm rot="5400000">
            <a:off x="6142950" y="2769525"/>
            <a:ext cx="1320900" cy="156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/>
          <p:nvPr/>
        </p:nvSpPr>
        <p:spPr>
          <a:xfrm rot="5400000">
            <a:off x="2094300" y="395114"/>
            <a:ext cx="3375900" cy="447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222325" y="2377526"/>
            <a:ext cx="1209900" cy="865800"/>
          </a:xfrm>
          <a:prstGeom prst="roundRect">
            <a:avLst>
              <a:gd fmla="val 16667" name="adj"/>
            </a:avLst>
          </a:prstGeom>
          <a:solidFill>
            <a:srgbClr val="FBF2E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Puncak hari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sibuk 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terjadi pada saat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hari kerja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1" name="Google Shape;281;p31"/>
          <p:cNvPicPr preferRelativeResize="0"/>
          <p:nvPr/>
        </p:nvPicPr>
        <p:blipFill rotWithShape="1">
          <a:blip r:embed="rId4">
            <a:alphaModFix/>
          </a:blip>
          <a:srcRect b="0" l="0" r="0" t="-103665"/>
          <a:stretch/>
        </p:blipFill>
        <p:spPr>
          <a:xfrm>
            <a:off x="-6450" y="4499953"/>
            <a:ext cx="9156900" cy="6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/>
          <p:nvPr/>
        </p:nvSpPr>
        <p:spPr>
          <a:xfrm>
            <a:off x="-6450" y="0"/>
            <a:ext cx="9156900" cy="690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222325" y="85351"/>
            <a:ext cx="8229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entury Gothic"/>
              <a:buNone/>
            </a:pPr>
            <a:r>
              <a:rPr b="1" lang="en" sz="23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Kontribusi Rute ke Pendapatan</a:t>
            </a:r>
            <a:endParaRPr b="1" sz="23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8" name="Google Shape;288;p32"/>
          <p:cNvCxnSpPr/>
          <p:nvPr/>
        </p:nvCxnSpPr>
        <p:spPr>
          <a:xfrm>
            <a:off x="-6450" y="688675"/>
            <a:ext cx="91719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9" name="Google Shape;289;p32"/>
          <p:cNvPicPr preferRelativeResize="0"/>
          <p:nvPr/>
        </p:nvPicPr>
        <p:blipFill rotWithShape="1">
          <a:blip r:embed="rId3">
            <a:alphaModFix/>
          </a:blip>
          <a:srcRect b="0" l="0" r="0" t="-103665"/>
          <a:stretch/>
        </p:blipFill>
        <p:spPr>
          <a:xfrm>
            <a:off x="-6450" y="4499953"/>
            <a:ext cx="9156900" cy="6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25" y="911200"/>
            <a:ext cx="6624550" cy="37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/>
          <p:nvPr/>
        </p:nvSpPr>
        <p:spPr>
          <a:xfrm>
            <a:off x="6956525" y="2033475"/>
            <a:ext cx="1959900" cy="1231200"/>
          </a:xfrm>
          <a:prstGeom prst="roundRect">
            <a:avLst>
              <a:gd fmla="val 16667" name="adj"/>
            </a:avLst>
          </a:prstGeom>
          <a:solidFill>
            <a:srgbClr val="ECE9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Cibubur - Balai Kota 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adalah rute yang berkontribusi paling banyak terhadap pendapatan.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32"/>
          <p:cNvSpPr/>
          <p:nvPr/>
        </p:nvSpPr>
        <p:spPr>
          <a:xfrm rot="5400000">
            <a:off x="3506725" y="-2081150"/>
            <a:ext cx="308700" cy="667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A7D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tonomous Bus Project Proposal by Slidesgo">
  <a:themeElements>
    <a:clrScheme name="Simple Light">
      <a:dk1>
        <a:srgbClr val="3A488D"/>
      </a:dk1>
      <a:lt1>
        <a:srgbClr val="FFFFFF"/>
      </a:lt1>
      <a:dk2>
        <a:srgbClr val="FAAD60"/>
      </a:dk2>
      <a:lt2>
        <a:srgbClr val="78687C"/>
      </a:lt2>
      <a:accent1>
        <a:srgbClr val="B7886B"/>
      </a:accent1>
      <a:accent2>
        <a:srgbClr val="D698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A488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