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
  </p:notesMasterIdLst>
  <p:handoutMasterIdLst>
    <p:handoutMasterId r:id="rId6"/>
  </p:handoutMasterIdLst>
  <p:sldIdLst>
    <p:sldId id="288" r:id="rId2"/>
    <p:sldId id="290" r:id="rId3"/>
    <p:sldId id="291" r:id="rId4"/>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2131">
          <p15:clr>
            <a:srgbClr val="A4A3A4"/>
          </p15:clr>
        </p15:guide>
        <p15:guide id="3" orient="horz" pos="735">
          <p15:clr>
            <a:srgbClr val="A4A3A4"/>
          </p15:clr>
        </p15:guide>
        <p15:guide id="4" orient="horz" pos="293">
          <p15:clr>
            <a:srgbClr val="A4A3A4"/>
          </p15:clr>
        </p15:guide>
        <p15:guide id="5" orient="horz" pos="515">
          <p15:clr>
            <a:srgbClr val="A4A3A4"/>
          </p15:clr>
        </p15:guide>
        <p15:guide id="6" pos="7478">
          <p15:clr>
            <a:srgbClr val="A4A3A4"/>
          </p15:clr>
        </p15:guide>
        <p15:guide id="7" pos="205">
          <p15:clr>
            <a:srgbClr val="A4A3A4"/>
          </p15:clr>
        </p15:guide>
        <p15:guide id="8" pos="3849">
          <p15:clr>
            <a:srgbClr val="A4A3A4"/>
          </p15:clr>
        </p15:guide>
        <p15:guide id="9" pos="4708">
          <p15:clr>
            <a:srgbClr val="A4A3A4"/>
          </p15:clr>
        </p15:guide>
        <p15:guide id="10" pos="4812">
          <p15:clr>
            <a:srgbClr val="A4A3A4"/>
          </p15:clr>
        </p15:guide>
        <p15:guide id="11" pos="2865">
          <p15:clr>
            <a:srgbClr val="A4A3A4"/>
          </p15:clr>
        </p15:guide>
        <p15:guide id="12" pos="291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036492" initials="d" lastIdx="12" clrIdx="0"/>
  <p:cmAuthor id="1" name="Carragher, Eimear" initials="C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4FB81C"/>
    <a:srgbClr val="FFAF00"/>
    <a:srgbClr val="008FD3"/>
    <a:srgbClr val="595959"/>
    <a:srgbClr val="E35500"/>
    <a:srgbClr val="FFFFFF"/>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76377" autoAdjust="0"/>
  </p:normalViewPr>
  <p:slideViewPr>
    <p:cSldViewPr snapToGrid="0" snapToObjects="1" showGuides="1">
      <p:cViewPr varScale="1">
        <p:scale>
          <a:sx n="89" d="100"/>
          <a:sy n="89" d="100"/>
        </p:scale>
        <p:origin x="1172" y="64"/>
      </p:cViewPr>
      <p:guideLst>
        <p:guide orient="horz" pos="4118"/>
        <p:guide orient="horz" pos="2131"/>
        <p:guide orient="horz" pos="735"/>
        <p:guide orient="horz" pos="293"/>
        <p:guide orient="horz" pos="515"/>
        <p:guide pos="7478"/>
        <p:guide pos="205"/>
        <p:guide pos="3849"/>
        <p:guide pos="4708"/>
        <p:guide pos="4812"/>
        <p:guide pos="2865"/>
        <p:guide pos="2911"/>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napToObjects="1" showGuides="1">
      <p:cViewPr varScale="1">
        <p:scale>
          <a:sx n="59" d="100"/>
          <a:sy n="59" d="100"/>
        </p:scale>
        <p:origin x="-3202" y="-91"/>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hf hdr="0" ftr="0" dt="0"/>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smtClean="0"/>
          </a:p>
        </p:txBody>
      </p:sp>
      <p:sp>
        <p:nvSpPr>
          <p:cNvPr id="8" name="Slide Number Placeholder 7"/>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6503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smtClean="0"/>
          </a:p>
        </p:txBody>
      </p:sp>
      <p:sp>
        <p:nvSpPr>
          <p:cNvPr id="8" name="Slide Number Placeholder 7"/>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148020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smtClean="0"/>
          </a:p>
        </p:txBody>
      </p:sp>
      <p:sp>
        <p:nvSpPr>
          <p:cNvPr id="8" name="Slide Number Placeholder 7"/>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76167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344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301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1079"/>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2930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194929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4" name="TextBox 3"/>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6" name="TextBox 5"/>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6282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pic>
        <p:nvPicPr>
          <p:cNvPr id="7" name="Picture 2" descr="C:\Sandra\SAP\Projekte_2013\OpenSAP\Finale_DATEN\Elements\Logo_Branding\openSAP\RGB\openSAP_R.png"/>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7600" y="6102272"/>
            <a:ext cx="2001600" cy="43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27025" y="2447636"/>
            <a:ext cx="5892800" cy="923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6000" b="1" kern="0" dirty="0" err="1" smtClean="0">
                <a:ea typeface="Arial Unicode MS" pitchFamily="34" charset="-128"/>
                <a:cs typeface="Arial Unicode MS" pitchFamily="34" charset="-128"/>
              </a:rPr>
              <a:t>Thank</a:t>
            </a:r>
            <a:r>
              <a:rPr lang="de-DE" sz="6000" b="1" kern="0" dirty="0" smtClean="0">
                <a:ea typeface="Arial Unicode MS" pitchFamily="34" charset="-128"/>
                <a:cs typeface="Arial Unicode MS" pitchFamily="34" charset="-128"/>
              </a:rPr>
              <a:t> </a:t>
            </a:r>
            <a:r>
              <a:rPr lang="de-DE" sz="6000" b="1" kern="0" dirty="0" err="1" smtClean="0">
                <a:ea typeface="Arial Unicode MS" pitchFamily="34" charset="-128"/>
                <a:cs typeface="Arial Unicode MS" pitchFamily="34" charset="-128"/>
              </a:rPr>
              <a:t>you</a:t>
            </a:r>
            <a:endParaRPr lang="de-DE" sz="6000" b="1" kern="0" dirty="0" smtClean="0">
              <a:ea typeface="Arial Unicode MS" pitchFamily="34" charset="-128"/>
              <a:cs typeface="Arial Unicode MS" pitchFamily="34" charset="-128"/>
            </a:endParaRPr>
          </a:p>
        </p:txBody>
      </p:sp>
      <p:sp>
        <p:nvSpPr>
          <p:cNvPr id="3" name="Rectangle 2"/>
          <p:cNvSpPr/>
          <p:nvPr userDrawn="1"/>
        </p:nvSpPr>
        <p:spPr>
          <a:xfrm>
            <a:off x="324000" y="5252124"/>
            <a:ext cx="6096000" cy="830997"/>
          </a:xfrm>
          <a:prstGeom prst="rect">
            <a:avLst/>
          </a:prstGeom>
        </p:spPr>
        <p:txBody>
          <a:bodyPr>
            <a:spAutoFit/>
          </a:bodyPr>
          <a:lstStyle/>
          <a:p>
            <a:pPr marL="0" marR="0" indent="0" algn="l" defTabSz="914400" rtl="0" eaLnBrk="1" fontAlgn="base" latinLnBrk="0" hangingPunct="1">
              <a:lnSpc>
                <a:spcPct val="100000"/>
              </a:lnSpc>
              <a:spcBef>
                <a:spcPct val="50000"/>
              </a:spcBef>
              <a:spcAft>
                <a:spcPct val="0"/>
              </a:spcAft>
              <a:buClr>
                <a:srgbClr val="F0AB00"/>
              </a:buClr>
              <a:buSzPct val="80000"/>
              <a:buFontTx/>
              <a:buNone/>
              <a:tabLst/>
              <a:defRPr/>
            </a:pPr>
            <a:r>
              <a:rPr lang="en-US" sz="1600" b="1" dirty="0" smtClean="0">
                <a:latin typeface="+mn-lt"/>
              </a:rPr>
              <a:t>Contact information:</a:t>
            </a:r>
            <a:br>
              <a:rPr lang="en-US" sz="1600" b="1" dirty="0" smtClean="0">
                <a:latin typeface="+mn-lt"/>
              </a:rPr>
            </a:br>
            <a:r>
              <a:rPr lang="en-US" sz="1600" b="1" dirty="0" smtClean="0">
                <a:latin typeface="+mn-lt"/>
              </a:rPr>
              <a:t/>
            </a:r>
            <a:br>
              <a:rPr lang="en-US" sz="1600" b="1" dirty="0" smtClean="0">
                <a:latin typeface="+mn-lt"/>
              </a:rPr>
            </a:br>
            <a:r>
              <a:rPr lang="en-US" sz="1600" b="1" dirty="0" smtClean="0">
                <a:latin typeface="+mn-lt"/>
              </a:rPr>
              <a:t>open@sap.com</a:t>
            </a:r>
          </a:p>
        </p:txBody>
      </p:sp>
    </p:spTree>
    <p:extLst>
      <p:ext uri="{BB962C8B-B14F-4D97-AF65-F5344CB8AC3E}">
        <p14:creationId xmlns:p14="http://schemas.microsoft.com/office/powerpoint/2010/main" val="213082943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387150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2016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69600" y="6623893"/>
            <a:ext cx="347852"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extLst>
      <p:ext uri="{BB962C8B-B14F-4D97-AF65-F5344CB8AC3E}">
        <p14:creationId xmlns:p14="http://schemas.microsoft.com/office/powerpoint/2010/main" val="1076114945"/>
      </p:ext>
    </p:extLst>
  </p:cSld>
  <p:clrMap bg1="lt1" tx1="dk1" bg2="lt2" tx2="dk2" accent1="accent1" accent2="accent2" accent3="accent3" accent4="accent4" accent5="accent5" accent6="accent6" hlink="hlink" folHlink="folHlink"/>
  <p:sldLayoutIdLst>
    <p:sldLayoutId id="2147483723" r:id="rId1"/>
    <p:sldLayoutId id="2147483726" r:id="rId2"/>
    <p:sldLayoutId id="2147483727" r:id="rId3"/>
    <p:sldLayoutId id="2147483729" r:id="rId4"/>
    <p:sldLayoutId id="2147483733" r:id="rId5"/>
    <p:sldLayoutId id="2147483735" r:id="rId6"/>
    <p:sldLayoutId id="2147483738" r:id="rId7"/>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324000" y="324000"/>
            <a:ext cx="8496000" cy="756000"/>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r>
              <a:rPr lang="en-US" dirty="0" smtClean="0"/>
              <a:t>Introduction to Design Thinking</a:t>
            </a:r>
            <a:br>
              <a:rPr lang="en-US" dirty="0" smtClean="0"/>
            </a:br>
            <a:r>
              <a:rPr lang="en-US" sz="2400" b="0" dirty="0"/>
              <a:t>User Experience </a:t>
            </a:r>
            <a:r>
              <a:rPr lang="en-US" sz="2400" b="0" dirty="0" smtClean="0"/>
              <a:t>Journey 3</a:t>
            </a:r>
            <a:endParaRPr lang="en-US" sz="2400" b="0" dirty="0"/>
          </a:p>
        </p:txBody>
      </p:sp>
      <p:sp>
        <p:nvSpPr>
          <p:cNvPr id="4" name="TextBox 3"/>
          <p:cNvSpPr txBox="1">
            <a:spLocks noChangeArrowheads="1"/>
          </p:cNvSpPr>
          <p:nvPr/>
        </p:nvSpPr>
        <p:spPr bwMode="auto">
          <a:xfrm>
            <a:off x="239712" y="1290641"/>
            <a:ext cx="4115069" cy="44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tr-TR" sz="2200" b="1" dirty="0" smtClean="0">
                <a:latin typeface="+mn-lt"/>
              </a:rPr>
              <a:t>Student </a:t>
            </a:r>
            <a:r>
              <a:rPr lang="de-DE" sz="2200" b="1" dirty="0" smtClean="0">
                <a:latin typeface="+mn-lt"/>
              </a:rPr>
              <a:t>Experience </a:t>
            </a:r>
            <a:r>
              <a:rPr lang="de-DE" sz="2200" b="1" dirty="0">
                <a:latin typeface="+mn-lt"/>
              </a:rPr>
              <a:t>Journey </a:t>
            </a:r>
            <a:endParaRPr lang="en-US" sz="2200" b="1" dirty="0">
              <a:latin typeface="+mn-lt"/>
            </a:endParaRPr>
          </a:p>
        </p:txBody>
      </p:sp>
      <p:sp>
        <p:nvSpPr>
          <p:cNvPr id="6" name="TextBox 4"/>
          <p:cNvSpPr txBox="1">
            <a:spLocks noChangeArrowheads="1"/>
          </p:cNvSpPr>
          <p:nvPr/>
        </p:nvSpPr>
        <p:spPr bwMode="auto">
          <a:xfrm>
            <a:off x="315915" y="1879603"/>
            <a:ext cx="1376362" cy="315146"/>
          </a:xfrm>
          <a:prstGeom prst="rect">
            <a:avLst/>
          </a:prstGeom>
          <a:solidFill>
            <a:srgbClr val="008FD3"/>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1300" b="1" dirty="0" smtClean="0">
                <a:latin typeface="+mn-lt"/>
              </a:rPr>
              <a:t>Mindset</a:t>
            </a:r>
            <a:endParaRPr lang="en-US" sz="1300" b="1" dirty="0">
              <a:latin typeface="+mn-lt"/>
            </a:endParaRPr>
          </a:p>
        </p:txBody>
      </p:sp>
      <p:sp>
        <p:nvSpPr>
          <p:cNvPr id="7" name="TextBox 5"/>
          <p:cNvSpPr txBox="1">
            <a:spLocks noChangeArrowheads="1"/>
          </p:cNvSpPr>
          <p:nvPr/>
        </p:nvSpPr>
        <p:spPr bwMode="auto">
          <a:xfrm>
            <a:off x="315915" y="3392491"/>
            <a:ext cx="1376362" cy="315146"/>
          </a:xfrm>
          <a:prstGeom prst="rect">
            <a:avLst/>
          </a:prstGeom>
          <a:solidFill>
            <a:srgbClr val="FFAF00"/>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a:latin typeface="+mn-lt"/>
              </a:rPr>
              <a:t>Actions</a:t>
            </a:r>
          </a:p>
        </p:txBody>
      </p:sp>
      <p:sp>
        <p:nvSpPr>
          <p:cNvPr id="8" name="TextBox 6"/>
          <p:cNvSpPr txBox="1">
            <a:spLocks noChangeArrowheads="1"/>
          </p:cNvSpPr>
          <p:nvPr/>
        </p:nvSpPr>
        <p:spPr bwMode="auto">
          <a:xfrm>
            <a:off x="315915" y="4914904"/>
            <a:ext cx="1376362" cy="315146"/>
          </a:xfrm>
          <a:prstGeom prst="rect">
            <a:avLst/>
          </a:prstGeom>
          <a:solidFill>
            <a:srgbClr val="4FB81C"/>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dirty="0" smtClean="0">
                <a:latin typeface="+mn-lt"/>
              </a:rPr>
              <a:t>Touch </a:t>
            </a:r>
            <a:r>
              <a:rPr lang="de-DE" sz="1300" b="1" dirty="0" err="1" smtClean="0">
                <a:latin typeface="+mn-lt"/>
              </a:rPr>
              <a:t>points</a:t>
            </a:r>
            <a:endParaRPr lang="en-US" sz="1300" b="1" dirty="0">
              <a:latin typeface="+mn-lt"/>
            </a:endParaRPr>
          </a:p>
        </p:txBody>
      </p:sp>
      <p:sp>
        <p:nvSpPr>
          <p:cNvPr id="9" name="TextBox 8"/>
          <p:cNvSpPr txBox="1">
            <a:spLocks noChangeArrowheads="1"/>
          </p:cNvSpPr>
          <p:nvPr/>
        </p:nvSpPr>
        <p:spPr bwMode="auto">
          <a:xfrm>
            <a:off x="6858935" y="1290641"/>
            <a:ext cx="4557497" cy="81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2200" b="1" dirty="0" smtClean="0">
                <a:latin typeface="+mn-lt"/>
              </a:rPr>
              <a:t>Duration of the Journey: </a:t>
            </a:r>
            <a:r>
              <a:rPr lang="tr-TR" sz="2400" b="1" dirty="0" smtClean="0"/>
              <a:t>3</a:t>
            </a:r>
            <a:r>
              <a:rPr lang="en-US" sz="2400" b="1" dirty="0" smtClean="0"/>
              <a:t>0 </a:t>
            </a:r>
            <a:r>
              <a:rPr lang="en-US" sz="2400" b="1" dirty="0" smtClean="0"/>
              <a:t>min</a:t>
            </a:r>
          </a:p>
          <a:p>
            <a:pPr eaLnBrk="1" hangingPunct="1"/>
            <a:endParaRPr lang="en-US" sz="2200" b="1" dirty="0">
              <a:latin typeface="+mn-lt"/>
            </a:endParaRPr>
          </a:p>
        </p:txBody>
      </p:sp>
      <p:sp>
        <p:nvSpPr>
          <p:cNvPr id="10" name="TextBox 10"/>
          <p:cNvSpPr txBox="1">
            <a:spLocks noChangeArrowheads="1"/>
          </p:cNvSpPr>
          <p:nvPr/>
        </p:nvSpPr>
        <p:spPr bwMode="auto">
          <a:xfrm>
            <a:off x="315914" y="2286004"/>
            <a:ext cx="2636835"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825" tIns="11916" rIns="23825"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is on the </a:t>
            </a:r>
            <a:r>
              <a:rPr lang="en-US" sz="1400" i="1" dirty="0" smtClean="0">
                <a:latin typeface="+mn-lt"/>
              </a:rPr>
              <a:t>Persona’s </a:t>
            </a:r>
            <a:r>
              <a:rPr lang="en-US" sz="1400" i="1" dirty="0">
                <a:latin typeface="+mn-lt"/>
              </a:rPr>
              <a:t>mind while taking the actions of their journey? How do they feel each step of the journey?</a:t>
            </a:r>
            <a:endParaRPr lang="en-US" sz="1400" dirty="0">
              <a:latin typeface="+mn-lt"/>
            </a:endParaRPr>
          </a:p>
        </p:txBody>
      </p:sp>
      <p:sp>
        <p:nvSpPr>
          <p:cNvPr id="11" name="TextBox 11"/>
          <p:cNvSpPr txBox="1">
            <a:spLocks noChangeArrowheads="1"/>
          </p:cNvSpPr>
          <p:nvPr/>
        </p:nvSpPr>
        <p:spPr bwMode="auto">
          <a:xfrm>
            <a:off x="315915" y="3824288"/>
            <a:ext cx="2506188"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actions and activities does the Persona take while going thru the journey to achieve their goal?</a:t>
            </a:r>
            <a:endParaRPr lang="en-US" sz="1400" dirty="0">
              <a:latin typeface="+mn-lt"/>
            </a:endParaRPr>
          </a:p>
        </p:txBody>
      </p:sp>
      <p:sp>
        <p:nvSpPr>
          <p:cNvPr id="12" name="TextBox 13"/>
          <p:cNvSpPr txBox="1">
            <a:spLocks noChangeArrowheads="1"/>
          </p:cNvSpPr>
          <p:nvPr/>
        </p:nvSpPr>
        <p:spPr bwMode="auto">
          <a:xfrm>
            <a:off x="315914" y="5337176"/>
            <a:ext cx="2751136"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t>
            </a:r>
            <a:r>
              <a:rPr lang="en-US" sz="1400" i="1" dirty="0" smtClean="0">
                <a:latin typeface="+mn-lt"/>
              </a:rPr>
              <a:t>touch points </a:t>
            </a:r>
            <a:r>
              <a:rPr lang="en-US" sz="1400" i="1" dirty="0">
                <a:latin typeface="+mn-lt"/>
              </a:rPr>
              <a:t>does the Persona have?</a:t>
            </a:r>
            <a:br>
              <a:rPr lang="en-US" sz="1400" i="1" dirty="0">
                <a:latin typeface="+mn-lt"/>
              </a:rPr>
            </a:br>
            <a:r>
              <a:rPr lang="en-US" sz="1400" i="1" dirty="0" smtClean="0">
                <a:latin typeface="+mn-lt"/>
              </a:rPr>
              <a:t>(Tools</a:t>
            </a:r>
            <a:r>
              <a:rPr lang="en-US" sz="1400" i="1" dirty="0">
                <a:latin typeface="+mn-lt"/>
              </a:rPr>
              <a:t>, channels, devices, </a:t>
            </a:r>
            <a:r>
              <a:rPr lang="en-US" sz="1400" i="1" dirty="0" smtClean="0">
                <a:latin typeface="+mn-lt"/>
              </a:rPr>
              <a:t>conversations</a:t>
            </a:r>
            <a:r>
              <a:rPr lang="en-US" sz="1400" i="1" dirty="0">
                <a:latin typeface="+mn-lt"/>
              </a:rPr>
              <a:t>, </a:t>
            </a:r>
            <a:r>
              <a:rPr lang="en-US" sz="1400" i="1" dirty="0" smtClean="0">
                <a:latin typeface="+mn-lt"/>
              </a:rPr>
              <a:t>and so on.)</a:t>
            </a:r>
            <a:endParaRPr lang="en-US" sz="1400" dirty="0">
              <a:latin typeface="+mn-lt"/>
            </a:endParaRPr>
          </a:p>
        </p:txBody>
      </p:sp>
      <p:sp>
        <p:nvSpPr>
          <p:cNvPr id="13" name="TextBox 12"/>
          <p:cNvSpPr txBox="1"/>
          <p:nvPr/>
        </p:nvSpPr>
        <p:spPr>
          <a:xfrm>
            <a:off x="2952749" y="1885987"/>
            <a:ext cx="1440510" cy="492443"/>
          </a:xfrm>
          <a:prstGeom prst="rect">
            <a:avLst/>
          </a:prstGeom>
          <a:solidFill>
            <a:srgbClr val="008FD3"/>
          </a:solidFill>
        </p:spPr>
        <p:txBody>
          <a:bodyPr wrap="square" lIns="121920" tIns="60960" rIns="121920" bIns="60960" rtlCol="0">
            <a:spAutoFit/>
          </a:bodyPr>
          <a:lstStyle/>
          <a:p>
            <a:r>
              <a:rPr lang="tr-TR" sz="1200" dirty="0">
                <a:latin typeface="+mn-lt"/>
              </a:rPr>
              <a:t>N</a:t>
            </a:r>
            <a:r>
              <a:rPr lang="en-US" sz="1200" dirty="0" err="1" smtClean="0">
                <a:latin typeface="+mn-lt"/>
              </a:rPr>
              <a:t>eed</a:t>
            </a:r>
            <a:r>
              <a:rPr lang="en-US" sz="1200" dirty="0" smtClean="0">
                <a:latin typeface="+mn-lt"/>
              </a:rPr>
              <a:t> </a:t>
            </a:r>
            <a:r>
              <a:rPr lang="tr-TR" sz="1200" dirty="0" smtClean="0">
                <a:latin typeface="+mn-lt"/>
              </a:rPr>
              <a:t>content of lecture</a:t>
            </a:r>
            <a:endParaRPr lang="en-US" sz="1200" dirty="0">
              <a:latin typeface="+mn-lt"/>
            </a:endParaRPr>
          </a:p>
        </p:txBody>
      </p:sp>
      <p:sp>
        <p:nvSpPr>
          <p:cNvPr id="14" name="TextBox 13"/>
          <p:cNvSpPr txBox="1"/>
          <p:nvPr/>
        </p:nvSpPr>
        <p:spPr>
          <a:xfrm>
            <a:off x="2952749" y="2483391"/>
            <a:ext cx="1259745" cy="492443"/>
          </a:xfrm>
          <a:prstGeom prst="rect">
            <a:avLst/>
          </a:prstGeom>
          <a:solidFill>
            <a:srgbClr val="008FD3"/>
          </a:solidFill>
        </p:spPr>
        <p:txBody>
          <a:bodyPr wrap="square" lIns="121920" tIns="60960" rIns="121920" bIns="60960" rtlCol="0">
            <a:spAutoFit/>
          </a:bodyPr>
          <a:lstStyle/>
          <a:p>
            <a:r>
              <a:rPr lang="tr-TR" sz="1200" dirty="0" smtClean="0">
                <a:latin typeface="+mn-lt"/>
              </a:rPr>
              <a:t>No access to portal </a:t>
            </a:r>
            <a:r>
              <a:rPr lang="tr-TR" sz="1200" dirty="0" smtClean="0">
                <a:latin typeface="+mn-lt"/>
                <a:sym typeface="Wingdings" panose="05000000000000000000" pitchFamily="2" charset="2"/>
              </a:rPr>
              <a:t></a:t>
            </a:r>
            <a:endParaRPr lang="en-US" sz="1200" dirty="0">
              <a:latin typeface="+mn-lt"/>
            </a:endParaRPr>
          </a:p>
        </p:txBody>
      </p:sp>
      <p:sp>
        <p:nvSpPr>
          <p:cNvPr id="15" name="TextBox 14"/>
          <p:cNvSpPr txBox="1"/>
          <p:nvPr/>
        </p:nvSpPr>
        <p:spPr>
          <a:xfrm>
            <a:off x="4618586" y="1885987"/>
            <a:ext cx="1336516" cy="492443"/>
          </a:xfrm>
          <a:prstGeom prst="rect">
            <a:avLst/>
          </a:prstGeom>
          <a:solidFill>
            <a:srgbClr val="008FD3"/>
          </a:solidFill>
        </p:spPr>
        <p:txBody>
          <a:bodyPr wrap="square" lIns="121920" tIns="60960" rIns="121920" bIns="60960" rtlCol="0">
            <a:spAutoFit/>
          </a:bodyPr>
          <a:lstStyle/>
          <a:p>
            <a:r>
              <a:rPr lang="en-US" sz="1200" dirty="0">
                <a:latin typeface="+mn-lt"/>
              </a:rPr>
              <a:t>Should I </a:t>
            </a:r>
            <a:r>
              <a:rPr lang="tr-TR" sz="1200" dirty="0" smtClean="0">
                <a:latin typeface="+mn-lt"/>
              </a:rPr>
              <a:t>ask a friend instead?</a:t>
            </a:r>
            <a:endParaRPr lang="en-US" sz="1200" dirty="0">
              <a:latin typeface="+mn-lt"/>
            </a:endParaRPr>
          </a:p>
        </p:txBody>
      </p:sp>
      <p:sp>
        <p:nvSpPr>
          <p:cNvPr id="16" name="TextBox 15"/>
          <p:cNvSpPr txBox="1"/>
          <p:nvPr/>
        </p:nvSpPr>
        <p:spPr>
          <a:xfrm>
            <a:off x="6299519" y="1885987"/>
            <a:ext cx="1025558" cy="492443"/>
          </a:xfrm>
          <a:prstGeom prst="rect">
            <a:avLst/>
          </a:prstGeom>
          <a:solidFill>
            <a:srgbClr val="008FD3"/>
          </a:solidFill>
        </p:spPr>
        <p:txBody>
          <a:bodyPr wrap="square" lIns="121920" tIns="60960" rIns="121920" bIns="60960" rtlCol="0">
            <a:spAutoFit/>
          </a:bodyPr>
          <a:lstStyle/>
          <a:p>
            <a:r>
              <a:rPr lang="en-US" sz="1200" dirty="0">
                <a:latin typeface="+mn-lt"/>
              </a:rPr>
              <a:t>I need </a:t>
            </a:r>
            <a:r>
              <a:rPr lang="tr-TR" sz="1200" dirty="0" smtClean="0">
                <a:latin typeface="+mn-lt"/>
              </a:rPr>
              <a:t>the slides!</a:t>
            </a:r>
            <a:endParaRPr lang="en-US" sz="1200" dirty="0">
              <a:latin typeface="+mn-lt"/>
            </a:endParaRPr>
          </a:p>
        </p:txBody>
      </p:sp>
      <p:sp>
        <p:nvSpPr>
          <p:cNvPr id="17" name="TextBox 16"/>
          <p:cNvSpPr txBox="1"/>
          <p:nvPr/>
        </p:nvSpPr>
        <p:spPr>
          <a:xfrm>
            <a:off x="4618586" y="2483391"/>
            <a:ext cx="1555689" cy="492443"/>
          </a:xfrm>
          <a:prstGeom prst="rect">
            <a:avLst/>
          </a:prstGeom>
          <a:solidFill>
            <a:srgbClr val="008FD3"/>
          </a:solidFill>
        </p:spPr>
        <p:txBody>
          <a:bodyPr wrap="square" lIns="121920" tIns="60960" rIns="121920" bIns="60960" rtlCol="0">
            <a:spAutoFit/>
          </a:bodyPr>
          <a:lstStyle/>
          <a:p>
            <a:r>
              <a:rPr lang="en-US" sz="1200" dirty="0">
                <a:latin typeface="+mn-lt"/>
              </a:rPr>
              <a:t>Well, </a:t>
            </a:r>
            <a:r>
              <a:rPr lang="tr-TR" sz="1200" dirty="0" smtClean="0">
                <a:latin typeface="+mn-lt"/>
              </a:rPr>
              <a:t>I need the access anyways</a:t>
            </a:r>
            <a:endParaRPr lang="en-US" sz="1200" dirty="0">
              <a:latin typeface="+mn-lt"/>
            </a:endParaRPr>
          </a:p>
        </p:txBody>
      </p:sp>
      <p:sp>
        <p:nvSpPr>
          <p:cNvPr id="18" name="TextBox 17"/>
          <p:cNvSpPr txBox="1"/>
          <p:nvPr/>
        </p:nvSpPr>
        <p:spPr>
          <a:xfrm>
            <a:off x="6299519" y="2483391"/>
            <a:ext cx="1012486" cy="677108"/>
          </a:xfrm>
          <a:prstGeom prst="rect">
            <a:avLst/>
          </a:prstGeom>
          <a:solidFill>
            <a:srgbClr val="008FD3"/>
          </a:solidFill>
        </p:spPr>
        <p:txBody>
          <a:bodyPr wrap="square" lIns="121920" tIns="60960" rIns="121920" bIns="60960" rtlCol="0">
            <a:spAutoFit/>
          </a:bodyPr>
          <a:lstStyle/>
          <a:p>
            <a:r>
              <a:rPr lang="tr-TR" sz="1200" dirty="0" smtClean="0">
                <a:latin typeface="+mn-lt"/>
              </a:rPr>
              <a:t>I am already late!</a:t>
            </a:r>
            <a:endParaRPr lang="en-US" sz="1200" dirty="0">
              <a:latin typeface="+mn-lt"/>
            </a:endParaRPr>
          </a:p>
        </p:txBody>
      </p:sp>
      <p:sp>
        <p:nvSpPr>
          <p:cNvPr id="19" name="TextBox 18"/>
          <p:cNvSpPr txBox="1"/>
          <p:nvPr/>
        </p:nvSpPr>
        <p:spPr>
          <a:xfrm>
            <a:off x="7636196" y="1885987"/>
            <a:ext cx="1501487" cy="307777"/>
          </a:xfrm>
          <a:prstGeom prst="rect">
            <a:avLst/>
          </a:prstGeom>
          <a:solidFill>
            <a:srgbClr val="008FD3"/>
          </a:solidFill>
        </p:spPr>
        <p:txBody>
          <a:bodyPr wrap="square" lIns="121920" tIns="60960" rIns="121920" bIns="60960" rtlCol="0">
            <a:spAutoFit/>
          </a:bodyPr>
          <a:lstStyle/>
          <a:p>
            <a:r>
              <a:rPr lang="en-US" sz="1200" dirty="0">
                <a:latin typeface="+mn-lt"/>
              </a:rPr>
              <a:t>Let’s what’s app</a:t>
            </a:r>
          </a:p>
        </p:txBody>
      </p:sp>
      <p:sp>
        <p:nvSpPr>
          <p:cNvPr id="20" name="TextBox 19"/>
          <p:cNvSpPr txBox="1"/>
          <p:nvPr/>
        </p:nvSpPr>
        <p:spPr>
          <a:xfrm>
            <a:off x="9417930" y="1885987"/>
            <a:ext cx="1298233" cy="307777"/>
          </a:xfrm>
          <a:prstGeom prst="rect">
            <a:avLst/>
          </a:prstGeom>
          <a:solidFill>
            <a:srgbClr val="008FD3"/>
          </a:solidFill>
        </p:spPr>
        <p:txBody>
          <a:bodyPr wrap="square" lIns="121920" tIns="60960" rIns="121920" bIns="60960" rtlCol="0">
            <a:spAutoFit/>
          </a:bodyPr>
          <a:lstStyle/>
          <a:p>
            <a:r>
              <a:rPr lang="tr-TR" sz="1200" dirty="0" smtClean="0">
                <a:latin typeface="+mn-lt"/>
              </a:rPr>
              <a:t>Access </a:t>
            </a:r>
            <a:r>
              <a:rPr lang="en-US" sz="1200" dirty="0" smtClean="0">
                <a:latin typeface="+mn-lt"/>
                <a:sym typeface="Wingdings" panose="05000000000000000000" pitchFamily="2" charset="2"/>
              </a:rPr>
              <a:t></a:t>
            </a:r>
            <a:endParaRPr lang="en-US" sz="1200" dirty="0">
              <a:latin typeface="+mn-lt"/>
            </a:endParaRPr>
          </a:p>
        </p:txBody>
      </p:sp>
      <p:sp>
        <p:nvSpPr>
          <p:cNvPr id="21" name="TextBox 20"/>
          <p:cNvSpPr txBox="1"/>
          <p:nvPr/>
        </p:nvSpPr>
        <p:spPr>
          <a:xfrm>
            <a:off x="7636196" y="2483391"/>
            <a:ext cx="1437596" cy="492443"/>
          </a:xfrm>
          <a:prstGeom prst="rect">
            <a:avLst/>
          </a:prstGeom>
          <a:solidFill>
            <a:srgbClr val="008FD3"/>
          </a:solidFill>
        </p:spPr>
        <p:txBody>
          <a:bodyPr wrap="square" lIns="121920" tIns="60960" rIns="121920" bIns="60960" rtlCol="0">
            <a:spAutoFit/>
          </a:bodyPr>
          <a:lstStyle/>
          <a:p>
            <a:r>
              <a:rPr lang="en-US" sz="1200" dirty="0">
                <a:latin typeface="+mn-lt"/>
              </a:rPr>
              <a:t>Should I </a:t>
            </a:r>
            <a:r>
              <a:rPr lang="tr-TR" sz="1200" dirty="0" smtClean="0">
                <a:latin typeface="+mn-lt"/>
              </a:rPr>
              <a:t>talk to teacher?</a:t>
            </a:r>
            <a:endParaRPr lang="en-US" sz="1200" dirty="0">
              <a:latin typeface="+mn-lt"/>
            </a:endParaRPr>
          </a:p>
        </p:txBody>
      </p:sp>
      <p:sp>
        <p:nvSpPr>
          <p:cNvPr id="22" name="TextBox 21"/>
          <p:cNvSpPr txBox="1"/>
          <p:nvPr/>
        </p:nvSpPr>
        <p:spPr>
          <a:xfrm>
            <a:off x="9448417" y="2483391"/>
            <a:ext cx="1237257" cy="492443"/>
          </a:xfrm>
          <a:prstGeom prst="rect">
            <a:avLst/>
          </a:prstGeom>
          <a:solidFill>
            <a:srgbClr val="008FD3"/>
          </a:solidFill>
        </p:spPr>
        <p:txBody>
          <a:bodyPr wrap="square" lIns="121920" tIns="60960" rIns="121920" bIns="60960" rtlCol="0">
            <a:spAutoFit/>
          </a:bodyPr>
          <a:lstStyle/>
          <a:p>
            <a:r>
              <a:rPr lang="en-US" sz="1200" dirty="0">
                <a:latin typeface="+mn-lt"/>
              </a:rPr>
              <a:t>Hmm – my </a:t>
            </a:r>
            <a:r>
              <a:rPr lang="tr-TR" sz="1200" dirty="0" smtClean="0">
                <a:latin typeface="+mn-lt"/>
              </a:rPr>
              <a:t>slides</a:t>
            </a:r>
            <a:r>
              <a:rPr lang="en-US" sz="1200" dirty="0" smtClean="0">
                <a:latin typeface="+mn-lt"/>
                <a:sym typeface="Wingdings" panose="05000000000000000000" pitchFamily="2" charset="2"/>
              </a:rPr>
              <a:t></a:t>
            </a:r>
            <a:endParaRPr lang="en-US" sz="1200" dirty="0">
              <a:latin typeface="+mn-lt"/>
            </a:endParaRPr>
          </a:p>
        </p:txBody>
      </p:sp>
      <p:sp>
        <p:nvSpPr>
          <p:cNvPr id="23" name="TextBox 22"/>
          <p:cNvSpPr txBox="1"/>
          <p:nvPr/>
        </p:nvSpPr>
        <p:spPr>
          <a:xfrm>
            <a:off x="2952748" y="4070715"/>
            <a:ext cx="1259745" cy="677108"/>
          </a:xfrm>
          <a:prstGeom prst="rect">
            <a:avLst/>
          </a:prstGeom>
          <a:solidFill>
            <a:srgbClr val="FFAF00"/>
          </a:solidFill>
        </p:spPr>
        <p:txBody>
          <a:bodyPr wrap="square" lIns="121920" tIns="60960" rIns="121920" bIns="60960" rtlCol="0">
            <a:spAutoFit/>
          </a:bodyPr>
          <a:lstStyle/>
          <a:p>
            <a:r>
              <a:rPr lang="tr-TR" sz="1200" dirty="0" smtClean="0">
                <a:latin typeface="+mn-lt"/>
              </a:rPr>
              <a:t>Search in predefined solutions</a:t>
            </a:r>
            <a:endParaRPr lang="en-US" sz="1200" dirty="0">
              <a:latin typeface="+mn-lt"/>
            </a:endParaRPr>
          </a:p>
        </p:txBody>
      </p:sp>
      <p:sp>
        <p:nvSpPr>
          <p:cNvPr id="24" name="TextBox 23"/>
          <p:cNvSpPr txBox="1"/>
          <p:nvPr/>
        </p:nvSpPr>
        <p:spPr>
          <a:xfrm>
            <a:off x="4618586" y="3323002"/>
            <a:ext cx="1336516" cy="677108"/>
          </a:xfrm>
          <a:prstGeom prst="rect">
            <a:avLst/>
          </a:prstGeom>
          <a:solidFill>
            <a:srgbClr val="FFAF00"/>
          </a:solidFill>
        </p:spPr>
        <p:txBody>
          <a:bodyPr wrap="square" lIns="121920" tIns="60960" rIns="121920" bIns="60960" rtlCol="0">
            <a:spAutoFit/>
          </a:bodyPr>
          <a:lstStyle/>
          <a:p>
            <a:r>
              <a:rPr lang="en-US" sz="1200" dirty="0">
                <a:latin typeface="+mn-lt"/>
              </a:rPr>
              <a:t>Look at the </a:t>
            </a:r>
            <a:r>
              <a:rPr lang="tr-TR" sz="1200" dirty="0" smtClean="0">
                <a:latin typeface="+mn-lt"/>
              </a:rPr>
              <a:t>list of predefined solutions</a:t>
            </a:r>
            <a:endParaRPr lang="en-US" sz="1200" dirty="0">
              <a:latin typeface="+mn-lt"/>
            </a:endParaRPr>
          </a:p>
        </p:txBody>
      </p:sp>
      <p:sp>
        <p:nvSpPr>
          <p:cNvPr id="25" name="TextBox 24"/>
          <p:cNvSpPr txBox="1"/>
          <p:nvPr/>
        </p:nvSpPr>
        <p:spPr>
          <a:xfrm>
            <a:off x="6286446" y="3323002"/>
            <a:ext cx="1257373" cy="677108"/>
          </a:xfrm>
          <a:prstGeom prst="rect">
            <a:avLst/>
          </a:prstGeom>
          <a:solidFill>
            <a:srgbClr val="FFAF00"/>
          </a:solidFill>
        </p:spPr>
        <p:txBody>
          <a:bodyPr wrap="square" lIns="121920" tIns="60960" rIns="121920" bIns="60960" rtlCol="0">
            <a:spAutoFit/>
          </a:bodyPr>
          <a:lstStyle/>
          <a:p>
            <a:r>
              <a:rPr lang="tr-TR" sz="1200" dirty="0" smtClean="0">
                <a:latin typeface="+mn-lt"/>
              </a:rPr>
              <a:t>Read content of related solutions</a:t>
            </a:r>
            <a:endParaRPr lang="en-US" sz="1200" dirty="0">
              <a:latin typeface="+mn-lt"/>
            </a:endParaRPr>
          </a:p>
        </p:txBody>
      </p:sp>
      <p:sp>
        <p:nvSpPr>
          <p:cNvPr id="26" name="TextBox 25"/>
          <p:cNvSpPr txBox="1"/>
          <p:nvPr/>
        </p:nvSpPr>
        <p:spPr>
          <a:xfrm>
            <a:off x="6280285" y="4070715"/>
            <a:ext cx="1031720" cy="492443"/>
          </a:xfrm>
          <a:prstGeom prst="rect">
            <a:avLst/>
          </a:prstGeom>
          <a:solidFill>
            <a:srgbClr val="FFAF00"/>
          </a:solidFill>
        </p:spPr>
        <p:txBody>
          <a:bodyPr wrap="square" lIns="121920" tIns="60960" rIns="121920" bIns="60960" rtlCol="0">
            <a:spAutoFit/>
          </a:bodyPr>
          <a:lstStyle/>
          <a:p>
            <a:r>
              <a:rPr lang="tr-TR" sz="1200" dirty="0" smtClean="0">
                <a:latin typeface="+mn-lt"/>
              </a:rPr>
              <a:t>Create a new ticket</a:t>
            </a:r>
            <a:endParaRPr lang="en-US" sz="1200" dirty="0">
              <a:latin typeface="+mn-lt"/>
            </a:endParaRPr>
          </a:p>
        </p:txBody>
      </p:sp>
      <p:sp>
        <p:nvSpPr>
          <p:cNvPr id="27" name="TextBox 26"/>
          <p:cNvSpPr txBox="1"/>
          <p:nvPr/>
        </p:nvSpPr>
        <p:spPr>
          <a:xfrm>
            <a:off x="4618585" y="4070715"/>
            <a:ext cx="1555689" cy="677108"/>
          </a:xfrm>
          <a:prstGeom prst="rect">
            <a:avLst/>
          </a:prstGeom>
          <a:solidFill>
            <a:srgbClr val="FFAF00"/>
          </a:solidFill>
        </p:spPr>
        <p:txBody>
          <a:bodyPr wrap="square" lIns="121920" tIns="60960" rIns="121920" bIns="60960" rtlCol="0">
            <a:spAutoFit/>
          </a:bodyPr>
          <a:lstStyle/>
          <a:p>
            <a:r>
              <a:rPr lang="tr-TR" sz="1200" dirty="0" smtClean="0">
                <a:latin typeface="+mn-lt"/>
              </a:rPr>
              <a:t>Try the steps suggested in the solution</a:t>
            </a:r>
            <a:endParaRPr lang="en-US" sz="1200" dirty="0">
              <a:latin typeface="+mn-lt"/>
            </a:endParaRPr>
          </a:p>
        </p:txBody>
      </p:sp>
      <p:sp>
        <p:nvSpPr>
          <p:cNvPr id="28" name="TextBox 27"/>
          <p:cNvSpPr txBox="1"/>
          <p:nvPr/>
        </p:nvSpPr>
        <p:spPr>
          <a:xfrm>
            <a:off x="8466084" y="4070715"/>
            <a:ext cx="701752" cy="677108"/>
          </a:xfrm>
          <a:prstGeom prst="rect">
            <a:avLst/>
          </a:prstGeom>
          <a:solidFill>
            <a:srgbClr val="FFAF00"/>
          </a:solidFill>
        </p:spPr>
        <p:txBody>
          <a:bodyPr wrap="square" lIns="121920" tIns="60960" rIns="121920" bIns="60960" rtlCol="0">
            <a:spAutoFit/>
          </a:bodyPr>
          <a:lstStyle/>
          <a:p>
            <a:r>
              <a:rPr lang="tr-TR" sz="1200" dirty="0" smtClean="0">
                <a:latin typeface="+mn-lt"/>
              </a:rPr>
              <a:t>Try the steps</a:t>
            </a:r>
            <a:endParaRPr lang="en-US" sz="1200" dirty="0">
              <a:latin typeface="+mn-lt"/>
            </a:endParaRPr>
          </a:p>
        </p:txBody>
      </p:sp>
      <p:sp>
        <p:nvSpPr>
          <p:cNvPr id="29" name="TextBox 28"/>
          <p:cNvSpPr txBox="1"/>
          <p:nvPr/>
        </p:nvSpPr>
        <p:spPr>
          <a:xfrm>
            <a:off x="7636196" y="3323002"/>
            <a:ext cx="1354248" cy="492443"/>
          </a:xfrm>
          <a:prstGeom prst="rect">
            <a:avLst/>
          </a:prstGeom>
          <a:solidFill>
            <a:srgbClr val="FFAF00"/>
          </a:solidFill>
        </p:spPr>
        <p:txBody>
          <a:bodyPr wrap="square" lIns="121920" tIns="60960" rIns="121920" bIns="60960" rtlCol="0">
            <a:spAutoFit/>
          </a:bodyPr>
          <a:lstStyle/>
          <a:p>
            <a:r>
              <a:rPr lang="tr-TR" sz="1200" dirty="0" smtClean="0">
                <a:latin typeface="+mn-lt"/>
              </a:rPr>
              <a:t>Wait for the response</a:t>
            </a:r>
            <a:endParaRPr lang="en-US" sz="1200" dirty="0">
              <a:latin typeface="+mn-lt"/>
            </a:endParaRPr>
          </a:p>
        </p:txBody>
      </p:sp>
      <p:sp>
        <p:nvSpPr>
          <p:cNvPr id="30" name="TextBox 29"/>
          <p:cNvSpPr txBox="1"/>
          <p:nvPr/>
        </p:nvSpPr>
        <p:spPr>
          <a:xfrm>
            <a:off x="7473950" y="4070715"/>
            <a:ext cx="912989" cy="1046440"/>
          </a:xfrm>
          <a:prstGeom prst="rect">
            <a:avLst/>
          </a:prstGeom>
          <a:solidFill>
            <a:srgbClr val="FFAF00"/>
          </a:solidFill>
        </p:spPr>
        <p:txBody>
          <a:bodyPr wrap="square" lIns="121920" tIns="60960" rIns="121920" bIns="60960" rtlCol="0">
            <a:spAutoFit/>
          </a:bodyPr>
          <a:lstStyle/>
          <a:p>
            <a:r>
              <a:rPr lang="en-US" sz="1200" dirty="0">
                <a:latin typeface="+mn-lt"/>
              </a:rPr>
              <a:t>Receive </a:t>
            </a:r>
            <a:r>
              <a:rPr lang="tr-TR" sz="1200" dirty="0" smtClean="0">
                <a:latin typeface="+mn-lt"/>
              </a:rPr>
              <a:t>response from support team</a:t>
            </a:r>
            <a:endParaRPr lang="en-US" sz="1200" dirty="0">
              <a:latin typeface="+mn-lt"/>
            </a:endParaRPr>
          </a:p>
        </p:txBody>
      </p:sp>
      <p:sp>
        <p:nvSpPr>
          <p:cNvPr id="31" name="TextBox 30"/>
          <p:cNvSpPr txBox="1"/>
          <p:nvPr/>
        </p:nvSpPr>
        <p:spPr>
          <a:xfrm>
            <a:off x="9260213" y="4070715"/>
            <a:ext cx="1298233" cy="677108"/>
          </a:xfrm>
          <a:prstGeom prst="rect">
            <a:avLst/>
          </a:prstGeom>
          <a:solidFill>
            <a:srgbClr val="FFAF00"/>
          </a:solidFill>
        </p:spPr>
        <p:txBody>
          <a:bodyPr wrap="square" lIns="121920" tIns="60960" rIns="121920" bIns="60960" rtlCol="0">
            <a:spAutoFit/>
          </a:bodyPr>
          <a:lstStyle/>
          <a:p>
            <a:r>
              <a:rPr lang="tr-TR" sz="1200" dirty="0"/>
              <a:t>Reach the lecture page on portal</a:t>
            </a:r>
            <a:endParaRPr lang="en-US" sz="1200" dirty="0"/>
          </a:p>
        </p:txBody>
      </p:sp>
      <p:sp>
        <p:nvSpPr>
          <p:cNvPr id="32" name="TextBox 31"/>
          <p:cNvSpPr txBox="1"/>
          <p:nvPr/>
        </p:nvSpPr>
        <p:spPr>
          <a:xfrm>
            <a:off x="9081022" y="3323002"/>
            <a:ext cx="1437596" cy="492443"/>
          </a:xfrm>
          <a:prstGeom prst="rect">
            <a:avLst/>
          </a:prstGeom>
          <a:solidFill>
            <a:srgbClr val="FFAF00"/>
          </a:solidFill>
        </p:spPr>
        <p:txBody>
          <a:bodyPr wrap="square" lIns="121920" tIns="60960" rIns="121920" bIns="60960" rtlCol="0">
            <a:spAutoFit/>
          </a:bodyPr>
          <a:lstStyle/>
          <a:p>
            <a:r>
              <a:rPr lang="tr-TR" sz="1200" dirty="0" smtClean="0">
                <a:latin typeface="+mn-lt"/>
              </a:rPr>
              <a:t>Open the portal page</a:t>
            </a:r>
            <a:endParaRPr lang="en-US" sz="1200" dirty="0">
              <a:latin typeface="+mn-lt"/>
            </a:endParaRPr>
          </a:p>
        </p:txBody>
      </p:sp>
      <p:sp>
        <p:nvSpPr>
          <p:cNvPr id="33" name="TextBox 32"/>
          <p:cNvSpPr txBox="1"/>
          <p:nvPr/>
        </p:nvSpPr>
        <p:spPr>
          <a:xfrm>
            <a:off x="10648668" y="3323002"/>
            <a:ext cx="1222657" cy="307777"/>
          </a:xfrm>
          <a:prstGeom prst="rect">
            <a:avLst/>
          </a:prstGeom>
          <a:solidFill>
            <a:srgbClr val="FFAF00"/>
          </a:solidFill>
        </p:spPr>
        <p:txBody>
          <a:bodyPr wrap="square" lIns="121920" tIns="60960" rIns="121920" bIns="60960" rtlCol="0">
            <a:spAutoFit/>
          </a:bodyPr>
          <a:lstStyle/>
          <a:p>
            <a:r>
              <a:rPr lang="tr-TR" sz="1200" dirty="0" smtClean="0">
                <a:latin typeface="+mn-lt"/>
              </a:rPr>
              <a:t>Access portal</a:t>
            </a:r>
            <a:endParaRPr lang="en-US" sz="1200" dirty="0">
              <a:latin typeface="+mn-lt"/>
            </a:endParaRPr>
          </a:p>
        </p:txBody>
      </p:sp>
      <p:sp>
        <p:nvSpPr>
          <p:cNvPr id="34" name="TextBox 33"/>
          <p:cNvSpPr txBox="1"/>
          <p:nvPr/>
        </p:nvSpPr>
        <p:spPr>
          <a:xfrm>
            <a:off x="10648668" y="4070715"/>
            <a:ext cx="1237257" cy="492443"/>
          </a:xfrm>
          <a:prstGeom prst="rect">
            <a:avLst/>
          </a:prstGeom>
          <a:solidFill>
            <a:srgbClr val="FFAF00"/>
          </a:solidFill>
        </p:spPr>
        <p:txBody>
          <a:bodyPr wrap="square" lIns="121920" tIns="60960" rIns="121920" bIns="60960" rtlCol="0">
            <a:spAutoFit/>
          </a:bodyPr>
          <a:lstStyle/>
          <a:p>
            <a:r>
              <a:rPr lang="tr-TR" sz="1200" dirty="0" smtClean="0">
                <a:latin typeface="+mn-lt"/>
              </a:rPr>
              <a:t>Get the lecture slides!</a:t>
            </a:r>
            <a:endParaRPr lang="en-US" sz="1200" dirty="0">
              <a:latin typeface="+mn-lt"/>
            </a:endParaRPr>
          </a:p>
        </p:txBody>
      </p:sp>
      <p:sp>
        <p:nvSpPr>
          <p:cNvPr id="35" name="TextBox 34"/>
          <p:cNvSpPr txBox="1"/>
          <p:nvPr/>
        </p:nvSpPr>
        <p:spPr>
          <a:xfrm>
            <a:off x="2955826" y="3323002"/>
            <a:ext cx="1440510" cy="492443"/>
          </a:xfrm>
          <a:prstGeom prst="rect">
            <a:avLst/>
          </a:prstGeom>
          <a:solidFill>
            <a:srgbClr val="FFAF00"/>
          </a:solidFill>
        </p:spPr>
        <p:txBody>
          <a:bodyPr wrap="square" lIns="121920" tIns="60960" rIns="121920" bIns="60960" rtlCol="0">
            <a:spAutoFit/>
          </a:bodyPr>
          <a:lstStyle/>
          <a:p>
            <a:r>
              <a:rPr lang="tr-TR" sz="1200" dirty="0" smtClean="0">
                <a:latin typeface="+mn-lt"/>
              </a:rPr>
              <a:t>Open the ticketing system</a:t>
            </a:r>
            <a:endParaRPr lang="en-US" sz="1200" dirty="0">
              <a:latin typeface="+mn-lt"/>
            </a:endParaRPr>
          </a:p>
        </p:txBody>
      </p:sp>
      <p:sp>
        <p:nvSpPr>
          <p:cNvPr id="36" name="TextBox 35"/>
          <p:cNvSpPr txBox="1"/>
          <p:nvPr/>
        </p:nvSpPr>
        <p:spPr>
          <a:xfrm>
            <a:off x="7543819" y="5343429"/>
            <a:ext cx="1259745" cy="492443"/>
          </a:xfrm>
          <a:prstGeom prst="rect">
            <a:avLst/>
          </a:prstGeom>
          <a:solidFill>
            <a:srgbClr val="4FB81C"/>
          </a:solidFill>
        </p:spPr>
        <p:txBody>
          <a:bodyPr wrap="square" lIns="121920" tIns="60960" rIns="121920" bIns="60960" rtlCol="0">
            <a:spAutoFit/>
          </a:bodyPr>
          <a:lstStyle/>
          <a:p>
            <a:r>
              <a:rPr lang="tr-TR" sz="1200" dirty="0" smtClean="0">
                <a:latin typeface="+mn-lt"/>
              </a:rPr>
              <a:t>Support Team Member</a:t>
            </a:r>
            <a:endParaRPr lang="en-US" sz="1200" dirty="0">
              <a:latin typeface="+mn-lt"/>
            </a:endParaRPr>
          </a:p>
        </p:txBody>
      </p:sp>
      <p:sp>
        <p:nvSpPr>
          <p:cNvPr id="37" name="TextBox 36"/>
          <p:cNvSpPr txBox="1"/>
          <p:nvPr/>
        </p:nvSpPr>
        <p:spPr>
          <a:xfrm>
            <a:off x="4618586" y="5369145"/>
            <a:ext cx="1336516" cy="677108"/>
          </a:xfrm>
          <a:prstGeom prst="rect">
            <a:avLst/>
          </a:prstGeom>
          <a:solidFill>
            <a:srgbClr val="4FB81C"/>
          </a:solidFill>
        </p:spPr>
        <p:txBody>
          <a:bodyPr wrap="square" lIns="121920" tIns="60960" rIns="121920" bIns="60960" rtlCol="0">
            <a:spAutoFit/>
          </a:bodyPr>
          <a:lstStyle/>
          <a:p>
            <a:r>
              <a:rPr lang="tr-TR" sz="1200" dirty="0" smtClean="0">
                <a:latin typeface="+mn-lt"/>
              </a:rPr>
              <a:t>List of predefined solutions</a:t>
            </a:r>
            <a:endParaRPr lang="en-US" sz="1200" dirty="0">
              <a:latin typeface="+mn-lt"/>
            </a:endParaRPr>
          </a:p>
        </p:txBody>
      </p:sp>
      <p:sp>
        <p:nvSpPr>
          <p:cNvPr id="38" name="TextBox 37"/>
          <p:cNvSpPr txBox="1"/>
          <p:nvPr/>
        </p:nvSpPr>
        <p:spPr>
          <a:xfrm>
            <a:off x="6253380" y="5343575"/>
            <a:ext cx="1025558" cy="307777"/>
          </a:xfrm>
          <a:prstGeom prst="rect">
            <a:avLst/>
          </a:prstGeom>
          <a:solidFill>
            <a:srgbClr val="4FB81C"/>
          </a:solidFill>
        </p:spPr>
        <p:txBody>
          <a:bodyPr wrap="square" lIns="121920" tIns="60960" rIns="121920" bIns="60960" rtlCol="0">
            <a:spAutoFit/>
          </a:bodyPr>
          <a:lstStyle/>
          <a:p>
            <a:r>
              <a:rPr lang="tr-TR" sz="1200" dirty="0" smtClean="0">
                <a:latin typeface="+mn-lt"/>
              </a:rPr>
              <a:t>Help page</a:t>
            </a:r>
            <a:endParaRPr lang="en-US" sz="1200" dirty="0">
              <a:latin typeface="+mn-lt"/>
            </a:endParaRPr>
          </a:p>
        </p:txBody>
      </p:sp>
      <p:sp>
        <p:nvSpPr>
          <p:cNvPr id="39" name="TextBox 38"/>
          <p:cNvSpPr txBox="1"/>
          <p:nvPr/>
        </p:nvSpPr>
        <p:spPr>
          <a:xfrm>
            <a:off x="2943087" y="5369145"/>
            <a:ext cx="1555689" cy="307777"/>
          </a:xfrm>
          <a:prstGeom prst="rect">
            <a:avLst/>
          </a:prstGeom>
          <a:solidFill>
            <a:srgbClr val="4FB81C"/>
          </a:solidFill>
        </p:spPr>
        <p:txBody>
          <a:bodyPr wrap="square" lIns="121920" tIns="60960" rIns="121920" bIns="60960" rtlCol="0">
            <a:spAutoFit/>
          </a:bodyPr>
          <a:lstStyle/>
          <a:p>
            <a:r>
              <a:rPr lang="tr-TR" sz="1200" dirty="0" smtClean="0">
                <a:latin typeface="+mn-lt"/>
              </a:rPr>
              <a:t>Ticketing system</a:t>
            </a:r>
            <a:endParaRPr lang="en-US" sz="1200" dirty="0">
              <a:latin typeface="+mn-lt"/>
            </a:endParaRPr>
          </a:p>
        </p:txBody>
      </p:sp>
      <p:sp>
        <p:nvSpPr>
          <p:cNvPr id="40" name="TextBox 39"/>
          <p:cNvSpPr txBox="1"/>
          <p:nvPr/>
        </p:nvSpPr>
        <p:spPr>
          <a:xfrm>
            <a:off x="10716163" y="5343575"/>
            <a:ext cx="1012486" cy="492443"/>
          </a:xfrm>
          <a:prstGeom prst="rect">
            <a:avLst/>
          </a:prstGeom>
          <a:solidFill>
            <a:srgbClr val="4FB81C"/>
          </a:solidFill>
        </p:spPr>
        <p:txBody>
          <a:bodyPr wrap="square" lIns="121920" tIns="60960" rIns="121920" bIns="60960" rtlCol="0">
            <a:spAutoFit/>
          </a:bodyPr>
          <a:lstStyle/>
          <a:p>
            <a:r>
              <a:rPr lang="tr-TR" sz="1200" dirty="0" smtClean="0">
                <a:latin typeface="+mn-lt"/>
              </a:rPr>
              <a:t>Lecture page</a:t>
            </a:r>
            <a:endParaRPr lang="en-US" sz="1200" dirty="0">
              <a:latin typeface="+mn-lt"/>
            </a:endParaRPr>
          </a:p>
        </p:txBody>
      </p:sp>
      <p:sp>
        <p:nvSpPr>
          <p:cNvPr id="46" name="Oval 45"/>
          <p:cNvSpPr/>
          <p:nvPr/>
        </p:nvSpPr>
        <p:spPr bwMode="gray">
          <a:xfrm>
            <a:off x="4029499" y="262212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Oval 46"/>
          <p:cNvSpPr/>
          <p:nvPr/>
        </p:nvSpPr>
        <p:spPr bwMode="gray">
          <a:xfrm>
            <a:off x="6003493" y="279116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Oval 47"/>
          <p:cNvSpPr/>
          <p:nvPr/>
        </p:nvSpPr>
        <p:spPr bwMode="gray">
          <a:xfrm>
            <a:off x="7125476" y="2667733"/>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9" name="Oval 48"/>
          <p:cNvSpPr/>
          <p:nvPr/>
        </p:nvSpPr>
        <p:spPr bwMode="gray">
          <a:xfrm>
            <a:off x="8966997" y="2039875"/>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0" name="Oval 49"/>
          <p:cNvSpPr/>
          <p:nvPr/>
        </p:nvSpPr>
        <p:spPr bwMode="gray">
          <a:xfrm>
            <a:off x="3760922" y="462922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Oval 50"/>
          <p:cNvSpPr/>
          <p:nvPr/>
        </p:nvSpPr>
        <p:spPr bwMode="gray">
          <a:xfrm>
            <a:off x="8176843" y="456315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Oval 51"/>
          <p:cNvSpPr/>
          <p:nvPr/>
        </p:nvSpPr>
        <p:spPr bwMode="gray">
          <a:xfrm>
            <a:off x="11657735" y="4450072"/>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3" name="Oval 52"/>
          <p:cNvSpPr/>
          <p:nvPr/>
        </p:nvSpPr>
        <p:spPr bwMode="gray">
          <a:xfrm>
            <a:off x="11661830" y="3514010"/>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4" name="Oval 53"/>
          <p:cNvSpPr/>
          <p:nvPr/>
        </p:nvSpPr>
        <p:spPr bwMode="gray">
          <a:xfrm>
            <a:off x="5668957" y="4593935"/>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6" name="TextBox 55"/>
          <p:cNvSpPr txBox="1"/>
          <p:nvPr/>
        </p:nvSpPr>
        <p:spPr>
          <a:xfrm>
            <a:off x="9333326" y="5331174"/>
            <a:ext cx="1012486" cy="492443"/>
          </a:xfrm>
          <a:prstGeom prst="rect">
            <a:avLst/>
          </a:prstGeom>
          <a:solidFill>
            <a:srgbClr val="4FB81C"/>
          </a:solidFill>
        </p:spPr>
        <p:txBody>
          <a:bodyPr wrap="square" lIns="121920" tIns="60960" rIns="121920" bIns="60960" rtlCol="0">
            <a:spAutoFit/>
          </a:bodyPr>
          <a:lstStyle/>
          <a:p>
            <a:r>
              <a:rPr lang="tr-TR" sz="1200" dirty="0" smtClean="0">
                <a:latin typeface="+mn-lt"/>
              </a:rPr>
              <a:t>Student portal</a:t>
            </a:r>
            <a:endParaRPr lang="en-US" sz="1200" dirty="0">
              <a:latin typeface="+mn-lt"/>
            </a:endParaRPr>
          </a:p>
        </p:txBody>
      </p:sp>
    </p:spTree>
    <p:extLst>
      <p:ext uri="{BB962C8B-B14F-4D97-AF65-F5344CB8AC3E}">
        <p14:creationId xmlns:p14="http://schemas.microsoft.com/office/powerpoint/2010/main" val="8805241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324000" y="324000"/>
            <a:ext cx="8496000" cy="756000"/>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r>
              <a:rPr lang="en-US" dirty="0" smtClean="0"/>
              <a:t>Introduction to Design Thinking</a:t>
            </a:r>
            <a:br>
              <a:rPr lang="en-US" dirty="0" smtClean="0"/>
            </a:br>
            <a:r>
              <a:rPr lang="en-US" sz="2400" b="0" dirty="0"/>
              <a:t>User Experience </a:t>
            </a:r>
            <a:r>
              <a:rPr lang="en-US" sz="2400" b="0" dirty="0" smtClean="0"/>
              <a:t>Journey 3</a:t>
            </a:r>
            <a:endParaRPr lang="en-US" sz="2400" b="0" dirty="0"/>
          </a:p>
        </p:txBody>
      </p:sp>
      <p:sp>
        <p:nvSpPr>
          <p:cNvPr id="4" name="TextBox 3"/>
          <p:cNvSpPr txBox="1">
            <a:spLocks noChangeArrowheads="1"/>
          </p:cNvSpPr>
          <p:nvPr/>
        </p:nvSpPr>
        <p:spPr bwMode="auto">
          <a:xfrm>
            <a:off x="239712" y="1290641"/>
            <a:ext cx="6304642" cy="44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tr-TR" sz="2200" b="1" dirty="0" smtClean="0">
                <a:latin typeface="+mn-lt"/>
              </a:rPr>
              <a:t>Support Team Member </a:t>
            </a:r>
            <a:r>
              <a:rPr lang="de-DE" sz="2200" b="1" dirty="0" smtClean="0">
                <a:latin typeface="+mn-lt"/>
              </a:rPr>
              <a:t>Experience </a:t>
            </a:r>
            <a:r>
              <a:rPr lang="de-DE" sz="2200" b="1" dirty="0">
                <a:latin typeface="+mn-lt"/>
              </a:rPr>
              <a:t>Journey </a:t>
            </a:r>
            <a:endParaRPr lang="en-US" sz="2200" b="1" dirty="0">
              <a:latin typeface="+mn-lt"/>
            </a:endParaRPr>
          </a:p>
        </p:txBody>
      </p:sp>
      <p:sp>
        <p:nvSpPr>
          <p:cNvPr id="6" name="TextBox 4"/>
          <p:cNvSpPr txBox="1">
            <a:spLocks noChangeArrowheads="1"/>
          </p:cNvSpPr>
          <p:nvPr/>
        </p:nvSpPr>
        <p:spPr bwMode="auto">
          <a:xfrm>
            <a:off x="315915" y="1879603"/>
            <a:ext cx="1376362" cy="315146"/>
          </a:xfrm>
          <a:prstGeom prst="rect">
            <a:avLst/>
          </a:prstGeom>
          <a:solidFill>
            <a:srgbClr val="008FD3"/>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1300" b="1" dirty="0" smtClean="0">
                <a:latin typeface="+mn-lt"/>
              </a:rPr>
              <a:t>Mindset</a:t>
            </a:r>
            <a:endParaRPr lang="en-US" sz="1300" b="1" dirty="0">
              <a:latin typeface="+mn-lt"/>
            </a:endParaRPr>
          </a:p>
        </p:txBody>
      </p:sp>
      <p:sp>
        <p:nvSpPr>
          <p:cNvPr id="7" name="TextBox 5"/>
          <p:cNvSpPr txBox="1">
            <a:spLocks noChangeArrowheads="1"/>
          </p:cNvSpPr>
          <p:nvPr/>
        </p:nvSpPr>
        <p:spPr bwMode="auto">
          <a:xfrm>
            <a:off x="315915" y="3392491"/>
            <a:ext cx="1376362" cy="315146"/>
          </a:xfrm>
          <a:prstGeom prst="rect">
            <a:avLst/>
          </a:prstGeom>
          <a:solidFill>
            <a:srgbClr val="FFAF00"/>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a:latin typeface="+mn-lt"/>
              </a:rPr>
              <a:t>Actions</a:t>
            </a:r>
          </a:p>
        </p:txBody>
      </p:sp>
      <p:sp>
        <p:nvSpPr>
          <p:cNvPr id="8" name="TextBox 6"/>
          <p:cNvSpPr txBox="1">
            <a:spLocks noChangeArrowheads="1"/>
          </p:cNvSpPr>
          <p:nvPr/>
        </p:nvSpPr>
        <p:spPr bwMode="auto">
          <a:xfrm>
            <a:off x="315915" y="4914904"/>
            <a:ext cx="1376362" cy="315146"/>
          </a:xfrm>
          <a:prstGeom prst="rect">
            <a:avLst/>
          </a:prstGeom>
          <a:solidFill>
            <a:srgbClr val="4FB81C"/>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dirty="0" smtClean="0">
                <a:latin typeface="+mn-lt"/>
              </a:rPr>
              <a:t>Touch </a:t>
            </a:r>
            <a:r>
              <a:rPr lang="de-DE" sz="1300" b="1" dirty="0" err="1" smtClean="0">
                <a:latin typeface="+mn-lt"/>
              </a:rPr>
              <a:t>points</a:t>
            </a:r>
            <a:endParaRPr lang="en-US" sz="1300" b="1" dirty="0">
              <a:latin typeface="+mn-lt"/>
            </a:endParaRPr>
          </a:p>
        </p:txBody>
      </p:sp>
      <p:sp>
        <p:nvSpPr>
          <p:cNvPr id="9" name="TextBox 8"/>
          <p:cNvSpPr txBox="1">
            <a:spLocks noChangeArrowheads="1"/>
          </p:cNvSpPr>
          <p:nvPr/>
        </p:nvSpPr>
        <p:spPr bwMode="auto">
          <a:xfrm>
            <a:off x="6858935" y="1290641"/>
            <a:ext cx="4557497" cy="81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2200" b="1" dirty="0" smtClean="0">
                <a:latin typeface="+mn-lt"/>
              </a:rPr>
              <a:t>Duration of the Journey: </a:t>
            </a:r>
            <a:r>
              <a:rPr lang="tr-TR" sz="2400" b="1" dirty="0"/>
              <a:t>4</a:t>
            </a:r>
            <a:r>
              <a:rPr lang="en-US" sz="2400" b="1" dirty="0" smtClean="0"/>
              <a:t>0 </a:t>
            </a:r>
            <a:r>
              <a:rPr lang="en-US" sz="2400" b="1" dirty="0" smtClean="0"/>
              <a:t>min</a:t>
            </a:r>
          </a:p>
          <a:p>
            <a:pPr eaLnBrk="1" hangingPunct="1"/>
            <a:endParaRPr lang="en-US" sz="2200" b="1" dirty="0">
              <a:latin typeface="+mn-lt"/>
            </a:endParaRPr>
          </a:p>
        </p:txBody>
      </p:sp>
      <p:sp>
        <p:nvSpPr>
          <p:cNvPr id="10" name="TextBox 10"/>
          <p:cNvSpPr txBox="1">
            <a:spLocks noChangeArrowheads="1"/>
          </p:cNvSpPr>
          <p:nvPr/>
        </p:nvSpPr>
        <p:spPr bwMode="auto">
          <a:xfrm>
            <a:off x="315914" y="2286004"/>
            <a:ext cx="2636835"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825" tIns="11916" rIns="23825"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is on the </a:t>
            </a:r>
            <a:r>
              <a:rPr lang="en-US" sz="1400" i="1" dirty="0" smtClean="0">
                <a:latin typeface="+mn-lt"/>
              </a:rPr>
              <a:t>Persona’s </a:t>
            </a:r>
            <a:r>
              <a:rPr lang="en-US" sz="1400" i="1" dirty="0">
                <a:latin typeface="+mn-lt"/>
              </a:rPr>
              <a:t>mind while taking the actions of their journey? How do they feel each step of the journey?</a:t>
            </a:r>
            <a:endParaRPr lang="en-US" sz="1400" dirty="0">
              <a:latin typeface="+mn-lt"/>
            </a:endParaRPr>
          </a:p>
        </p:txBody>
      </p:sp>
      <p:sp>
        <p:nvSpPr>
          <p:cNvPr id="11" name="TextBox 11"/>
          <p:cNvSpPr txBox="1">
            <a:spLocks noChangeArrowheads="1"/>
          </p:cNvSpPr>
          <p:nvPr/>
        </p:nvSpPr>
        <p:spPr bwMode="auto">
          <a:xfrm>
            <a:off x="315915" y="3824288"/>
            <a:ext cx="2506188"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actions and activities does the Persona take while going thru the journey to achieve their goal?</a:t>
            </a:r>
            <a:endParaRPr lang="en-US" sz="1400" dirty="0">
              <a:latin typeface="+mn-lt"/>
            </a:endParaRPr>
          </a:p>
        </p:txBody>
      </p:sp>
      <p:sp>
        <p:nvSpPr>
          <p:cNvPr id="12" name="TextBox 13"/>
          <p:cNvSpPr txBox="1">
            <a:spLocks noChangeArrowheads="1"/>
          </p:cNvSpPr>
          <p:nvPr/>
        </p:nvSpPr>
        <p:spPr bwMode="auto">
          <a:xfrm>
            <a:off x="315914" y="5337176"/>
            <a:ext cx="2751136"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t>
            </a:r>
            <a:r>
              <a:rPr lang="en-US" sz="1400" i="1" dirty="0" smtClean="0">
                <a:latin typeface="+mn-lt"/>
              </a:rPr>
              <a:t>touch points </a:t>
            </a:r>
            <a:r>
              <a:rPr lang="en-US" sz="1400" i="1" dirty="0">
                <a:latin typeface="+mn-lt"/>
              </a:rPr>
              <a:t>does the Persona have?</a:t>
            </a:r>
            <a:br>
              <a:rPr lang="en-US" sz="1400" i="1" dirty="0">
                <a:latin typeface="+mn-lt"/>
              </a:rPr>
            </a:br>
            <a:r>
              <a:rPr lang="en-US" sz="1400" i="1" dirty="0" smtClean="0">
                <a:latin typeface="+mn-lt"/>
              </a:rPr>
              <a:t>(Tools</a:t>
            </a:r>
            <a:r>
              <a:rPr lang="en-US" sz="1400" i="1" dirty="0">
                <a:latin typeface="+mn-lt"/>
              </a:rPr>
              <a:t>, channels, devices, </a:t>
            </a:r>
            <a:r>
              <a:rPr lang="en-US" sz="1400" i="1" dirty="0" smtClean="0">
                <a:latin typeface="+mn-lt"/>
              </a:rPr>
              <a:t>conversations</a:t>
            </a:r>
            <a:r>
              <a:rPr lang="en-US" sz="1400" i="1" dirty="0">
                <a:latin typeface="+mn-lt"/>
              </a:rPr>
              <a:t>, </a:t>
            </a:r>
            <a:r>
              <a:rPr lang="en-US" sz="1400" i="1" dirty="0" smtClean="0">
                <a:latin typeface="+mn-lt"/>
              </a:rPr>
              <a:t>and so on.)</a:t>
            </a:r>
            <a:endParaRPr lang="en-US" sz="1400" dirty="0">
              <a:latin typeface="+mn-lt"/>
            </a:endParaRPr>
          </a:p>
        </p:txBody>
      </p:sp>
      <p:sp>
        <p:nvSpPr>
          <p:cNvPr id="13" name="TextBox 12"/>
          <p:cNvSpPr txBox="1"/>
          <p:nvPr/>
        </p:nvSpPr>
        <p:spPr>
          <a:xfrm>
            <a:off x="2952749" y="1885987"/>
            <a:ext cx="1440510" cy="492443"/>
          </a:xfrm>
          <a:prstGeom prst="rect">
            <a:avLst/>
          </a:prstGeom>
          <a:solidFill>
            <a:srgbClr val="008FD3"/>
          </a:solidFill>
        </p:spPr>
        <p:txBody>
          <a:bodyPr wrap="square" lIns="121920" tIns="60960" rIns="121920" bIns="60960" rtlCol="0">
            <a:spAutoFit/>
          </a:bodyPr>
          <a:lstStyle/>
          <a:p>
            <a:r>
              <a:rPr lang="tr-TR" sz="1200" dirty="0" smtClean="0">
                <a:latin typeface="+mn-lt"/>
              </a:rPr>
              <a:t>There are new tickets.</a:t>
            </a:r>
            <a:endParaRPr lang="en-US" sz="1200" dirty="0">
              <a:latin typeface="+mn-lt"/>
            </a:endParaRPr>
          </a:p>
        </p:txBody>
      </p:sp>
      <p:sp>
        <p:nvSpPr>
          <p:cNvPr id="14" name="TextBox 13"/>
          <p:cNvSpPr txBox="1"/>
          <p:nvPr/>
        </p:nvSpPr>
        <p:spPr>
          <a:xfrm>
            <a:off x="2952749" y="2483391"/>
            <a:ext cx="1259745" cy="677108"/>
          </a:xfrm>
          <a:prstGeom prst="rect">
            <a:avLst/>
          </a:prstGeom>
          <a:solidFill>
            <a:srgbClr val="008FD3"/>
          </a:solidFill>
        </p:spPr>
        <p:txBody>
          <a:bodyPr wrap="square" lIns="121920" tIns="60960" rIns="121920" bIns="60960" rtlCol="0">
            <a:spAutoFit/>
          </a:bodyPr>
          <a:lstStyle/>
          <a:p>
            <a:r>
              <a:rPr lang="tr-TR" sz="1200" dirty="0" smtClean="0">
                <a:latin typeface="+mn-lt"/>
              </a:rPr>
              <a:t>Which one is more urgent? </a:t>
            </a:r>
            <a:r>
              <a:rPr lang="en-US" sz="1200" dirty="0" smtClean="0">
                <a:latin typeface="+mn-lt"/>
                <a:sym typeface="Wingdings" panose="05000000000000000000" pitchFamily="2" charset="2"/>
              </a:rPr>
              <a:t></a:t>
            </a:r>
            <a:endParaRPr lang="en-US" sz="1200" dirty="0">
              <a:latin typeface="+mn-lt"/>
            </a:endParaRPr>
          </a:p>
        </p:txBody>
      </p:sp>
      <p:sp>
        <p:nvSpPr>
          <p:cNvPr id="15" name="TextBox 14"/>
          <p:cNvSpPr txBox="1"/>
          <p:nvPr/>
        </p:nvSpPr>
        <p:spPr>
          <a:xfrm>
            <a:off x="4618586" y="1885987"/>
            <a:ext cx="1336516" cy="492443"/>
          </a:xfrm>
          <a:prstGeom prst="rect">
            <a:avLst/>
          </a:prstGeom>
          <a:solidFill>
            <a:srgbClr val="008FD3"/>
          </a:solidFill>
        </p:spPr>
        <p:txBody>
          <a:bodyPr wrap="square" lIns="121920" tIns="60960" rIns="121920" bIns="60960" rtlCol="0">
            <a:spAutoFit/>
          </a:bodyPr>
          <a:lstStyle/>
          <a:p>
            <a:r>
              <a:rPr lang="en-US" sz="1200" dirty="0">
                <a:latin typeface="+mn-lt"/>
              </a:rPr>
              <a:t>Should I </a:t>
            </a:r>
            <a:r>
              <a:rPr lang="tr-TR" sz="1200" dirty="0" smtClean="0">
                <a:latin typeface="+mn-lt"/>
              </a:rPr>
              <a:t>read them all first?</a:t>
            </a:r>
            <a:endParaRPr lang="en-US" sz="1200" dirty="0">
              <a:latin typeface="+mn-lt"/>
            </a:endParaRPr>
          </a:p>
        </p:txBody>
      </p:sp>
      <p:sp>
        <p:nvSpPr>
          <p:cNvPr id="16" name="TextBox 15"/>
          <p:cNvSpPr txBox="1"/>
          <p:nvPr/>
        </p:nvSpPr>
        <p:spPr>
          <a:xfrm>
            <a:off x="6299519" y="1885987"/>
            <a:ext cx="1025558" cy="492443"/>
          </a:xfrm>
          <a:prstGeom prst="rect">
            <a:avLst/>
          </a:prstGeom>
          <a:solidFill>
            <a:srgbClr val="008FD3"/>
          </a:solidFill>
        </p:spPr>
        <p:txBody>
          <a:bodyPr wrap="square" lIns="121920" tIns="60960" rIns="121920" bIns="60960" rtlCol="0">
            <a:spAutoFit/>
          </a:bodyPr>
          <a:lstStyle/>
          <a:p>
            <a:r>
              <a:rPr lang="en-US" sz="1200" dirty="0">
                <a:latin typeface="+mn-lt"/>
              </a:rPr>
              <a:t>I need </a:t>
            </a:r>
            <a:r>
              <a:rPr lang="tr-TR" sz="1200" dirty="0" smtClean="0">
                <a:latin typeface="+mn-lt"/>
              </a:rPr>
              <a:t>to choose!</a:t>
            </a:r>
            <a:endParaRPr lang="en-US" sz="1200" dirty="0">
              <a:latin typeface="+mn-lt"/>
            </a:endParaRPr>
          </a:p>
        </p:txBody>
      </p:sp>
      <p:sp>
        <p:nvSpPr>
          <p:cNvPr id="17" name="TextBox 16"/>
          <p:cNvSpPr txBox="1"/>
          <p:nvPr/>
        </p:nvSpPr>
        <p:spPr>
          <a:xfrm>
            <a:off x="4618586" y="2483391"/>
            <a:ext cx="1555689" cy="677108"/>
          </a:xfrm>
          <a:prstGeom prst="rect">
            <a:avLst/>
          </a:prstGeom>
          <a:solidFill>
            <a:srgbClr val="008FD3"/>
          </a:solidFill>
        </p:spPr>
        <p:txBody>
          <a:bodyPr wrap="square" lIns="121920" tIns="60960" rIns="121920" bIns="60960" rtlCol="0">
            <a:spAutoFit/>
          </a:bodyPr>
          <a:lstStyle/>
          <a:p>
            <a:r>
              <a:rPr lang="en-US" sz="1200" dirty="0">
                <a:latin typeface="+mn-lt"/>
              </a:rPr>
              <a:t>Well, </a:t>
            </a:r>
            <a:r>
              <a:rPr lang="tr-TR" sz="1200" dirty="0" smtClean="0">
                <a:latin typeface="+mn-lt"/>
              </a:rPr>
              <a:t>lets choose this one with high priority.</a:t>
            </a:r>
            <a:endParaRPr lang="en-US" sz="1200" dirty="0">
              <a:latin typeface="+mn-lt"/>
            </a:endParaRPr>
          </a:p>
        </p:txBody>
      </p:sp>
      <p:sp>
        <p:nvSpPr>
          <p:cNvPr id="18" name="TextBox 17"/>
          <p:cNvSpPr txBox="1"/>
          <p:nvPr/>
        </p:nvSpPr>
        <p:spPr>
          <a:xfrm>
            <a:off x="6299519" y="2483391"/>
            <a:ext cx="1309616" cy="677108"/>
          </a:xfrm>
          <a:prstGeom prst="rect">
            <a:avLst/>
          </a:prstGeom>
          <a:solidFill>
            <a:srgbClr val="008FD3"/>
          </a:solidFill>
        </p:spPr>
        <p:txBody>
          <a:bodyPr wrap="square" lIns="121920" tIns="60960" rIns="121920" bIns="60960" rtlCol="0">
            <a:spAutoFit/>
          </a:bodyPr>
          <a:lstStyle/>
          <a:p>
            <a:r>
              <a:rPr lang="en-US" sz="1200" dirty="0">
                <a:latin typeface="+mn-lt"/>
              </a:rPr>
              <a:t>What? </a:t>
            </a:r>
            <a:r>
              <a:rPr lang="tr-TR" sz="1200" dirty="0" smtClean="0">
                <a:latin typeface="+mn-lt"/>
              </a:rPr>
              <a:t>This one was created 3 days ago</a:t>
            </a:r>
            <a:r>
              <a:rPr lang="en-US" sz="1200" dirty="0" smtClean="0">
                <a:latin typeface="+mn-lt"/>
              </a:rPr>
              <a:t>?</a:t>
            </a:r>
            <a:endParaRPr lang="en-US" sz="1200" dirty="0">
              <a:latin typeface="+mn-lt"/>
            </a:endParaRPr>
          </a:p>
        </p:txBody>
      </p:sp>
      <p:sp>
        <p:nvSpPr>
          <p:cNvPr id="19" name="TextBox 18"/>
          <p:cNvSpPr txBox="1"/>
          <p:nvPr/>
        </p:nvSpPr>
        <p:spPr>
          <a:xfrm>
            <a:off x="7636196" y="1885987"/>
            <a:ext cx="1501487" cy="492443"/>
          </a:xfrm>
          <a:prstGeom prst="rect">
            <a:avLst/>
          </a:prstGeom>
          <a:solidFill>
            <a:srgbClr val="008FD3"/>
          </a:solidFill>
        </p:spPr>
        <p:txBody>
          <a:bodyPr wrap="square" lIns="121920" tIns="60960" rIns="121920" bIns="60960" rtlCol="0">
            <a:spAutoFit/>
          </a:bodyPr>
          <a:lstStyle/>
          <a:p>
            <a:r>
              <a:rPr lang="tr-TR" sz="1200" dirty="0" smtClean="0">
                <a:latin typeface="+mn-lt"/>
              </a:rPr>
              <a:t>Need more info about it</a:t>
            </a:r>
            <a:endParaRPr lang="en-US" sz="1200" dirty="0">
              <a:latin typeface="+mn-lt"/>
            </a:endParaRPr>
          </a:p>
        </p:txBody>
      </p:sp>
      <p:sp>
        <p:nvSpPr>
          <p:cNvPr id="20" name="TextBox 19"/>
          <p:cNvSpPr txBox="1"/>
          <p:nvPr/>
        </p:nvSpPr>
        <p:spPr>
          <a:xfrm>
            <a:off x="9417930" y="1885987"/>
            <a:ext cx="1703830" cy="492443"/>
          </a:xfrm>
          <a:prstGeom prst="rect">
            <a:avLst/>
          </a:prstGeom>
          <a:solidFill>
            <a:srgbClr val="008FD3"/>
          </a:solidFill>
        </p:spPr>
        <p:txBody>
          <a:bodyPr wrap="square" lIns="121920" tIns="60960" rIns="121920" bIns="60960" rtlCol="0">
            <a:spAutoFit/>
          </a:bodyPr>
          <a:lstStyle/>
          <a:p>
            <a:r>
              <a:rPr lang="tr-TR" sz="1200" dirty="0" smtClean="0">
                <a:latin typeface="+mn-lt"/>
                <a:sym typeface="Wingdings" panose="05000000000000000000" pitchFamily="2" charset="2"/>
              </a:rPr>
              <a:t>Got the necessary info </a:t>
            </a:r>
            <a:r>
              <a:rPr lang="en-US" sz="1200" dirty="0" smtClean="0">
                <a:latin typeface="+mn-lt"/>
                <a:sym typeface="Wingdings" panose="05000000000000000000" pitchFamily="2" charset="2"/>
              </a:rPr>
              <a:t></a:t>
            </a:r>
            <a:endParaRPr lang="en-US" sz="1200" dirty="0">
              <a:latin typeface="+mn-lt"/>
            </a:endParaRPr>
          </a:p>
        </p:txBody>
      </p:sp>
      <p:sp>
        <p:nvSpPr>
          <p:cNvPr id="21" name="TextBox 20"/>
          <p:cNvSpPr txBox="1"/>
          <p:nvPr/>
        </p:nvSpPr>
        <p:spPr>
          <a:xfrm>
            <a:off x="7636196" y="2483391"/>
            <a:ext cx="1437596" cy="492443"/>
          </a:xfrm>
          <a:prstGeom prst="rect">
            <a:avLst/>
          </a:prstGeom>
          <a:solidFill>
            <a:srgbClr val="008FD3"/>
          </a:solidFill>
        </p:spPr>
        <p:txBody>
          <a:bodyPr wrap="square" lIns="121920" tIns="60960" rIns="121920" bIns="60960" rtlCol="0">
            <a:spAutoFit/>
          </a:bodyPr>
          <a:lstStyle/>
          <a:p>
            <a:r>
              <a:rPr lang="tr-TR" sz="1200" dirty="0" smtClean="0">
                <a:latin typeface="+mn-lt"/>
              </a:rPr>
              <a:t>Let’s contact requester.</a:t>
            </a:r>
            <a:endParaRPr lang="en-US" sz="1200" dirty="0">
              <a:latin typeface="+mn-lt"/>
            </a:endParaRPr>
          </a:p>
        </p:txBody>
      </p:sp>
      <p:sp>
        <p:nvSpPr>
          <p:cNvPr id="22" name="TextBox 21"/>
          <p:cNvSpPr txBox="1"/>
          <p:nvPr/>
        </p:nvSpPr>
        <p:spPr>
          <a:xfrm>
            <a:off x="9448417" y="2483391"/>
            <a:ext cx="1718228" cy="492443"/>
          </a:xfrm>
          <a:prstGeom prst="rect">
            <a:avLst/>
          </a:prstGeom>
          <a:solidFill>
            <a:srgbClr val="008FD3"/>
          </a:solidFill>
        </p:spPr>
        <p:txBody>
          <a:bodyPr wrap="square" lIns="121920" tIns="60960" rIns="121920" bIns="60960" rtlCol="0">
            <a:spAutoFit/>
          </a:bodyPr>
          <a:lstStyle/>
          <a:p>
            <a:r>
              <a:rPr lang="en-US" sz="1200" dirty="0">
                <a:latin typeface="+mn-lt"/>
              </a:rPr>
              <a:t>Hmm – </a:t>
            </a:r>
            <a:r>
              <a:rPr lang="tr-TR" sz="1200" dirty="0" smtClean="0">
                <a:latin typeface="+mn-lt"/>
              </a:rPr>
              <a:t>resolved the ticket </a:t>
            </a:r>
            <a:r>
              <a:rPr lang="en-US" sz="1200" dirty="0" smtClean="0">
                <a:latin typeface="+mn-lt"/>
                <a:sym typeface="Wingdings" panose="05000000000000000000" pitchFamily="2" charset="2"/>
              </a:rPr>
              <a:t></a:t>
            </a:r>
            <a:endParaRPr lang="en-US" sz="1200" dirty="0">
              <a:latin typeface="+mn-lt"/>
            </a:endParaRPr>
          </a:p>
        </p:txBody>
      </p:sp>
      <p:sp>
        <p:nvSpPr>
          <p:cNvPr id="23" name="TextBox 22"/>
          <p:cNvSpPr txBox="1"/>
          <p:nvPr/>
        </p:nvSpPr>
        <p:spPr>
          <a:xfrm>
            <a:off x="2952748" y="4070715"/>
            <a:ext cx="1259745" cy="492443"/>
          </a:xfrm>
          <a:prstGeom prst="rect">
            <a:avLst/>
          </a:prstGeom>
          <a:solidFill>
            <a:srgbClr val="FFAF00"/>
          </a:solidFill>
        </p:spPr>
        <p:txBody>
          <a:bodyPr wrap="square" lIns="121920" tIns="60960" rIns="121920" bIns="60960" rtlCol="0">
            <a:spAutoFit/>
          </a:bodyPr>
          <a:lstStyle/>
          <a:p>
            <a:r>
              <a:rPr lang="tr-TR" sz="1200" dirty="0" smtClean="0">
                <a:latin typeface="+mn-lt"/>
              </a:rPr>
              <a:t>Read the ticket content</a:t>
            </a:r>
            <a:endParaRPr lang="en-US" sz="1200" dirty="0">
              <a:latin typeface="+mn-lt"/>
            </a:endParaRPr>
          </a:p>
        </p:txBody>
      </p:sp>
      <p:sp>
        <p:nvSpPr>
          <p:cNvPr id="24" name="TextBox 23"/>
          <p:cNvSpPr txBox="1"/>
          <p:nvPr/>
        </p:nvSpPr>
        <p:spPr>
          <a:xfrm>
            <a:off x="4618586" y="3323002"/>
            <a:ext cx="1336516" cy="492443"/>
          </a:xfrm>
          <a:prstGeom prst="rect">
            <a:avLst/>
          </a:prstGeom>
          <a:solidFill>
            <a:srgbClr val="FFAF00"/>
          </a:solidFill>
        </p:spPr>
        <p:txBody>
          <a:bodyPr wrap="square" lIns="121920" tIns="60960" rIns="121920" bIns="60960" rtlCol="0">
            <a:spAutoFit/>
          </a:bodyPr>
          <a:lstStyle/>
          <a:p>
            <a:r>
              <a:rPr lang="en-US" sz="1200" dirty="0">
                <a:latin typeface="+mn-lt"/>
              </a:rPr>
              <a:t>Look at the </a:t>
            </a:r>
            <a:r>
              <a:rPr lang="tr-TR" sz="1200" dirty="0" smtClean="0">
                <a:latin typeface="+mn-lt"/>
              </a:rPr>
              <a:t>tickets list</a:t>
            </a:r>
            <a:endParaRPr lang="en-US" sz="1200" dirty="0">
              <a:latin typeface="+mn-lt"/>
            </a:endParaRPr>
          </a:p>
        </p:txBody>
      </p:sp>
      <p:sp>
        <p:nvSpPr>
          <p:cNvPr id="25" name="TextBox 24"/>
          <p:cNvSpPr txBox="1"/>
          <p:nvPr/>
        </p:nvSpPr>
        <p:spPr>
          <a:xfrm>
            <a:off x="6374345" y="3535845"/>
            <a:ext cx="1025558" cy="677108"/>
          </a:xfrm>
          <a:prstGeom prst="rect">
            <a:avLst/>
          </a:prstGeom>
          <a:solidFill>
            <a:srgbClr val="FFAF00"/>
          </a:solidFill>
        </p:spPr>
        <p:txBody>
          <a:bodyPr wrap="square" lIns="121920" tIns="60960" rIns="121920" bIns="60960" rtlCol="0">
            <a:spAutoFit/>
          </a:bodyPr>
          <a:lstStyle/>
          <a:p>
            <a:r>
              <a:rPr lang="tr-TR" sz="1200" dirty="0" smtClean="0">
                <a:latin typeface="+mn-lt"/>
              </a:rPr>
              <a:t>Ask for more information</a:t>
            </a:r>
            <a:endParaRPr lang="en-US" sz="1200" dirty="0">
              <a:latin typeface="+mn-lt"/>
            </a:endParaRPr>
          </a:p>
        </p:txBody>
      </p:sp>
      <p:sp>
        <p:nvSpPr>
          <p:cNvPr id="26" name="TextBox 25"/>
          <p:cNvSpPr txBox="1"/>
          <p:nvPr/>
        </p:nvSpPr>
        <p:spPr>
          <a:xfrm>
            <a:off x="7590720" y="3513470"/>
            <a:ext cx="1528548" cy="492443"/>
          </a:xfrm>
          <a:prstGeom prst="rect">
            <a:avLst/>
          </a:prstGeom>
          <a:solidFill>
            <a:srgbClr val="FFAF00"/>
          </a:solidFill>
        </p:spPr>
        <p:txBody>
          <a:bodyPr wrap="square" lIns="121920" tIns="60960" rIns="121920" bIns="60960" rtlCol="0">
            <a:spAutoFit/>
          </a:bodyPr>
          <a:lstStyle/>
          <a:p>
            <a:r>
              <a:rPr lang="tr-TR" sz="1200" dirty="0" smtClean="0">
                <a:latin typeface="+mn-lt"/>
              </a:rPr>
              <a:t>Get a response from requester</a:t>
            </a:r>
            <a:endParaRPr lang="en-US" sz="1200" dirty="0">
              <a:latin typeface="+mn-lt"/>
            </a:endParaRPr>
          </a:p>
        </p:txBody>
      </p:sp>
      <p:sp>
        <p:nvSpPr>
          <p:cNvPr id="27" name="TextBox 26"/>
          <p:cNvSpPr txBox="1"/>
          <p:nvPr/>
        </p:nvSpPr>
        <p:spPr>
          <a:xfrm>
            <a:off x="4618585" y="4070715"/>
            <a:ext cx="1555689" cy="677108"/>
          </a:xfrm>
          <a:prstGeom prst="rect">
            <a:avLst/>
          </a:prstGeom>
          <a:solidFill>
            <a:srgbClr val="FFAF00"/>
          </a:solidFill>
        </p:spPr>
        <p:txBody>
          <a:bodyPr wrap="square" lIns="121920" tIns="60960" rIns="121920" bIns="60960" rtlCol="0">
            <a:spAutoFit/>
          </a:bodyPr>
          <a:lstStyle/>
          <a:p>
            <a:r>
              <a:rPr lang="en-US" sz="1200" dirty="0">
                <a:latin typeface="+mn-lt"/>
              </a:rPr>
              <a:t>Make a choice </a:t>
            </a:r>
            <a:r>
              <a:rPr lang="tr-TR" sz="1200" dirty="0" smtClean="0">
                <a:latin typeface="+mn-lt"/>
              </a:rPr>
              <a:t>which one to start with</a:t>
            </a:r>
            <a:endParaRPr lang="en-US" sz="1200" dirty="0">
              <a:latin typeface="+mn-lt"/>
            </a:endParaRPr>
          </a:p>
        </p:txBody>
      </p:sp>
      <p:sp>
        <p:nvSpPr>
          <p:cNvPr id="28" name="TextBox 27"/>
          <p:cNvSpPr txBox="1"/>
          <p:nvPr/>
        </p:nvSpPr>
        <p:spPr>
          <a:xfrm>
            <a:off x="10473266" y="3556117"/>
            <a:ext cx="943166" cy="492443"/>
          </a:xfrm>
          <a:prstGeom prst="rect">
            <a:avLst/>
          </a:prstGeom>
          <a:solidFill>
            <a:srgbClr val="FFAF00"/>
          </a:solidFill>
        </p:spPr>
        <p:txBody>
          <a:bodyPr wrap="square" lIns="121920" tIns="60960" rIns="121920" bIns="60960" rtlCol="0">
            <a:spAutoFit/>
          </a:bodyPr>
          <a:lstStyle/>
          <a:p>
            <a:r>
              <a:rPr lang="tr-TR" sz="1200" dirty="0" smtClean="0">
                <a:latin typeface="+mn-lt"/>
              </a:rPr>
              <a:t>Close the ticket</a:t>
            </a:r>
            <a:endParaRPr lang="en-US" sz="1200" dirty="0">
              <a:latin typeface="+mn-lt"/>
            </a:endParaRPr>
          </a:p>
        </p:txBody>
      </p:sp>
      <p:sp>
        <p:nvSpPr>
          <p:cNvPr id="29" name="TextBox 28"/>
          <p:cNvSpPr txBox="1"/>
          <p:nvPr/>
        </p:nvSpPr>
        <p:spPr>
          <a:xfrm>
            <a:off x="7609135" y="4218603"/>
            <a:ext cx="1501487" cy="492443"/>
          </a:xfrm>
          <a:prstGeom prst="rect">
            <a:avLst/>
          </a:prstGeom>
          <a:solidFill>
            <a:srgbClr val="FFAF00"/>
          </a:solidFill>
        </p:spPr>
        <p:txBody>
          <a:bodyPr wrap="square" lIns="121920" tIns="60960" rIns="121920" bIns="60960" rtlCol="0">
            <a:spAutoFit/>
          </a:bodyPr>
          <a:lstStyle/>
          <a:p>
            <a:r>
              <a:rPr lang="tr-TR" sz="1200" dirty="0" smtClean="0">
                <a:latin typeface="+mn-lt"/>
              </a:rPr>
              <a:t>Send solution to the requester</a:t>
            </a:r>
            <a:endParaRPr lang="en-US" sz="1200" dirty="0">
              <a:latin typeface="+mn-lt"/>
            </a:endParaRPr>
          </a:p>
        </p:txBody>
      </p:sp>
      <p:sp>
        <p:nvSpPr>
          <p:cNvPr id="30" name="TextBox 29"/>
          <p:cNvSpPr txBox="1"/>
          <p:nvPr/>
        </p:nvSpPr>
        <p:spPr>
          <a:xfrm>
            <a:off x="9193807" y="3569223"/>
            <a:ext cx="1076038" cy="492443"/>
          </a:xfrm>
          <a:prstGeom prst="rect">
            <a:avLst/>
          </a:prstGeom>
          <a:solidFill>
            <a:srgbClr val="FFAF00"/>
          </a:solidFill>
        </p:spPr>
        <p:txBody>
          <a:bodyPr wrap="square" lIns="121920" tIns="60960" rIns="121920" bIns="60960" rtlCol="0">
            <a:spAutoFit/>
          </a:bodyPr>
          <a:lstStyle/>
          <a:p>
            <a:r>
              <a:rPr lang="en-US" sz="1200" dirty="0">
                <a:latin typeface="+mn-lt"/>
              </a:rPr>
              <a:t>Receive </a:t>
            </a:r>
            <a:r>
              <a:rPr lang="tr-TR" sz="1200" dirty="0" smtClean="0">
                <a:latin typeface="+mn-lt"/>
              </a:rPr>
              <a:t>confirmation</a:t>
            </a:r>
            <a:endParaRPr lang="en-US" sz="1200" dirty="0">
              <a:latin typeface="+mn-lt"/>
            </a:endParaRPr>
          </a:p>
        </p:txBody>
      </p:sp>
      <p:sp>
        <p:nvSpPr>
          <p:cNvPr id="35" name="TextBox 34"/>
          <p:cNvSpPr txBox="1"/>
          <p:nvPr/>
        </p:nvSpPr>
        <p:spPr>
          <a:xfrm>
            <a:off x="2955826" y="3323002"/>
            <a:ext cx="1440510" cy="492443"/>
          </a:xfrm>
          <a:prstGeom prst="rect">
            <a:avLst/>
          </a:prstGeom>
          <a:solidFill>
            <a:srgbClr val="FFAF00"/>
          </a:solidFill>
        </p:spPr>
        <p:txBody>
          <a:bodyPr wrap="square" lIns="121920" tIns="60960" rIns="121920" bIns="60960" rtlCol="0">
            <a:spAutoFit/>
          </a:bodyPr>
          <a:lstStyle/>
          <a:p>
            <a:r>
              <a:rPr lang="tr-TR" sz="1200" dirty="0" smtClean="0">
                <a:latin typeface="+mn-lt"/>
              </a:rPr>
              <a:t>Open the ticketing system</a:t>
            </a:r>
            <a:endParaRPr lang="en-US" sz="1200" dirty="0">
              <a:latin typeface="+mn-lt"/>
            </a:endParaRPr>
          </a:p>
        </p:txBody>
      </p:sp>
      <p:sp>
        <p:nvSpPr>
          <p:cNvPr id="46" name="Oval 45"/>
          <p:cNvSpPr/>
          <p:nvPr/>
        </p:nvSpPr>
        <p:spPr bwMode="gray">
          <a:xfrm>
            <a:off x="4029499" y="262212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Oval 46"/>
          <p:cNvSpPr/>
          <p:nvPr/>
        </p:nvSpPr>
        <p:spPr bwMode="gray">
          <a:xfrm>
            <a:off x="6003493" y="279116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Oval 47"/>
          <p:cNvSpPr/>
          <p:nvPr/>
        </p:nvSpPr>
        <p:spPr bwMode="gray">
          <a:xfrm>
            <a:off x="7339066" y="3012045"/>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9" name="Oval 48"/>
          <p:cNvSpPr/>
          <p:nvPr/>
        </p:nvSpPr>
        <p:spPr bwMode="gray">
          <a:xfrm>
            <a:off x="8887263" y="2789980"/>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0" name="Oval 49"/>
          <p:cNvSpPr/>
          <p:nvPr/>
        </p:nvSpPr>
        <p:spPr bwMode="gray">
          <a:xfrm>
            <a:off x="5789903" y="459024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Oval 50"/>
          <p:cNvSpPr/>
          <p:nvPr/>
        </p:nvSpPr>
        <p:spPr bwMode="gray">
          <a:xfrm>
            <a:off x="8752479" y="4602417"/>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3" name="Oval 52"/>
          <p:cNvSpPr/>
          <p:nvPr/>
        </p:nvSpPr>
        <p:spPr bwMode="gray">
          <a:xfrm>
            <a:off x="5874742" y="1918145"/>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4" name="Oval 53"/>
          <p:cNvSpPr/>
          <p:nvPr/>
        </p:nvSpPr>
        <p:spPr bwMode="gray">
          <a:xfrm>
            <a:off x="11045732" y="266464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5" name="Oval 54"/>
          <p:cNvSpPr/>
          <p:nvPr/>
        </p:nvSpPr>
        <p:spPr bwMode="gray">
          <a:xfrm>
            <a:off x="11215935" y="3963920"/>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7" name="TextBox 56"/>
          <p:cNvSpPr txBox="1"/>
          <p:nvPr/>
        </p:nvSpPr>
        <p:spPr>
          <a:xfrm>
            <a:off x="6445274" y="5367212"/>
            <a:ext cx="1259745" cy="492443"/>
          </a:xfrm>
          <a:prstGeom prst="rect">
            <a:avLst/>
          </a:prstGeom>
          <a:solidFill>
            <a:srgbClr val="4FB81C"/>
          </a:solidFill>
        </p:spPr>
        <p:txBody>
          <a:bodyPr wrap="square" lIns="121920" tIns="60960" rIns="121920" bIns="60960" rtlCol="0">
            <a:spAutoFit/>
          </a:bodyPr>
          <a:lstStyle/>
          <a:p>
            <a:r>
              <a:rPr lang="tr-TR" sz="1200" dirty="0" smtClean="0">
                <a:latin typeface="+mn-lt"/>
              </a:rPr>
              <a:t>Support Team Manager</a:t>
            </a:r>
            <a:endParaRPr lang="en-US" sz="1200" dirty="0">
              <a:latin typeface="+mn-lt"/>
            </a:endParaRPr>
          </a:p>
        </p:txBody>
      </p:sp>
      <p:sp>
        <p:nvSpPr>
          <p:cNvPr id="58" name="TextBox 57"/>
          <p:cNvSpPr txBox="1"/>
          <p:nvPr/>
        </p:nvSpPr>
        <p:spPr>
          <a:xfrm>
            <a:off x="4618586" y="5369145"/>
            <a:ext cx="1336516" cy="307777"/>
          </a:xfrm>
          <a:prstGeom prst="rect">
            <a:avLst/>
          </a:prstGeom>
          <a:solidFill>
            <a:srgbClr val="4FB81C"/>
          </a:solidFill>
        </p:spPr>
        <p:txBody>
          <a:bodyPr wrap="square" lIns="121920" tIns="60960" rIns="121920" bIns="60960" rtlCol="0">
            <a:spAutoFit/>
          </a:bodyPr>
          <a:lstStyle/>
          <a:p>
            <a:r>
              <a:rPr lang="tr-TR" sz="1200" dirty="0" smtClean="0">
                <a:latin typeface="+mn-lt"/>
              </a:rPr>
              <a:t>List of tickets</a:t>
            </a:r>
            <a:endParaRPr lang="en-US" sz="1200" dirty="0">
              <a:latin typeface="+mn-lt"/>
            </a:endParaRPr>
          </a:p>
        </p:txBody>
      </p:sp>
      <p:sp>
        <p:nvSpPr>
          <p:cNvPr id="60" name="TextBox 59"/>
          <p:cNvSpPr txBox="1"/>
          <p:nvPr/>
        </p:nvSpPr>
        <p:spPr>
          <a:xfrm>
            <a:off x="2943087" y="5369145"/>
            <a:ext cx="1555689" cy="307777"/>
          </a:xfrm>
          <a:prstGeom prst="rect">
            <a:avLst/>
          </a:prstGeom>
          <a:solidFill>
            <a:srgbClr val="4FB81C"/>
          </a:solidFill>
        </p:spPr>
        <p:txBody>
          <a:bodyPr wrap="square" lIns="121920" tIns="60960" rIns="121920" bIns="60960" rtlCol="0">
            <a:spAutoFit/>
          </a:bodyPr>
          <a:lstStyle/>
          <a:p>
            <a:r>
              <a:rPr lang="tr-TR" sz="1200" dirty="0" smtClean="0">
                <a:latin typeface="+mn-lt"/>
              </a:rPr>
              <a:t>Ticketing system</a:t>
            </a:r>
            <a:endParaRPr lang="en-US" sz="1200" dirty="0">
              <a:latin typeface="+mn-lt"/>
            </a:endParaRPr>
          </a:p>
        </p:txBody>
      </p:sp>
      <p:sp>
        <p:nvSpPr>
          <p:cNvPr id="62" name="TextBox 61"/>
          <p:cNvSpPr txBox="1"/>
          <p:nvPr/>
        </p:nvSpPr>
        <p:spPr>
          <a:xfrm>
            <a:off x="8043135" y="5369145"/>
            <a:ext cx="1012486" cy="492443"/>
          </a:xfrm>
          <a:prstGeom prst="rect">
            <a:avLst/>
          </a:prstGeom>
          <a:solidFill>
            <a:srgbClr val="4FB81C"/>
          </a:solidFill>
        </p:spPr>
        <p:txBody>
          <a:bodyPr wrap="square" lIns="121920" tIns="60960" rIns="121920" bIns="60960" rtlCol="0">
            <a:spAutoFit/>
          </a:bodyPr>
          <a:lstStyle/>
          <a:p>
            <a:r>
              <a:rPr lang="tr-TR" sz="1200" dirty="0" smtClean="0">
                <a:latin typeface="+mn-lt"/>
              </a:rPr>
              <a:t>Requester students</a:t>
            </a:r>
            <a:endParaRPr lang="en-US" sz="1200" dirty="0">
              <a:latin typeface="+mn-lt"/>
            </a:endParaRPr>
          </a:p>
        </p:txBody>
      </p:sp>
    </p:spTree>
    <p:extLst>
      <p:ext uri="{BB962C8B-B14F-4D97-AF65-F5344CB8AC3E}">
        <p14:creationId xmlns:p14="http://schemas.microsoft.com/office/powerpoint/2010/main" val="125587196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324000" y="324000"/>
            <a:ext cx="8496000" cy="756000"/>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r>
              <a:rPr lang="en-US" dirty="0" smtClean="0"/>
              <a:t>Introduction to Design Thinking</a:t>
            </a:r>
            <a:br>
              <a:rPr lang="en-US" dirty="0" smtClean="0"/>
            </a:br>
            <a:r>
              <a:rPr lang="en-US" sz="2400" b="0" dirty="0"/>
              <a:t>User Experience </a:t>
            </a:r>
            <a:r>
              <a:rPr lang="en-US" sz="2400" b="0" dirty="0" smtClean="0"/>
              <a:t>Journey 3</a:t>
            </a:r>
            <a:endParaRPr lang="en-US" sz="2400" b="0" dirty="0"/>
          </a:p>
        </p:txBody>
      </p:sp>
      <p:sp>
        <p:nvSpPr>
          <p:cNvPr id="4" name="TextBox 3"/>
          <p:cNvSpPr txBox="1">
            <a:spLocks noChangeArrowheads="1"/>
          </p:cNvSpPr>
          <p:nvPr/>
        </p:nvSpPr>
        <p:spPr bwMode="auto">
          <a:xfrm>
            <a:off x="239712" y="1290641"/>
            <a:ext cx="6181212" cy="44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tr-TR" sz="2200" b="1" dirty="0" smtClean="0">
                <a:latin typeface="+mn-lt"/>
              </a:rPr>
              <a:t>Support Team Manager </a:t>
            </a:r>
            <a:r>
              <a:rPr lang="de-DE" sz="2200" b="1" dirty="0" smtClean="0">
                <a:latin typeface="+mn-lt"/>
              </a:rPr>
              <a:t>Experience </a:t>
            </a:r>
            <a:r>
              <a:rPr lang="de-DE" sz="2200" b="1" dirty="0">
                <a:latin typeface="+mn-lt"/>
              </a:rPr>
              <a:t>Journey </a:t>
            </a:r>
            <a:endParaRPr lang="en-US" sz="2200" b="1" dirty="0">
              <a:latin typeface="+mn-lt"/>
            </a:endParaRPr>
          </a:p>
        </p:txBody>
      </p:sp>
      <p:sp>
        <p:nvSpPr>
          <p:cNvPr id="6" name="TextBox 4"/>
          <p:cNvSpPr txBox="1">
            <a:spLocks noChangeArrowheads="1"/>
          </p:cNvSpPr>
          <p:nvPr/>
        </p:nvSpPr>
        <p:spPr bwMode="auto">
          <a:xfrm>
            <a:off x="315915" y="1879603"/>
            <a:ext cx="1376362" cy="315146"/>
          </a:xfrm>
          <a:prstGeom prst="rect">
            <a:avLst/>
          </a:prstGeom>
          <a:solidFill>
            <a:srgbClr val="008FD3"/>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1300" b="1" dirty="0" smtClean="0">
                <a:latin typeface="+mn-lt"/>
              </a:rPr>
              <a:t>Mindset</a:t>
            </a:r>
            <a:endParaRPr lang="en-US" sz="1300" b="1" dirty="0">
              <a:latin typeface="+mn-lt"/>
            </a:endParaRPr>
          </a:p>
        </p:txBody>
      </p:sp>
      <p:sp>
        <p:nvSpPr>
          <p:cNvPr id="7" name="TextBox 5"/>
          <p:cNvSpPr txBox="1">
            <a:spLocks noChangeArrowheads="1"/>
          </p:cNvSpPr>
          <p:nvPr/>
        </p:nvSpPr>
        <p:spPr bwMode="auto">
          <a:xfrm>
            <a:off x="315915" y="3392491"/>
            <a:ext cx="1376362" cy="315146"/>
          </a:xfrm>
          <a:prstGeom prst="rect">
            <a:avLst/>
          </a:prstGeom>
          <a:solidFill>
            <a:srgbClr val="FFAF00"/>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a:latin typeface="+mn-lt"/>
              </a:rPr>
              <a:t>Actions</a:t>
            </a:r>
          </a:p>
        </p:txBody>
      </p:sp>
      <p:sp>
        <p:nvSpPr>
          <p:cNvPr id="8" name="TextBox 6"/>
          <p:cNvSpPr txBox="1">
            <a:spLocks noChangeArrowheads="1"/>
          </p:cNvSpPr>
          <p:nvPr/>
        </p:nvSpPr>
        <p:spPr bwMode="auto">
          <a:xfrm>
            <a:off x="315915" y="4914904"/>
            <a:ext cx="1376362" cy="315146"/>
          </a:xfrm>
          <a:prstGeom prst="rect">
            <a:avLst/>
          </a:prstGeom>
          <a:solidFill>
            <a:srgbClr val="4FB81C"/>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dirty="0" smtClean="0">
                <a:latin typeface="+mn-lt"/>
              </a:rPr>
              <a:t>Touch </a:t>
            </a:r>
            <a:r>
              <a:rPr lang="de-DE" sz="1300" b="1" dirty="0" err="1" smtClean="0">
                <a:latin typeface="+mn-lt"/>
              </a:rPr>
              <a:t>points</a:t>
            </a:r>
            <a:endParaRPr lang="en-US" sz="1300" b="1" dirty="0">
              <a:latin typeface="+mn-lt"/>
            </a:endParaRPr>
          </a:p>
        </p:txBody>
      </p:sp>
      <p:sp>
        <p:nvSpPr>
          <p:cNvPr id="9" name="TextBox 8"/>
          <p:cNvSpPr txBox="1">
            <a:spLocks noChangeArrowheads="1"/>
          </p:cNvSpPr>
          <p:nvPr/>
        </p:nvSpPr>
        <p:spPr bwMode="auto">
          <a:xfrm>
            <a:off x="6889087" y="1290641"/>
            <a:ext cx="4557497" cy="81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2200" b="1" dirty="0" smtClean="0">
                <a:latin typeface="+mn-lt"/>
              </a:rPr>
              <a:t>Duration of the Journey: </a:t>
            </a:r>
            <a:r>
              <a:rPr lang="tr-TR" sz="2400" b="1" dirty="0" smtClean="0"/>
              <a:t>9</a:t>
            </a:r>
            <a:r>
              <a:rPr lang="en-US" sz="2400" b="1" dirty="0" smtClean="0"/>
              <a:t>0 </a:t>
            </a:r>
            <a:r>
              <a:rPr lang="en-US" sz="2400" b="1" dirty="0" smtClean="0"/>
              <a:t>min</a:t>
            </a:r>
          </a:p>
          <a:p>
            <a:pPr eaLnBrk="1" hangingPunct="1"/>
            <a:endParaRPr lang="en-US" sz="2200" b="1" dirty="0">
              <a:latin typeface="+mn-lt"/>
            </a:endParaRPr>
          </a:p>
        </p:txBody>
      </p:sp>
      <p:sp>
        <p:nvSpPr>
          <p:cNvPr id="10" name="TextBox 10"/>
          <p:cNvSpPr txBox="1">
            <a:spLocks noChangeArrowheads="1"/>
          </p:cNvSpPr>
          <p:nvPr/>
        </p:nvSpPr>
        <p:spPr bwMode="auto">
          <a:xfrm>
            <a:off x="315914" y="2286004"/>
            <a:ext cx="2636835"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825" tIns="11916" rIns="23825"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is on the </a:t>
            </a:r>
            <a:r>
              <a:rPr lang="en-US" sz="1400" i="1" dirty="0" smtClean="0">
                <a:latin typeface="+mn-lt"/>
              </a:rPr>
              <a:t>Persona’s </a:t>
            </a:r>
            <a:r>
              <a:rPr lang="en-US" sz="1400" i="1" dirty="0">
                <a:latin typeface="+mn-lt"/>
              </a:rPr>
              <a:t>mind while taking the actions of their journey? How do they feel each step of the journey?</a:t>
            </a:r>
            <a:endParaRPr lang="en-US" sz="1400" dirty="0">
              <a:latin typeface="+mn-lt"/>
            </a:endParaRPr>
          </a:p>
        </p:txBody>
      </p:sp>
      <p:sp>
        <p:nvSpPr>
          <p:cNvPr id="11" name="TextBox 11"/>
          <p:cNvSpPr txBox="1">
            <a:spLocks noChangeArrowheads="1"/>
          </p:cNvSpPr>
          <p:nvPr/>
        </p:nvSpPr>
        <p:spPr bwMode="auto">
          <a:xfrm>
            <a:off x="315915" y="3824288"/>
            <a:ext cx="2506188"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actions and activities does the Persona take while going thru the journey to achieve their goal?</a:t>
            </a:r>
            <a:endParaRPr lang="en-US" sz="1400" dirty="0">
              <a:latin typeface="+mn-lt"/>
            </a:endParaRPr>
          </a:p>
        </p:txBody>
      </p:sp>
      <p:sp>
        <p:nvSpPr>
          <p:cNvPr id="12" name="TextBox 13"/>
          <p:cNvSpPr txBox="1">
            <a:spLocks noChangeArrowheads="1"/>
          </p:cNvSpPr>
          <p:nvPr/>
        </p:nvSpPr>
        <p:spPr bwMode="auto">
          <a:xfrm>
            <a:off x="315914" y="5337176"/>
            <a:ext cx="2751136"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t>
            </a:r>
            <a:r>
              <a:rPr lang="en-US" sz="1400" i="1" dirty="0" smtClean="0">
                <a:latin typeface="+mn-lt"/>
              </a:rPr>
              <a:t>touch points </a:t>
            </a:r>
            <a:r>
              <a:rPr lang="en-US" sz="1400" i="1" dirty="0">
                <a:latin typeface="+mn-lt"/>
              </a:rPr>
              <a:t>does the Persona have?</a:t>
            </a:r>
            <a:br>
              <a:rPr lang="en-US" sz="1400" i="1" dirty="0">
                <a:latin typeface="+mn-lt"/>
              </a:rPr>
            </a:br>
            <a:r>
              <a:rPr lang="en-US" sz="1400" i="1" dirty="0" smtClean="0">
                <a:latin typeface="+mn-lt"/>
              </a:rPr>
              <a:t>(Tools</a:t>
            </a:r>
            <a:r>
              <a:rPr lang="en-US" sz="1400" i="1" dirty="0">
                <a:latin typeface="+mn-lt"/>
              </a:rPr>
              <a:t>, channels, devices, </a:t>
            </a:r>
            <a:r>
              <a:rPr lang="en-US" sz="1400" i="1" dirty="0" smtClean="0">
                <a:latin typeface="+mn-lt"/>
              </a:rPr>
              <a:t>conversations</a:t>
            </a:r>
            <a:r>
              <a:rPr lang="en-US" sz="1400" i="1" dirty="0">
                <a:latin typeface="+mn-lt"/>
              </a:rPr>
              <a:t>, </a:t>
            </a:r>
            <a:r>
              <a:rPr lang="en-US" sz="1400" i="1" dirty="0" smtClean="0">
                <a:latin typeface="+mn-lt"/>
              </a:rPr>
              <a:t>and so on.)</a:t>
            </a:r>
            <a:endParaRPr lang="en-US" sz="1400" dirty="0">
              <a:latin typeface="+mn-lt"/>
            </a:endParaRPr>
          </a:p>
        </p:txBody>
      </p:sp>
      <p:sp>
        <p:nvSpPr>
          <p:cNvPr id="13" name="TextBox 12"/>
          <p:cNvSpPr txBox="1"/>
          <p:nvPr/>
        </p:nvSpPr>
        <p:spPr>
          <a:xfrm>
            <a:off x="2952749" y="1885987"/>
            <a:ext cx="1440510" cy="492443"/>
          </a:xfrm>
          <a:prstGeom prst="rect">
            <a:avLst/>
          </a:prstGeom>
          <a:solidFill>
            <a:srgbClr val="008FD3"/>
          </a:solidFill>
        </p:spPr>
        <p:txBody>
          <a:bodyPr wrap="square" lIns="121920" tIns="60960" rIns="121920" bIns="60960" rtlCol="0">
            <a:spAutoFit/>
          </a:bodyPr>
          <a:lstStyle/>
          <a:p>
            <a:r>
              <a:rPr lang="tr-TR" sz="1200" dirty="0" smtClean="0">
                <a:latin typeface="+mn-lt"/>
              </a:rPr>
              <a:t>Need to check overdue tickets</a:t>
            </a:r>
            <a:endParaRPr lang="en-US" sz="1200" dirty="0">
              <a:latin typeface="+mn-lt"/>
            </a:endParaRPr>
          </a:p>
        </p:txBody>
      </p:sp>
      <p:sp>
        <p:nvSpPr>
          <p:cNvPr id="14" name="TextBox 13"/>
          <p:cNvSpPr txBox="1"/>
          <p:nvPr/>
        </p:nvSpPr>
        <p:spPr>
          <a:xfrm>
            <a:off x="2952749" y="2483391"/>
            <a:ext cx="1259745" cy="492443"/>
          </a:xfrm>
          <a:prstGeom prst="rect">
            <a:avLst/>
          </a:prstGeom>
          <a:solidFill>
            <a:srgbClr val="008FD3"/>
          </a:solidFill>
        </p:spPr>
        <p:txBody>
          <a:bodyPr wrap="square" lIns="121920" tIns="60960" rIns="121920" bIns="60960" rtlCol="0">
            <a:spAutoFit/>
          </a:bodyPr>
          <a:lstStyle/>
          <a:p>
            <a:r>
              <a:rPr lang="tr-TR" sz="1200" dirty="0" smtClean="0">
                <a:latin typeface="+mn-lt"/>
              </a:rPr>
              <a:t>8 tickets still waiting </a:t>
            </a:r>
            <a:r>
              <a:rPr lang="en-US" sz="1200" dirty="0" smtClean="0">
                <a:latin typeface="+mn-lt"/>
                <a:sym typeface="Wingdings" panose="05000000000000000000" pitchFamily="2" charset="2"/>
              </a:rPr>
              <a:t></a:t>
            </a:r>
            <a:endParaRPr lang="en-US" sz="1200" dirty="0">
              <a:latin typeface="+mn-lt"/>
            </a:endParaRPr>
          </a:p>
        </p:txBody>
      </p:sp>
      <p:sp>
        <p:nvSpPr>
          <p:cNvPr id="15" name="TextBox 14"/>
          <p:cNvSpPr txBox="1"/>
          <p:nvPr/>
        </p:nvSpPr>
        <p:spPr>
          <a:xfrm>
            <a:off x="4618586" y="1885987"/>
            <a:ext cx="1653872" cy="492443"/>
          </a:xfrm>
          <a:prstGeom prst="rect">
            <a:avLst/>
          </a:prstGeom>
          <a:solidFill>
            <a:srgbClr val="008FD3"/>
          </a:solidFill>
        </p:spPr>
        <p:txBody>
          <a:bodyPr wrap="square" lIns="121920" tIns="60960" rIns="121920" bIns="60960" rtlCol="0">
            <a:spAutoFit/>
          </a:bodyPr>
          <a:lstStyle/>
          <a:p>
            <a:r>
              <a:rPr lang="tr-TR" sz="1200" dirty="0" smtClean="0">
                <a:latin typeface="+mn-lt"/>
              </a:rPr>
              <a:t>Let’s see who is available in the team</a:t>
            </a:r>
            <a:endParaRPr lang="en-US" sz="1200" dirty="0">
              <a:latin typeface="+mn-lt"/>
            </a:endParaRPr>
          </a:p>
        </p:txBody>
      </p:sp>
      <p:sp>
        <p:nvSpPr>
          <p:cNvPr id="16" name="TextBox 15"/>
          <p:cNvSpPr txBox="1"/>
          <p:nvPr/>
        </p:nvSpPr>
        <p:spPr>
          <a:xfrm>
            <a:off x="6299518" y="1885987"/>
            <a:ext cx="1237257" cy="492443"/>
          </a:xfrm>
          <a:prstGeom prst="rect">
            <a:avLst/>
          </a:prstGeom>
          <a:solidFill>
            <a:srgbClr val="008FD3"/>
          </a:solidFill>
        </p:spPr>
        <p:txBody>
          <a:bodyPr wrap="square" lIns="121920" tIns="60960" rIns="121920" bIns="60960" rtlCol="0">
            <a:spAutoFit/>
          </a:bodyPr>
          <a:lstStyle/>
          <a:p>
            <a:r>
              <a:rPr lang="en-US" sz="1200" dirty="0">
                <a:latin typeface="+mn-lt"/>
              </a:rPr>
              <a:t>I need my </a:t>
            </a:r>
            <a:r>
              <a:rPr lang="tr-TR" sz="1200" dirty="0" smtClean="0">
                <a:latin typeface="+mn-lt"/>
              </a:rPr>
              <a:t>report</a:t>
            </a:r>
            <a:r>
              <a:rPr lang="en-US" sz="1200" dirty="0" smtClean="0">
                <a:latin typeface="+mn-lt"/>
              </a:rPr>
              <a:t>!</a:t>
            </a:r>
            <a:endParaRPr lang="en-US" sz="1200" dirty="0">
              <a:latin typeface="+mn-lt"/>
            </a:endParaRPr>
          </a:p>
        </p:txBody>
      </p:sp>
      <p:sp>
        <p:nvSpPr>
          <p:cNvPr id="17" name="TextBox 16"/>
          <p:cNvSpPr txBox="1"/>
          <p:nvPr/>
        </p:nvSpPr>
        <p:spPr>
          <a:xfrm>
            <a:off x="4618586" y="2483391"/>
            <a:ext cx="1555689" cy="492443"/>
          </a:xfrm>
          <a:prstGeom prst="rect">
            <a:avLst/>
          </a:prstGeom>
          <a:solidFill>
            <a:srgbClr val="008FD3"/>
          </a:solidFill>
        </p:spPr>
        <p:txBody>
          <a:bodyPr wrap="square" lIns="121920" tIns="60960" rIns="121920" bIns="60960" rtlCol="0">
            <a:spAutoFit/>
          </a:bodyPr>
          <a:lstStyle/>
          <a:p>
            <a:r>
              <a:rPr lang="en-US" sz="1200" dirty="0">
                <a:latin typeface="+mn-lt"/>
              </a:rPr>
              <a:t>Well, </a:t>
            </a:r>
            <a:r>
              <a:rPr lang="tr-TR" sz="1200" dirty="0" smtClean="0">
                <a:latin typeface="+mn-lt"/>
              </a:rPr>
              <a:t>all assigned </a:t>
            </a:r>
            <a:r>
              <a:rPr lang="en-US" sz="1200" dirty="0" smtClean="0">
                <a:latin typeface="+mn-lt"/>
                <a:sym typeface="Wingdings" panose="05000000000000000000" pitchFamily="2" charset="2"/>
              </a:rPr>
              <a:t></a:t>
            </a:r>
            <a:endParaRPr lang="en-US" sz="1200" dirty="0">
              <a:latin typeface="+mn-lt"/>
            </a:endParaRPr>
          </a:p>
        </p:txBody>
      </p:sp>
      <p:sp>
        <p:nvSpPr>
          <p:cNvPr id="18" name="TextBox 17"/>
          <p:cNvSpPr txBox="1"/>
          <p:nvPr/>
        </p:nvSpPr>
        <p:spPr>
          <a:xfrm>
            <a:off x="6299518" y="2483391"/>
            <a:ext cx="1569489" cy="677108"/>
          </a:xfrm>
          <a:prstGeom prst="rect">
            <a:avLst/>
          </a:prstGeom>
          <a:solidFill>
            <a:srgbClr val="008FD3"/>
          </a:solidFill>
        </p:spPr>
        <p:txBody>
          <a:bodyPr wrap="square" lIns="121920" tIns="60960" rIns="121920" bIns="60960" rtlCol="0">
            <a:spAutoFit/>
          </a:bodyPr>
          <a:lstStyle/>
          <a:p>
            <a:r>
              <a:rPr lang="tr-TR" sz="1200" dirty="0" smtClean="0">
                <a:latin typeface="+mn-lt"/>
              </a:rPr>
              <a:t>It took me 2 hours to create a simple report!</a:t>
            </a:r>
            <a:endParaRPr lang="en-US" sz="1200" dirty="0">
              <a:latin typeface="+mn-lt"/>
            </a:endParaRPr>
          </a:p>
        </p:txBody>
      </p:sp>
      <p:sp>
        <p:nvSpPr>
          <p:cNvPr id="20" name="TextBox 19"/>
          <p:cNvSpPr txBox="1"/>
          <p:nvPr/>
        </p:nvSpPr>
        <p:spPr>
          <a:xfrm>
            <a:off x="9590069" y="1885987"/>
            <a:ext cx="1625707" cy="492443"/>
          </a:xfrm>
          <a:prstGeom prst="rect">
            <a:avLst/>
          </a:prstGeom>
          <a:solidFill>
            <a:srgbClr val="008FD3"/>
          </a:solidFill>
        </p:spPr>
        <p:txBody>
          <a:bodyPr wrap="square" lIns="121920" tIns="60960" rIns="121920" bIns="60960" rtlCol="0">
            <a:spAutoFit/>
          </a:bodyPr>
          <a:lstStyle/>
          <a:p>
            <a:r>
              <a:rPr lang="tr-TR" sz="1200" dirty="0" smtClean="0">
                <a:latin typeface="+mn-lt"/>
              </a:rPr>
              <a:t>Let’s make a list of regular questions</a:t>
            </a:r>
            <a:endParaRPr lang="en-US" sz="1200" dirty="0">
              <a:latin typeface="+mn-lt"/>
            </a:endParaRPr>
          </a:p>
        </p:txBody>
      </p:sp>
      <p:sp>
        <p:nvSpPr>
          <p:cNvPr id="21" name="TextBox 20"/>
          <p:cNvSpPr txBox="1"/>
          <p:nvPr/>
        </p:nvSpPr>
        <p:spPr>
          <a:xfrm>
            <a:off x="7961827" y="1980501"/>
            <a:ext cx="1437596" cy="677108"/>
          </a:xfrm>
          <a:prstGeom prst="rect">
            <a:avLst/>
          </a:prstGeom>
          <a:solidFill>
            <a:srgbClr val="008FD3"/>
          </a:solidFill>
        </p:spPr>
        <p:txBody>
          <a:bodyPr wrap="square" lIns="121920" tIns="60960" rIns="121920" bIns="60960" rtlCol="0">
            <a:spAutoFit/>
          </a:bodyPr>
          <a:lstStyle/>
          <a:p>
            <a:r>
              <a:rPr lang="tr-TR" sz="1200" dirty="0" smtClean="0">
                <a:latin typeface="+mn-lt"/>
              </a:rPr>
              <a:t>This question is asked 5 times already.</a:t>
            </a:r>
            <a:endParaRPr lang="en-US" sz="1200" dirty="0">
              <a:latin typeface="+mn-lt"/>
            </a:endParaRPr>
          </a:p>
        </p:txBody>
      </p:sp>
      <p:sp>
        <p:nvSpPr>
          <p:cNvPr id="46" name="Oval 45"/>
          <p:cNvSpPr/>
          <p:nvPr/>
        </p:nvSpPr>
        <p:spPr bwMode="gray">
          <a:xfrm>
            <a:off x="4029499" y="262212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Oval 46"/>
          <p:cNvSpPr/>
          <p:nvPr/>
        </p:nvSpPr>
        <p:spPr bwMode="gray">
          <a:xfrm>
            <a:off x="6003493" y="279116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Oval 47"/>
          <p:cNvSpPr/>
          <p:nvPr/>
        </p:nvSpPr>
        <p:spPr bwMode="gray">
          <a:xfrm>
            <a:off x="7620126" y="2967749"/>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3" name="Oval 52"/>
          <p:cNvSpPr/>
          <p:nvPr/>
        </p:nvSpPr>
        <p:spPr bwMode="gray">
          <a:xfrm>
            <a:off x="9036692" y="2495830"/>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4" name="TextBox 53"/>
          <p:cNvSpPr txBox="1"/>
          <p:nvPr/>
        </p:nvSpPr>
        <p:spPr>
          <a:xfrm>
            <a:off x="4632500" y="3535476"/>
            <a:ext cx="1259745" cy="492443"/>
          </a:xfrm>
          <a:prstGeom prst="rect">
            <a:avLst/>
          </a:prstGeom>
          <a:solidFill>
            <a:srgbClr val="FFAF00"/>
          </a:solidFill>
        </p:spPr>
        <p:txBody>
          <a:bodyPr wrap="square" lIns="121920" tIns="60960" rIns="121920" bIns="60960" rtlCol="0">
            <a:spAutoFit/>
          </a:bodyPr>
          <a:lstStyle/>
          <a:p>
            <a:r>
              <a:rPr lang="tr-TR" sz="1200" dirty="0" smtClean="0">
                <a:latin typeface="+mn-lt"/>
              </a:rPr>
              <a:t>Read the ticket content</a:t>
            </a:r>
            <a:endParaRPr lang="en-US" sz="1200" dirty="0">
              <a:latin typeface="+mn-lt"/>
            </a:endParaRPr>
          </a:p>
        </p:txBody>
      </p:sp>
      <p:sp>
        <p:nvSpPr>
          <p:cNvPr id="55" name="TextBox 54"/>
          <p:cNvSpPr txBox="1"/>
          <p:nvPr/>
        </p:nvSpPr>
        <p:spPr>
          <a:xfrm>
            <a:off x="6243795" y="3535476"/>
            <a:ext cx="1680933" cy="677108"/>
          </a:xfrm>
          <a:prstGeom prst="rect">
            <a:avLst/>
          </a:prstGeom>
          <a:solidFill>
            <a:srgbClr val="FFAF00"/>
          </a:solidFill>
        </p:spPr>
        <p:txBody>
          <a:bodyPr wrap="square" lIns="121920" tIns="60960" rIns="121920" bIns="60960" rtlCol="0">
            <a:spAutoFit/>
          </a:bodyPr>
          <a:lstStyle/>
          <a:p>
            <a:r>
              <a:rPr lang="en-US" sz="1200" dirty="0">
                <a:latin typeface="+mn-lt"/>
              </a:rPr>
              <a:t>Look at </a:t>
            </a:r>
            <a:r>
              <a:rPr lang="en-US" sz="1200" dirty="0" smtClean="0">
                <a:latin typeface="+mn-lt"/>
              </a:rPr>
              <a:t>the</a:t>
            </a:r>
            <a:r>
              <a:rPr lang="tr-TR" sz="1200" dirty="0" smtClean="0">
                <a:latin typeface="+mn-lt"/>
              </a:rPr>
              <a:t> tickets list to find our the overdue ones</a:t>
            </a:r>
            <a:endParaRPr lang="en-US" sz="1200" dirty="0">
              <a:latin typeface="+mn-lt"/>
            </a:endParaRPr>
          </a:p>
        </p:txBody>
      </p:sp>
      <p:sp>
        <p:nvSpPr>
          <p:cNvPr id="56" name="TextBox 55"/>
          <p:cNvSpPr txBox="1"/>
          <p:nvPr/>
        </p:nvSpPr>
        <p:spPr>
          <a:xfrm>
            <a:off x="9911033" y="3378569"/>
            <a:ext cx="1294826" cy="677108"/>
          </a:xfrm>
          <a:prstGeom prst="rect">
            <a:avLst/>
          </a:prstGeom>
          <a:solidFill>
            <a:srgbClr val="FFAF00"/>
          </a:solidFill>
        </p:spPr>
        <p:txBody>
          <a:bodyPr wrap="square" lIns="121920" tIns="60960" rIns="121920" bIns="60960" rtlCol="0">
            <a:spAutoFit/>
          </a:bodyPr>
          <a:lstStyle/>
          <a:p>
            <a:r>
              <a:rPr lang="tr-TR" sz="1200" dirty="0" smtClean="0">
                <a:latin typeface="+mn-lt"/>
              </a:rPr>
              <a:t>Create a performance report</a:t>
            </a:r>
            <a:endParaRPr lang="en-US" sz="1200" dirty="0">
              <a:latin typeface="+mn-lt"/>
            </a:endParaRPr>
          </a:p>
        </p:txBody>
      </p:sp>
      <p:sp>
        <p:nvSpPr>
          <p:cNvPr id="58" name="TextBox 57"/>
          <p:cNvSpPr txBox="1"/>
          <p:nvPr/>
        </p:nvSpPr>
        <p:spPr>
          <a:xfrm>
            <a:off x="8096000" y="3578066"/>
            <a:ext cx="1555689" cy="492443"/>
          </a:xfrm>
          <a:prstGeom prst="rect">
            <a:avLst/>
          </a:prstGeom>
          <a:solidFill>
            <a:srgbClr val="FFAF00"/>
          </a:solidFill>
        </p:spPr>
        <p:txBody>
          <a:bodyPr wrap="square" lIns="121920" tIns="60960" rIns="121920" bIns="60960" rtlCol="0">
            <a:spAutoFit/>
          </a:bodyPr>
          <a:lstStyle/>
          <a:p>
            <a:r>
              <a:rPr lang="en-US" sz="1200" dirty="0">
                <a:latin typeface="+mn-lt"/>
              </a:rPr>
              <a:t>Make a choice </a:t>
            </a:r>
            <a:r>
              <a:rPr lang="tr-TR" sz="1200" dirty="0" smtClean="0">
                <a:latin typeface="+mn-lt"/>
              </a:rPr>
              <a:t>to whom to assign</a:t>
            </a:r>
            <a:endParaRPr lang="en-US" sz="1200" dirty="0">
              <a:latin typeface="+mn-lt"/>
            </a:endParaRPr>
          </a:p>
        </p:txBody>
      </p:sp>
      <p:sp>
        <p:nvSpPr>
          <p:cNvPr id="62" name="TextBox 61"/>
          <p:cNvSpPr txBox="1"/>
          <p:nvPr/>
        </p:nvSpPr>
        <p:spPr>
          <a:xfrm>
            <a:off x="2914134" y="3536158"/>
            <a:ext cx="1440510" cy="492443"/>
          </a:xfrm>
          <a:prstGeom prst="rect">
            <a:avLst/>
          </a:prstGeom>
          <a:solidFill>
            <a:srgbClr val="FFAF00"/>
          </a:solidFill>
        </p:spPr>
        <p:txBody>
          <a:bodyPr wrap="square" lIns="121920" tIns="60960" rIns="121920" bIns="60960" rtlCol="0">
            <a:spAutoFit/>
          </a:bodyPr>
          <a:lstStyle/>
          <a:p>
            <a:r>
              <a:rPr lang="tr-TR" sz="1200" dirty="0" smtClean="0">
                <a:latin typeface="+mn-lt"/>
              </a:rPr>
              <a:t>Open the ticketing system</a:t>
            </a:r>
            <a:endParaRPr lang="en-US" sz="1200" dirty="0">
              <a:latin typeface="+mn-lt"/>
            </a:endParaRPr>
          </a:p>
        </p:txBody>
      </p:sp>
      <p:sp>
        <p:nvSpPr>
          <p:cNvPr id="66" name="Oval 65"/>
          <p:cNvSpPr/>
          <p:nvPr/>
        </p:nvSpPr>
        <p:spPr bwMode="gray">
          <a:xfrm>
            <a:off x="7717629" y="408038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8" name="Oval 67"/>
          <p:cNvSpPr/>
          <p:nvPr/>
        </p:nvSpPr>
        <p:spPr bwMode="gray">
          <a:xfrm>
            <a:off x="10967235" y="3921124"/>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9" name="TextBox 68"/>
          <p:cNvSpPr txBox="1"/>
          <p:nvPr/>
        </p:nvSpPr>
        <p:spPr>
          <a:xfrm>
            <a:off x="6445274" y="5367212"/>
            <a:ext cx="1259745" cy="492443"/>
          </a:xfrm>
          <a:prstGeom prst="rect">
            <a:avLst/>
          </a:prstGeom>
          <a:solidFill>
            <a:srgbClr val="4FB81C"/>
          </a:solidFill>
        </p:spPr>
        <p:txBody>
          <a:bodyPr wrap="square" lIns="121920" tIns="60960" rIns="121920" bIns="60960" rtlCol="0">
            <a:spAutoFit/>
          </a:bodyPr>
          <a:lstStyle/>
          <a:p>
            <a:r>
              <a:rPr lang="tr-TR" sz="1200" dirty="0" smtClean="0">
                <a:latin typeface="+mn-lt"/>
              </a:rPr>
              <a:t>Support Team Members</a:t>
            </a:r>
            <a:endParaRPr lang="en-US" sz="1200" dirty="0">
              <a:latin typeface="+mn-lt"/>
            </a:endParaRPr>
          </a:p>
        </p:txBody>
      </p:sp>
      <p:sp>
        <p:nvSpPr>
          <p:cNvPr id="70" name="TextBox 69"/>
          <p:cNvSpPr txBox="1"/>
          <p:nvPr/>
        </p:nvSpPr>
        <p:spPr>
          <a:xfrm>
            <a:off x="4618586" y="5369145"/>
            <a:ext cx="1336516" cy="307777"/>
          </a:xfrm>
          <a:prstGeom prst="rect">
            <a:avLst/>
          </a:prstGeom>
          <a:solidFill>
            <a:srgbClr val="4FB81C"/>
          </a:solidFill>
        </p:spPr>
        <p:txBody>
          <a:bodyPr wrap="square" lIns="121920" tIns="60960" rIns="121920" bIns="60960" rtlCol="0">
            <a:spAutoFit/>
          </a:bodyPr>
          <a:lstStyle/>
          <a:p>
            <a:r>
              <a:rPr lang="tr-TR" sz="1200" dirty="0" smtClean="0">
                <a:latin typeface="+mn-lt"/>
              </a:rPr>
              <a:t>List of tickets</a:t>
            </a:r>
            <a:endParaRPr lang="en-US" sz="1200" dirty="0">
              <a:latin typeface="+mn-lt"/>
            </a:endParaRPr>
          </a:p>
        </p:txBody>
      </p:sp>
      <p:sp>
        <p:nvSpPr>
          <p:cNvPr id="71" name="TextBox 70"/>
          <p:cNvSpPr txBox="1"/>
          <p:nvPr/>
        </p:nvSpPr>
        <p:spPr>
          <a:xfrm>
            <a:off x="2943087" y="5369145"/>
            <a:ext cx="1555689" cy="307777"/>
          </a:xfrm>
          <a:prstGeom prst="rect">
            <a:avLst/>
          </a:prstGeom>
          <a:solidFill>
            <a:srgbClr val="4FB81C"/>
          </a:solidFill>
        </p:spPr>
        <p:txBody>
          <a:bodyPr wrap="square" lIns="121920" tIns="60960" rIns="121920" bIns="60960" rtlCol="0">
            <a:spAutoFit/>
          </a:bodyPr>
          <a:lstStyle/>
          <a:p>
            <a:r>
              <a:rPr lang="tr-TR" sz="1200" dirty="0" smtClean="0">
                <a:latin typeface="+mn-lt"/>
              </a:rPr>
              <a:t>Ticketing system</a:t>
            </a:r>
            <a:endParaRPr lang="en-US" sz="1200" dirty="0">
              <a:latin typeface="+mn-lt"/>
            </a:endParaRPr>
          </a:p>
        </p:txBody>
      </p:sp>
      <p:sp>
        <p:nvSpPr>
          <p:cNvPr id="72" name="TextBox 71"/>
          <p:cNvSpPr txBox="1"/>
          <p:nvPr/>
        </p:nvSpPr>
        <p:spPr>
          <a:xfrm>
            <a:off x="8043135" y="5369145"/>
            <a:ext cx="1012486" cy="492443"/>
          </a:xfrm>
          <a:prstGeom prst="rect">
            <a:avLst/>
          </a:prstGeom>
          <a:solidFill>
            <a:srgbClr val="4FB81C"/>
          </a:solidFill>
        </p:spPr>
        <p:txBody>
          <a:bodyPr wrap="square" lIns="121920" tIns="60960" rIns="121920" bIns="60960" rtlCol="0">
            <a:spAutoFit/>
          </a:bodyPr>
          <a:lstStyle/>
          <a:p>
            <a:r>
              <a:rPr lang="tr-TR" sz="1200" dirty="0" smtClean="0">
                <a:latin typeface="+mn-lt"/>
              </a:rPr>
              <a:t>Requester students</a:t>
            </a:r>
            <a:endParaRPr lang="en-US" sz="1200" dirty="0">
              <a:latin typeface="+mn-lt"/>
            </a:endParaRPr>
          </a:p>
        </p:txBody>
      </p:sp>
      <p:sp>
        <p:nvSpPr>
          <p:cNvPr id="73" name="TextBox 72"/>
          <p:cNvSpPr txBox="1"/>
          <p:nvPr/>
        </p:nvSpPr>
        <p:spPr>
          <a:xfrm>
            <a:off x="9885999" y="4156379"/>
            <a:ext cx="1294826" cy="677108"/>
          </a:xfrm>
          <a:prstGeom prst="rect">
            <a:avLst/>
          </a:prstGeom>
          <a:solidFill>
            <a:srgbClr val="FFAF00"/>
          </a:solidFill>
        </p:spPr>
        <p:txBody>
          <a:bodyPr wrap="square" lIns="121920" tIns="60960" rIns="121920" bIns="60960" rtlCol="0">
            <a:spAutoFit/>
          </a:bodyPr>
          <a:lstStyle/>
          <a:p>
            <a:r>
              <a:rPr lang="tr-TR" sz="1200" dirty="0" smtClean="0">
                <a:latin typeface="+mn-lt"/>
              </a:rPr>
              <a:t>Read student mails for feed back</a:t>
            </a:r>
            <a:endParaRPr lang="en-US" sz="1200" dirty="0">
              <a:latin typeface="+mn-lt"/>
            </a:endParaRPr>
          </a:p>
        </p:txBody>
      </p:sp>
      <p:sp>
        <p:nvSpPr>
          <p:cNvPr id="74" name="Oval 73"/>
          <p:cNvSpPr/>
          <p:nvPr/>
        </p:nvSpPr>
        <p:spPr bwMode="gray">
          <a:xfrm>
            <a:off x="10952268" y="4677269"/>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5" name="TextBox 74"/>
          <p:cNvSpPr txBox="1"/>
          <p:nvPr/>
        </p:nvSpPr>
        <p:spPr>
          <a:xfrm>
            <a:off x="9404790" y="5356015"/>
            <a:ext cx="1012486" cy="307777"/>
          </a:xfrm>
          <a:prstGeom prst="rect">
            <a:avLst/>
          </a:prstGeom>
          <a:solidFill>
            <a:srgbClr val="4FB81C"/>
          </a:solidFill>
        </p:spPr>
        <p:txBody>
          <a:bodyPr wrap="square" lIns="121920" tIns="60960" rIns="121920" bIns="60960" rtlCol="0">
            <a:spAutoFit/>
          </a:bodyPr>
          <a:lstStyle/>
          <a:p>
            <a:r>
              <a:rPr lang="tr-TR" sz="1200" dirty="0" smtClean="0">
                <a:latin typeface="+mn-lt"/>
              </a:rPr>
              <a:t>Reports</a:t>
            </a:r>
            <a:endParaRPr lang="en-US" sz="1200" dirty="0">
              <a:latin typeface="+mn-lt"/>
            </a:endParaRPr>
          </a:p>
        </p:txBody>
      </p:sp>
      <p:sp>
        <p:nvSpPr>
          <p:cNvPr id="76" name="TextBox 75"/>
          <p:cNvSpPr txBox="1"/>
          <p:nvPr/>
        </p:nvSpPr>
        <p:spPr>
          <a:xfrm>
            <a:off x="9390436" y="5811216"/>
            <a:ext cx="1012486" cy="307777"/>
          </a:xfrm>
          <a:prstGeom prst="rect">
            <a:avLst/>
          </a:prstGeom>
          <a:solidFill>
            <a:srgbClr val="4FB81C"/>
          </a:solidFill>
        </p:spPr>
        <p:txBody>
          <a:bodyPr wrap="square" lIns="121920" tIns="60960" rIns="121920" bIns="60960" rtlCol="0">
            <a:spAutoFit/>
          </a:bodyPr>
          <a:lstStyle/>
          <a:p>
            <a:r>
              <a:rPr lang="tr-TR" sz="1200" dirty="0" smtClean="0">
                <a:latin typeface="+mn-lt"/>
              </a:rPr>
              <a:t>Mails</a:t>
            </a:r>
            <a:endParaRPr lang="en-US" sz="1200" dirty="0">
              <a:latin typeface="+mn-lt"/>
            </a:endParaRPr>
          </a:p>
        </p:txBody>
      </p:sp>
    </p:spTree>
    <p:extLst>
      <p:ext uri="{BB962C8B-B14F-4D97-AF65-F5344CB8AC3E}">
        <p14:creationId xmlns:p14="http://schemas.microsoft.com/office/powerpoint/2010/main" val="421741089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penSAP_Templa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555</Words>
  <Application>Microsoft Office PowerPoint</Application>
  <PresentationFormat>Custom</PresentationFormat>
  <Paragraphs>102</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 Unicode MS</vt:lpstr>
      <vt:lpstr>MS PGothic</vt:lpstr>
      <vt:lpstr>MS PGothic</vt:lpstr>
      <vt:lpstr>Arial</vt:lpstr>
      <vt:lpstr>Courier New</vt:lpstr>
      <vt:lpstr>Symbol</vt:lpstr>
      <vt:lpstr>Wingdings</vt:lpstr>
      <vt:lpstr>Wingdings</vt:lpstr>
      <vt:lpstr>openSAP_Template</vt:lpstr>
      <vt:lpstr>PowerPoint Presentation</vt:lpstr>
      <vt:lpstr>PowerPoint Presentation</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İlkay Yuvaktaş</cp:lastModifiedBy>
  <cp:revision>66</cp:revision>
  <dcterms:created xsi:type="dcterms:W3CDTF">2014-06-27T10:09:28Z</dcterms:created>
  <dcterms:modified xsi:type="dcterms:W3CDTF">2017-04-09T12:38:55Z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-1774325121</vt:i4>
  </property>
  <property fmtid="{D5CDD505-2E9C-101B-9397-08002B2CF9AE}" pid="3" name="_NewReviewCycle">
    <vt:lpwstr/>
  </property>
  <property fmtid="{D5CDD505-2E9C-101B-9397-08002B2CF9AE}" pid="4" name="_EmailSubject">
    <vt:lpwstr>Missing content for finalizing Peer Assessment section</vt:lpwstr>
  </property>
  <property fmtid="{D5CDD505-2E9C-101B-9397-08002B2CF9AE}" pid="5" name="_AuthorEmail">
    <vt:lpwstr>bob.caswell@sap.com</vt:lpwstr>
  </property>
  <property fmtid="{D5CDD505-2E9C-101B-9397-08002B2CF9AE}" pid="6" name="_AuthorEmailDisplayName">
    <vt:lpwstr>Caswell, Bob</vt:lpwstr>
  </property>
  <property fmtid="{D5CDD505-2E9C-101B-9397-08002B2CF9AE}" pid="7" name="_PreviousAdHocReviewCycleID">
    <vt:i4>1357826825</vt:i4>
  </property>
</Properties>
</file>